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2"/>
  </p:notesMasterIdLst>
  <p:handoutMasterIdLst>
    <p:handoutMasterId r:id="rId13"/>
  </p:handoutMasterIdLst>
  <p:sldIdLst>
    <p:sldId id="263" r:id="rId5"/>
    <p:sldId id="2159" r:id="rId6"/>
    <p:sldId id="2163" r:id="rId7"/>
    <p:sldId id="2161" r:id="rId8"/>
    <p:sldId id="2164" r:id="rId9"/>
    <p:sldId id="2160" r:id="rId10"/>
    <p:sldId id="2162" r:id="rId11"/>
  </p:sldIdLst>
  <p:sldSz cx="9144000" cy="6858000" type="screen4x3"/>
  <p:notesSz cx="6985000" cy="92837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54D81"/>
    <a:srgbClr val="FFE699"/>
    <a:srgbClr val="FFCC00"/>
    <a:srgbClr val="0099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89" autoAdjust="0"/>
    <p:restoredTop sz="96407" autoAdjust="0"/>
  </p:normalViewPr>
  <p:slideViewPr>
    <p:cSldViewPr snapToObjects="1" showGuides="1">
      <p:cViewPr varScale="1">
        <p:scale>
          <a:sx n="106" d="100"/>
          <a:sy n="106" d="100"/>
        </p:scale>
        <p:origin x="1716" y="96"/>
      </p:cViewPr>
      <p:guideLst>
        <p:guide orient="horz" pos="4080"/>
        <p:guide pos="2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26833" cy="464185"/>
          </a:xfrm>
          <a:prstGeom prst="rect">
            <a:avLst/>
          </a:prstGeom>
        </p:spPr>
        <p:txBody>
          <a:bodyPr vert="horz" lIns="92957" tIns="46478" rIns="92957" bIns="46478" rtlCol="0"/>
          <a:lstStyle>
            <a:lvl1pPr algn="l">
              <a:defRPr sz="1200"/>
            </a:lvl1pPr>
          </a:lstStyle>
          <a:p>
            <a:endParaRPr lang="fr-FR"/>
          </a:p>
        </p:txBody>
      </p:sp>
      <p:sp>
        <p:nvSpPr>
          <p:cNvPr id="3" name="Espace réservé de la date 2"/>
          <p:cNvSpPr>
            <a:spLocks noGrp="1"/>
          </p:cNvSpPr>
          <p:nvPr>
            <p:ph type="dt" sz="quarter" idx="1"/>
          </p:nvPr>
        </p:nvSpPr>
        <p:spPr>
          <a:xfrm>
            <a:off x="3956551" y="0"/>
            <a:ext cx="3026833" cy="464185"/>
          </a:xfrm>
          <a:prstGeom prst="rect">
            <a:avLst/>
          </a:prstGeom>
        </p:spPr>
        <p:txBody>
          <a:bodyPr vert="horz" lIns="92957" tIns="46478" rIns="92957" bIns="46478" rtlCol="0"/>
          <a:lstStyle>
            <a:lvl1pPr algn="r">
              <a:defRPr sz="1200"/>
            </a:lvl1pPr>
          </a:lstStyle>
          <a:p>
            <a:fld id="{B3F5CDDF-3246-6843-A314-FDDEB3F3DF8E}" type="datetimeFigureOut">
              <a:rPr lang="fr-FR" smtClean="0"/>
              <a:pPr/>
              <a:t>25/11/2024</a:t>
            </a:fld>
            <a:endParaRPr lang="fr-FR"/>
          </a:p>
        </p:txBody>
      </p:sp>
      <p:sp>
        <p:nvSpPr>
          <p:cNvPr id="4" name="Espace réservé du pied de page 3"/>
          <p:cNvSpPr>
            <a:spLocks noGrp="1"/>
          </p:cNvSpPr>
          <p:nvPr>
            <p:ph type="ftr" sz="quarter" idx="2"/>
          </p:nvPr>
        </p:nvSpPr>
        <p:spPr>
          <a:xfrm>
            <a:off x="1" y="8817904"/>
            <a:ext cx="3026833" cy="464185"/>
          </a:xfrm>
          <a:prstGeom prst="rect">
            <a:avLst/>
          </a:prstGeom>
        </p:spPr>
        <p:txBody>
          <a:bodyPr vert="horz" lIns="92957" tIns="46478" rIns="92957" bIns="46478"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56551" y="8817904"/>
            <a:ext cx="3026833" cy="464185"/>
          </a:xfrm>
          <a:prstGeom prst="rect">
            <a:avLst/>
          </a:prstGeom>
        </p:spPr>
        <p:txBody>
          <a:bodyPr vert="horz" lIns="92957" tIns="46478" rIns="92957" bIns="46478"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26833" cy="464185"/>
          </a:xfrm>
          <a:prstGeom prst="rect">
            <a:avLst/>
          </a:prstGeom>
        </p:spPr>
        <p:txBody>
          <a:bodyPr vert="horz" lIns="92957" tIns="46478" rIns="92957" bIns="46478" rtlCol="0"/>
          <a:lstStyle>
            <a:lvl1pPr algn="l">
              <a:defRPr sz="1200"/>
            </a:lvl1pPr>
          </a:lstStyle>
          <a:p>
            <a:endParaRPr lang="fr-FR"/>
          </a:p>
        </p:txBody>
      </p:sp>
      <p:sp>
        <p:nvSpPr>
          <p:cNvPr id="3" name="Espace réservé de la date 2"/>
          <p:cNvSpPr>
            <a:spLocks noGrp="1"/>
          </p:cNvSpPr>
          <p:nvPr>
            <p:ph type="dt" idx="1"/>
          </p:nvPr>
        </p:nvSpPr>
        <p:spPr>
          <a:xfrm>
            <a:off x="3956551" y="0"/>
            <a:ext cx="3026833" cy="464185"/>
          </a:xfrm>
          <a:prstGeom prst="rect">
            <a:avLst/>
          </a:prstGeom>
        </p:spPr>
        <p:txBody>
          <a:bodyPr vert="horz" lIns="92957" tIns="46478" rIns="92957" bIns="46478" rtlCol="0"/>
          <a:lstStyle>
            <a:lvl1pPr algn="r">
              <a:defRPr sz="1200"/>
            </a:lvl1pPr>
          </a:lstStyle>
          <a:p>
            <a:fld id="{781D8F6D-3354-BF4D-834B-467E3215D30A}" type="datetimeFigureOut">
              <a:rPr lang="fr-FR" smtClean="0"/>
              <a:pPr/>
              <a:t>25/11/2024</a:t>
            </a:fld>
            <a:endParaRPr lang="fr-FR"/>
          </a:p>
        </p:txBody>
      </p:sp>
      <p:sp>
        <p:nvSpPr>
          <p:cNvPr id="4" name="Espace réservé de l'image des diapositives 3"/>
          <p:cNvSpPr>
            <a:spLocks noGrp="1" noRot="1" noChangeAspect="1"/>
          </p:cNvSpPr>
          <p:nvPr>
            <p:ph type="sldImg" idx="2"/>
          </p:nvPr>
        </p:nvSpPr>
        <p:spPr>
          <a:xfrm>
            <a:off x="1173163" y="696913"/>
            <a:ext cx="4638675" cy="3479800"/>
          </a:xfrm>
          <a:prstGeom prst="rect">
            <a:avLst/>
          </a:prstGeom>
          <a:noFill/>
          <a:ln w="12700">
            <a:solidFill>
              <a:prstClr val="black"/>
            </a:solidFill>
          </a:ln>
        </p:spPr>
        <p:txBody>
          <a:bodyPr vert="horz" lIns="92957" tIns="46478" rIns="92957" bIns="46478" rtlCol="0" anchor="ctr"/>
          <a:lstStyle/>
          <a:p>
            <a:endParaRPr lang="fr-FR"/>
          </a:p>
        </p:txBody>
      </p:sp>
      <p:sp>
        <p:nvSpPr>
          <p:cNvPr id="5" name="Espace réservé des commentaires 4"/>
          <p:cNvSpPr>
            <a:spLocks noGrp="1"/>
          </p:cNvSpPr>
          <p:nvPr>
            <p:ph type="body" sz="quarter" idx="3"/>
          </p:nvPr>
        </p:nvSpPr>
        <p:spPr>
          <a:xfrm>
            <a:off x="698500" y="4409758"/>
            <a:ext cx="5588000" cy="4177665"/>
          </a:xfrm>
          <a:prstGeom prst="rect">
            <a:avLst/>
          </a:prstGeom>
        </p:spPr>
        <p:txBody>
          <a:bodyPr vert="horz" lIns="92957" tIns="46478" rIns="92957" bIns="4647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8817904"/>
            <a:ext cx="3026833" cy="464185"/>
          </a:xfrm>
          <a:prstGeom prst="rect">
            <a:avLst/>
          </a:prstGeom>
        </p:spPr>
        <p:txBody>
          <a:bodyPr vert="horz" lIns="92957" tIns="46478" rIns="92957" bIns="4647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56551" y="8817904"/>
            <a:ext cx="3026833" cy="464185"/>
          </a:xfrm>
          <a:prstGeom prst="rect">
            <a:avLst/>
          </a:prstGeom>
        </p:spPr>
        <p:txBody>
          <a:bodyPr vert="horz" lIns="92957" tIns="46478" rIns="92957" bIns="46478"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14" name="Espace réservé du pied de page 4"/>
          <p:cNvSpPr>
            <a:spLocks noGrp="1"/>
          </p:cNvSpPr>
          <p:nvPr>
            <p:ph type="ftr" sz="quarter" idx="3"/>
          </p:nvPr>
        </p:nvSpPr>
        <p:spPr>
          <a:xfrm>
            <a:off x="4499992" y="6388100"/>
            <a:ext cx="3167912" cy="360000"/>
          </a:xfrm>
          <a:prstGeom prst="rect">
            <a:avLst/>
          </a:prstGeom>
        </p:spPr>
        <p:txBody>
          <a:bodyPr vert="horz" lIns="0" tIns="0" rIns="0" bIns="0" rtlCol="0" anchor="b"/>
          <a:lstStyle>
            <a:lvl1pPr algn="r">
              <a:defRPr sz="1200">
                <a:solidFill>
                  <a:schemeClr val="accent1"/>
                </a:solidFill>
              </a:defRPr>
            </a:lvl1pPr>
          </a:lstStyle>
          <a:p>
            <a:r>
              <a:rPr lang="en-US"/>
              <a:t>HL-LHC AUP Director’s Review – June 2017</a:t>
            </a:r>
            <a:endParaRPr lang="en-GB"/>
          </a:p>
        </p:txBody>
      </p:sp>
      <p:pic>
        <p:nvPicPr>
          <p:cNvPr id="7" name="Picture 6">
            <a:extLst>
              <a:ext uri="{FF2B5EF4-FFF2-40B4-BE49-F238E27FC236}">
                <a16:creationId xmlns:a16="http://schemas.microsoft.com/office/drawing/2014/main" id="{80B10549-985F-4707-9EA3-23C0B430853A}"/>
              </a:ext>
            </a:extLst>
          </p:cNvPr>
          <p:cNvPicPr>
            <a:picLocks noChangeAspect="1"/>
          </p:cNvPicPr>
          <p:nvPr userDrawn="1"/>
        </p:nvPicPr>
        <p:blipFill>
          <a:blip r:embed="rId3"/>
          <a:stretch>
            <a:fillRect/>
          </a:stretch>
        </p:blipFill>
        <p:spPr>
          <a:xfrm>
            <a:off x="1547664" y="6316165"/>
            <a:ext cx="1872208" cy="40018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sp>
        <p:nvSpPr>
          <p:cNvPr id="11"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Director’s Review – June 2017</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4" name="Espace réservé du pied de page 4"/>
          <p:cNvSpPr>
            <a:spLocks noGrp="1"/>
          </p:cNvSpPr>
          <p:nvPr>
            <p:ph type="ftr" sz="quarter" idx="1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Director’s Review – June 2017</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10"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Director’s Review – June 2017</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Director’s Review – June 2017</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13"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Director’s Review – June 2017</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Director’s Review – June 2017</a:t>
            </a:r>
            <a:endParaRPr lang="en-GB"/>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8" name="Picture 7">
            <a:extLst>
              <a:ext uri="{FF2B5EF4-FFF2-40B4-BE49-F238E27FC236}">
                <a16:creationId xmlns:a16="http://schemas.microsoft.com/office/drawing/2014/main" id="{80B10549-985F-4707-9EA3-23C0B430853A}"/>
              </a:ext>
            </a:extLst>
          </p:cNvPr>
          <p:cNvPicPr>
            <a:picLocks noChangeAspect="1"/>
          </p:cNvPicPr>
          <p:nvPr userDrawn="1"/>
        </p:nvPicPr>
        <p:blipFill>
          <a:blip r:embed="rId10"/>
          <a:stretch>
            <a:fillRect/>
          </a:stretch>
        </p:blipFill>
        <p:spPr>
          <a:xfrm>
            <a:off x="1547664" y="6316165"/>
            <a:ext cx="1872208" cy="4001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4" y="2758707"/>
            <a:ext cx="7405533" cy="1534388"/>
          </a:xfrm>
        </p:spPr>
        <p:txBody>
          <a:bodyPr/>
          <a:lstStyle/>
          <a:p>
            <a:r>
              <a:rPr lang="en-GB" dirty="0"/>
              <a:t>302.4.04 – Cryo-assemblies Horizontal Test</a:t>
            </a:r>
            <a:br>
              <a:rPr lang="en-GB" dirty="0"/>
            </a:br>
            <a:br>
              <a:rPr lang="en-GB" dirty="0"/>
            </a:br>
            <a:r>
              <a:rPr lang="en-GB" dirty="0"/>
              <a:t>Weekly status report</a:t>
            </a:r>
            <a:endParaRPr lang="en-GB" sz="3600" dirty="0"/>
          </a:p>
        </p:txBody>
      </p:sp>
      <p:sp>
        <p:nvSpPr>
          <p:cNvPr id="3" name="Sous-titre 2"/>
          <p:cNvSpPr>
            <a:spLocks noGrp="1"/>
          </p:cNvSpPr>
          <p:nvPr>
            <p:ph type="subTitle" idx="1"/>
          </p:nvPr>
        </p:nvSpPr>
        <p:spPr/>
        <p:txBody>
          <a:bodyPr>
            <a:normAutofit/>
          </a:bodyPr>
          <a:lstStyle/>
          <a:p>
            <a:r>
              <a:rPr lang="en-GB" dirty="0"/>
              <a:t>G. Chlachidze</a:t>
            </a:r>
          </a:p>
          <a:p>
            <a:r>
              <a:rPr lang="en-GB" dirty="0"/>
              <a:t>Nov. 25</a:t>
            </a:r>
            <a:r>
              <a:rPr lang="en-GB" baseline="30000" dirty="0"/>
              <a:t>th</a:t>
            </a:r>
            <a:r>
              <a:rPr lang="en-GB" dirty="0"/>
              <a:t>, 2024</a:t>
            </a:r>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DC79-3D29-8173-17C8-5D9BCA224D24}"/>
              </a:ext>
            </a:extLst>
          </p:cNvPr>
          <p:cNvSpPr>
            <a:spLocks noGrp="1"/>
          </p:cNvSpPr>
          <p:nvPr>
            <p:ph type="title"/>
          </p:nvPr>
        </p:nvSpPr>
        <p:spPr/>
        <p:txBody>
          <a:bodyPr/>
          <a:lstStyle/>
          <a:p>
            <a:r>
              <a:rPr lang="en-US" sz="2400" dirty="0"/>
              <a:t>Next Steps</a:t>
            </a:r>
          </a:p>
        </p:txBody>
      </p:sp>
      <p:sp>
        <p:nvSpPr>
          <p:cNvPr id="3" name="Content Placeholder 2">
            <a:extLst>
              <a:ext uri="{FF2B5EF4-FFF2-40B4-BE49-F238E27FC236}">
                <a16:creationId xmlns:a16="http://schemas.microsoft.com/office/drawing/2014/main" id="{E672F9B8-4255-DF79-5689-A6E3803371A4}"/>
              </a:ext>
            </a:extLst>
          </p:cNvPr>
          <p:cNvSpPr>
            <a:spLocks noGrp="1"/>
          </p:cNvSpPr>
          <p:nvPr>
            <p:ph idx="1"/>
          </p:nvPr>
        </p:nvSpPr>
        <p:spPr>
          <a:xfrm>
            <a:off x="683568" y="1412776"/>
            <a:ext cx="8291224" cy="4968552"/>
          </a:xfrm>
        </p:spPr>
        <p:txBody>
          <a:bodyPr>
            <a:normAutofit/>
          </a:bodyPr>
          <a:lstStyle/>
          <a:p>
            <a:pPr>
              <a:buClr>
                <a:srgbClr val="FB963C"/>
              </a:buClr>
              <a:defRPr/>
            </a:pPr>
            <a:r>
              <a:rPr lang="en-US" sz="2000" dirty="0">
                <a:ea typeface="Calibri" panose="020F0502020204030204" pitchFamily="34" charset="0"/>
              </a:rPr>
              <a:t>LQXFA/B02 Test Traveler is closed</a:t>
            </a:r>
          </a:p>
          <a:p>
            <a:pPr>
              <a:buClr>
                <a:srgbClr val="FB963C"/>
              </a:buClr>
              <a:defRPr/>
            </a:pPr>
            <a:endParaRPr lang="en-US" sz="1600" dirty="0">
              <a:ea typeface="Calibri" panose="020F0502020204030204" pitchFamily="34" charset="0"/>
            </a:endParaRPr>
          </a:p>
          <a:p>
            <a:pPr>
              <a:buClr>
                <a:srgbClr val="FB963C"/>
              </a:buClr>
              <a:defRPr/>
            </a:pPr>
            <a:r>
              <a:rPr lang="en-US" sz="2000" dirty="0">
                <a:ea typeface="Calibri" panose="020F0502020204030204" pitchFamily="34" charset="0"/>
              </a:rPr>
              <a:t>LQXFA/B02 Test Report – </a:t>
            </a:r>
            <a:r>
              <a:rPr lang="en-US" sz="2000" dirty="0">
                <a:solidFill>
                  <a:srgbClr val="0000FF"/>
                </a:solidFill>
                <a:ea typeface="Calibri" panose="020F0502020204030204" pitchFamily="34" charset="0"/>
              </a:rPr>
              <a:t>The latest draft under internal review</a:t>
            </a:r>
          </a:p>
          <a:p>
            <a:pPr>
              <a:buClr>
                <a:srgbClr val="FB963C"/>
              </a:buClr>
              <a:defRPr/>
            </a:pPr>
            <a:endParaRPr lang="en-US" sz="1600" dirty="0">
              <a:ea typeface="Calibri" panose="020F0502020204030204" pitchFamily="34" charset="0"/>
            </a:endParaRPr>
          </a:p>
          <a:p>
            <a:pPr>
              <a:buClr>
                <a:srgbClr val="FB963C"/>
              </a:buClr>
              <a:defRPr/>
            </a:pPr>
            <a:r>
              <a:rPr lang="en-US" sz="2000" dirty="0">
                <a:latin typeface="Arial"/>
                <a:ea typeface="Calibri" panose="020F0502020204030204" pitchFamily="34" charset="0"/>
              </a:rPr>
              <a:t>LQXFA/B03 test preparations:</a:t>
            </a:r>
          </a:p>
          <a:p>
            <a:pPr lvl="1">
              <a:buClr>
                <a:srgbClr val="FB963C"/>
              </a:buClr>
              <a:defRPr/>
            </a:pPr>
            <a:r>
              <a:rPr lang="en-US" sz="1800" dirty="0">
                <a:solidFill>
                  <a:srgbClr val="0000FF"/>
                </a:solidFill>
                <a:latin typeface="Arial"/>
                <a:ea typeface="Calibri" panose="020F0502020204030204" pitchFamily="34" charset="0"/>
              </a:rPr>
              <a:t>Run plan drafted</a:t>
            </a:r>
          </a:p>
          <a:p>
            <a:pPr lvl="1">
              <a:buClr>
                <a:srgbClr val="FB963C"/>
              </a:buClr>
              <a:defRPr/>
            </a:pPr>
            <a:r>
              <a:rPr lang="en-US" sz="1800" dirty="0">
                <a:solidFill>
                  <a:srgbClr val="0000FF"/>
                </a:solidFill>
                <a:latin typeface="Arial"/>
                <a:ea typeface="Calibri" panose="020F0502020204030204" pitchFamily="34" charset="0"/>
              </a:rPr>
              <a:t>Test checklist drafted</a:t>
            </a:r>
          </a:p>
          <a:p>
            <a:pPr lvl="1">
              <a:buClr>
                <a:srgbClr val="FB963C"/>
              </a:buClr>
              <a:defRPr/>
            </a:pPr>
            <a:r>
              <a:rPr lang="en-US" sz="1800" dirty="0">
                <a:solidFill>
                  <a:srgbClr val="0000FF"/>
                </a:solidFill>
                <a:latin typeface="Arial"/>
                <a:ea typeface="Calibri" panose="020F0502020204030204" pitchFamily="34" charset="0"/>
              </a:rPr>
              <a:t>Checkout forms – work in progress</a:t>
            </a:r>
          </a:p>
          <a:p>
            <a:pPr>
              <a:buClr>
                <a:srgbClr val="FB963C"/>
              </a:buClr>
              <a:defRPr/>
            </a:pPr>
            <a:endParaRPr lang="en-US" sz="1200" dirty="0">
              <a:latin typeface="Arial"/>
              <a:ea typeface="Calibri" panose="020F0502020204030204" pitchFamily="34" charset="0"/>
            </a:endParaRPr>
          </a:p>
        </p:txBody>
      </p:sp>
      <p:sp>
        <p:nvSpPr>
          <p:cNvPr id="4" name="Slide Number Placeholder 3">
            <a:extLst>
              <a:ext uri="{FF2B5EF4-FFF2-40B4-BE49-F238E27FC236}">
                <a16:creationId xmlns:a16="http://schemas.microsoft.com/office/drawing/2014/main" id="{EA0066AE-0E66-7B34-3583-411FCE528AB3}"/>
              </a:ext>
            </a:extLst>
          </p:cNvPr>
          <p:cNvSpPr>
            <a:spLocks noGrp="1"/>
          </p:cNvSpPr>
          <p:nvPr>
            <p:ph type="sldNum" sz="quarter" idx="12"/>
          </p:nvPr>
        </p:nvSpPr>
        <p:spPr/>
        <p:txBody>
          <a:bodyPr/>
          <a:lstStyle/>
          <a:p>
            <a:fld id="{BFDCA1C4-9514-7B4F-976F-D92F7E296653}" type="slidenum">
              <a:rPr lang="fr-FR" smtClean="0"/>
              <a:pPr/>
              <a:t>2</a:t>
            </a:fld>
            <a:endParaRPr lang="fr-FR"/>
          </a:p>
        </p:txBody>
      </p:sp>
    </p:spTree>
    <p:extLst>
      <p:ext uri="{BB962C8B-B14F-4D97-AF65-F5344CB8AC3E}">
        <p14:creationId xmlns:p14="http://schemas.microsoft.com/office/powerpoint/2010/main" val="104651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DC79-3D29-8173-17C8-5D9BCA224D24}"/>
              </a:ext>
            </a:extLst>
          </p:cNvPr>
          <p:cNvSpPr>
            <a:spLocks noGrp="1"/>
          </p:cNvSpPr>
          <p:nvPr>
            <p:ph type="title"/>
          </p:nvPr>
        </p:nvSpPr>
        <p:spPr/>
        <p:txBody>
          <a:bodyPr/>
          <a:lstStyle/>
          <a:p>
            <a:r>
              <a:rPr lang="en-US" sz="2400" dirty="0"/>
              <a:t>Next Steps</a:t>
            </a:r>
          </a:p>
        </p:txBody>
      </p:sp>
      <p:sp>
        <p:nvSpPr>
          <p:cNvPr id="3" name="Content Placeholder 2">
            <a:extLst>
              <a:ext uri="{FF2B5EF4-FFF2-40B4-BE49-F238E27FC236}">
                <a16:creationId xmlns:a16="http://schemas.microsoft.com/office/drawing/2014/main" id="{E672F9B8-4255-DF79-5689-A6E3803371A4}"/>
              </a:ext>
            </a:extLst>
          </p:cNvPr>
          <p:cNvSpPr>
            <a:spLocks noGrp="1"/>
          </p:cNvSpPr>
          <p:nvPr>
            <p:ph idx="1"/>
          </p:nvPr>
        </p:nvSpPr>
        <p:spPr>
          <a:xfrm>
            <a:off x="683568" y="1412776"/>
            <a:ext cx="8291224" cy="4968552"/>
          </a:xfrm>
        </p:spPr>
        <p:txBody>
          <a:bodyPr>
            <a:normAutofit/>
          </a:bodyPr>
          <a:lstStyle/>
          <a:p>
            <a:pPr>
              <a:buClr>
                <a:srgbClr val="FB963C"/>
              </a:buClr>
              <a:defRPr/>
            </a:pPr>
            <a:r>
              <a:rPr lang="en-US" sz="2000" dirty="0">
                <a:ea typeface="Calibri" panose="020F0502020204030204" pitchFamily="34" charset="0"/>
              </a:rPr>
              <a:t>Short term steps to improve/expedite the controlled cooldown and warmup at Stand 4 </a:t>
            </a:r>
          </a:p>
          <a:p>
            <a:pPr>
              <a:buClr>
                <a:srgbClr val="FB963C"/>
              </a:buClr>
              <a:defRPr/>
            </a:pPr>
            <a:endParaRPr lang="en-US" sz="2200" dirty="0">
              <a:latin typeface="Arial"/>
              <a:ea typeface="Calibri" panose="020F0502020204030204" pitchFamily="34" charset="0"/>
            </a:endParaRPr>
          </a:p>
          <a:p>
            <a:pPr>
              <a:buClr>
                <a:srgbClr val="FB963C"/>
              </a:buClr>
              <a:defRPr/>
            </a:pPr>
            <a:r>
              <a:rPr lang="en-US" sz="2000" dirty="0">
                <a:latin typeface="Arial"/>
                <a:ea typeface="Calibri" panose="020F0502020204030204" pitchFamily="34" charset="0"/>
              </a:rPr>
              <a:t>Complete insulation of the helium lines &amp; relief valves upstream to the HX - </a:t>
            </a:r>
            <a:r>
              <a:rPr lang="en-US" sz="2000" dirty="0">
                <a:solidFill>
                  <a:srgbClr val="0000FF"/>
                </a:solidFill>
                <a:latin typeface="Arial"/>
                <a:ea typeface="Calibri" panose="020F0502020204030204" pitchFamily="34" charset="0"/>
              </a:rPr>
              <a:t>Done</a:t>
            </a:r>
          </a:p>
          <a:p>
            <a:pPr marL="0" indent="0">
              <a:buClr>
                <a:srgbClr val="FB963C"/>
              </a:buClr>
              <a:buNone/>
              <a:defRPr/>
            </a:pPr>
            <a:endParaRPr lang="en-US" sz="2000" dirty="0">
              <a:ea typeface="Calibri" panose="020F0502020204030204" pitchFamily="34" charset="0"/>
            </a:endParaRPr>
          </a:p>
          <a:p>
            <a:pPr>
              <a:buClr>
                <a:srgbClr val="FB963C"/>
              </a:buClr>
              <a:defRPr/>
            </a:pPr>
            <a:r>
              <a:rPr lang="en-US" sz="2000" dirty="0">
                <a:ea typeface="Calibri" panose="020F0502020204030204" pitchFamily="34" charset="0"/>
              </a:rPr>
              <a:t>Update/Improve the controlled cooldown and warmup procedures for cryo-operators – </a:t>
            </a:r>
            <a:r>
              <a:rPr lang="en-US" sz="2000" dirty="0">
                <a:solidFill>
                  <a:srgbClr val="0000FF"/>
                </a:solidFill>
                <a:ea typeface="Calibri" panose="020F0502020204030204" pitchFamily="34" charset="0"/>
              </a:rPr>
              <a:t>Planned for next week</a:t>
            </a:r>
          </a:p>
          <a:p>
            <a:pPr>
              <a:buClr>
                <a:srgbClr val="FB963C"/>
              </a:buClr>
              <a:defRPr/>
            </a:pPr>
            <a:endParaRPr lang="en-US" sz="2000" dirty="0">
              <a:ea typeface="Calibri" panose="020F0502020204030204" pitchFamily="34" charset="0"/>
            </a:endParaRPr>
          </a:p>
          <a:p>
            <a:pPr>
              <a:buClr>
                <a:srgbClr val="FB963C"/>
              </a:buClr>
              <a:defRPr/>
            </a:pPr>
            <a:r>
              <a:rPr lang="en-US" sz="2000" dirty="0">
                <a:ea typeface="Calibri" panose="020F0502020204030204" pitchFamily="34" charset="0"/>
              </a:rPr>
              <a:t>Replace faulty </a:t>
            </a:r>
            <a:r>
              <a:rPr lang="en-US" sz="2000" dirty="0" err="1">
                <a:ea typeface="Calibri" panose="020F0502020204030204" pitchFamily="34" charset="0"/>
              </a:rPr>
              <a:t>GHe</a:t>
            </a:r>
            <a:r>
              <a:rPr lang="en-US" sz="2000" dirty="0">
                <a:ea typeface="Calibri" panose="020F0502020204030204" pitchFamily="34" charset="0"/>
              </a:rPr>
              <a:t> flow-meter – </a:t>
            </a:r>
            <a:r>
              <a:rPr lang="en-US" sz="2000" dirty="0">
                <a:solidFill>
                  <a:srgbClr val="0000FF"/>
                </a:solidFill>
                <a:ea typeface="Calibri" panose="020F0502020204030204" pitchFamily="34" charset="0"/>
              </a:rPr>
              <a:t>Work starts this week</a:t>
            </a:r>
            <a:endParaRPr lang="en-US" sz="2000" dirty="0">
              <a:solidFill>
                <a:srgbClr val="0000FF"/>
              </a:solidFill>
              <a:latin typeface="Arial"/>
              <a:ea typeface="Calibri" panose="020F0502020204030204" pitchFamily="34" charset="0"/>
            </a:endParaRPr>
          </a:p>
          <a:p>
            <a:pPr>
              <a:buClr>
                <a:srgbClr val="FB963C"/>
              </a:buClr>
              <a:defRPr/>
            </a:pPr>
            <a:endParaRPr lang="en-US" sz="1200" dirty="0">
              <a:latin typeface="Arial"/>
              <a:ea typeface="Calibri" panose="020F0502020204030204" pitchFamily="34" charset="0"/>
            </a:endParaRPr>
          </a:p>
          <a:p>
            <a:pPr>
              <a:buClr>
                <a:srgbClr val="FB963C"/>
              </a:buClr>
              <a:defRPr/>
            </a:pPr>
            <a:endParaRPr lang="en-US" sz="1200" dirty="0">
              <a:latin typeface="Arial"/>
              <a:ea typeface="Calibri" panose="020F0502020204030204" pitchFamily="34" charset="0"/>
            </a:endParaRPr>
          </a:p>
        </p:txBody>
      </p:sp>
      <p:sp>
        <p:nvSpPr>
          <p:cNvPr id="4" name="Slide Number Placeholder 3">
            <a:extLst>
              <a:ext uri="{FF2B5EF4-FFF2-40B4-BE49-F238E27FC236}">
                <a16:creationId xmlns:a16="http://schemas.microsoft.com/office/drawing/2014/main" id="{EA0066AE-0E66-7B34-3583-411FCE528AB3}"/>
              </a:ext>
            </a:extLst>
          </p:cNvPr>
          <p:cNvSpPr>
            <a:spLocks noGrp="1"/>
          </p:cNvSpPr>
          <p:nvPr>
            <p:ph type="sldNum" sz="quarter" idx="12"/>
          </p:nvPr>
        </p:nvSpPr>
        <p:spPr/>
        <p:txBody>
          <a:bodyPr/>
          <a:lstStyle/>
          <a:p>
            <a:fld id="{BFDCA1C4-9514-7B4F-976F-D92F7E296653}" type="slidenum">
              <a:rPr lang="fr-FR" smtClean="0"/>
              <a:pPr/>
              <a:t>3</a:t>
            </a:fld>
            <a:endParaRPr lang="fr-FR"/>
          </a:p>
        </p:txBody>
      </p:sp>
    </p:spTree>
    <p:extLst>
      <p:ext uri="{BB962C8B-B14F-4D97-AF65-F5344CB8AC3E}">
        <p14:creationId xmlns:p14="http://schemas.microsoft.com/office/powerpoint/2010/main" val="1283617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09FB57-7FF0-5E5B-DD0C-938F94C7DB87}"/>
              </a:ext>
            </a:extLst>
          </p:cNvPr>
          <p:cNvPicPr>
            <a:picLocks noChangeAspect="1"/>
          </p:cNvPicPr>
          <p:nvPr/>
        </p:nvPicPr>
        <p:blipFill>
          <a:blip r:embed="rId2"/>
          <a:stretch>
            <a:fillRect/>
          </a:stretch>
        </p:blipFill>
        <p:spPr>
          <a:xfrm rot="5400000">
            <a:off x="3955571" y="1643981"/>
            <a:ext cx="5004334" cy="3753251"/>
          </a:xfrm>
          <a:prstGeom prst="rect">
            <a:avLst/>
          </a:prstGeom>
        </p:spPr>
      </p:pic>
      <p:sp>
        <p:nvSpPr>
          <p:cNvPr id="2" name="Title 1">
            <a:extLst>
              <a:ext uri="{FF2B5EF4-FFF2-40B4-BE49-F238E27FC236}">
                <a16:creationId xmlns:a16="http://schemas.microsoft.com/office/drawing/2014/main" id="{C0CB2885-ECF1-53F9-9CB3-ECB07CDB916F}"/>
              </a:ext>
            </a:extLst>
          </p:cNvPr>
          <p:cNvSpPr>
            <a:spLocks noGrp="1"/>
          </p:cNvSpPr>
          <p:nvPr>
            <p:ph type="title"/>
          </p:nvPr>
        </p:nvSpPr>
        <p:spPr/>
        <p:txBody>
          <a:bodyPr/>
          <a:lstStyle/>
          <a:p>
            <a:r>
              <a:rPr lang="en-US" dirty="0"/>
              <a:t>Next Steps</a:t>
            </a:r>
          </a:p>
        </p:txBody>
      </p:sp>
      <p:pic>
        <p:nvPicPr>
          <p:cNvPr id="7" name="Content Placeholder 6" descr="A building with a sign on it&#10;&#10;Description automatically generated with low confidence">
            <a:extLst>
              <a:ext uri="{FF2B5EF4-FFF2-40B4-BE49-F238E27FC236}">
                <a16:creationId xmlns:a16="http://schemas.microsoft.com/office/drawing/2014/main" id="{EFE90BAA-78C1-CB3C-496D-C439C2AA6BD1}"/>
              </a:ext>
            </a:extLst>
          </p:cNvPr>
          <p:cNvPicPr>
            <a:picLocks noGrp="1" noChangeAspect="1"/>
          </p:cNvPicPr>
          <p:nvPr>
            <p:ph idx="1"/>
          </p:nvPr>
        </p:nvPicPr>
        <p:blipFill>
          <a:blip r:embed="rId3"/>
          <a:stretch>
            <a:fillRect/>
          </a:stretch>
        </p:blipFill>
        <p:spPr>
          <a:xfrm rot="5400000">
            <a:off x="101228" y="1624007"/>
            <a:ext cx="5027158" cy="3770369"/>
          </a:xfrm>
        </p:spPr>
      </p:pic>
      <p:sp>
        <p:nvSpPr>
          <p:cNvPr id="4" name="Slide Number Placeholder 3">
            <a:extLst>
              <a:ext uri="{FF2B5EF4-FFF2-40B4-BE49-F238E27FC236}">
                <a16:creationId xmlns:a16="http://schemas.microsoft.com/office/drawing/2014/main" id="{AD9540FB-44E4-78AC-F1C9-78CC773A98B5}"/>
              </a:ext>
            </a:extLst>
          </p:cNvPr>
          <p:cNvSpPr>
            <a:spLocks noGrp="1"/>
          </p:cNvSpPr>
          <p:nvPr>
            <p:ph type="sldNum" sz="quarter" idx="12"/>
          </p:nvPr>
        </p:nvSpPr>
        <p:spPr/>
        <p:txBody>
          <a:bodyPr/>
          <a:lstStyle/>
          <a:p>
            <a:fld id="{BFDCA1C4-9514-7B4F-976F-D92F7E296653}" type="slidenum">
              <a:rPr lang="fr-FR" smtClean="0"/>
              <a:pPr/>
              <a:t>4</a:t>
            </a:fld>
            <a:endParaRPr lang="fr-FR"/>
          </a:p>
        </p:txBody>
      </p:sp>
      <p:sp>
        <p:nvSpPr>
          <p:cNvPr id="11" name="TextBox 10">
            <a:extLst>
              <a:ext uri="{FF2B5EF4-FFF2-40B4-BE49-F238E27FC236}">
                <a16:creationId xmlns:a16="http://schemas.microsoft.com/office/drawing/2014/main" id="{6B9CEAFA-3475-4423-6D54-D1426B104F05}"/>
              </a:ext>
            </a:extLst>
          </p:cNvPr>
          <p:cNvSpPr txBox="1"/>
          <p:nvPr/>
        </p:nvSpPr>
        <p:spPr>
          <a:xfrm>
            <a:off x="6519627" y="1124744"/>
            <a:ext cx="1822315" cy="338554"/>
          </a:xfrm>
          <a:prstGeom prst="rect">
            <a:avLst/>
          </a:prstGeom>
          <a:noFill/>
        </p:spPr>
        <p:txBody>
          <a:bodyPr wrap="square" rtlCol="0">
            <a:spAutoFit/>
          </a:bodyPr>
          <a:lstStyle/>
          <a:p>
            <a:r>
              <a:rPr lang="en-US" sz="1600" b="1" dirty="0">
                <a:solidFill>
                  <a:srgbClr val="FFFF00"/>
                </a:solidFill>
              </a:rPr>
              <a:t>Nitrogen vent</a:t>
            </a:r>
          </a:p>
        </p:txBody>
      </p:sp>
    </p:spTree>
    <p:extLst>
      <p:ext uri="{BB962C8B-B14F-4D97-AF65-F5344CB8AC3E}">
        <p14:creationId xmlns:p14="http://schemas.microsoft.com/office/powerpoint/2010/main" val="243921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B059-CB6F-E1D7-9CD2-1D49601D1581}"/>
              </a:ext>
            </a:extLst>
          </p:cNvPr>
          <p:cNvSpPr>
            <a:spLocks noGrp="1"/>
          </p:cNvSpPr>
          <p:nvPr>
            <p:ph type="title"/>
          </p:nvPr>
        </p:nvSpPr>
        <p:spPr/>
        <p:txBody>
          <a:bodyPr/>
          <a:lstStyle/>
          <a:p>
            <a:r>
              <a:rPr lang="en-US" sz="2400" dirty="0"/>
              <a:t>New Warm Finger Assembly</a:t>
            </a:r>
          </a:p>
        </p:txBody>
      </p:sp>
      <p:sp>
        <p:nvSpPr>
          <p:cNvPr id="3" name="Content Placeholder 2">
            <a:extLst>
              <a:ext uri="{FF2B5EF4-FFF2-40B4-BE49-F238E27FC236}">
                <a16:creationId xmlns:a16="http://schemas.microsoft.com/office/drawing/2014/main" id="{377F8C05-8BFE-E54E-10C9-5387715926CF}"/>
              </a:ext>
            </a:extLst>
          </p:cNvPr>
          <p:cNvSpPr>
            <a:spLocks noGrp="1"/>
          </p:cNvSpPr>
          <p:nvPr>
            <p:ph idx="1"/>
          </p:nvPr>
        </p:nvSpPr>
        <p:spPr/>
        <p:txBody>
          <a:bodyPr>
            <a:normAutofit/>
          </a:bodyPr>
          <a:lstStyle/>
          <a:p>
            <a:r>
              <a:rPr lang="en-US" sz="2000" dirty="0"/>
              <a:t>SS inner tube of 4.25” OD and 0.083” thick wall not available</a:t>
            </a:r>
          </a:p>
          <a:p>
            <a:pPr lvl="1"/>
            <a:r>
              <a:rPr lang="en-US" sz="1600" dirty="0"/>
              <a:t>Custom order will cost about $60-80k</a:t>
            </a:r>
          </a:p>
          <a:p>
            <a:pPr lvl="1"/>
            <a:endParaRPr lang="en-US" sz="1600" dirty="0"/>
          </a:p>
          <a:p>
            <a:r>
              <a:rPr lang="en-US" sz="2000" dirty="0"/>
              <a:t>We could replace it with 4.5” OD and 0.120” thick wall</a:t>
            </a:r>
          </a:p>
          <a:p>
            <a:pPr lvl="1"/>
            <a:r>
              <a:rPr lang="en-US" sz="1600" dirty="0"/>
              <a:t>Will reduce the gap between the inner and outer tubes from 7.4 mm to 4.2 mm in radius. Room for about 10 layers of MLI instead of 15 layers in the baseline design</a:t>
            </a:r>
          </a:p>
          <a:p>
            <a:pPr lvl="1"/>
            <a:r>
              <a:rPr lang="en-US" sz="1600" dirty="0"/>
              <a:t>Will increase the ID from 103.7 to 108.2 mm - requires different probe bearings</a:t>
            </a:r>
          </a:p>
          <a:p>
            <a:pPr lvl="1"/>
            <a:r>
              <a:rPr lang="en-US" sz="1600" dirty="0"/>
              <a:t>3 more mirrors to be purchased ($5k) as they are glued to the </a:t>
            </a:r>
            <a:r>
              <a:rPr lang="en-US" sz="1600"/>
              <a:t>bearing ring</a:t>
            </a:r>
            <a:endParaRPr lang="en-US" sz="1600" dirty="0"/>
          </a:p>
        </p:txBody>
      </p:sp>
      <p:sp>
        <p:nvSpPr>
          <p:cNvPr id="4" name="Slide Number Placeholder 3">
            <a:extLst>
              <a:ext uri="{FF2B5EF4-FFF2-40B4-BE49-F238E27FC236}">
                <a16:creationId xmlns:a16="http://schemas.microsoft.com/office/drawing/2014/main" id="{29977FD5-A939-8BCB-F884-D32FCC487BFA}"/>
              </a:ext>
            </a:extLst>
          </p:cNvPr>
          <p:cNvSpPr>
            <a:spLocks noGrp="1"/>
          </p:cNvSpPr>
          <p:nvPr>
            <p:ph type="sldNum" sz="quarter" idx="12"/>
          </p:nvPr>
        </p:nvSpPr>
        <p:spPr/>
        <p:txBody>
          <a:bodyPr/>
          <a:lstStyle/>
          <a:p>
            <a:fld id="{BFDCA1C4-9514-7B4F-976F-D92F7E296653}" type="slidenum">
              <a:rPr lang="fr-FR" smtClean="0"/>
              <a:pPr/>
              <a:t>5</a:t>
            </a:fld>
            <a:endParaRPr lang="fr-FR"/>
          </a:p>
        </p:txBody>
      </p:sp>
    </p:spTree>
    <p:extLst>
      <p:ext uri="{BB962C8B-B14F-4D97-AF65-F5344CB8AC3E}">
        <p14:creationId xmlns:p14="http://schemas.microsoft.com/office/powerpoint/2010/main" val="4240654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DC79-3D29-8173-17C8-5D9BCA224D24}"/>
              </a:ext>
            </a:extLst>
          </p:cNvPr>
          <p:cNvSpPr>
            <a:spLocks noGrp="1"/>
          </p:cNvSpPr>
          <p:nvPr>
            <p:ph type="title"/>
          </p:nvPr>
        </p:nvSpPr>
        <p:spPr/>
        <p:txBody>
          <a:bodyPr/>
          <a:lstStyle/>
          <a:p>
            <a:r>
              <a:rPr lang="en-US" sz="2400" dirty="0"/>
              <a:t>Next Steps</a:t>
            </a:r>
          </a:p>
        </p:txBody>
      </p:sp>
      <p:sp>
        <p:nvSpPr>
          <p:cNvPr id="3" name="Content Placeholder 2">
            <a:extLst>
              <a:ext uri="{FF2B5EF4-FFF2-40B4-BE49-F238E27FC236}">
                <a16:creationId xmlns:a16="http://schemas.microsoft.com/office/drawing/2014/main" id="{E672F9B8-4255-DF79-5689-A6E3803371A4}"/>
              </a:ext>
            </a:extLst>
          </p:cNvPr>
          <p:cNvSpPr>
            <a:spLocks noGrp="1"/>
          </p:cNvSpPr>
          <p:nvPr>
            <p:ph idx="1"/>
          </p:nvPr>
        </p:nvSpPr>
        <p:spPr>
          <a:xfrm>
            <a:off x="683568" y="980728"/>
            <a:ext cx="8291224" cy="5400600"/>
          </a:xfrm>
        </p:spPr>
        <p:txBody>
          <a:bodyPr>
            <a:normAutofit/>
          </a:bodyPr>
          <a:lstStyle/>
          <a:p>
            <a:pPr>
              <a:buClr>
                <a:srgbClr val="FB963C"/>
              </a:buClr>
              <a:defRPr/>
            </a:pPr>
            <a:r>
              <a:rPr lang="en-US" sz="2000" dirty="0">
                <a:latin typeface="Arial"/>
                <a:ea typeface="Calibri" panose="020F0502020204030204" pitchFamily="34" charset="0"/>
              </a:rPr>
              <a:t>Long term improvements may include replacement of the heat exchanger at Stand 4</a:t>
            </a:r>
          </a:p>
          <a:p>
            <a:pPr lvl="1">
              <a:buClr>
                <a:srgbClr val="FB963C"/>
              </a:buClr>
              <a:defRPr/>
            </a:pPr>
            <a:endParaRPr lang="en-US" sz="1800" dirty="0">
              <a:latin typeface="Arial"/>
              <a:ea typeface="Calibri" panose="020F0502020204030204" pitchFamily="34" charset="0"/>
            </a:endParaRPr>
          </a:p>
          <a:p>
            <a:pPr>
              <a:buClr>
                <a:srgbClr val="FB963C"/>
              </a:buClr>
              <a:defRPr/>
            </a:pPr>
            <a:r>
              <a:rPr lang="en-US" sz="2000" dirty="0">
                <a:latin typeface="Arial"/>
                <a:ea typeface="Calibri" panose="020F0502020204030204" pitchFamily="34" charset="0"/>
              </a:rPr>
              <a:t>Two main goals for the HX replacement: increased reliability of the cold operation and faster cooldown and warmup</a:t>
            </a:r>
          </a:p>
          <a:p>
            <a:pPr>
              <a:buClr>
                <a:srgbClr val="FB963C"/>
              </a:buClr>
              <a:defRPr/>
            </a:pPr>
            <a:endParaRPr lang="en-US" sz="2000" dirty="0">
              <a:latin typeface="Arial"/>
              <a:ea typeface="Calibri" panose="020F0502020204030204" pitchFamily="34" charset="0"/>
            </a:endParaRPr>
          </a:p>
          <a:p>
            <a:pPr>
              <a:buClr>
                <a:srgbClr val="FB963C"/>
              </a:buClr>
              <a:defRPr/>
            </a:pPr>
            <a:r>
              <a:rPr lang="en-US" sz="2000" dirty="0">
                <a:latin typeface="Arial"/>
                <a:ea typeface="Calibri" panose="020F0502020204030204" pitchFamily="34" charset="0"/>
              </a:rPr>
              <a:t>Cost estimate based on the installation experience at CMTF in 2023</a:t>
            </a:r>
          </a:p>
          <a:p>
            <a:pPr marL="0" indent="0">
              <a:buClr>
                <a:srgbClr val="FB963C"/>
              </a:buClr>
              <a:buNone/>
              <a:defRPr/>
            </a:pPr>
            <a:endParaRPr lang="en-US" sz="2000" dirty="0">
              <a:latin typeface="Arial"/>
              <a:ea typeface="Calibri" panose="020F0502020204030204" pitchFamily="34" charset="0"/>
            </a:endParaRPr>
          </a:p>
          <a:p>
            <a:pPr marL="0" indent="0">
              <a:buClr>
                <a:srgbClr val="FB963C"/>
              </a:buClr>
              <a:buNone/>
              <a:defRPr/>
            </a:pPr>
            <a:endParaRPr lang="en-US" sz="2000" dirty="0">
              <a:latin typeface="Arial"/>
              <a:ea typeface="Calibri" panose="020F0502020204030204" pitchFamily="34" charset="0"/>
            </a:endParaRPr>
          </a:p>
          <a:p>
            <a:pPr>
              <a:buClr>
                <a:srgbClr val="FB963C"/>
              </a:buClr>
              <a:defRPr/>
            </a:pPr>
            <a:endParaRPr lang="en-US" sz="1200" dirty="0">
              <a:latin typeface="Arial"/>
              <a:ea typeface="Calibri" panose="020F0502020204030204" pitchFamily="34" charset="0"/>
            </a:endParaRPr>
          </a:p>
          <a:p>
            <a:pPr>
              <a:buClr>
                <a:srgbClr val="FB963C"/>
              </a:buClr>
              <a:defRPr/>
            </a:pPr>
            <a:endParaRPr lang="en-US" sz="1200" dirty="0">
              <a:latin typeface="Arial"/>
              <a:ea typeface="Calibri" panose="020F0502020204030204" pitchFamily="34" charset="0"/>
            </a:endParaRPr>
          </a:p>
        </p:txBody>
      </p:sp>
      <p:sp>
        <p:nvSpPr>
          <p:cNvPr id="4" name="Slide Number Placeholder 3">
            <a:extLst>
              <a:ext uri="{FF2B5EF4-FFF2-40B4-BE49-F238E27FC236}">
                <a16:creationId xmlns:a16="http://schemas.microsoft.com/office/drawing/2014/main" id="{EA0066AE-0E66-7B34-3583-411FCE528AB3}"/>
              </a:ext>
            </a:extLst>
          </p:cNvPr>
          <p:cNvSpPr>
            <a:spLocks noGrp="1"/>
          </p:cNvSpPr>
          <p:nvPr>
            <p:ph type="sldNum" sz="quarter" idx="12"/>
          </p:nvPr>
        </p:nvSpPr>
        <p:spPr/>
        <p:txBody>
          <a:bodyPr/>
          <a:lstStyle/>
          <a:p>
            <a:fld id="{BFDCA1C4-9514-7B4F-976F-D92F7E296653}" type="slidenum">
              <a:rPr lang="fr-FR" smtClean="0"/>
              <a:pPr/>
              <a:t>6</a:t>
            </a:fld>
            <a:endParaRPr lang="fr-FR"/>
          </a:p>
        </p:txBody>
      </p:sp>
      <p:pic>
        <p:nvPicPr>
          <p:cNvPr id="6" name="Picture 5">
            <a:extLst>
              <a:ext uri="{FF2B5EF4-FFF2-40B4-BE49-F238E27FC236}">
                <a16:creationId xmlns:a16="http://schemas.microsoft.com/office/drawing/2014/main" id="{4296656A-8838-33DB-1B83-721D98C116D0}"/>
              </a:ext>
            </a:extLst>
          </p:cNvPr>
          <p:cNvPicPr>
            <a:picLocks noChangeAspect="1"/>
          </p:cNvPicPr>
          <p:nvPr/>
        </p:nvPicPr>
        <p:blipFill>
          <a:blip r:embed="rId2"/>
          <a:stretch>
            <a:fillRect/>
          </a:stretch>
        </p:blipFill>
        <p:spPr>
          <a:xfrm>
            <a:off x="1403648" y="3553011"/>
            <a:ext cx="6696075" cy="2562225"/>
          </a:xfrm>
          <a:prstGeom prst="rect">
            <a:avLst/>
          </a:prstGeom>
        </p:spPr>
      </p:pic>
    </p:spTree>
    <p:extLst>
      <p:ext uri="{BB962C8B-B14F-4D97-AF65-F5344CB8AC3E}">
        <p14:creationId xmlns:p14="http://schemas.microsoft.com/office/powerpoint/2010/main" val="31527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DC79-3D29-8173-17C8-5D9BCA224D24}"/>
              </a:ext>
            </a:extLst>
          </p:cNvPr>
          <p:cNvSpPr>
            <a:spLocks noGrp="1"/>
          </p:cNvSpPr>
          <p:nvPr>
            <p:ph type="title"/>
          </p:nvPr>
        </p:nvSpPr>
        <p:spPr/>
        <p:txBody>
          <a:bodyPr/>
          <a:lstStyle/>
          <a:p>
            <a:r>
              <a:rPr lang="en-US" sz="2400" dirty="0"/>
              <a:t>HX Replacement  </a:t>
            </a:r>
          </a:p>
        </p:txBody>
      </p:sp>
      <p:sp>
        <p:nvSpPr>
          <p:cNvPr id="3" name="Content Placeholder 2">
            <a:extLst>
              <a:ext uri="{FF2B5EF4-FFF2-40B4-BE49-F238E27FC236}">
                <a16:creationId xmlns:a16="http://schemas.microsoft.com/office/drawing/2014/main" id="{E672F9B8-4255-DF79-5689-A6E3803371A4}"/>
              </a:ext>
            </a:extLst>
          </p:cNvPr>
          <p:cNvSpPr>
            <a:spLocks noGrp="1"/>
          </p:cNvSpPr>
          <p:nvPr>
            <p:ph idx="1"/>
          </p:nvPr>
        </p:nvSpPr>
        <p:spPr>
          <a:xfrm>
            <a:off x="683568" y="980728"/>
            <a:ext cx="8291224" cy="5400600"/>
          </a:xfrm>
        </p:spPr>
        <p:txBody>
          <a:bodyPr>
            <a:normAutofit/>
          </a:bodyPr>
          <a:lstStyle/>
          <a:p>
            <a:pPr>
              <a:buClr>
                <a:srgbClr val="FB963C"/>
              </a:buClr>
              <a:defRPr/>
            </a:pPr>
            <a:r>
              <a:rPr lang="en-US" sz="1800" dirty="0">
                <a:latin typeface="Arial"/>
                <a:ea typeface="Calibri" panose="020F0502020204030204" pitchFamily="34" charset="0"/>
              </a:rPr>
              <a:t>Powerful immersion heaters already in use at various test facilities, including in IB1</a:t>
            </a:r>
          </a:p>
          <a:p>
            <a:pPr>
              <a:buClr>
                <a:srgbClr val="FB963C"/>
              </a:buClr>
              <a:defRPr/>
            </a:pPr>
            <a:r>
              <a:rPr lang="en-US" sz="1800" dirty="0">
                <a:latin typeface="Arial"/>
                <a:ea typeface="Calibri" panose="020F0502020204030204" pitchFamily="34" charset="0"/>
              </a:rPr>
              <a:t>Design for 16.5 kW heater is available, rough cost estimate 50-60 k$</a:t>
            </a:r>
          </a:p>
          <a:p>
            <a:pPr>
              <a:buClr>
                <a:srgbClr val="FB963C"/>
              </a:buClr>
              <a:defRPr/>
            </a:pPr>
            <a:r>
              <a:rPr lang="en-US" sz="1800" dirty="0">
                <a:latin typeface="Arial"/>
                <a:ea typeface="Calibri" panose="020F0502020204030204" pitchFamily="34" charset="0"/>
              </a:rPr>
              <a:t>With this improvement we could safely run with </a:t>
            </a:r>
            <a:r>
              <a:rPr lang="en-US" sz="1800" dirty="0" err="1">
                <a:latin typeface="Arial"/>
                <a:ea typeface="Calibri" panose="020F0502020204030204" pitchFamily="34" charset="0"/>
              </a:rPr>
              <a:t>Ghe</a:t>
            </a:r>
            <a:r>
              <a:rPr lang="en-US" sz="1800" dirty="0">
                <a:latin typeface="Arial"/>
                <a:ea typeface="Calibri" panose="020F0502020204030204" pitchFamily="34" charset="0"/>
              </a:rPr>
              <a:t> flow up to 18 g/s</a:t>
            </a:r>
          </a:p>
          <a:p>
            <a:pPr lvl="1">
              <a:buClr>
                <a:srgbClr val="FB963C"/>
              </a:buClr>
              <a:defRPr/>
            </a:pPr>
            <a:r>
              <a:rPr lang="en-US" sz="1800" dirty="0">
                <a:latin typeface="Arial"/>
                <a:ea typeface="Calibri" panose="020F0502020204030204" pitchFamily="34" charset="0"/>
              </a:rPr>
              <a:t>Need to replace the sub-cooler if we want to exceed 20 g/s</a:t>
            </a:r>
          </a:p>
          <a:p>
            <a:pPr marL="0" indent="0">
              <a:buClr>
                <a:srgbClr val="FB963C"/>
              </a:buClr>
              <a:buNone/>
              <a:defRPr/>
            </a:pPr>
            <a:endParaRPr lang="en-US" sz="1800" dirty="0">
              <a:latin typeface="Arial"/>
              <a:ea typeface="Calibri" panose="020F0502020204030204" pitchFamily="34" charset="0"/>
            </a:endParaRPr>
          </a:p>
          <a:p>
            <a:pPr>
              <a:buClr>
                <a:srgbClr val="FB963C"/>
              </a:buClr>
              <a:defRPr/>
            </a:pPr>
            <a:endParaRPr lang="en-US" sz="1200" dirty="0">
              <a:latin typeface="Arial"/>
              <a:ea typeface="Calibri" panose="020F0502020204030204" pitchFamily="34" charset="0"/>
            </a:endParaRPr>
          </a:p>
          <a:p>
            <a:pPr>
              <a:buClr>
                <a:srgbClr val="FB963C"/>
              </a:buClr>
              <a:defRPr/>
            </a:pPr>
            <a:endParaRPr lang="en-US" sz="1200" dirty="0">
              <a:latin typeface="Arial"/>
              <a:ea typeface="Calibri" panose="020F0502020204030204" pitchFamily="34" charset="0"/>
            </a:endParaRPr>
          </a:p>
        </p:txBody>
      </p:sp>
      <p:sp>
        <p:nvSpPr>
          <p:cNvPr id="4" name="Slide Number Placeholder 3">
            <a:extLst>
              <a:ext uri="{FF2B5EF4-FFF2-40B4-BE49-F238E27FC236}">
                <a16:creationId xmlns:a16="http://schemas.microsoft.com/office/drawing/2014/main" id="{EA0066AE-0E66-7B34-3583-411FCE528AB3}"/>
              </a:ext>
            </a:extLst>
          </p:cNvPr>
          <p:cNvSpPr>
            <a:spLocks noGrp="1"/>
          </p:cNvSpPr>
          <p:nvPr>
            <p:ph type="sldNum" sz="quarter" idx="12"/>
          </p:nvPr>
        </p:nvSpPr>
        <p:spPr/>
        <p:txBody>
          <a:bodyPr/>
          <a:lstStyle/>
          <a:p>
            <a:fld id="{BFDCA1C4-9514-7B4F-976F-D92F7E296653}" type="slidenum">
              <a:rPr lang="fr-FR" smtClean="0"/>
              <a:pPr/>
              <a:t>7</a:t>
            </a:fld>
            <a:endParaRPr lang="fr-FR"/>
          </a:p>
        </p:txBody>
      </p:sp>
      <p:pic>
        <p:nvPicPr>
          <p:cNvPr id="5" name="Picture 4" descr="A picture containing text, indoor&#10;&#10;Description automatically generated">
            <a:extLst>
              <a:ext uri="{FF2B5EF4-FFF2-40B4-BE49-F238E27FC236}">
                <a16:creationId xmlns:a16="http://schemas.microsoft.com/office/drawing/2014/main" id="{370A4DE9-90E0-66F1-1EE7-923EDF91F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763" y="2992419"/>
            <a:ext cx="4182130" cy="3148899"/>
          </a:xfrm>
          <a:prstGeom prst="rect">
            <a:avLst/>
          </a:prstGeom>
        </p:spPr>
      </p:pic>
      <p:sp>
        <p:nvSpPr>
          <p:cNvPr id="6" name="TextBox 5">
            <a:extLst>
              <a:ext uri="{FF2B5EF4-FFF2-40B4-BE49-F238E27FC236}">
                <a16:creationId xmlns:a16="http://schemas.microsoft.com/office/drawing/2014/main" id="{DD0EA8AD-0714-CB1C-BA14-3FBE5E6AD2AC}"/>
              </a:ext>
            </a:extLst>
          </p:cNvPr>
          <p:cNvSpPr txBox="1"/>
          <p:nvPr/>
        </p:nvSpPr>
        <p:spPr>
          <a:xfrm>
            <a:off x="1181958" y="5642962"/>
            <a:ext cx="2553478" cy="584775"/>
          </a:xfrm>
          <a:prstGeom prst="rect">
            <a:avLst/>
          </a:prstGeom>
          <a:noFill/>
        </p:spPr>
        <p:txBody>
          <a:bodyPr wrap="square" rtlCol="0">
            <a:spAutoFit/>
          </a:bodyPr>
          <a:lstStyle/>
          <a:p>
            <a:r>
              <a:rPr lang="en-US" sz="1600" b="1" dirty="0">
                <a:solidFill>
                  <a:srgbClr val="FFFF00"/>
                </a:solidFill>
              </a:rPr>
              <a:t>Immersion Heater with </a:t>
            </a:r>
            <a:r>
              <a:rPr lang="en-US" sz="1600" b="1" dirty="0" err="1">
                <a:solidFill>
                  <a:srgbClr val="FFFF00"/>
                </a:solidFill>
              </a:rPr>
              <a:t>Conflat</a:t>
            </a:r>
            <a:r>
              <a:rPr lang="en-US" sz="1600" b="1" dirty="0">
                <a:solidFill>
                  <a:srgbClr val="FFFF00"/>
                </a:solidFill>
              </a:rPr>
              <a:t> Flange</a:t>
            </a:r>
          </a:p>
        </p:txBody>
      </p:sp>
      <p:cxnSp>
        <p:nvCxnSpPr>
          <p:cNvPr id="7" name="Straight Arrow Connector 6">
            <a:extLst>
              <a:ext uri="{FF2B5EF4-FFF2-40B4-BE49-F238E27FC236}">
                <a16:creationId xmlns:a16="http://schemas.microsoft.com/office/drawing/2014/main" id="{0A123220-3E15-622C-136A-8B30281E9C4F}"/>
              </a:ext>
            </a:extLst>
          </p:cNvPr>
          <p:cNvCxnSpPr>
            <a:cxnSpLocks/>
          </p:cNvCxnSpPr>
          <p:nvPr/>
        </p:nvCxnSpPr>
        <p:spPr>
          <a:xfrm flipV="1">
            <a:off x="1835696" y="5373216"/>
            <a:ext cx="0" cy="326440"/>
          </a:xfrm>
          <a:prstGeom prst="straightConnector1">
            <a:avLst/>
          </a:prstGeom>
          <a:ln w="47625">
            <a:solidFill>
              <a:srgbClr val="FFFF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1349270-CF5B-A232-FBF3-97E07B1E26A0}"/>
              </a:ext>
            </a:extLst>
          </p:cNvPr>
          <p:cNvCxnSpPr>
            <a:cxnSpLocks/>
          </p:cNvCxnSpPr>
          <p:nvPr/>
        </p:nvCxnSpPr>
        <p:spPr>
          <a:xfrm flipH="1">
            <a:off x="2705803" y="3068960"/>
            <a:ext cx="130690" cy="837223"/>
          </a:xfrm>
          <a:prstGeom prst="straightConnector1">
            <a:avLst/>
          </a:prstGeom>
          <a:ln w="47625">
            <a:solidFill>
              <a:srgbClr val="FFFF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9350F99-FD64-D45E-CF09-658811917FFE}"/>
              </a:ext>
            </a:extLst>
          </p:cNvPr>
          <p:cNvSpPr txBox="1"/>
          <p:nvPr/>
        </p:nvSpPr>
        <p:spPr>
          <a:xfrm>
            <a:off x="3020968" y="3397108"/>
            <a:ext cx="2553478" cy="338554"/>
          </a:xfrm>
          <a:prstGeom prst="rect">
            <a:avLst/>
          </a:prstGeom>
          <a:noFill/>
        </p:spPr>
        <p:txBody>
          <a:bodyPr wrap="square" rtlCol="0">
            <a:spAutoFit/>
          </a:bodyPr>
          <a:lstStyle/>
          <a:p>
            <a:r>
              <a:rPr lang="en-US" sz="1600" b="1" dirty="0">
                <a:solidFill>
                  <a:srgbClr val="FFFF00"/>
                </a:solidFill>
              </a:rPr>
              <a:t>Helium flow</a:t>
            </a:r>
          </a:p>
        </p:txBody>
      </p:sp>
      <p:cxnSp>
        <p:nvCxnSpPr>
          <p:cNvPr id="13" name="Straight Arrow Connector 12">
            <a:extLst>
              <a:ext uri="{FF2B5EF4-FFF2-40B4-BE49-F238E27FC236}">
                <a16:creationId xmlns:a16="http://schemas.microsoft.com/office/drawing/2014/main" id="{82FB0E91-7EBA-5120-4C6F-A25A367868BD}"/>
              </a:ext>
            </a:extLst>
          </p:cNvPr>
          <p:cNvCxnSpPr>
            <a:cxnSpLocks/>
          </p:cNvCxnSpPr>
          <p:nvPr/>
        </p:nvCxnSpPr>
        <p:spPr>
          <a:xfrm flipV="1">
            <a:off x="2998317" y="5051538"/>
            <a:ext cx="853603" cy="130736"/>
          </a:xfrm>
          <a:prstGeom prst="straightConnector1">
            <a:avLst/>
          </a:prstGeom>
          <a:ln w="47625">
            <a:solidFill>
              <a:srgbClr val="FFFF0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8" name="Content Placeholder 4" descr="Graphical user interface, website&#10;&#10;Description automatically generated">
            <a:extLst>
              <a:ext uri="{FF2B5EF4-FFF2-40B4-BE49-F238E27FC236}">
                <a16:creationId xmlns:a16="http://schemas.microsoft.com/office/drawing/2014/main" id="{D7A35DDF-2014-DE3A-3D7D-069205BD0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666" y="2992418"/>
            <a:ext cx="2370935" cy="3148899"/>
          </a:xfrm>
          <a:prstGeom prst="rect">
            <a:avLst/>
          </a:prstGeom>
        </p:spPr>
      </p:pic>
    </p:spTree>
    <p:extLst>
      <p:ext uri="{BB962C8B-B14F-4D97-AF65-F5344CB8AC3E}">
        <p14:creationId xmlns:p14="http://schemas.microsoft.com/office/powerpoint/2010/main" val="2018184765"/>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Props1.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3.xml><?xml version="1.0" encoding="utf-8"?>
<ds:datastoreItem xmlns:ds="http://schemas.openxmlformats.org/officeDocument/2006/customXml" ds:itemID="{BF8EF391-2BAD-45F4-B22E-736040720C99}">
  <ds:schemaRefs>
    <ds:schemaRef ds:uri="http://schemas.microsoft.com/office/2006/documentManagement/types"/>
    <ds:schemaRef ds:uri="http://schemas.microsoft.com/office/2006/metadata/properties"/>
    <ds:schemaRef ds:uri="8946e33d-fd2f-4ae4-8ee9-d90c129cdf9e"/>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60471</TotalTime>
  <Words>340</Words>
  <Application>Microsoft Office PowerPoint</Application>
  <PresentationFormat>On-screen Show (4:3)</PresentationFormat>
  <Paragraphs>53</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Thème Office</vt:lpstr>
      <vt:lpstr>302.4.04 – Cryo-assemblies Horizontal Test  Weekly status report</vt:lpstr>
      <vt:lpstr>Next Steps</vt:lpstr>
      <vt:lpstr>Next Steps</vt:lpstr>
      <vt:lpstr>Next Steps</vt:lpstr>
      <vt:lpstr>New Warm Finger Assembly</vt:lpstr>
      <vt:lpstr>Next Steps</vt:lpstr>
      <vt:lpstr>HX Replacement  </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Guram Chlachidze</cp:lastModifiedBy>
  <cp:revision>3464</cp:revision>
  <cp:lastPrinted>2023-02-13T15:02:26Z</cp:lastPrinted>
  <dcterms:created xsi:type="dcterms:W3CDTF">2016-03-23T12:58:39Z</dcterms:created>
  <dcterms:modified xsi:type="dcterms:W3CDTF">2024-11-25T17:10:59Z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