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90" r:id="rId2"/>
  </p:sldMasterIdLst>
  <p:notesMasterIdLst>
    <p:notesMasterId r:id="rId11"/>
  </p:notesMasterIdLst>
  <p:handoutMasterIdLst>
    <p:handoutMasterId r:id="rId12"/>
  </p:handoutMasterIdLst>
  <p:sldIdLst>
    <p:sldId id="327" r:id="rId3"/>
    <p:sldId id="347" r:id="rId4"/>
    <p:sldId id="349" r:id="rId5"/>
    <p:sldId id="350" r:id="rId6"/>
    <p:sldId id="343" r:id="rId7"/>
    <p:sldId id="346" r:id="rId8"/>
    <p:sldId id="351" r:id="rId9"/>
    <p:sldId id="352" r:id="rId10"/>
  </p:sldIdLst>
  <p:sldSz cx="12192000" cy="6858000"/>
  <p:notesSz cx="9296400" cy="147828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userDrawn="1">
          <p15:clr>
            <a:srgbClr val="A4A3A4"/>
          </p15:clr>
        </p15:guide>
        <p15:guide id="2" orient="horz" pos="476" userDrawn="1">
          <p15:clr>
            <a:srgbClr val="A4A3A4"/>
          </p15:clr>
        </p15:guide>
        <p15:guide id="3" orient="horz" pos="1443" userDrawn="1">
          <p15:clr>
            <a:srgbClr val="A4A3A4"/>
          </p15:clr>
        </p15:guide>
        <p15:guide id="4" orient="horz" pos="966" userDrawn="1">
          <p15:clr>
            <a:srgbClr val="A4A3A4"/>
          </p15:clr>
        </p15:guide>
        <p15:guide id="5" orient="horz" pos="1876" userDrawn="1">
          <p15:clr>
            <a:srgbClr val="A4A3A4"/>
          </p15:clr>
        </p15:guide>
        <p15:guide id="6" orient="horz" pos="3616" userDrawn="1">
          <p15:clr>
            <a:srgbClr val="A4A3A4"/>
          </p15:clr>
        </p15:guide>
        <p15:guide id="7" pos="2920" userDrawn="1">
          <p15:clr>
            <a:srgbClr val="A4A3A4"/>
          </p15:clr>
        </p15:guide>
        <p15:guide id="8" pos="2917" userDrawn="1">
          <p15:clr>
            <a:srgbClr val="A4A3A4"/>
          </p15:clr>
        </p15:guide>
        <p15:guide id="9" pos="6701" userDrawn="1">
          <p15:clr>
            <a:srgbClr val="A4A3A4"/>
          </p15:clr>
        </p15:guide>
        <p15:guide id="10" pos="3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009291"/>
    <a:srgbClr val="AAAACF"/>
    <a:srgbClr val="EDEDD6"/>
    <a:srgbClr val="BC5F2B"/>
    <a:srgbClr val="E95125"/>
    <a:srgbClr val="F37C23"/>
    <a:srgbClr val="3C5A77"/>
    <a:srgbClr val="32547A"/>
    <a:srgbClr val="B856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9027" autoAdjust="0"/>
  </p:normalViewPr>
  <p:slideViewPr>
    <p:cSldViewPr snapToGrid="0" snapToObjects="1">
      <p:cViewPr varScale="1">
        <p:scale>
          <a:sx n="52" d="100"/>
          <a:sy n="52" d="100"/>
        </p:scale>
        <p:origin x="1243" y="36"/>
      </p:cViewPr>
      <p:guideLst>
        <p:guide orient="horz" pos="4204"/>
        <p:guide orient="horz" pos="476"/>
        <p:guide orient="horz" pos="1443"/>
        <p:guide orient="horz" pos="966"/>
        <p:guide orient="horz" pos="1876"/>
        <p:guide orient="horz" pos="3616"/>
        <p:guide pos="2920"/>
        <p:guide pos="2917"/>
        <p:guide pos="6701"/>
        <p:guide pos="3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739140"/>
          </a:xfrm>
          <a:prstGeom prst="rect">
            <a:avLst/>
          </a:prstGeom>
        </p:spPr>
        <p:txBody>
          <a:bodyPr vert="horz" lIns="137560" tIns="68781" rIns="137560" bIns="68781" rtlCol="0"/>
          <a:lstStyle>
            <a:lvl1pPr algn="l" fontAlgn="auto">
              <a:spcBef>
                <a:spcPts val="0"/>
              </a:spcBef>
              <a:spcAft>
                <a:spcPts val="0"/>
              </a:spcAft>
              <a:defRPr sz="19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5265810" y="0"/>
            <a:ext cx="4028440" cy="739140"/>
          </a:xfrm>
          <a:prstGeom prst="rect">
            <a:avLst/>
          </a:prstGeom>
        </p:spPr>
        <p:txBody>
          <a:bodyPr vert="horz" lIns="137560" tIns="68781" rIns="137560" bIns="68781" rtlCol="0"/>
          <a:lstStyle>
            <a:lvl1pPr algn="r" fontAlgn="auto">
              <a:spcBef>
                <a:spcPts val="0"/>
              </a:spcBef>
              <a:spcAft>
                <a:spcPts val="0"/>
              </a:spcAft>
              <a:defRPr sz="1900" smtClean="0">
                <a:latin typeface="+mn-lt"/>
                <a:ea typeface="+mn-ea"/>
                <a:cs typeface="+mn-cs"/>
              </a:defRPr>
            </a:lvl1pPr>
          </a:lstStyle>
          <a:p>
            <a:pPr>
              <a:defRPr/>
            </a:pPr>
            <a:fld id="{FB589245-636E-234E-BFAD-9607949806CA}" type="datetimeFigureOut">
              <a:rPr lang="en-US"/>
              <a:pPr>
                <a:defRPr/>
              </a:pPr>
              <a:t>11/25/2024</a:t>
            </a:fld>
            <a:endParaRPr lang="en-US" dirty="0"/>
          </a:p>
        </p:txBody>
      </p:sp>
      <p:sp>
        <p:nvSpPr>
          <p:cNvPr id="4" name="Footer Placeholder 3"/>
          <p:cNvSpPr>
            <a:spLocks noGrp="1"/>
          </p:cNvSpPr>
          <p:nvPr>
            <p:ph type="ftr" sz="quarter" idx="2"/>
          </p:nvPr>
        </p:nvSpPr>
        <p:spPr>
          <a:xfrm>
            <a:off x="2" y="14041095"/>
            <a:ext cx="4028440" cy="739140"/>
          </a:xfrm>
          <a:prstGeom prst="rect">
            <a:avLst/>
          </a:prstGeom>
        </p:spPr>
        <p:txBody>
          <a:bodyPr vert="horz" lIns="137560" tIns="68781" rIns="137560" bIns="68781" rtlCol="0" anchor="b"/>
          <a:lstStyle>
            <a:lvl1pPr algn="l" fontAlgn="auto">
              <a:spcBef>
                <a:spcPts val="0"/>
              </a:spcBef>
              <a:spcAft>
                <a:spcPts val="0"/>
              </a:spcAft>
              <a:defRPr sz="19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5265810" y="14041095"/>
            <a:ext cx="4028440" cy="739140"/>
          </a:xfrm>
          <a:prstGeom prst="rect">
            <a:avLst/>
          </a:prstGeom>
        </p:spPr>
        <p:txBody>
          <a:bodyPr vert="horz" lIns="137560" tIns="68781" rIns="137560" bIns="68781" rtlCol="0" anchor="b"/>
          <a:lstStyle>
            <a:lvl1pPr algn="r" fontAlgn="auto">
              <a:spcBef>
                <a:spcPts val="0"/>
              </a:spcBef>
              <a:spcAft>
                <a:spcPts val="0"/>
              </a:spcAft>
              <a:defRPr sz="1900" smtClean="0">
                <a:latin typeface="+mn-lt"/>
                <a:ea typeface="+mn-ea"/>
                <a:cs typeface="+mn-cs"/>
              </a:defRPr>
            </a:lvl1pPr>
          </a:lstStyle>
          <a:p>
            <a:pPr>
              <a:defRPr/>
            </a:pPr>
            <a:fld id="{62F3B233-32CA-1B4D-AFEE-D703F5CA5C37}" type="slidenum">
              <a:rPr lang="en-US"/>
              <a:pPr>
                <a:defRPr/>
              </a:pPr>
              <a:t>‹#›</a:t>
            </a:fld>
            <a:endParaRPr lang="en-US" dirty="0"/>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739140"/>
          </a:xfrm>
          <a:prstGeom prst="rect">
            <a:avLst/>
          </a:prstGeom>
        </p:spPr>
        <p:txBody>
          <a:bodyPr vert="horz" lIns="137560" tIns="68781" rIns="137560" bIns="68781" rtlCol="0"/>
          <a:lstStyle>
            <a:lvl1pPr algn="l" fontAlgn="auto">
              <a:spcBef>
                <a:spcPts val="0"/>
              </a:spcBef>
              <a:spcAft>
                <a:spcPts val="0"/>
              </a:spcAft>
              <a:defRPr sz="19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5265810" y="0"/>
            <a:ext cx="4028440" cy="739140"/>
          </a:xfrm>
          <a:prstGeom prst="rect">
            <a:avLst/>
          </a:prstGeom>
        </p:spPr>
        <p:txBody>
          <a:bodyPr vert="horz" lIns="137560" tIns="68781" rIns="137560" bIns="68781" rtlCol="0"/>
          <a:lstStyle>
            <a:lvl1pPr algn="r" fontAlgn="auto">
              <a:spcBef>
                <a:spcPts val="0"/>
              </a:spcBef>
              <a:spcAft>
                <a:spcPts val="0"/>
              </a:spcAft>
              <a:defRPr sz="1900" smtClean="0">
                <a:latin typeface="+mn-lt"/>
                <a:ea typeface="+mn-ea"/>
                <a:cs typeface="+mn-cs"/>
              </a:defRPr>
            </a:lvl1pPr>
          </a:lstStyle>
          <a:p>
            <a:pPr>
              <a:defRPr/>
            </a:pPr>
            <a:fld id="{129BCED8-DCF3-A94B-99F8-D2FB79A8911E}" type="datetimeFigureOut">
              <a:rPr lang="en-US"/>
              <a:pPr>
                <a:defRPr/>
              </a:pPr>
              <a:t>11/25/2024</a:t>
            </a:fld>
            <a:endParaRPr lang="en-US" dirty="0"/>
          </a:p>
        </p:txBody>
      </p:sp>
      <p:sp>
        <p:nvSpPr>
          <p:cNvPr id="4" name="Slide Image Placeholder 3"/>
          <p:cNvSpPr>
            <a:spLocks noGrp="1" noRot="1" noChangeAspect="1"/>
          </p:cNvSpPr>
          <p:nvPr>
            <p:ph type="sldImg" idx="2"/>
          </p:nvPr>
        </p:nvSpPr>
        <p:spPr>
          <a:xfrm>
            <a:off x="-279400" y="1109663"/>
            <a:ext cx="9855200" cy="5545137"/>
          </a:xfrm>
          <a:prstGeom prst="rect">
            <a:avLst/>
          </a:prstGeom>
          <a:noFill/>
          <a:ln w="12700">
            <a:solidFill>
              <a:prstClr val="black"/>
            </a:solidFill>
          </a:ln>
        </p:spPr>
        <p:txBody>
          <a:bodyPr vert="horz" lIns="137560" tIns="68781" rIns="137560" bIns="68781" rtlCol="0" anchor="ctr"/>
          <a:lstStyle/>
          <a:p>
            <a:pPr lvl="0"/>
            <a:endParaRPr lang="en-US" noProof="0" dirty="0"/>
          </a:p>
        </p:txBody>
      </p:sp>
      <p:sp>
        <p:nvSpPr>
          <p:cNvPr id="5" name="Notes Placeholder 4"/>
          <p:cNvSpPr>
            <a:spLocks noGrp="1"/>
          </p:cNvSpPr>
          <p:nvPr>
            <p:ph type="body" sz="quarter" idx="3"/>
          </p:nvPr>
        </p:nvSpPr>
        <p:spPr>
          <a:xfrm>
            <a:off x="929641" y="7021831"/>
            <a:ext cx="7437120" cy="6652260"/>
          </a:xfrm>
          <a:prstGeom prst="rect">
            <a:avLst/>
          </a:prstGeom>
        </p:spPr>
        <p:txBody>
          <a:bodyPr vert="horz" lIns="137560" tIns="68781" rIns="137560" bIns="6878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14041095"/>
            <a:ext cx="4028440" cy="739140"/>
          </a:xfrm>
          <a:prstGeom prst="rect">
            <a:avLst/>
          </a:prstGeom>
        </p:spPr>
        <p:txBody>
          <a:bodyPr vert="horz" lIns="137560" tIns="68781" rIns="137560" bIns="68781" rtlCol="0" anchor="b"/>
          <a:lstStyle>
            <a:lvl1pPr algn="l" fontAlgn="auto">
              <a:spcBef>
                <a:spcPts val="0"/>
              </a:spcBef>
              <a:spcAft>
                <a:spcPts val="0"/>
              </a:spcAft>
              <a:defRPr sz="19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5265810" y="14041095"/>
            <a:ext cx="4028440" cy="739140"/>
          </a:xfrm>
          <a:prstGeom prst="rect">
            <a:avLst/>
          </a:prstGeom>
        </p:spPr>
        <p:txBody>
          <a:bodyPr vert="horz" lIns="137560" tIns="68781" rIns="137560" bIns="68781" rtlCol="0" anchor="b"/>
          <a:lstStyle>
            <a:lvl1pPr algn="r" fontAlgn="auto">
              <a:spcBef>
                <a:spcPts val="0"/>
              </a:spcBef>
              <a:spcAft>
                <a:spcPts val="0"/>
              </a:spcAft>
              <a:defRPr sz="1900" smtClean="0">
                <a:latin typeface="+mn-lt"/>
                <a:ea typeface="+mn-ea"/>
                <a:cs typeface="+mn-cs"/>
              </a:defRPr>
            </a:lvl1pPr>
          </a:lstStyle>
          <a:p>
            <a:pPr>
              <a:defRPr/>
            </a:pPr>
            <a:fld id="{EEA82294-BF3E-954A-9E49-35D72A5F0004}" type="slidenum">
              <a:rPr lang="en-US"/>
              <a:pPr>
                <a:defRPr/>
              </a:pPr>
              <a:t>‹#›</a:t>
            </a:fld>
            <a:endParaRPr lang="en-US" dirty="0"/>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352915" y="6537430"/>
            <a:ext cx="1968355" cy="171978"/>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11/25/24</a:t>
            </a:r>
            <a:endParaRPr lang="en-US" dirty="0">
              <a:latin typeface="Helvetica"/>
              <a:cs typeface="Helvetica"/>
            </a:endParaRPr>
          </a:p>
        </p:txBody>
      </p:sp>
      <p:sp>
        <p:nvSpPr>
          <p:cNvPr id="9" name="Footer Placeholder 4"/>
          <p:cNvSpPr>
            <a:spLocks noGrp="1"/>
          </p:cNvSpPr>
          <p:nvPr>
            <p:ph type="ftr" sz="quarter" idx="3"/>
          </p:nvPr>
        </p:nvSpPr>
        <p:spPr>
          <a:xfrm>
            <a:off x="3666470" y="6537430"/>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a:t>APA Installation tests at Ash River</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11/25/24</a:t>
            </a:r>
            <a:endParaRPr lang="en-US" dirty="0"/>
          </a:p>
        </p:txBody>
      </p:sp>
      <p:sp>
        <p:nvSpPr>
          <p:cNvPr id="5" name="Footer Placeholder 4"/>
          <p:cNvSpPr>
            <a:spLocks noGrp="1"/>
          </p:cNvSpPr>
          <p:nvPr>
            <p:ph type="ftr" sz="quarter" idx="11"/>
          </p:nvPr>
        </p:nvSpPr>
        <p:spPr/>
        <p:txBody>
          <a:bodyPr/>
          <a:lstStyle/>
          <a:p>
            <a:r>
              <a:rPr lang="en-US" dirty="0"/>
              <a:t>APA Installation tests at Ash River</a:t>
            </a:r>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310817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11/25/24</a:t>
            </a:r>
            <a:endParaRPr lang="en-US" dirty="0"/>
          </a:p>
        </p:txBody>
      </p:sp>
      <p:sp>
        <p:nvSpPr>
          <p:cNvPr id="5" name="Footer Placeholder 4"/>
          <p:cNvSpPr>
            <a:spLocks noGrp="1"/>
          </p:cNvSpPr>
          <p:nvPr>
            <p:ph type="ftr" sz="quarter" idx="11"/>
          </p:nvPr>
        </p:nvSpPr>
        <p:spPr/>
        <p:txBody>
          <a:bodyPr/>
          <a:lstStyle/>
          <a:p>
            <a:r>
              <a:rPr lang="en-US" dirty="0"/>
              <a:t>APA Installation tests at Ash River</a:t>
            </a:r>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76510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11/25/24</a:t>
            </a:r>
            <a:endParaRPr lang="en-US" dirty="0"/>
          </a:p>
        </p:txBody>
      </p:sp>
      <p:sp>
        <p:nvSpPr>
          <p:cNvPr id="6" name="Footer Placeholder 5"/>
          <p:cNvSpPr>
            <a:spLocks noGrp="1"/>
          </p:cNvSpPr>
          <p:nvPr>
            <p:ph type="ftr" sz="quarter" idx="11"/>
          </p:nvPr>
        </p:nvSpPr>
        <p:spPr/>
        <p:txBody>
          <a:bodyPr/>
          <a:lstStyle/>
          <a:p>
            <a:r>
              <a:rPr lang="en-US" dirty="0"/>
              <a:t>APA Installation tests at Ash River</a:t>
            </a:r>
          </a:p>
        </p:txBody>
      </p:sp>
      <p:sp>
        <p:nvSpPr>
          <p:cNvPr id="7" name="Slide Number Placeholder 6"/>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417724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11/25/24</a:t>
            </a:r>
            <a:endParaRPr lang="en-US" dirty="0"/>
          </a:p>
        </p:txBody>
      </p:sp>
      <p:sp>
        <p:nvSpPr>
          <p:cNvPr id="8" name="Footer Placeholder 7"/>
          <p:cNvSpPr>
            <a:spLocks noGrp="1"/>
          </p:cNvSpPr>
          <p:nvPr>
            <p:ph type="ftr" sz="quarter" idx="11"/>
          </p:nvPr>
        </p:nvSpPr>
        <p:spPr/>
        <p:txBody>
          <a:bodyPr/>
          <a:lstStyle/>
          <a:p>
            <a:r>
              <a:rPr lang="en-US" dirty="0"/>
              <a:t>APA Installation tests at Ash River</a:t>
            </a:r>
          </a:p>
        </p:txBody>
      </p:sp>
      <p:sp>
        <p:nvSpPr>
          <p:cNvPr id="9" name="Slide Number Placeholder 8"/>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268868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11/25/24</a:t>
            </a:r>
            <a:endParaRPr lang="en-US" dirty="0"/>
          </a:p>
        </p:txBody>
      </p:sp>
      <p:sp>
        <p:nvSpPr>
          <p:cNvPr id="4" name="Footer Placeholder 3"/>
          <p:cNvSpPr>
            <a:spLocks noGrp="1"/>
          </p:cNvSpPr>
          <p:nvPr>
            <p:ph type="ftr" sz="quarter" idx="11"/>
          </p:nvPr>
        </p:nvSpPr>
        <p:spPr/>
        <p:txBody>
          <a:bodyPr/>
          <a:lstStyle/>
          <a:p>
            <a:r>
              <a:rPr lang="en-US" dirty="0"/>
              <a:t>APA Installation tests at Ash River</a:t>
            </a:r>
          </a:p>
        </p:txBody>
      </p:sp>
      <p:sp>
        <p:nvSpPr>
          <p:cNvPr id="5" name="Slide Number Placeholder 4"/>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83727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11/25/24</a:t>
            </a:r>
            <a:endParaRPr lang="en-US" dirty="0"/>
          </a:p>
        </p:txBody>
      </p:sp>
      <p:sp>
        <p:nvSpPr>
          <p:cNvPr id="3" name="Footer Placeholder 2"/>
          <p:cNvSpPr>
            <a:spLocks noGrp="1"/>
          </p:cNvSpPr>
          <p:nvPr>
            <p:ph type="ftr" sz="quarter" idx="11"/>
          </p:nvPr>
        </p:nvSpPr>
        <p:spPr/>
        <p:txBody>
          <a:bodyPr/>
          <a:lstStyle/>
          <a:p>
            <a:r>
              <a:rPr lang="en-US" dirty="0"/>
              <a:t>APA Installation tests at Ash River</a:t>
            </a:r>
          </a:p>
        </p:txBody>
      </p:sp>
      <p:sp>
        <p:nvSpPr>
          <p:cNvPr id="4" name="Slide Number Placeholder 3"/>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74004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11/25/24</a:t>
            </a:r>
            <a:endParaRPr lang="en-US" dirty="0"/>
          </a:p>
        </p:txBody>
      </p:sp>
      <p:sp>
        <p:nvSpPr>
          <p:cNvPr id="6" name="Footer Placeholder 5"/>
          <p:cNvSpPr>
            <a:spLocks noGrp="1"/>
          </p:cNvSpPr>
          <p:nvPr>
            <p:ph type="ftr" sz="quarter" idx="11"/>
          </p:nvPr>
        </p:nvSpPr>
        <p:spPr/>
        <p:txBody>
          <a:bodyPr/>
          <a:lstStyle/>
          <a:p>
            <a:r>
              <a:rPr lang="en-US" dirty="0"/>
              <a:t>APA Installation tests at Ash River</a:t>
            </a:r>
          </a:p>
        </p:txBody>
      </p:sp>
      <p:sp>
        <p:nvSpPr>
          <p:cNvPr id="7" name="Slide Number Placeholder 6"/>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4913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11/25/24</a:t>
            </a:r>
            <a:endParaRPr lang="en-US" dirty="0"/>
          </a:p>
        </p:txBody>
      </p:sp>
      <p:sp>
        <p:nvSpPr>
          <p:cNvPr id="6" name="Footer Placeholder 5"/>
          <p:cNvSpPr>
            <a:spLocks noGrp="1"/>
          </p:cNvSpPr>
          <p:nvPr>
            <p:ph type="ftr" sz="quarter" idx="11"/>
          </p:nvPr>
        </p:nvSpPr>
        <p:spPr/>
        <p:txBody>
          <a:bodyPr/>
          <a:lstStyle/>
          <a:p>
            <a:r>
              <a:rPr lang="en-US" dirty="0"/>
              <a:t>APA Installation tests at Ash River</a:t>
            </a:r>
          </a:p>
        </p:txBody>
      </p:sp>
      <p:sp>
        <p:nvSpPr>
          <p:cNvPr id="7" name="Slide Number Placeholder 6"/>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4290621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11/25/24</a:t>
            </a:r>
            <a:endParaRPr lang="en-US" dirty="0"/>
          </a:p>
        </p:txBody>
      </p:sp>
      <p:sp>
        <p:nvSpPr>
          <p:cNvPr id="5" name="Footer Placeholder 4"/>
          <p:cNvSpPr>
            <a:spLocks noGrp="1"/>
          </p:cNvSpPr>
          <p:nvPr>
            <p:ph type="ftr" sz="quarter" idx="11"/>
          </p:nvPr>
        </p:nvSpPr>
        <p:spPr/>
        <p:txBody>
          <a:bodyPr/>
          <a:lstStyle/>
          <a:p>
            <a:r>
              <a:rPr lang="en-US" dirty="0"/>
              <a:t>APA Installation tests at Ash River</a:t>
            </a:r>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857771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11/25/24</a:t>
            </a:r>
            <a:endParaRPr lang="en-US" dirty="0"/>
          </a:p>
        </p:txBody>
      </p:sp>
      <p:sp>
        <p:nvSpPr>
          <p:cNvPr id="5" name="Footer Placeholder 4"/>
          <p:cNvSpPr>
            <a:spLocks noGrp="1"/>
          </p:cNvSpPr>
          <p:nvPr>
            <p:ph type="ftr" sz="quarter" idx="11"/>
          </p:nvPr>
        </p:nvSpPr>
        <p:spPr/>
        <p:txBody>
          <a:bodyPr/>
          <a:lstStyle/>
          <a:p>
            <a:r>
              <a:rPr lang="en-US" dirty="0"/>
              <a:t>APA Installation tests at Ash River</a:t>
            </a:r>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46371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959791"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11/25/24</a:t>
            </a:r>
            <a:endParaRPr lang="en-US" dirty="0">
              <a:latin typeface="Helvetica"/>
              <a:cs typeface="Helvetica"/>
            </a:endParaRPr>
          </a:p>
        </p:txBody>
      </p:sp>
      <p:sp>
        <p:nvSpPr>
          <p:cNvPr id="9" name="Footer Placeholder 4"/>
          <p:cNvSpPr>
            <a:spLocks noGrp="1"/>
          </p:cNvSpPr>
          <p:nvPr>
            <p:ph type="ftr" sz="quarter" idx="3"/>
          </p:nvPr>
        </p:nvSpPr>
        <p:spPr>
          <a:xfrm>
            <a:off x="37229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a:t>APA Installation tests at Ash River</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3"/>
          </p:nvPr>
        </p:nvSpPr>
        <p:spPr>
          <a:xfrm>
            <a:off x="6244261"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1448371" y="6549549"/>
            <a:ext cx="1980812"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11/25/24</a:t>
            </a:r>
            <a:endParaRPr lang="en-US" dirty="0">
              <a:latin typeface="Helvetica"/>
              <a:cs typeface="Helvetica"/>
            </a:endParaRPr>
          </a:p>
        </p:txBody>
      </p:sp>
      <p:sp>
        <p:nvSpPr>
          <p:cNvPr id="11" name="Footer Placeholder 4"/>
          <p:cNvSpPr>
            <a:spLocks noGrp="1"/>
          </p:cNvSpPr>
          <p:nvPr>
            <p:ph type="ftr" sz="quarter" idx="3"/>
          </p:nvPr>
        </p:nvSpPr>
        <p:spPr>
          <a:xfrm>
            <a:off x="3954142" y="6556407"/>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a:t>APA Installation tests at Ash River</a:t>
            </a:r>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626745"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6261400"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09600" y="1238251"/>
            <a:ext cx="109728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7" name="Date Placeholder 3"/>
          <p:cNvSpPr>
            <a:spLocks noGrp="1"/>
          </p:cNvSpPr>
          <p:nvPr>
            <p:ph type="dt" sz="half" idx="2"/>
          </p:nvPr>
        </p:nvSpPr>
        <p:spPr>
          <a:xfrm>
            <a:off x="1172292" y="6549549"/>
            <a:ext cx="172856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11/25/24</a:t>
            </a:r>
            <a:endParaRPr lang="en-US" dirty="0">
              <a:latin typeface="Helvetica"/>
              <a:cs typeface="Helvetica"/>
            </a:endParaRPr>
          </a:p>
        </p:txBody>
      </p:sp>
      <p:sp>
        <p:nvSpPr>
          <p:cNvPr id="8" name="Footer Placeholder 4"/>
          <p:cNvSpPr>
            <a:spLocks noGrp="1"/>
          </p:cNvSpPr>
          <p:nvPr>
            <p:ph type="ftr" sz="quarter" idx="3"/>
          </p:nvPr>
        </p:nvSpPr>
        <p:spPr>
          <a:xfrm>
            <a:off x="3196460"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a:t>APA Installation tests at Ash River</a:t>
            </a:r>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1172293" y="6549549"/>
            <a:ext cx="20241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11/25/24</a:t>
            </a:r>
            <a:endParaRPr lang="en-US" dirty="0">
              <a:latin typeface="Helvetica"/>
              <a:cs typeface="Helvetica"/>
            </a:endParaRPr>
          </a:p>
        </p:txBody>
      </p:sp>
      <p:sp>
        <p:nvSpPr>
          <p:cNvPr id="7" name="Footer Placeholder 4"/>
          <p:cNvSpPr>
            <a:spLocks noGrp="1"/>
          </p:cNvSpPr>
          <p:nvPr>
            <p:ph type="ftr" sz="quarter" idx="3"/>
          </p:nvPr>
        </p:nvSpPr>
        <p:spPr>
          <a:xfrm>
            <a:off x="3196460"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a:t>APA Installation tests at Ash River</a:t>
            </a:r>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340612"/>
            <a:ext cx="402336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4955118" y="1208366"/>
            <a:ext cx="6613023"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1172293" y="6549549"/>
            <a:ext cx="20241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11/25/24</a:t>
            </a:r>
            <a:endParaRPr lang="en-US" dirty="0">
              <a:latin typeface="Helvetica"/>
              <a:cs typeface="Helvetica"/>
            </a:endParaRPr>
          </a:p>
        </p:txBody>
      </p:sp>
      <p:sp>
        <p:nvSpPr>
          <p:cNvPr id="10" name="Footer Placeholder 4"/>
          <p:cNvSpPr>
            <a:spLocks noGrp="1"/>
          </p:cNvSpPr>
          <p:nvPr>
            <p:ph type="ftr" sz="quarter" idx="3"/>
          </p:nvPr>
        </p:nvSpPr>
        <p:spPr>
          <a:xfrm>
            <a:off x="3196460"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a:t>APA Installation tests at Ash River</a:t>
            </a:r>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626746" y="1206941"/>
            <a:ext cx="4006220"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7" y="1227137"/>
            <a:ext cx="109728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609605" y="5839748"/>
            <a:ext cx="10972795"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609605" y="458988"/>
            <a:ext cx="109728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855065"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11/25/24</a:t>
            </a:r>
            <a:endParaRPr lang="en-US" dirty="0">
              <a:latin typeface="Helvetica"/>
              <a:cs typeface="Helvetica"/>
            </a:endParaRPr>
          </a:p>
        </p:txBody>
      </p:sp>
      <p:sp>
        <p:nvSpPr>
          <p:cNvPr id="9" name="Footer Placeholder 4"/>
          <p:cNvSpPr>
            <a:spLocks noGrp="1"/>
          </p:cNvSpPr>
          <p:nvPr>
            <p:ph type="ftr" sz="quarter" idx="3"/>
          </p:nvPr>
        </p:nvSpPr>
        <p:spPr>
          <a:xfrm>
            <a:off x="3365562"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a:t>APA Installation tests at Ash River</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609600" y="1230416"/>
            <a:ext cx="10957984" cy="1143000"/>
          </a:xfrm>
          <a:prstGeom prst="rect">
            <a:avLst/>
          </a:prstGeom>
        </p:spPr>
        <p:txBody>
          <a:bodyPr vert="horz" lIns="0" tIns="0" rIns="0" bIns="0" anchor="b" anchorCtr="0"/>
          <a:lstStyle>
            <a:lvl1pPr algn="l">
              <a:defRPr sz="3200" b="1" i="0" baseline="0">
                <a:solidFill>
                  <a:srgbClr val="BC5F2B"/>
                </a:solidFill>
                <a:latin typeface="Helvetica"/>
                <a:cs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605368" y="2696828"/>
            <a:ext cx="10962217" cy="1721069"/>
          </a:xfrm>
          <a:prstGeom prst="rect">
            <a:avLst/>
          </a:prstGeom>
        </p:spPr>
        <p:txBody>
          <a:bodyPr vert="horz" lIns="0" tIns="0" rIns="0" bIns="0"/>
          <a:lstStyle>
            <a:lvl1pPr marL="0" indent="0">
              <a:buFontTx/>
              <a:buNone/>
              <a:defRPr sz="2200" b="0" i="0" baseline="0">
                <a:solidFill>
                  <a:srgbClr val="BC5F2B"/>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
        <p:nvSpPr>
          <p:cNvPr id="3" name="Date Placeholder 2">
            <a:extLst>
              <a:ext uri="{FF2B5EF4-FFF2-40B4-BE49-F238E27FC236}">
                <a16:creationId xmlns:a16="http://schemas.microsoft.com/office/drawing/2014/main" id="{3108AF28-5701-496F-BB94-EC80D2EA5BF7}"/>
              </a:ext>
            </a:extLst>
          </p:cNvPr>
          <p:cNvSpPr>
            <a:spLocks noGrp="1"/>
          </p:cNvSpPr>
          <p:nvPr>
            <p:ph type="dt" sz="half" idx="11"/>
          </p:nvPr>
        </p:nvSpPr>
        <p:spPr>
          <a:xfrm>
            <a:off x="1172293" y="6549549"/>
            <a:ext cx="1875708" cy="158697"/>
          </a:xfrm>
        </p:spPr>
        <p:txBody>
          <a:bodyPr/>
          <a:lstStyle/>
          <a:p>
            <a:pPr>
              <a:defRPr/>
            </a:pPr>
            <a:r>
              <a:rPr lang="en-US">
                <a:latin typeface="Helvetica"/>
                <a:cs typeface="Helvetica"/>
              </a:rPr>
              <a:t>11/25/24</a:t>
            </a:r>
            <a:endParaRPr lang="en-US" dirty="0">
              <a:latin typeface="Helvetica"/>
              <a:cs typeface="Helvetica"/>
            </a:endParaRPr>
          </a:p>
        </p:txBody>
      </p:sp>
      <p:sp>
        <p:nvSpPr>
          <p:cNvPr id="5" name="Footer Placeholder 4">
            <a:extLst>
              <a:ext uri="{FF2B5EF4-FFF2-40B4-BE49-F238E27FC236}">
                <a16:creationId xmlns:a16="http://schemas.microsoft.com/office/drawing/2014/main" id="{BDE3FF9F-621A-48B4-9AE1-182E78DB5D8F}"/>
              </a:ext>
            </a:extLst>
          </p:cNvPr>
          <p:cNvSpPr>
            <a:spLocks noGrp="1"/>
          </p:cNvSpPr>
          <p:nvPr>
            <p:ph type="ftr" sz="quarter" idx="12"/>
          </p:nvPr>
        </p:nvSpPr>
        <p:spPr>
          <a:xfrm>
            <a:off x="3239439" y="6543536"/>
            <a:ext cx="6523352" cy="170720"/>
          </a:xfrm>
        </p:spPr>
        <p:txBody>
          <a:bodyPr/>
          <a:lstStyle/>
          <a:p>
            <a:pPr>
              <a:defRPr/>
            </a:pPr>
            <a:r>
              <a:rPr lang="en-US" dirty="0"/>
              <a:t>APA Installation tests at Ash River</a:t>
            </a:r>
            <a:endParaRPr lang="en-GB" dirty="0"/>
          </a:p>
        </p:txBody>
      </p:sp>
      <p:sp>
        <p:nvSpPr>
          <p:cNvPr id="6" name="Slide Number Placeholder 5">
            <a:extLst>
              <a:ext uri="{FF2B5EF4-FFF2-40B4-BE49-F238E27FC236}">
                <a16:creationId xmlns:a16="http://schemas.microsoft.com/office/drawing/2014/main" id="{3A2BC027-1E1A-471C-AA90-E1293244A997}"/>
              </a:ext>
            </a:extLst>
          </p:cNvPr>
          <p:cNvSpPr>
            <a:spLocks noGrp="1"/>
          </p:cNvSpPr>
          <p:nvPr>
            <p:ph type="sldNum" sz="quarter" idx="13"/>
          </p:nvPr>
        </p:nvSpPr>
        <p:spPr/>
        <p:txBody>
          <a:body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7934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11/25/24</a:t>
            </a:r>
            <a:endParaRPr lang="en-US" dirty="0"/>
          </a:p>
        </p:txBody>
      </p:sp>
      <p:sp>
        <p:nvSpPr>
          <p:cNvPr id="5" name="Footer Placeholder 4"/>
          <p:cNvSpPr>
            <a:spLocks noGrp="1"/>
          </p:cNvSpPr>
          <p:nvPr>
            <p:ph type="ftr" sz="quarter" idx="11"/>
          </p:nvPr>
        </p:nvSpPr>
        <p:spPr/>
        <p:txBody>
          <a:bodyPr/>
          <a:lstStyle/>
          <a:p>
            <a:r>
              <a:rPr lang="en-US" dirty="0"/>
              <a:t>APA Installation tests at Ash River</a:t>
            </a:r>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227591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172292" y="6549549"/>
            <a:ext cx="1938771"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11/25/24</a:t>
            </a:r>
            <a:endParaRPr lang="en-US" dirty="0">
              <a:latin typeface="Helvetica"/>
              <a:cs typeface="Helvetica"/>
            </a:endParaRPr>
          </a:p>
        </p:txBody>
      </p:sp>
      <p:sp>
        <p:nvSpPr>
          <p:cNvPr id="5" name="Footer Placeholder 4"/>
          <p:cNvSpPr>
            <a:spLocks noGrp="1"/>
          </p:cNvSpPr>
          <p:nvPr>
            <p:ph type="ftr" sz="quarter" idx="3"/>
          </p:nvPr>
        </p:nvSpPr>
        <p:spPr>
          <a:xfrm>
            <a:off x="3410964" y="6537525"/>
            <a:ext cx="6523352"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a:t>APA Installation tests at Ash River</a:t>
            </a:r>
            <a:endParaRPr lang="en-GB" dirty="0"/>
          </a:p>
        </p:txBody>
      </p:sp>
      <p:sp>
        <p:nvSpPr>
          <p:cNvPr id="6"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609600" y="6357635"/>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10841567" y="6489520"/>
            <a:ext cx="749299" cy="237098"/>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9" r:id="rId8"/>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11/25/24</a:t>
            </a: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APA Installation tests at Ash River</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A2A6F-0506-4E36-A7D8-2780F9E6E2D2}" type="slidenum">
              <a:rPr lang="en-US" smtClean="0"/>
              <a:t>‹#›</a:t>
            </a:fld>
            <a:endParaRPr lang="en-US" dirty="0"/>
          </a:p>
        </p:txBody>
      </p:sp>
    </p:spTree>
    <p:extLst>
      <p:ext uri="{BB962C8B-B14F-4D97-AF65-F5344CB8AC3E}">
        <p14:creationId xmlns:p14="http://schemas.microsoft.com/office/powerpoint/2010/main" val="13548468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edms.cern.ch/document/2787710/1" TargetMode="External"/><Relationship Id="rId3" Type="http://schemas.openxmlformats.org/officeDocument/2006/relationships/hyperlink" Target="https://edms.cern.ch/document/2733998/1" TargetMode="External"/><Relationship Id="rId7" Type="http://schemas.openxmlformats.org/officeDocument/2006/relationships/hyperlink" Target="https://edms.cern.ch/document/2788024/1" TargetMode="External"/><Relationship Id="rId2" Type="http://schemas.openxmlformats.org/officeDocument/2006/relationships/hyperlink" Target="https://edms.cern.ch/document/2112698/6" TargetMode="External"/><Relationship Id="rId1" Type="http://schemas.openxmlformats.org/officeDocument/2006/relationships/slideLayout" Target="../slideLayouts/slideLayout2.xml"/><Relationship Id="rId6" Type="http://schemas.openxmlformats.org/officeDocument/2006/relationships/hyperlink" Target="https://edms.cern.ch/document/2786834/1" TargetMode="External"/><Relationship Id="rId11" Type="http://schemas.openxmlformats.org/officeDocument/2006/relationships/hyperlink" Target="https://edms.cern.ch/document/2633166/1" TargetMode="External"/><Relationship Id="rId5" Type="http://schemas.openxmlformats.org/officeDocument/2006/relationships/hyperlink" Target="https://edms.cern.ch/document/2786837/1" TargetMode="External"/><Relationship Id="rId10" Type="http://schemas.openxmlformats.org/officeDocument/2006/relationships/hyperlink" Target="https://edms.cern.ch/document/2633165/1" TargetMode="External"/><Relationship Id="rId4" Type="http://schemas.openxmlformats.org/officeDocument/2006/relationships/hyperlink" Target="https://edms.cern.ch/document/2382268/1" TargetMode="External"/><Relationship Id="rId9" Type="http://schemas.openxmlformats.org/officeDocument/2006/relationships/hyperlink" Target="https://edms.cern.ch/document/2633164/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DBA7551-CC37-41BE-B5AD-74FD601585D7}"/>
              </a:ext>
            </a:extLst>
          </p:cNvPr>
          <p:cNvSpPr>
            <a:spLocks noGrp="1"/>
          </p:cNvSpPr>
          <p:nvPr>
            <p:ph type="dt" sz="half" idx="2"/>
          </p:nvPr>
        </p:nvSpPr>
        <p:spPr/>
        <p:txBody>
          <a:bodyPr/>
          <a:lstStyle/>
          <a:p>
            <a:pPr>
              <a:defRPr/>
            </a:pPr>
            <a:r>
              <a:rPr lang="en-US">
                <a:latin typeface="Helvetica"/>
                <a:cs typeface="Helvetica"/>
              </a:rPr>
              <a:t>11/25/24</a:t>
            </a:r>
            <a:endParaRPr lang="en-US" dirty="0">
              <a:latin typeface="Helvetica"/>
              <a:cs typeface="Helvetica"/>
            </a:endParaRPr>
          </a:p>
        </p:txBody>
      </p:sp>
      <p:sp>
        <p:nvSpPr>
          <p:cNvPr id="4" name="Footer Placeholder 3">
            <a:extLst>
              <a:ext uri="{FF2B5EF4-FFF2-40B4-BE49-F238E27FC236}">
                <a16:creationId xmlns:a16="http://schemas.microsoft.com/office/drawing/2014/main" id="{7777D4E2-1D5E-482E-940D-65F3A1ADE2DC}"/>
              </a:ext>
            </a:extLst>
          </p:cNvPr>
          <p:cNvSpPr>
            <a:spLocks noGrp="1"/>
          </p:cNvSpPr>
          <p:nvPr>
            <p:ph type="ftr" sz="quarter" idx="3"/>
          </p:nvPr>
        </p:nvSpPr>
        <p:spPr/>
        <p:txBody>
          <a:bodyPr/>
          <a:lstStyle/>
          <a:p>
            <a:pPr>
              <a:defRPr/>
            </a:pPr>
            <a:r>
              <a:rPr lang="en-US" dirty="0"/>
              <a:t>APA Installation tests at Ash River</a:t>
            </a:r>
          </a:p>
        </p:txBody>
      </p:sp>
      <p:sp>
        <p:nvSpPr>
          <p:cNvPr id="5" name="Slide Number Placeholder 4">
            <a:extLst>
              <a:ext uri="{FF2B5EF4-FFF2-40B4-BE49-F238E27FC236}">
                <a16:creationId xmlns:a16="http://schemas.microsoft.com/office/drawing/2014/main" id="{6C1E3A57-651B-435A-BB47-C55DA3068736}"/>
              </a:ext>
            </a:extLst>
          </p:cNvPr>
          <p:cNvSpPr>
            <a:spLocks noGrp="1"/>
          </p:cNvSpPr>
          <p:nvPr>
            <p:ph type="sldNum" sz="quarter" idx="4"/>
          </p:nvPr>
        </p:nvSpPr>
        <p:spPr/>
        <p:txBody>
          <a:bodyPr/>
          <a:lstStyle/>
          <a:p>
            <a:pPr>
              <a:defRPr/>
            </a:pPr>
            <a:fld id="{0C39C72E-2A13-EB4D-AD45-6D4E6ACAED8D}" type="slidenum">
              <a:rPr lang="en-US" smtClean="0"/>
              <a:pPr>
                <a:defRPr/>
              </a:pPr>
              <a:t>1</a:t>
            </a:fld>
            <a:endParaRPr lang="en-US" dirty="0"/>
          </a:p>
        </p:txBody>
      </p:sp>
      <p:sp>
        <p:nvSpPr>
          <p:cNvPr id="19" name="TextBox 18">
            <a:extLst>
              <a:ext uri="{FF2B5EF4-FFF2-40B4-BE49-F238E27FC236}">
                <a16:creationId xmlns:a16="http://schemas.microsoft.com/office/drawing/2014/main" id="{93B1537E-FFFB-4856-82AB-869F5A5309A9}"/>
              </a:ext>
            </a:extLst>
          </p:cNvPr>
          <p:cNvSpPr txBox="1"/>
          <p:nvPr/>
        </p:nvSpPr>
        <p:spPr>
          <a:xfrm>
            <a:off x="221871" y="2226930"/>
            <a:ext cx="4927979" cy="3046988"/>
          </a:xfrm>
          <a:prstGeom prst="rect">
            <a:avLst/>
          </a:prstGeom>
          <a:noFill/>
        </p:spPr>
        <p:txBody>
          <a:bodyPr wrap="square" rtlCol="0">
            <a:spAutoFit/>
          </a:bodyPr>
          <a:lstStyle/>
          <a:p>
            <a:pPr algn="ctr"/>
            <a:r>
              <a:rPr lang="en-US" sz="2400" dirty="0"/>
              <a:t>December 2024</a:t>
            </a:r>
          </a:p>
          <a:p>
            <a:pPr algn="ctr"/>
            <a:r>
              <a:rPr lang="en-US" sz="2400" dirty="0"/>
              <a:t>APA tests at Ash River</a:t>
            </a:r>
          </a:p>
          <a:p>
            <a:pPr algn="ctr"/>
            <a:r>
              <a:rPr lang="en-US" sz="2400" dirty="0"/>
              <a:t>Ship to SURF List</a:t>
            </a:r>
          </a:p>
          <a:p>
            <a:pPr algn="ctr"/>
            <a:endParaRPr lang="en-US" sz="2400" dirty="0"/>
          </a:p>
          <a:p>
            <a:pPr algn="ctr"/>
            <a:r>
              <a:rPr lang="en-US" sz="2400" dirty="0"/>
              <a:t>William Miller</a:t>
            </a:r>
          </a:p>
          <a:p>
            <a:pPr algn="ctr"/>
            <a:endParaRPr lang="en-US" sz="2400" dirty="0"/>
          </a:p>
          <a:p>
            <a:pPr algn="ctr"/>
            <a:r>
              <a:rPr lang="en-US" sz="2400" dirty="0"/>
              <a:t>25 November 2024</a:t>
            </a:r>
          </a:p>
          <a:p>
            <a:pPr algn="ctr"/>
            <a:endParaRPr lang="en-US" sz="2400" dirty="0"/>
          </a:p>
        </p:txBody>
      </p:sp>
      <p:sp>
        <p:nvSpPr>
          <p:cNvPr id="10" name="TextBox 9">
            <a:extLst>
              <a:ext uri="{FF2B5EF4-FFF2-40B4-BE49-F238E27FC236}">
                <a16:creationId xmlns:a16="http://schemas.microsoft.com/office/drawing/2014/main" id="{0E414072-82F1-4ACD-89A6-7E5B85A165C1}"/>
              </a:ext>
            </a:extLst>
          </p:cNvPr>
          <p:cNvSpPr txBox="1"/>
          <p:nvPr/>
        </p:nvSpPr>
        <p:spPr>
          <a:xfrm>
            <a:off x="6751426" y="5372715"/>
            <a:ext cx="4170556" cy="369332"/>
          </a:xfrm>
          <a:prstGeom prst="rect">
            <a:avLst/>
          </a:prstGeom>
          <a:noFill/>
        </p:spPr>
        <p:txBody>
          <a:bodyPr wrap="square" rtlCol="0">
            <a:spAutoFit/>
          </a:bodyPr>
          <a:lstStyle/>
          <a:p>
            <a:r>
              <a:rPr lang="en-US" dirty="0"/>
              <a:t> </a:t>
            </a:r>
          </a:p>
        </p:txBody>
      </p:sp>
      <p:pic>
        <p:nvPicPr>
          <p:cNvPr id="2" name="Picture 1">
            <a:extLst>
              <a:ext uri="{FF2B5EF4-FFF2-40B4-BE49-F238E27FC236}">
                <a16:creationId xmlns:a16="http://schemas.microsoft.com/office/drawing/2014/main" id="{8B7AF2DE-BDA0-DD10-C122-68B20C28B202}"/>
              </a:ext>
            </a:extLst>
          </p:cNvPr>
          <p:cNvPicPr/>
          <p:nvPr/>
        </p:nvPicPr>
        <p:blipFill rotWithShape="1">
          <a:blip r:embed="rId2">
            <a:extLst>
              <a:ext uri="{28A0092B-C50C-407E-A947-70E740481C1C}">
                <a14:useLocalDpi xmlns:a14="http://schemas.microsoft.com/office/drawing/2010/main" val="0"/>
              </a:ext>
            </a:extLst>
          </a:blip>
          <a:srcRect l="17426" r="5593"/>
          <a:stretch/>
        </p:blipFill>
        <p:spPr bwMode="auto">
          <a:xfrm>
            <a:off x="5571460" y="481828"/>
            <a:ext cx="6242509" cy="5173809"/>
          </a:xfrm>
          <a:prstGeom prst="rect">
            <a:avLst/>
          </a:prstGeom>
          <a:noFill/>
          <a:ln>
            <a:noFill/>
          </a:ln>
        </p:spPr>
      </p:pic>
      <p:sp>
        <p:nvSpPr>
          <p:cNvPr id="7" name="TextBox 6">
            <a:extLst>
              <a:ext uri="{FF2B5EF4-FFF2-40B4-BE49-F238E27FC236}">
                <a16:creationId xmlns:a16="http://schemas.microsoft.com/office/drawing/2014/main" id="{ED298492-CC51-46C2-6DC1-5287CA157727}"/>
              </a:ext>
            </a:extLst>
          </p:cNvPr>
          <p:cNvSpPr txBox="1"/>
          <p:nvPr/>
        </p:nvSpPr>
        <p:spPr>
          <a:xfrm>
            <a:off x="6607436" y="5733261"/>
            <a:ext cx="4170556" cy="369332"/>
          </a:xfrm>
          <a:prstGeom prst="rect">
            <a:avLst/>
          </a:prstGeom>
          <a:noFill/>
        </p:spPr>
        <p:txBody>
          <a:bodyPr wrap="square" rtlCol="0">
            <a:spAutoFit/>
          </a:bodyPr>
          <a:lstStyle/>
          <a:p>
            <a:r>
              <a:rPr lang="en-US" dirty="0"/>
              <a:t>Phase 2 DSS support structure at Ash River</a:t>
            </a:r>
          </a:p>
        </p:txBody>
      </p:sp>
    </p:spTree>
    <p:extLst>
      <p:ext uri="{BB962C8B-B14F-4D97-AF65-F5344CB8AC3E}">
        <p14:creationId xmlns:p14="http://schemas.microsoft.com/office/powerpoint/2010/main" val="199340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34386E-3BA2-29F1-92FF-3F3771CBDD22}"/>
              </a:ext>
            </a:extLst>
          </p:cNvPr>
          <p:cNvSpPr>
            <a:spLocks noGrp="1"/>
          </p:cNvSpPr>
          <p:nvPr>
            <p:ph type="title"/>
          </p:nvPr>
        </p:nvSpPr>
        <p:spPr/>
        <p:txBody>
          <a:bodyPr/>
          <a:lstStyle/>
          <a:p>
            <a:r>
              <a:rPr lang="en-US" dirty="0"/>
              <a:t>Goals – Dec. 3-11, 2024 </a:t>
            </a:r>
          </a:p>
        </p:txBody>
      </p:sp>
      <p:sp>
        <p:nvSpPr>
          <p:cNvPr id="3" name="Date Placeholder 2">
            <a:extLst>
              <a:ext uri="{FF2B5EF4-FFF2-40B4-BE49-F238E27FC236}">
                <a16:creationId xmlns:a16="http://schemas.microsoft.com/office/drawing/2014/main" id="{013F7F43-8443-B5E3-AAD6-7492171E3855}"/>
              </a:ext>
            </a:extLst>
          </p:cNvPr>
          <p:cNvSpPr>
            <a:spLocks noGrp="1"/>
          </p:cNvSpPr>
          <p:nvPr>
            <p:ph type="dt" sz="half" idx="2"/>
          </p:nvPr>
        </p:nvSpPr>
        <p:spPr/>
        <p:txBody>
          <a:bodyPr/>
          <a:lstStyle/>
          <a:p>
            <a:pPr>
              <a:defRPr/>
            </a:pPr>
            <a:r>
              <a:rPr lang="en-US">
                <a:latin typeface="Helvetica"/>
                <a:cs typeface="Helvetica"/>
              </a:rPr>
              <a:t>11/25/24</a:t>
            </a:r>
            <a:endParaRPr lang="en-US" dirty="0">
              <a:latin typeface="Helvetica"/>
              <a:cs typeface="Helvetica"/>
            </a:endParaRPr>
          </a:p>
        </p:txBody>
      </p:sp>
      <p:sp>
        <p:nvSpPr>
          <p:cNvPr id="4" name="Footer Placeholder 3">
            <a:extLst>
              <a:ext uri="{FF2B5EF4-FFF2-40B4-BE49-F238E27FC236}">
                <a16:creationId xmlns:a16="http://schemas.microsoft.com/office/drawing/2014/main" id="{94BEA165-BE26-B298-2D80-4BA09878CA4F}"/>
              </a:ext>
            </a:extLst>
          </p:cNvPr>
          <p:cNvSpPr>
            <a:spLocks noGrp="1"/>
          </p:cNvSpPr>
          <p:nvPr>
            <p:ph type="ftr" sz="quarter" idx="3"/>
          </p:nvPr>
        </p:nvSpPr>
        <p:spPr/>
        <p:txBody>
          <a:bodyPr/>
          <a:lstStyle/>
          <a:p>
            <a:pPr>
              <a:defRPr/>
            </a:pPr>
            <a:r>
              <a:rPr lang="en-US" dirty="0"/>
              <a:t>APA Installation tests at Ash River</a:t>
            </a:r>
          </a:p>
        </p:txBody>
      </p:sp>
      <p:sp>
        <p:nvSpPr>
          <p:cNvPr id="5" name="Slide Number Placeholder 4">
            <a:extLst>
              <a:ext uri="{FF2B5EF4-FFF2-40B4-BE49-F238E27FC236}">
                <a16:creationId xmlns:a16="http://schemas.microsoft.com/office/drawing/2014/main" id="{B90DCFDD-45D1-37AF-22B2-EE867A111C4F}"/>
              </a:ext>
            </a:extLst>
          </p:cNvPr>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
        <p:nvSpPr>
          <p:cNvPr id="7" name="Content Placeholder 6">
            <a:extLst>
              <a:ext uri="{FF2B5EF4-FFF2-40B4-BE49-F238E27FC236}">
                <a16:creationId xmlns:a16="http://schemas.microsoft.com/office/drawing/2014/main" id="{BE6DA7F5-F4FE-E68C-A5BE-E6CFDB33C22F}"/>
              </a:ext>
            </a:extLst>
          </p:cNvPr>
          <p:cNvSpPr>
            <a:spLocks noGrp="1"/>
          </p:cNvSpPr>
          <p:nvPr>
            <p:ph idx="11"/>
          </p:nvPr>
        </p:nvSpPr>
        <p:spPr/>
        <p:txBody>
          <a:bodyPr>
            <a:normAutofit/>
          </a:bodyPr>
          <a:lstStyle/>
          <a:p>
            <a:r>
              <a:rPr lang="en-US" dirty="0"/>
              <a:t>Participants</a:t>
            </a:r>
          </a:p>
          <a:p>
            <a:r>
              <a:rPr lang="en-US" dirty="0"/>
              <a:t>APA Alignment in Assembly Frame</a:t>
            </a:r>
          </a:p>
          <a:p>
            <a:r>
              <a:rPr lang="en-US" dirty="0"/>
              <a:t>Using two doublets in Phase 2 Cryostat</a:t>
            </a:r>
          </a:p>
          <a:p>
            <a:r>
              <a:rPr lang="en-US" dirty="0"/>
              <a:t>Row 25 tests</a:t>
            </a:r>
          </a:p>
          <a:p>
            <a:r>
              <a:rPr lang="en-US" dirty="0"/>
              <a:t>What to Ship to SURF-Now</a:t>
            </a:r>
          </a:p>
          <a:p>
            <a:pPr lvl="1"/>
            <a:r>
              <a:rPr lang="en-US" dirty="0"/>
              <a:t>List of materials </a:t>
            </a:r>
          </a:p>
          <a:p>
            <a:r>
              <a:rPr lang="en-US" dirty="0"/>
              <a:t>Decommissioning Phase 2 and the APA tower</a:t>
            </a:r>
          </a:p>
          <a:p>
            <a:r>
              <a:rPr lang="en-US" dirty="0"/>
              <a:t>Closeout of DUNE work at Ash River</a:t>
            </a:r>
          </a:p>
        </p:txBody>
      </p:sp>
      <p:pic>
        <p:nvPicPr>
          <p:cNvPr id="10" name="Content Placeholder 8" descr="A large metal structure in a building&#10;&#10;Description automatically generated">
            <a:extLst>
              <a:ext uri="{FF2B5EF4-FFF2-40B4-BE49-F238E27FC236}">
                <a16:creationId xmlns:a16="http://schemas.microsoft.com/office/drawing/2014/main" id="{4F953D35-E5A4-C652-CD61-9FCDC2DFE7EC}"/>
              </a:ext>
            </a:extLst>
          </p:cNvPr>
          <p:cNvPicPr>
            <a:picLocks noChangeAspect="1"/>
          </p:cNvPicPr>
          <p:nvPr/>
        </p:nvPicPr>
        <p:blipFill>
          <a:blip r:embed="rId2"/>
          <a:stretch>
            <a:fillRect/>
          </a:stretch>
        </p:blipFill>
        <p:spPr>
          <a:xfrm>
            <a:off x="7419976" y="149754"/>
            <a:ext cx="4572000" cy="6096001"/>
          </a:xfrm>
          <a:prstGeom prst="rect">
            <a:avLst/>
          </a:prstGeom>
        </p:spPr>
      </p:pic>
    </p:spTree>
    <p:extLst>
      <p:ext uri="{BB962C8B-B14F-4D97-AF65-F5344CB8AC3E}">
        <p14:creationId xmlns:p14="http://schemas.microsoft.com/office/powerpoint/2010/main" val="99999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DC4C-AE41-FF48-9AF5-6422F0653BBA}"/>
              </a:ext>
            </a:extLst>
          </p:cNvPr>
          <p:cNvSpPr>
            <a:spLocks noGrp="1"/>
          </p:cNvSpPr>
          <p:nvPr>
            <p:ph type="title"/>
          </p:nvPr>
        </p:nvSpPr>
        <p:spPr/>
        <p:txBody>
          <a:bodyPr/>
          <a:lstStyle/>
          <a:p>
            <a:r>
              <a:rPr lang="en-US" dirty="0"/>
              <a:t>List of Visitors-Dec 3</a:t>
            </a:r>
            <a:r>
              <a:rPr lang="en-US" baseline="30000" dirty="0"/>
              <a:t>rd</a:t>
            </a:r>
            <a:r>
              <a:rPr lang="en-US" dirty="0"/>
              <a:t>- 11</a:t>
            </a:r>
            <a:r>
              <a:rPr lang="en-US" baseline="30000" dirty="0"/>
              <a:t>th</a:t>
            </a:r>
            <a:endParaRPr lang="en-US" dirty="0"/>
          </a:p>
        </p:txBody>
      </p:sp>
      <p:sp>
        <p:nvSpPr>
          <p:cNvPr id="3" name="Date Placeholder 2">
            <a:extLst>
              <a:ext uri="{FF2B5EF4-FFF2-40B4-BE49-F238E27FC236}">
                <a16:creationId xmlns:a16="http://schemas.microsoft.com/office/drawing/2014/main" id="{FCA65BDE-3243-6FE2-4DD6-DFAB37126314}"/>
              </a:ext>
            </a:extLst>
          </p:cNvPr>
          <p:cNvSpPr>
            <a:spLocks noGrp="1"/>
          </p:cNvSpPr>
          <p:nvPr>
            <p:ph type="dt" sz="half" idx="2"/>
          </p:nvPr>
        </p:nvSpPr>
        <p:spPr/>
        <p:txBody>
          <a:bodyPr/>
          <a:lstStyle/>
          <a:p>
            <a:pPr>
              <a:defRPr/>
            </a:pPr>
            <a:r>
              <a:rPr lang="en-US">
                <a:latin typeface="Helvetica"/>
                <a:cs typeface="Helvetica"/>
              </a:rPr>
              <a:t>11/25/24</a:t>
            </a:r>
            <a:endParaRPr lang="en-US" dirty="0">
              <a:latin typeface="Helvetica"/>
              <a:cs typeface="Helvetica"/>
            </a:endParaRPr>
          </a:p>
        </p:txBody>
      </p:sp>
      <p:sp>
        <p:nvSpPr>
          <p:cNvPr id="4" name="Footer Placeholder 3">
            <a:extLst>
              <a:ext uri="{FF2B5EF4-FFF2-40B4-BE49-F238E27FC236}">
                <a16:creationId xmlns:a16="http://schemas.microsoft.com/office/drawing/2014/main" id="{4FB88FA6-C00E-A5BB-91A1-EB2BCE420026}"/>
              </a:ext>
            </a:extLst>
          </p:cNvPr>
          <p:cNvSpPr>
            <a:spLocks noGrp="1"/>
          </p:cNvSpPr>
          <p:nvPr>
            <p:ph type="ftr" sz="quarter" idx="3"/>
          </p:nvPr>
        </p:nvSpPr>
        <p:spPr/>
        <p:txBody>
          <a:bodyPr/>
          <a:lstStyle/>
          <a:p>
            <a:pPr>
              <a:defRPr/>
            </a:pPr>
            <a:r>
              <a:rPr lang="en-US" dirty="0"/>
              <a:t>APA Installation tests at Ash River</a:t>
            </a:r>
          </a:p>
        </p:txBody>
      </p:sp>
      <p:sp>
        <p:nvSpPr>
          <p:cNvPr id="5" name="Slide Number Placeholder 4">
            <a:extLst>
              <a:ext uri="{FF2B5EF4-FFF2-40B4-BE49-F238E27FC236}">
                <a16:creationId xmlns:a16="http://schemas.microsoft.com/office/drawing/2014/main" id="{43450F97-E25E-3395-3F9F-33672C39F4A7}"/>
              </a:ext>
            </a:extLst>
          </p:cNvPr>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
        <p:nvSpPr>
          <p:cNvPr id="6" name="Content Placeholder 5">
            <a:extLst>
              <a:ext uri="{FF2B5EF4-FFF2-40B4-BE49-F238E27FC236}">
                <a16:creationId xmlns:a16="http://schemas.microsoft.com/office/drawing/2014/main" id="{1B96D537-4556-01EA-FBF7-EAB56A634253}"/>
              </a:ext>
            </a:extLst>
          </p:cNvPr>
          <p:cNvSpPr>
            <a:spLocks noGrp="1"/>
          </p:cNvSpPr>
          <p:nvPr>
            <p:ph idx="11"/>
          </p:nvPr>
        </p:nvSpPr>
        <p:spPr/>
        <p:txBody>
          <a:bodyPr>
            <a:normAutofit fontScale="77500" lnSpcReduction="20000"/>
          </a:bodyPr>
          <a:lstStyle/>
          <a:p>
            <a:r>
              <a:rPr lang="en-US" dirty="0"/>
              <a:t>Bill Miller </a:t>
            </a:r>
          </a:p>
          <a:p>
            <a:r>
              <a:rPr lang="en-US" dirty="0"/>
              <a:t>Jim Stewart</a:t>
            </a:r>
          </a:p>
          <a:p>
            <a:r>
              <a:rPr lang="en-US" dirty="0"/>
              <a:t>Marzio Nessi</a:t>
            </a:r>
          </a:p>
          <a:p>
            <a:r>
              <a:rPr lang="en-US" dirty="0"/>
              <a:t>Olga Beltramello</a:t>
            </a:r>
          </a:p>
          <a:p>
            <a:r>
              <a:rPr lang="en-US" dirty="0"/>
              <a:t>Eric James</a:t>
            </a:r>
          </a:p>
          <a:p>
            <a:r>
              <a:rPr lang="en-US" dirty="0"/>
              <a:t>Anselmo Villanueva</a:t>
            </a:r>
          </a:p>
          <a:p>
            <a:r>
              <a:rPr lang="en-US" dirty="0"/>
              <a:t>Tom Wieber</a:t>
            </a:r>
          </a:p>
          <a:p>
            <a:r>
              <a:rPr lang="en-US" dirty="0"/>
              <a:t>Kyle Rovick</a:t>
            </a:r>
          </a:p>
          <a:p>
            <a:r>
              <a:rPr lang="en-US" dirty="0"/>
              <a:t>Nickolas Carouso</a:t>
            </a:r>
          </a:p>
          <a:p>
            <a:r>
              <a:rPr lang="en-US" dirty="0"/>
              <a:t>Brian Rebel</a:t>
            </a:r>
          </a:p>
          <a:p>
            <a:r>
              <a:rPr lang="en-US" dirty="0"/>
              <a:t>Joe Munski (PSL)</a:t>
            </a:r>
          </a:p>
          <a:p>
            <a:endParaRPr lang="en-US" dirty="0"/>
          </a:p>
          <a:p>
            <a:r>
              <a:rPr lang="en-US" dirty="0"/>
              <a:t>Ash River Crew-Matt N., Brian L., Tina L., Karl K. Chris S.</a:t>
            </a:r>
          </a:p>
        </p:txBody>
      </p:sp>
      <p:sp>
        <p:nvSpPr>
          <p:cNvPr id="7" name="Content Placeholder 6">
            <a:extLst>
              <a:ext uri="{FF2B5EF4-FFF2-40B4-BE49-F238E27FC236}">
                <a16:creationId xmlns:a16="http://schemas.microsoft.com/office/drawing/2014/main" id="{A3F01288-9207-250E-C9F3-32602AFC5EEC}"/>
              </a:ext>
            </a:extLst>
          </p:cNvPr>
          <p:cNvSpPr>
            <a:spLocks noGrp="1"/>
          </p:cNvSpPr>
          <p:nvPr>
            <p:ph idx="12"/>
          </p:nvPr>
        </p:nvSpPr>
        <p:spPr/>
        <p:txBody>
          <a:bodyPr/>
          <a:lstStyle/>
          <a:p>
            <a:r>
              <a:rPr lang="en-US" dirty="0"/>
              <a:t>Ash Trail Lodge can help with housing Provide some lunches/dinners, on week of Dec 2</a:t>
            </a:r>
            <a:r>
              <a:rPr lang="en-US" baseline="30000" dirty="0"/>
              <a:t>nd</a:t>
            </a:r>
            <a:r>
              <a:rPr lang="en-US" dirty="0"/>
              <a:t>. </a:t>
            </a:r>
          </a:p>
          <a:p>
            <a:r>
              <a:rPr lang="en-US" dirty="0"/>
              <a:t>Hotels also available in I. Falls</a:t>
            </a:r>
          </a:p>
          <a:p>
            <a:pPr marL="274638" lvl="1" indent="0">
              <a:buNone/>
            </a:pPr>
            <a:endParaRPr lang="en-US" dirty="0"/>
          </a:p>
          <a:p>
            <a:pPr marL="0" indent="0">
              <a:buNone/>
            </a:pPr>
            <a:r>
              <a:rPr lang="en-US" b="1" dirty="0"/>
              <a:t>Need to finalize everyone's travel plans so we can make the final arrangements for lunches. </a:t>
            </a:r>
          </a:p>
        </p:txBody>
      </p:sp>
    </p:spTree>
    <p:extLst>
      <p:ext uri="{BB962C8B-B14F-4D97-AF65-F5344CB8AC3E}">
        <p14:creationId xmlns:p14="http://schemas.microsoft.com/office/powerpoint/2010/main" val="277077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CA89-93EC-D6DB-0A85-939F9A75A737}"/>
              </a:ext>
            </a:extLst>
          </p:cNvPr>
          <p:cNvSpPr>
            <a:spLocks noGrp="1"/>
          </p:cNvSpPr>
          <p:nvPr>
            <p:ph type="title"/>
          </p:nvPr>
        </p:nvSpPr>
        <p:spPr/>
        <p:txBody>
          <a:bodyPr/>
          <a:lstStyle/>
          <a:p>
            <a:r>
              <a:rPr lang="en-US" dirty="0"/>
              <a:t>APA Envelope Test</a:t>
            </a:r>
          </a:p>
        </p:txBody>
      </p:sp>
      <p:sp>
        <p:nvSpPr>
          <p:cNvPr id="3" name="Date Placeholder 2">
            <a:extLst>
              <a:ext uri="{FF2B5EF4-FFF2-40B4-BE49-F238E27FC236}">
                <a16:creationId xmlns:a16="http://schemas.microsoft.com/office/drawing/2014/main" id="{2E4F1A8A-1F55-EBE0-CBE7-316E90B8308C}"/>
              </a:ext>
            </a:extLst>
          </p:cNvPr>
          <p:cNvSpPr>
            <a:spLocks noGrp="1"/>
          </p:cNvSpPr>
          <p:nvPr>
            <p:ph type="dt" sz="half" idx="2"/>
          </p:nvPr>
        </p:nvSpPr>
        <p:spPr/>
        <p:txBody>
          <a:bodyPr/>
          <a:lstStyle/>
          <a:p>
            <a:pPr>
              <a:defRPr/>
            </a:pPr>
            <a:r>
              <a:rPr lang="en-US">
                <a:latin typeface="Helvetica"/>
                <a:cs typeface="Helvetica"/>
              </a:rPr>
              <a:t>11/25/24</a:t>
            </a:r>
            <a:endParaRPr lang="en-US" dirty="0">
              <a:latin typeface="Helvetica"/>
              <a:cs typeface="Helvetica"/>
            </a:endParaRPr>
          </a:p>
        </p:txBody>
      </p:sp>
      <p:sp>
        <p:nvSpPr>
          <p:cNvPr id="4" name="Footer Placeholder 3">
            <a:extLst>
              <a:ext uri="{FF2B5EF4-FFF2-40B4-BE49-F238E27FC236}">
                <a16:creationId xmlns:a16="http://schemas.microsoft.com/office/drawing/2014/main" id="{17BA1F09-53D1-C6FC-8ED0-16EA2E2CCA8D}"/>
              </a:ext>
            </a:extLst>
          </p:cNvPr>
          <p:cNvSpPr>
            <a:spLocks noGrp="1"/>
          </p:cNvSpPr>
          <p:nvPr>
            <p:ph type="ftr" sz="quarter" idx="3"/>
          </p:nvPr>
        </p:nvSpPr>
        <p:spPr/>
        <p:txBody>
          <a:bodyPr/>
          <a:lstStyle/>
          <a:p>
            <a:pPr>
              <a:defRPr/>
            </a:pPr>
            <a:r>
              <a:rPr lang="en-US" dirty="0"/>
              <a:t>APA Installation tests at Ash River</a:t>
            </a:r>
          </a:p>
        </p:txBody>
      </p:sp>
      <p:sp>
        <p:nvSpPr>
          <p:cNvPr id="5" name="Slide Number Placeholder 4">
            <a:extLst>
              <a:ext uri="{FF2B5EF4-FFF2-40B4-BE49-F238E27FC236}">
                <a16:creationId xmlns:a16="http://schemas.microsoft.com/office/drawing/2014/main" id="{74403CF5-993E-6967-7BBF-F95DD8D1C052}"/>
              </a:ext>
            </a:extLst>
          </p:cNvPr>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
        <p:nvSpPr>
          <p:cNvPr id="6" name="Content Placeholder 5">
            <a:extLst>
              <a:ext uri="{FF2B5EF4-FFF2-40B4-BE49-F238E27FC236}">
                <a16:creationId xmlns:a16="http://schemas.microsoft.com/office/drawing/2014/main" id="{0554F8C9-C042-497F-0343-7C96CB9A7F75}"/>
              </a:ext>
            </a:extLst>
          </p:cNvPr>
          <p:cNvSpPr>
            <a:spLocks noGrp="1"/>
          </p:cNvSpPr>
          <p:nvPr>
            <p:ph idx="11"/>
          </p:nvPr>
        </p:nvSpPr>
        <p:spPr>
          <a:xfrm>
            <a:off x="605367" y="1207770"/>
            <a:ext cx="6613967" cy="5031626"/>
          </a:xfrm>
        </p:spPr>
        <p:txBody>
          <a:bodyPr>
            <a:normAutofit/>
          </a:bodyPr>
          <a:lstStyle/>
          <a:p>
            <a:r>
              <a:rPr lang="en-US" dirty="0"/>
              <a:t>Status now is the top production APA has been removed and is in the ASF so the APA Yoke Plate can be installed. </a:t>
            </a:r>
          </a:p>
          <a:p>
            <a:r>
              <a:rPr lang="en-US" dirty="0"/>
              <a:t>Can we complete the production frame doublet and prepare it for movement in the cryostat Tuesday/Wednesday or should we wait till Olga arrives Thursday? </a:t>
            </a:r>
          </a:p>
          <a:p>
            <a:r>
              <a:rPr lang="en-US" dirty="0"/>
              <a:t>Tuesday/Wednesday build Endwall. (I was not planning to install ground plane)</a:t>
            </a:r>
          </a:p>
          <a:p>
            <a:r>
              <a:rPr lang="en-US" dirty="0"/>
              <a:t>Dec. 9</a:t>
            </a:r>
            <a:r>
              <a:rPr lang="en-US" baseline="30000" dirty="0"/>
              <a:t>th</a:t>
            </a:r>
            <a:r>
              <a:rPr lang="en-US" dirty="0"/>
              <a:t> build the second doublet (Ash River APA Frames) and the new CERN adjustable linkages the second week, test cable installation,  survey and move into cryostat. </a:t>
            </a:r>
          </a:p>
        </p:txBody>
      </p:sp>
      <p:pic>
        <p:nvPicPr>
          <p:cNvPr id="9" name="Content Placeholder 8" descr="A metal structure in a factory&#10;&#10;Description automatically generated">
            <a:extLst>
              <a:ext uri="{FF2B5EF4-FFF2-40B4-BE49-F238E27FC236}">
                <a16:creationId xmlns:a16="http://schemas.microsoft.com/office/drawing/2014/main" id="{538756FD-6C5A-AFC8-F099-E375D63F9D58}"/>
              </a:ext>
            </a:extLst>
          </p:cNvPr>
          <p:cNvPicPr>
            <a:picLocks noGrp="1" noChangeAspect="1"/>
          </p:cNvPicPr>
          <p:nvPr>
            <p:ph idx="12"/>
          </p:nvPr>
        </p:nvPicPr>
        <p:blipFill>
          <a:blip r:embed="rId2"/>
          <a:stretch>
            <a:fillRect/>
          </a:stretch>
        </p:blipFill>
        <p:spPr>
          <a:xfrm rot="5400000">
            <a:off x="6739617" y="904950"/>
            <a:ext cx="6041570" cy="4531177"/>
          </a:xfrm>
        </p:spPr>
      </p:pic>
    </p:spTree>
    <p:extLst>
      <p:ext uri="{BB962C8B-B14F-4D97-AF65-F5344CB8AC3E}">
        <p14:creationId xmlns:p14="http://schemas.microsoft.com/office/powerpoint/2010/main" val="312154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F82D-CE9D-CA09-BB29-CE2A8597AA57}"/>
              </a:ext>
            </a:extLst>
          </p:cNvPr>
          <p:cNvSpPr>
            <a:spLocks noGrp="1"/>
          </p:cNvSpPr>
          <p:nvPr>
            <p:ph type="title"/>
          </p:nvPr>
        </p:nvSpPr>
        <p:spPr/>
        <p:txBody>
          <a:bodyPr/>
          <a:lstStyle/>
          <a:p>
            <a:r>
              <a:rPr lang="en-US" dirty="0"/>
              <a:t>Bringing in the next APA</a:t>
            </a:r>
          </a:p>
        </p:txBody>
      </p:sp>
      <p:sp>
        <p:nvSpPr>
          <p:cNvPr id="3" name="Date Placeholder 2">
            <a:extLst>
              <a:ext uri="{FF2B5EF4-FFF2-40B4-BE49-F238E27FC236}">
                <a16:creationId xmlns:a16="http://schemas.microsoft.com/office/drawing/2014/main" id="{C46E60AC-B3D0-C5A8-E656-439AB6D146AC}"/>
              </a:ext>
            </a:extLst>
          </p:cNvPr>
          <p:cNvSpPr>
            <a:spLocks noGrp="1"/>
          </p:cNvSpPr>
          <p:nvPr>
            <p:ph type="dt" sz="half" idx="2"/>
          </p:nvPr>
        </p:nvSpPr>
        <p:spPr/>
        <p:txBody>
          <a:bodyPr/>
          <a:lstStyle/>
          <a:p>
            <a:pPr>
              <a:defRPr/>
            </a:pPr>
            <a:r>
              <a:rPr lang="en-US">
                <a:latin typeface="Helvetica"/>
                <a:cs typeface="Helvetica"/>
              </a:rPr>
              <a:t>11/25/24</a:t>
            </a:r>
            <a:endParaRPr lang="en-US" dirty="0">
              <a:latin typeface="Helvetica"/>
              <a:cs typeface="Helvetica"/>
            </a:endParaRPr>
          </a:p>
        </p:txBody>
      </p:sp>
      <p:sp>
        <p:nvSpPr>
          <p:cNvPr id="4" name="Footer Placeholder 3">
            <a:extLst>
              <a:ext uri="{FF2B5EF4-FFF2-40B4-BE49-F238E27FC236}">
                <a16:creationId xmlns:a16="http://schemas.microsoft.com/office/drawing/2014/main" id="{A613D4CD-1421-58F6-50A6-C64C4D59DF12}"/>
              </a:ext>
            </a:extLst>
          </p:cNvPr>
          <p:cNvSpPr>
            <a:spLocks noGrp="1"/>
          </p:cNvSpPr>
          <p:nvPr>
            <p:ph type="ftr" sz="quarter" idx="3"/>
          </p:nvPr>
        </p:nvSpPr>
        <p:spPr/>
        <p:txBody>
          <a:bodyPr/>
          <a:lstStyle/>
          <a:p>
            <a:pPr>
              <a:defRPr/>
            </a:pPr>
            <a:r>
              <a:rPr lang="en-US" dirty="0"/>
              <a:t>APA Installation tests at Ash River</a:t>
            </a:r>
          </a:p>
        </p:txBody>
      </p:sp>
      <p:sp>
        <p:nvSpPr>
          <p:cNvPr id="5" name="Slide Number Placeholder 4">
            <a:extLst>
              <a:ext uri="{FF2B5EF4-FFF2-40B4-BE49-F238E27FC236}">
                <a16:creationId xmlns:a16="http://schemas.microsoft.com/office/drawing/2014/main" id="{8C37CBE7-B2C5-0D3D-342E-0A48EF92D7A5}"/>
              </a:ext>
            </a:extLst>
          </p:cNvPr>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
        <p:nvSpPr>
          <p:cNvPr id="6" name="Content Placeholder 5">
            <a:extLst>
              <a:ext uri="{FF2B5EF4-FFF2-40B4-BE49-F238E27FC236}">
                <a16:creationId xmlns:a16="http://schemas.microsoft.com/office/drawing/2014/main" id="{44BD5F6D-33E6-E599-831F-333FEE8186AE}"/>
              </a:ext>
            </a:extLst>
          </p:cNvPr>
          <p:cNvSpPr>
            <a:spLocks noGrp="1"/>
          </p:cNvSpPr>
          <p:nvPr>
            <p:ph idx="11"/>
          </p:nvPr>
        </p:nvSpPr>
        <p:spPr>
          <a:xfrm>
            <a:off x="605367" y="1207770"/>
            <a:ext cx="6940628" cy="5031626"/>
          </a:xfrm>
        </p:spPr>
        <p:txBody>
          <a:bodyPr/>
          <a:lstStyle/>
          <a:p>
            <a:pPr marL="342900" indent="-342900"/>
            <a:r>
              <a:rPr lang="en-US" dirty="0"/>
              <a:t>After testing the APA envelope of the Ash River APA frames with all the visitors present move it into position in cryostat </a:t>
            </a:r>
          </a:p>
          <a:p>
            <a:r>
              <a:rPr lang="en-US" dirty="0"/>
              <a:t>The APA doublet has 2 alignment pins, one on each APA. They must be in place before the next APA doublet is moved into position</a:t>
            </a:r>
          </a:p>
          <a:p>
            <a:r>
              <a:rPr lang="en-US" dirty="0"/>
              <a:t>Once both doublets place install the FC brackets and the APA alignment rod being delivered by PSL. </a:t>
            </a:r>
          </a:p>
          <a:p>
            <a:r>
              <a:rPr lang="en-US" dirty="0"/>
              <a:t>Set up that Total Station and survey the two doublets in position. </a:t>
            </a:r>
          </a:p>
          <a:p>
            <a:r>
              <a:rPr lang="en-US" dirty="0"/>
              <a:t>Deploy the Top and Bottom FC. Re-survey? </a:t>
            </a:r>
          </a:p>
        </p:txBody>
      </p:sp>
      <p:pic>
        <p:nvPicPr>
          <p:cNvPr id="8" name="Picture 7">
            <a:extLst>
              <a:ext uri="{FF2B5EF4-FFF2-40B4-BE49-F238E27FC236}">
                <a16:creationId xmlns:a16="http://schemas.microsoft.com/office/drawing/2014/main" id="{9FA62120-C033-2E8B-673C-8DF085C940F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8000"/>
                    </a14:imgEffect>
                  </a14:imgLayer>
                </a14:imgProps>
              </a:ext>
              <a:ext uri="{28A0092B-C50C-407E-A947-70E740481C1C}">
                <a14:useLocalDpi xmlns:a14="http://schemas.microsoft.com/office/drawing/2010/main" val="0"/>
              </a:ext>
            </a:extLst>
          </a:blip>
          <a:srcRect t="35007" b="22966"/>
          <a:stretch/>
        </p:blipFill>
        <p:spPr bwMode="auto">
          <a:xfrm>
            <a:off x="7756856" y="149754"/>
            <a:ext cx="4145680" cy="232213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1AD81126-3E02-B105-38D5-4DF249318ED1}"/>
              </a:ext>
            </a:extLst>
          </p:cNvPr>
          <p:cNvSpPr/>
          <p:nvPr/>
        </p:nvSpPr>
        <p:spPr>
          <a:xfrm>
            <a:off x="8480871" y="687913"/>
            <a:ext cx="2588526" cy="156949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A6F4B17-18A6-FFFF-A526-68F623A125B5}"/>
              </a:ext>
            </a:extLst>
          </p:cNvPr>
          <p:cNvSpPr txBox="1"/>
          <p:nvPr/>
        </p:nvSpPr>
        <p:spPr>
          <a:xfrm>
            <a:off x="7858592" y="2473391"/>
            <a:ext cx="3833084" cy="369332"/>
          </a:xfrm>
          <a:prstGeom prst="rect">
            <a:avLst/>
          </a:prstGeom>
          <a:noFill/>
        </p:spPr>
        <p:txBody>
          <a:bodyPr wrap="square" rtlCol="0">
            <a:spAutoFit/>
          </a:bodyPr>
          <a:lstStyle/>
          <a:p>
            <a:pPr algn="ctr"/>
            <a:r>
              <a:rPr lang="en-US" dirty="0"/>
              <a:t>APA alignment Pin </a:t>
            </a:r>
          </a:p>
        </p:txBody>
      </p:sp>
      <p:pic>
        <p:nvPicPr>
          <p:cNvPr id="11" name="Picture 10">
            <a:extLst>
              <a:ext uri="{FF2B5EF4-FFF2-40B4-BE49-F238E27FC236}">
                <a16:creationId xmlns:a16="http://schemas.microsoft.com/office/drawing/2014/main" id="{ED0AF61C-05DC-3077-96BE-0A6B9F503E5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756855" y="2842723"/>
            <a:ext cx="4145681" cy="31084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7ABB67E-05F6-01B8-B5A7-C020CBE68E7D}"/>
              </a:ext>
            </a:extLst>
          </p:cNvPr>
          <p:cNvSpPr txBox="1"/>
          <p:nvPr/>
        </p:nvSpPr>
        <p:spPr>
          <a:xfrm>
            <a:off x="7662336" y="5985421"/>
            <a:ext cx="3833084" cy="369332"/>
          </a:xfrm>
          <a:prstGeom prst="rect">
            <a:avLst/>
          </a:prstGeom>
          <a:noFill/>
        </p:spPr>
        <p:txBody>
          <a:bodyPr wrap="square" rtlCol="0">
            <a:spAutoFit/>
          </a:bodyPr>
          <a:lstStyle/>
          <a:p>
            <a:pPr algn="ctr"/>
            <a:r>
              <a:rPr lang="en-US" dirty="0"/>
              <a:t>APA alignment Rod at CERN</a:t>
            </a:r>
          </a:p>
        </p:txBody>
      </p:sp>
    </p:spTree>
    <p:extLst>
      <p:ext uri="{BB962C8B-B14F-4D97-AF65-F5344CB8AC3E}">
        <p14:creationId xmlns:p14="http://schemas.microsoft.com/office/powerpoint/2010/main" val="4484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8974-43E3-C232-4CAF-D22C075DF5BA}"/>
              </a:ext>
            </a:extLst>
          </p:cNvPr>
          <p:cNvSpPr>
            <a:spLocks noGrp="1"/>
          </p:cNvSpPr>
          <p:nvPr>
            <p:ph type="title"/>
          </p:nvPr>
        </p:nvSpPr>
        <p:spPr/>
        <p:txBody>
          <a:bodyPr/>
          <a:lstStyle/>
          <a:p>
            <a:r>
              <a:rPr lang="en-US" dirty="0"/>
              <a:t>What to ship to SURF</a:t>
            </a:r>
          </a:p>
        </p:txBody>
      </p:sp>
      <p:sp>
        <p:nvSpPr>
          <p:cNvPr id="3" name="Date Placeholder 2">
            <a:extLst>
              <a:ext uri="{FF2B5EF4-FFF2-40B4-BE49-F238E27FC236}">
                <a16:creationId xmlns:a16="http://schemas.microsoft.com/office/drawing/2014/main" id="{8F2C8D53-9282-3A27-EB85-B7D6DB0B75B4}"/>
              </a:ext>
            </a:extLst>
          </p:cNvPr>
          <p:cNvSpPr>
            <a:spLocks noGrp="1"/>
          </p:cNvSpPr>
          <p:nvPr>
            <p:ph type="dt" sz="half" idx="2"/>
          </p:nvPr>
        </p:nvSpPr>
        <p:spPr/>
        <p:txBody>
          <a:bodyPr/>
          <a:lstStyle/>
          <a:p>
            <a:pPr>
              <a:defRPr/>
            </a:pPr>
            <a:r>
              <a:rPr lang="en-US">
                <a:latin typeface="Helvetica"/>
                <a:cs typeface="Helvetica"/>
              </a:rPr>
              <a:t>11/25/24</a:t>
            </a:r>
            <a:endParaRPr lang="en-US" dirty="0">
              <a:latin typeface="Helvetica"/>
              <a:cs typeface="Helvetica"/>
            </a:endParaRPr>
          </a:p>
        </p:txBody>
      </p:sp>
      <p:sp>
        <p:nvSpPr>
          <p:cNvPr id="4" name="Footer Placeholder 3">
            <a:extLst>
              <a:ext uri="{FF2B5EF4-FFF2-40B4-BE49-F238E27FC236}">
                <a16:creationId xmlns:a16="http://schemas.microsoft.com/office/drawing/2014/main" id="{8A2C2406-6F25-79F3-21B9-4C8202AA0581}"/>
              </a:ext>
            </a:extLst>
          </p:cNvPr>
          <p:cNvSpPr>
            <a:spLocks noGrp="1"/>
          </p:cNvSpPr>
          <p:nvPr>
            <p:ph type="ftr" sz="quarter" idx="3"/>
          </p:nvPr>
        </p:nvSpPr>
        <p:spPr/>
        <p:txBody>
          <a:bodyPr/>
          <a:lstStyle/>
          <a:p>
            <a:pPr>
              <a:defRPr/>
            </a:pPr>
            <a:r>
              <a:rPr lang="en-US" dirty="0"/>
              <a:t>APA Installation tests at Ash River</a:t>
            </a:r>
          </a:p>
        </p:txBody>
      </p:sp>
      <p:sp>
        <p:nvSpPr>
          <p:cNvPr id="5" name="Slide Number Placeholder 4">
            <a:extLst>
              <a:ext uri="{FF2B5EF4-FFF2-40B4-BE49-F238E27FC236}">
                <a16:creationId xmlns:a16="http://schemas.microsoft.com/office/drawing/2014/main" id="{7BA4A374-FCCD-EB07-B59A-B79879FDFE17}"/>
              </a:ext>
            </a:extLst>
          </p:cNvPr>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
        <p:nvSpPr>
          <p:cNvPr id="6" name="Content Placeholder 5">
            <a:extLst>
              <a:ext uri="{FF2B5EF4-FFF2-40B4-BE49-F238E27FC236}">
                <a16:creationId xmlns:a16="http://schemas.microsoft.com/office/drawing/2014/main" id="{58701805-8B52-F2FC-6004-142C83C38931}"/>
              </a:ext>
            </a:extLst>
          </p:cNvPr>
          <p:cNvSpPr>
            <a:spLocks noGrp="1"/>
          </p:cNvSpPr>
          <p:nvPr>
            <p:ph idx="11"/>
          </p:nvPr>
        </p:nvSpPr>
        <p:spPr/>
        <p:txBody>
          <a:bodyPr/>
          <a:lstStyle/>
          <a:p>
            <a:r>
              <a:rPr lang="en-US" dirty="0"/>
              <a:t>We have started a general list of what we have at Ash River. MANY of the useful items we had at Ash River are being used at CERN. </a:t>
            </a:r>
          </a:p>
          <a:p>
            <a:r>
              <a:rPr lang="en-US" dirty="0"/>
              <a:t>I have a detailed list of equipment that was purchased and there are some items that need to be decided on that were left over from the Soudan Lab. </a:t>
            </a:r>
          </a:p>
          <a:p>
            <a:r>
              <a:rPr lang="en-US" dirty="0"/>
              <a:t>We can’t take anything that would be needed for decommissioning NOvA that was purchased with University/NOvA grants.  </a:t>
            </a:r>
          </a:p>
          <a:p>
            <a:endParaRPr lang="en-US" dirty="0"/>
          </a:p>
        </p:txBody>
      </p:sp>
      <p:graphicFrame>
        <p:nvGraphicFramePr>
          <p:cNvPr id="8" name="Content Placeholder 7">
            <a:extLst>
              <a:ext uri="{FF2B5EF4-FFF2-40B4-BE49-F238E27FC236}">
                <a16:creationId xmlns:a16="http://schemas.microsoft.com/office/drawing/2014/main" id="{ED3634E9-1CEA-40AC-FB66-2FE151856010}"/>
              </a:ext>
            </a:extLst>
          </p:cNvPr>
          <p:cNvGraphicFramePr>
            <a:graphicFrameLocks noGrp="1"/>
          </p:cNvGraphicFramePr>
          <p:nvPr>
            <p:ph idx="12"/>
            <p:extLst>
              <p:ext uri="{D42A27DB-BD31-4B8C-83A1-F6EECF244321}">
                <p14:modId xmlns:p14="http://schemas.microsoft.com/office/powerpoint/2010/main" val="3500654843"/>
              </p:ext>
            </p:extLst>
          </p:nvPr>
        </p:nvGraphicFramePr>
        <p:xfrm>
          <a:off x="6261100" y="1207770"/>
          <a:ext cx="5530849" cy="3695853"/>
        </p:xfrm>
        <a:graphic>
          <a:graphicData uri="http://schemas.openxmlformats.org/drawingml/2006/table">
            <a:tbl>
              <a:tblPr>
                <a:tableStyleId>{5C22544A-7EE6-4342-B048-85BDC9FD1C3A}</a:tableStyleId>
              </a:tblPr>
              <a:tblGrid>
                <a:gridCol w="2646737">
                  <a:extLst>
                    <a:ext uri="{9D8B030D-6E8A-4147-A177-3AD203B41FA5}">
                      <a16:colId xmlns:a16="http://schemas.microsoft.com/office/drawing/2014/main" val="1305880420"/>
                    </a:ext>
                  </a:extLst>
                </a:gridCol>
                <a:gridCol w="795208">
                  <a:extLst>
                    <a:ext uri="{9D8B030D-6E8A-4147-A177-3AD203B41FA5}">
                      <a16:colId xmlns:a16="http://schemas.microsoft.com/office/drawing/2014/main" val="2597661670"/>
                    </a:ext>
                  </a:extLst>
                </a:gridCol>
                <a:gridCol w="759601">
                  <a:extLst>
                    <a:ext uri="{9D8B030D-6E8A-4147-A177-3AD203B41FA5}">
                      <a16:colId xmlns:a16="http://schemas.microsoft.com/office/drawing/2014/main" val="4152207853"/>
                    </a:ext>
                  </a:extLst>
                </a:gridCol>
                <a:gridCol w="1329303">
                  <a:extLst>
                    <a:ext uri="{9D8B030D-6E8A-4147-A177-3AD203B41FA5}">
                      <a16:colId xmlns:a16="http://schemas.microsoft.com/office/drawing/2014/main" val="4173995122"/>
                    </a:ext>
                  </a:extLst>
                </a:gridCol>
              </a:tblGrid>
              <a:tr h="175993">
                <a:tc>
                  <a:txBody>
                    <a:bodyPr/>
                    <a:lstStyle/>
                    <a:p>
                      <a:pPr algn="l" fontAlgn="b"/>
                      <a:r>
                        <a:rPr lang="en-US" sz="1000" u="none" strike="noStrike">
                          <a:effectLst/>
                        </a:rPr>
                        <a:t>Consortia TPC Equipments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1000" u="none" strike="noStrike">
                          <a:effectLst/>
                        </a:rPr>
                        <a:t>EDMS #</a:t>
                      </a:r>
                      <a:endParaRPr lang="en-US" sz="1000" b="1"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2535869225"/>
                  </a:ext>
                </a:extLst>
              </a:tr>
              <a:tr h="175993">
                <a:tc>
                  <a:txBody>
                    <a:bodyPr/>
                    <a:lstStyle/>
                    <a:p>
                      <a:pPr algn="l" fontAlgn="b"/>
                      <a:r>
                        <a:rPr lang="en-US" sz="1000" u="none" strike="noStrike">
                          <a:effectLst/>
                        </a:rPr>
                        <a:t>APA Equipment</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2194529493"/>
                  </a:ext>
                </a:extLst>
              </a:tr>
              <a:tr h="175993">
                <a:tc>
                  <a:txBody>
                    <a:bodyPr/>
                    <a:lstStyle/>
                    <a:p>
                      <a:pPr algn="l" fontAlgn="b"/>
                      <a:r>
                        <a:rPr lang="en-US" sz="1000" u="none" strike="noStrike">
                          <a:effectLst/>
                        </a:rPr>
                        <a:t>APA Assmbly Frame/accuator /Controls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2"/>
                        </a:rPr>
                        <a:t>2112698</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PSL</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2886721815"/>
                  </a:ext>
                </a:extLst>
              </a:tr>
              <a:tr h="175993">
                <a:tc>
                  <a:txBody>
                    <a:bodyPr/>
                    <a:lstStyle/>
                    <a:p>
                      <a:pPr algn="l" fontAlgn="b"/>
                      <a:r>
                        <a:rPr lang="en-US" sz="1000" u="none" strike="noStrike">
                          <a:effectLst/>
                        </a:rPr>
                        <a:t>Old APA Frames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PSL</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1289109227"/>
                  </a:ext>
                </a:extLst>
              </a:tr>
              <a:tr h="175993">
                <a:tc>
                  <a:txBody>
                    <a:bodyPr/>
                    <a:lstStyle/>
                    <a:p>
                      <a:pPr algn="l" fontAlgn="b"/>
                      <a:r>
                        <a:rPr lang="en-US" sz="1000" u="none" strike="noStrike">
                          <a:effectLst/>
                        </a:rPr>
                        <a:t>APA yoke and assorted fittings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PSL</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1880843217"/>
                  </a:ext>
                </a:extLst>
              </a:tr>
              <a:tr h="175993">
                <a:tc>
                  <a:txBody>
                    <a:bodyPr/>
                    <a:lstStyle/>
                    <a:p>
                      <a:pPr algn="l" fontAlgn="b"/>
                      <a:r>
                        <a:rPr lang="en-US" sz="1000" u="none" strike="noStrike">
                          <a:effectLst/>
                        </a:rPr>
                        <a:t>APA Trolleys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3"/>
                        </a:rPr>
                        <a:t>2733998</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Ash River</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209144034"/>
                  </a:ext>
                </a:extLst>
              </a:tr>
              <a:tr h="175993">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2626275633"/>
                  </a:ext>
                </a:extLst>
              </a:tr>
              <a:tr h="175993">
                <a:tc>
                  <a:txBody>
                    <a:bodyPr/>
                    <a:lstStyle/>
                    <a:p>
                      <a:pPr algn="l" fontAlgn="b"/>
                      <a:r>
                        <a:rPr lang="en-US" sz="1000" u="none" strike="noStrike">
                          <a:effectLst/>
                        </a:rPr>
                        <a:t>HV End Wall and FC Equipment</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609657890"/>
                  </a:ext>
                </a:extLst>
              </a:tr>
              <a:tr h="175993">
                <a:tc>
                  <a:txBody>
                    <a:bodyPr/>
                    <a:lstStyle/>
                    <a:p>
                      <a:pPr algn="l" fontAlgn="b"/>
                      <a:r>
                        <a:rPr lang="en-US" sz="1000" u="none" strike="noStrike">
                          <a:effectLst/>
                        </a:rPr>
                        <a:t>CPA Assembly Frame</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4"/>
                        </a:rPr>
                        <a:t>2382268</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825739073"/>
                  </a:ext>
                </a:extLst>
              </a:tr>
              <a:tr h="175993">
                <a:tc>
                  <a:txBody>
                    <a:bodyPr/>
                    <a:lstStyle/>
                    <a:p>
                      <a:pPr algn="l" fontAlgn="b"/>
                      <a:r>
                        <a:rPr lang="en-US" sz="1000" u="none" strike="noStrike">
                          <a:effectLst/>
                        </a:rPr>
                        <a:t>End Wall tooling </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5"/>
                        </a:rPr>
                        <a:t>2786837</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Ash River</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6657355"/>
                  </a:ext>
                </a:extLst>
              </a:tr>
              <a:tr h="175993">
                <a:tc>
                  <a:txBody>
                    <a:bodyPr/>
                    <a:lstStyle/>
                    <a:p>
                      <a:pPr algn="l" fontAlgn="b"/>
                      <a:r>
                        <a:rPr lang="en-US" sz="1000" u="none" strike="noStrike">
                          <a:effectLst/>
                        </a:rPr>
                        <a:t>Assorted FC tooling</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811781656"/>
                  </a:ext>
                </a:extLst>
              </a:tr>
              <a:tr h="175993">
                <a:tc>
                  <a:txBody>
                    <a:bodyPr/>
                    <a:lstStyle/>
                    <a:p>
                      <a:pPr algn="l" fontAlgn="b"/>
                      <a:r>
                        <a:rPr lang="en-US" sz="1000" u="none" strike="noStrike">
                          <a:effectLst/>
                        </a:rPr>
                        <a:t>FC installation tooling</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6"/>
                        </a:rPr>
                        <a:t>2786834</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627208025"/>
                  </a:ext>
                </a:extLst>
              </a:tr>
              <a:tr h="175993">
                <a:tc>
                  <a:txBody>
                    <a:bodyPr/>
                    <a:lstStyle/>
                    <a:p>
                      <a:pPr algn="l" fontAlgn="b"/>
                      <a:r>
                        <a:rPr lang="en-US" sz="1000" u="none" strike="noStrike">
                          <a:effectLst/>
                        </a:rPr>
                        <a:t>FC storage carts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7"/>
                        </a:rPr>
                        <a:t>2788024</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544125893"/>
                  </a:ext>
                </a:extLst>
              </a:tr>
              <a:tr h="175993">
                <a:tc>
                  <a:txBody>
                    <a:bodyPr/>
                    <a:lstStyle/>
                    <a:p>
                      <a:pPr algn="l" fontAlgn="b"/>
                      <a:r>
                        <a:rPr lang="en-US" sz="1000" u="none" strike="noStrike">
                          <a:effectLst/>
                        </a:rPr>
                        <a:t>FC Assembly Table</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8"/>
                        </a:rPr>
                        <a:t>2787710</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1232179645"/>
                  </a:ext>
                </a:extLst>
              </a:tr>
              <a:tr h="175993">
                <a:tc>
                  <a:txBody>
                    <a:bodyPr/>
                    <a:lstStyle/>
                    <a:p>
                      <a:pPr algn="l" fontAlgn="b"/>
                      <a:r>
                        <a:rPr lang="en-US" sz="1000" u="none" strike="noStrike">
                          <a:effectLst/>
                        </a:rPr>
                        <a:t>FC Latches </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161841785"/>
                  </a:ext>
                </a:extLst>
              </a:tr>
              <a:tr h="175993">
                <a:tc>
                  <a:txBody>
                    <a:bodyPr/>
                    <a:lstStyle/>
                    <a:p>
                      <a:pPr algn="l" fontAlgn="b"/>
                      <a:r>
                        <a:rPr lang="en-US" sz="1000" u="none" strike="noStrike">
                          <a:effectLst/>
                        </a:rPr>
                        <a:t>CPA and End Wall Trolleys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Ash River</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2748030313"/>
                  </a:ext>
                </a:extLst>
              </a:tr>
              <a:tr h="175993">
                <a:tc>
                  <a:txBody>
                    <a:bodyPr/>
                    <a:lstStyle/>
                    <a:p>
                      <a:pPr algn="l" fontAlgn="b"/>
                      <a:r>
                        <a:rPr lang="en-US" sz="1000" u="none" strike="noStrike">
                          <a:effectLst/>
                        </a:rPr>
                        <a:t>CPA</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9"/>
                        </a:rPr>
                        <a:t>2633164</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1293345633"/>
                  </a:ext>
                </a:extLst>
              </a:tr>
              <a:tr h="175993">
                <a:tc>
                  <a:txBody>
                    <a:bodyPr/>
                    <a:lstStyle/>
                    <a:p>
                      <a:pPr algn="l" fontAlgn="b"/>
                      <a:r>
                        <a:rPr lang="en-US" sz="1000" u="none" strike="noStrike">
                          <a:effectLst/>
                        </a:rPr>
                        <a:t>End Wall </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10"/>
                        </a:rPr>
                        <a:t>2633165</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2613171836"/>
                  </a:ext>
                </a:extLst>
              </a:tr>
              <a:tr h="175993">
                <a:tc>
                  <a:txBody>
                    <a:bodyPr/>
                    <a:lstStyle/>
                    <a:p>
                      <a:pPr algn="l" fontAlgn="b"/>
                      <a:r>
                        <a:rPr lang="en-US" sz="1000" u="none" strike="noStrike">
                          <a:effectLst/>
                        </a:rPr>
                        <a:t>FC</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11"/>
                        </a:rPr>
                        <a:t>2633166</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2354940906"/>
                  </a:ext>
                </a:extLst>
              </a:tr>
              <a:tr h="175993">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3529562375"/>
                  </a:ext>
                </a:extLst>
              </a:tr>
              <a:tr h="175993">
                <a:tc>
                  <a:txBody>
                    <a:bodyPr/>
                    <a:lstStyle/>
                    <a:p>
                      <a:pPr algn="l" fontAlgn="b"/>
                      <a:r>
                        <a:rPr lang="en-US" sz="1000" u="none" strike="noStrike">
                          <a:effectLst/>
                        </a:rPr>
                        <a:t>Shuttle beam tooling</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3527455274"/>
                  </a:ext>
                </a:extLst>
              </a:tr>
            </a:tbl>
          </a:graphicData>
        </a:graphic>
      </p:graphicFrame>
      <p:sp>
        <p:nvSpPr>
          <p:cNvPr id="9" name="TextBox 8">
            <a:extLst>
              <a:ext uri="{FF2B5EF4-FFF2-40B4-BE49-F238E27FC236}">
                <a16:creationId xmlns:a16="http://schemas.microsoft.com/office/drawing/2014/main" id="{171283F9-3531-326E-2D34-54E1F6DC5CC5}"/>
              </a:ext>
            </a:extLst>
          </p:cNvPr>
          <p:cNvSpPr txBox="1"/>
          <p:nvPr/>
        </p:nvSpPr>
        <p:spPr>
          <a:xfrm>
            <a:off x="5926368" y="5314950"/>
            <a:ext cx="5948130" cy="707886"/>
          </a:xfrm>
          <a:prstGeom prst="rect">
            <a:avLst/>
          </a:prstGeom>
          <a:noFill/>
        </p:spPr>
        <p:txBody>
          <a:bodyPr wrap="square" rtlCol="0">
            <a:spAutoFit/>
          </a:bodyPr>
          <a:lstStyle/>
          <a:p>
            <a:pPr algn="ctr"/>
            <a:r>
              <a:rPr lang="en-US" sz="2000" b="1" dirty="0"/>
              <a:t>A Clear list needs to be made during visit so estimated packaging and shipping costs can be estimated</a:t>
            </a:r>
          </a:p>
        </p:txBody>
      </p:sp>
    </p:spTree>
    <p:extLst>
      <p:ext uri="{BB962C8B-B14F-4D97-AF65-F5344CB8AC3E}">
        <p14:creationId xmlns:p14="http://schemas.microsoft.com/office/powerpoint/2010/main" val="148481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69C7-B054-7B25-F147-9CB00B397857}"/>
              </a:ext>
            </a:extLst>
          </p:cNvPr>
          <p:cNvSpPr>
            <a:spLocks noGrp="1"/>
          </p:cNvSpPr>
          <p:nvPr>
            <p:ph type="title"/>
          </p:nvPr>
        </p:nvSpPr>
        <p:spPr>
          <a:xfrm>
            <a:off x="351063" y="462518"/>
            <a:ext cx="11389179" cy="647102"/>
          </a:xfrm>
        </p:spPr>
        <p:txBody>
          <a:bodyPr/>
          <a:lstStyle/>
          <a:p>
            <a:r>
              <a:rPr lang="en-US" dirty="0"/>
              <a:t>Decommissioning Phase 2 and APA Tower</a:t>
            </a:r>
          </a:p>
        </p:txBody>
      </p:sp>
      <p:sp>
        <p:nvSpPr>
          <p:cNvPr id="3" name="Date Placeholder 2">
            <a:extLst>
              <a:ext uri="{FF2B5EF4-FFF2-40B4-BE49-F238E27FC236}">
                <a16:creationId xmlns:a16="http://schemas.microsoft.com/office/drawing/2014/main" id="{86C32D7F-4A77-FF65-6736-EDECF6C39C20}"/>
              </a:ext>
            </a:extLst>
          </p:cNvPr>
          <p:cNvSpPr>
            <a:spLocks noGrp="1"/>
          </p:cNvSpPr>
          <p:nvPr>
            <p:ph type="dt" sz="half" idx="2"/>
          </p:nvPr>
        </p:nvSpPr>
        <p:spPr/>
        <p:txBody>
          <a:bodyPr/>
          <a:lstStyle/>
          <a:p>
            <a:pPr>
              <a:defRPr/>
            </a:pPr>
            <a:r>
              <a:rPr lang="en-US">
                <a:latin typeface="Helvetica"/>
                <a:cs typeface="Helvetica"/>
              </a:rPr>
              <a:t>11/25/24</a:t>
            </a:r>
            <a:endParaRPr lang="en-US" dirty="0">
              <a:latin typeface="Helvetica"/>
              <a:cs typeface="Helvetica"/>
            </a:endParaRPr>
          </a:p>
        </p:txBody>
      </p:sp>
      <p:sp>
        <p:nvSpPr>
          <p:cNvPr id="4" name="Footer Placeholder 3">
            <a:extLst>
              <a:ext uri="{FF2B5EF4-FFF2-40B4-BE49-F238E27FC236}">
                <a16:creationId xmlns:a16="http://schemas.microsoft.com/office/drawing/2014/main" id="{944305A9-5AE3-3A59-A33B-059A69C39768}"/>
              </a:ext>
            </a:extLst>
          </p:cNvPr>
          <p:cNvSpPr>
            <a:spLocks noGrp="1"/>
          </p:cNvSpPr>
          <p:nvPr>
            <p:ph type="ftr" sz="quarter" idx="3"/>
          </p:nvPr>
        </p:nvSpPr>
        <p:spPr/>
        <p:txBody>
          <a:bodyPr/>
          <a:lstStyle/>
          <a:p>
            <a:pPr>
              <a:defRPr/>
            </a:pPr>
            <a:r>
              <a:rPr lang="en-US"/>
              <a:t>APA Installation tests at Ash River</a:t>
            </a:r>
            <a:endParaRPr lang="en-US" dirty="0"/>
          </a:p>
        </p:txBody>
      </p:sp>
      <p:sp>
        <p:nvSpPr>
          <p:cNvPr id="5" name="Slide Number Placeholder 4">
            <a:extLst>
              <a:ext uri="{FF2B5EF4-FFF2-40B4-BE49-F238E27FC236}">
                <a16:creationId xmlns:a16="http://schemas.microsoft.com/office/drawing/2014/main" id="{4F360E1F-4D59-481C-3233-07571875908B}"/>
              </a:ext>
            </a:extLst>
          </p:cNvPr>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
        <p:nvSpPr>
          <p:cNvPr id="6" name="Content Placeholder 5">
            <a:extLst>
              <a:ext uri="{FF2B5EF4-FFF2-40B4-BE49-F238E27FC236}">
                <a16:creationId xmlns:a16="http://schemas.microsoft.com/office/drawing/2014/main" id="{A7E38905-6D26-DC84-1CB7-E39A6E87FC60}"/>
              </a:ext>
            </a:extLst>
          </p:cNvPr>
          <p:cNvSpPr>
            <a:spLocks noGrp="1"/>
          </p:cNvSpPr>
          <p:nvPr>
            <p:ph idx="11"/>
          </p:nvPr>
        </p:nvSpPr>
        <p:spPr/>
        <p:txBody>
          <a:bodyPr/>
          <a:lstStyle/>
          <a:p>
            <a:r>
              <a:rPr lang="en-US" dirty="0"/>
              <a:t>Clearly, we need to understand the timeline needed to complete any HD tests that we have listed</a:t>
            </a:r>
          </a:p>
          <a:p>
            <a:r>
              <a:rPr lang="en-US" dirty="0"/>
              <a:t>Matt has started the process of putting together an RFI to understand what the costs would be to decommission. We would like at least a few estimates, so we understand scope of the work. </a:t>
            </a:r>
          </a:p>
          <a:p>
            <a:pPr lvl="1"/>
            <a:r>
              <a:rPr lang="en-US" dirty="0"/>
              <a:t>We would put out a formal bid package as soon as we understand the schedule</a:t>
            </a:r>
          </a:p>
          <a:p>
            <a:r>
              <a:rPr lang="en-US" dirty="0"/>
              <a:t>We are working on clarification of what equipment is property of UMN and what can be transferred to DUNE.  </a:t>
            </a:r>
          </a:p>
        </p:txBody>
      </p:sp>
      <p:sp>
        <p:nvSpPr>
          <p:cNvPr id="7" name="Content Placeholder 6">
            <a:extLst>
              <a:ext uri="{FF2B5EF4-FFF2-40B4-BE49-F238E27FC236}">
                <a16:creationId xmlns:a16="http://schemas.microsoft.com/office/drawing/2014/main" id="{78CA0FDD-27DE-8163-9E05-E3E3CB083B47}"/>
              </a:ext>
            </a:extLst>
          </p:cNvPr>
          <p:cNvSpPr>
            <a:spLocks noGrp="1"/>
          </p:cNvSpPr>
          <p:nvPr>
            <p:ph idx="12"/>
          </p:nvPr>
        </p:nvSpPr>
        <p:spPr/>
        <p:txBody>
          <a:bodyPr/>
          <a:lstStyle/>
          <a:p>
            <a:pPr marL="0" indent="0">
              <a:buNone/>
            </a:pPr>
            <a:endParaRPr lang="en-US" dirty="0"/>
          </a:p>
          <a:p>
            <a:r>
              <a:rPr lang="en-US" dirty="0"/>
              <a:t>Timeline on DUNE funding is we would run out in ~March depending on costs of shipping and decommissioning. </a:t>
            </a:r>
          </a:p>
        </p:txBody>
      </p:sp>
    </p:spTree>
    <p:extLst>
      <p:ext uri="{BB962C8B-B14F-4D97-AF65-F5344CB8AC3E}">
        <p14:creationId xmlns:p14="http://schemas.microsoft.com/office/powerpoint/2010/main" val="123362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0870-4480-1086-454E-F0EEE3D5DA2B}"/>
              </a:ext>
            </a:extLst>
          </p:cNvPr>
          <p:cNvSpPr>
            <a:spLocks noGrp="1"/>
          </p:cNvSpPr>
          <p:nvPr>
            <p:ph type="title"/>
          </p:nvPr>
        </p:nvSpPr>
        <p:spPr/>
        <p:txBody>
          <a:bodyPr/>
          <a:lstStyle/>
          <a:p>
            <a:r>
              <a:rPr lang="en-US" dirty="0"/>
              <a:t>Summary</a:t>
            </a:r>
          </a:p>
        </p:txBody>
      </p:sp>
      <p:sp>
        <p:nvSpPr>
          <p:cNvPr id="3" name="Date Placeholder 2">
            <a:extLst>
              <a:ext uri="{FF2B5EF4-FFF2-40B4-BE49-F238E27FC236}">
                <a16:creationId xmlns:a16="http://schemas.microsoft.com/office/drawing/2014/main" id="{B91F1A01-2747-3FBF-2C88-AC2971B52BB0}"/>
              </a:ext>
            </a:extLst>
          </p:cNvPr>
          <p:cNvSpPr>
            <a:spLocks noGrp="1"/>
          </p:cNvSpPr>
          <p:nvPr>
            <p:ph type="dt" sz="half" idx="2"/>
          </p:nvPr>
        </p:nvSpPr>
        <p:spPr/>
        <p:txBody>
          <a:bodyPr/>
          <a:lstStyle/>
          <a:p>
            <a:pPr>
              <a:defRPr/>
            </a:pPr>
            <a:r>
              <a:rPr lang="en-US">
                <a:latin typeface="Helvetica"/>
                <a:cs typeface="Helvetica"/>
              </a:rPr>
              <a:t>11/25/24</a:t>
            </a:r>
            <a:endParaRPr lang="en-US" dirty="0">
              <a:latin typeface="Helvetica"/>
              <a:cs typeface="Helvetica"/>
            </a:endParaRPr>
          </a:p>
        </p:txBody>
      </p:sp>
      <p:sp>
        <p:nvSpPr>
          <p:cNvPr id="4" name="Footer Placeholder 3">
            <a:extLst>
              <a:ext uri="{FF2B5EF4-FFF2-40B4-BE49-F238E27FC236}">
                <a16:creationId xmlns:a16="http://schemas.microsoft.com/office/drawing/2014/main" id="{45937CC6-C00A-0353-3A4B-A2BE8F410FB0}"/>
              </a:ext>
            </a:extLst>
          </p:cNvPr>
          <p:cNvSpPr>
            <a:spLocks noGrp="1"/>
          </p:cNvSpPr>
          <p:nvPr>
            <p:ph type="ftr" sz="quarter" idx="3"/>
          </p:nvPr>
        </p:nvSpPr>
        <p:spPr/>
        <p:txBody>
          <a:bodyPr/>
          <a:lstStyle/>
          <a:p>
            <a:pPr>
              <a:defRPr/>
            </a:pPr>
            <a:r>
              <a:rPr lang="en-US"/>
              <a:t>APA Installation tests at Ash River</a:t>
            </a:r>
            <a:endParaRPr lang="en-US" dirty="0"/>
          </a:p>
        </p:txBody>
      </p:sp>
      <p:sp>
        <p:nvSpPr>
          <p:cNvPr id="5" name="Slide Number Placeholder 4">
            <a:extLst>
              <a:ext uri="{FF2B5EF4-FFF2-40B4-BE49-F238E27FC236}">
                <a16:creationId xmlns:a16="http://schemas.microsoft.com/office/drawing/2014/main" id="{9C2FF1DD-B60A-2425-6547-CA6F4F105A3E}"/>
              </a:ext>
            </a:extLst>
          </p:cNvPr>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
        <p:nvSpPr>
          <p:cNvPr id="6" name="Content Placeholder 5">
            <a:extLst>
              <a:ext uri="{FF2B5EF4-FFF2-40B4-BE49-F238E27FC236}">
                <a16:creationId xmlns:a16="http://schemas.microsoft.com/office/drawing/2014/main" id="{174A7C0F-DE33-C03C-4CC9-42B2E8603661}"/>
              </a:ext>
            </a:extLst>
          </p:cNvPr>
          <p:cNvSpPr>
            <a:spLocks noGrp="1"/>
          </p:cNvSpPr>
          <p:nvPr>
            <p:ph idx="11"/>
          </p:nvPr>
        </p:nvSpPr>
        <p:spPr>
          <a:xfrm>
            <a:off x="605368" y="1207770"/>
            <a:ext cx="5490632" cy="5031626"/>
          </a:xfrm>
        </p:spPr>
        <p:txBody>
          <a:bodyPr>
            <a:normAutofit/>
          </a:bodyPr>
          <a:lstStyle/>
          <a:p>
            <a:r>
              <a:rPr lang="en-US" dirty="0"/>
              <a:t>We have many tasks to complete the second week. HOPEFULLY, we can get them done Monday/Tuesday, so we have time for a Debriefing/lessons learned Wednesday morning. Several people are leaving by noon on Wednesday.   </a:t>
            </a:r>
          </a:p>
          <a:p>
            <a:r>
              <a:rPr lang="en-US" dirty="0"/>
              <a:t>Some of us will be at the lab Saturday and Sunday to review DUNE documentation and try and finalize what equipment gets shipped. </a:t>
            </a:r>
          </a:p>
          <a:p>
            <a:r>
              <a:rPr lang="en-US" dirty="0"/>
              <a:t>We will also review the decommissioning plan and try to understand all of our options</a:t>
            </a:r>
          </a:p>
        </p:txBody>
      </p:sp>
      <p:sp>
        <p:nvSpPr>
          <p:cNvPr id="7" name="Content Placeholder 6">
            <a:extLst>
              <a:ext uri="{FF2B5EF4-FFF2-40B4-BE49-F238E27FC236}">
                <a16:creationId xmlns:a16="http://schemas.microsoft.com/office/drawing/2014/main" id="{81B122B3-AAF8-6631-DF8E-71E2F416DFE5}"/>
              </a:ext>
            </a:extLst>
          </p:cNvPr>
          <p:cNvSpPr>
            <a:spLocks noGrp="1"/>
          </p:cNvSpPr>
          <p:nvPr>
            <p:ph idx="12"/>
          </p:nvPr>
        </p:nvSpPr>
        <p:spPr>
          <a:xfrm>
            <a:off x="6261400" y="730045"/>
            <a:ext cx="5321000" cy="5517302"/>
          </a:xfrm>
        </p:spPr>
        <p:txBody>
          <a:bodyPr>
            <a:normAutofit/>
          </a:bodyPr>
          <a:lstStyle/>
          <a:p>
            <a:r>
              <a:rPr lang="en-US" dirty="0"/>
              <a:t>At this point we do not know when we the synchronized hoists for the VD HV Field will be delivered. These need to be tested on both the loading dock where the gantry crane is located now but also moved to Phase 2 structure so we can deploy the hoists the full distance. </a:t>
            </a:r>
          </a:p>
          <a:p>
            <a:pPr marL="0" indent="0" algn="ctr">
              <a:buNone/>
            </a:pPr>
            <a:r>
              <a:rPr lang="en-US" b="1" dirty="0"/>
              <a:t>It has been a fantastic Trial Assembly Area for both ProtoDUNE and DUNE we started summer of 2016 and will complete spring of 2025!</a:t>
            </a:r>
          </a:p>
          <a:p>
            <a:pPr marL="0" indent="0" algn="ctr">
              <a:buNone/>
            </a:pPr>
            <a:r>
              <a:rPr lang="en-US" b="1" dirty="0"/>
              <a:t>It has greatly improved the installation plan, documentation and final design of the Horizontal Drift Detector!</a:t>
            </a:r>
          </a:p>
        </p:txBody>
      </p:sp>
    </p:spTree>
    <p:extLst>
      <p:ext uri="{BB962C8B-B14F-4D97-AF65-F5344CB8AC3E}">
        <p14:creationId xmlns:p14="http://schemas.microsoft.com/office/powerpoint/2010/main" val="2649290722"/>
      </p:ext>
    </p:extLst>
  </p:cSld>
  <p:clrMapOvr>
    <a:masterClrMapping/>
  </p:clrMapOvr>
</p:sld>
</file>

<file path=ppt/theme/theme1.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12046</TotalTime>
  <Words>917</Words>
  <Application>Microsoft Office PowerPoint</Application>
  <PresentationFormat>Widescreen</PresentationFormat>
  <Paragraphs>136</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Aptos Narrow</vt:lpstr>
      <vt:lpstr>Arial</vt:lpstr>
      <vt:lpstr>Calibri</vt:lpstr>
      <vt:lpstr>Calibri Light</vt:lpstr>
      <vt:lpstr>Helvetica</vt:lpstr>
      <vt:lpstr>Lucida Grande</vt:lpstr>
      <vt:lpstr>LBNF Content-Footer Theme</vt:lpstr>
      <vt:lpstr>Custom Design</vt:lpstr>
      <vt:lpstr>PowerPoint Presentation</vt:lpstr>
      <vt:lpstr>Goals – Dec. 3-11, 2024 </vt:lpstr>
      <vt:lpstr>List of Visitors-Dec 3rd- 11th</vt:lpstr>
      <vt:lpstr>APA Envelope Test</vt:lpstr>
      <vt:lpstr>Bringing in the next APA</vt:lpstr>
      <vt:lpstr>What to ship to SURF</vt:lpstr>
      <vt:lpstr>Decommissioning Phase 2 and APA Tower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Miller</dc:creator>
  <cp:lastModifiedBy>William Miller</cp:lastModifiedBy>
  <cp:revision>199</cp:revision>
  <dcterms:created xsi:type="dcterms:W3CDTF">2020-02-02T09:46:57Z</dcterms:created>
  <dcterms:modified xsi:type="dcterms:W3CDTF">2024-11-26T02:00:48Z</dcterms:modified>
</cp:coreProperties>
</file>