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258" r:id="rId5"/>
    <p:sldId id="40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2B9608-EFBC-4624-8332-46AEFB35F045}" v="1" dt="2024-11-26T15:27:43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1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37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mitra V. Pingulkar" userId="1ecde5a7-a904-4d25-89cb-23b86002ace2" providerId="ADAL" clId="{D72B9608-EFBC-4624-8332-46AEFB35F045}"/>
    <pc:docChg chg="custSel addSld modSld">
      <pc:chgData name="Sanmitra V. Pingulkar" userId="1ecde5a7-a904-4d25-89cb-23b86002ace2" providerId="ADAL" clId="{D72B9608-EFBC-4624-8332-46AEFB35F045}" dt="2024-12-03T14:49:45.116" v="418" actId="1076"/>
      <pc:docMkLst>
        <pc:docMk/>
      </pc:docMkLst>
      <pc:sldChg chg="addSp delSp modSp mod">
        <pc:chgData name="Sanmitra V. Pingulkar" userId="1ecde5a7-a904-4d25-89cb-23b86002ace2" providerId="ADAL" clId="{D72B9608-EFBC-4624-8332-46AEFB35F045}" dt="2024-12-03T14:49:45.116" v="418" actId="1076"/>
        <pc:sldMkLst>
          <pc:docMk/>
          <pc:sldMk cId="1411134478" sldId="2258"/>
        </pc:sldMkLst>
        <pc:spChg chg="mod">
          <ac:chgData name="Sanmitra V. Pingulkar" userId="1ecde5a7-a904-4d25-89cb-23b86002ace2" providerId="ADAL" clId="{D72B9608-EFBC-4624-8332-46AEFB35F045}" dt="2024-11-26T15:40:16.793" v="396" actId="1076"/>
          <ac:spMkLst>
            <pc:docMk/>
            <pc:sldMk cId="1411134478" sldId="2258"/>
            <ac:spMk id="3" creationId="{D3737EA8-1EF3-0D64-ED73-38F2382E1AA9}"/>
          </ac:spMkLst>
        </pc:spChg>
        <pc:spChg chg="mod">
          <ac:chgData name="Sanmitra V. Pingulkar" userId="1ecde5a7-a904-4d25-89cb-23b86002ace2" providerId="ADAL" clId="{D72B9608-EFBC-4624-8332-46AEFB35F045}" dt="2024-12-03T14:49:45.116" v="418" actId="1076"/>
          <ac:spMkLst>
            <pc:docMk/>
            <pc:sldMk cId="1411134478" sldId="2258"/>
            <ac:spMk id="6" creationId="{FC685BE8-4876-46C3-F032-A6AF20F7FE58}"/>
          </ac:spMkLst>
        </pc:spChg>
        <pc:spChg chg="mod">
          <ac:chgData name="Sanmitra V. Pingulkar" userId="1ecde5a7-a904-4d25-89cb-23b86002ace2" providerId="ADAL" clId="{D72B9608-EFBC-4624-8332-46AEFB35F045}" dt="2024-12-03T14:49:36.244" v="417" actId="20577"/>
          <ac:spMkLst>
            <pc:docMk/>
            <pc:sldMk cId="1411134478" sldId="2258"/>
            <ac:spMk id="13" creationId="{7DB1B567-713B-7090-E3DD-BFBC6A849DAA}"/>
          </ac:spMkLst>
        </pc:spChg>
        <pc:spChg chg="mod">
          <ac:chgData name="Sanmitra V. Pingulkar" userId="1ecde5a7-a904-4d25-89cb-23b86002ace2" providerId="ADAL" clId="{D72B9608-EFBC-4624-8332-46AEFB35F045}" dt="2024-11-26T15:42:50.405" v="410" actId="1076"/>
          <ac:spMkLst>
            <pc:docMk/>
            <pc:sldMk cId="1411134478" sldId="2258"/>
            <ac:spMk id="14" creationId="{DFE57514-DF70-0C96-4618-8F4213E683F9}"/>
          </ac:spMkLst>
        </pc:spChg>
        <pc:spChg chg="mod">
          <ac:chgData name="Sanmitra V. Pingulkar" userId="1ecde5a7-a904-4d25-89cb-23b86002ace2" providerId="ADAL" clId="{D72B9608-EFBC-4624-8332-46AEFB35F045}" dt="2024-11-26T15:40:10.125" v="395" actId="255"/>
          <ac:spMkLst>
            <pc:docMk/>
            <pc:sldMk cId="1411134478" sldId="2258"/>
            <ac:spMk id="18" creationId="{7F2AB494-5882-CC83-18F3-A40815668422}"/>
          </ac:spMkLst>
        </pc:spChg>
        <pc:picChg chg="mod">
          <ac:chgData name="Sanmitra V. Pingulkar" userId="1ecde5a7-a904-4d25-89cb-23b86002ace2" providerId="ADAL" clId="{D72B9608-EFBC-4624-8332-46AEFB35F045}" dt="2024-11-26T15:43:09.087" v="412" actId="1076"/>
          <ac:picMkLst>
            <pc:docMk/>
            <pc:sldMk cId="1411134478" sldId="2258"/>
            <ac:picMk id="15" creationId="{99DC4ECC-8F8A-14C9-3862-6B01137565B1}"/>
          </ac:picMkLst>
        </pc:picChg>
        <pc:picChg chg="del">
          <ac:chgData name="Sanmitra V. Pingulkar" userId="1ecde5a7-a904-4d25-89cb-23b86002ace2" providerId="ADAL" clId="{D72B9608-EFBC-4624-8332-46AEFB35F045}" dt="2024-11-26T15:28:28.758" v="368" actId="478"/>
          <ac:picMkLst>
            <pc:docMk/>
            <pc:sldMk cId="1411134478" sldId="2258"/>
            <ac:picMk id="17" creationId="{5414147E-98ED-2C7E-22FE-EC391389C3E7}"/>
          </ac:picMkLst>
        </pc:picChg>
        <pc:picChg chg="add del">
          <ac:chgData name="Sanmitra V. Pingulkar" userId="1ecde5a7-a904-4d25-89cb-23b86002ace2" providerId="ADAL" clId="{D72B9608-EFBC-4624-8332-46AEFB35F045}" dt="2024-11-26T15:28:55.334" v="372" actId="478"/>
          <ac:picMkLst>
            <pc:docMk/>
            <pc:sldMk cId="1411134478" sldId="2258"/>
            <ac:picMk id="20" creationId="{74E2EBD5-C596-F9A3-F533-B85B4A7E1A5F}"/>
          </ac:picMkLst>
        </pc:picChg>
        <pc:picChg chg="add mod">
          <ac:chgData name="Sanmitra V. Pingulkar" userId="1ecde5a7-a904-4d25-89cb-23b86002ace2" providerId="ADAL" clId="{D72B9608-EFBC-4624-8332-46AEFB35F045}" dt="2024-11-26T15:29:02.616" v="376" actId="1076"/>
          <ac:picMkLst>
            <pc:docMk/>
            <pc:sldMk cId="1411134478" sldId="2258"/>
            <ac:picMk id="22" creationId="{2F12C7DF-9C4F-0D6B-9C19-55A587825CDD}"/>
          </ac:picMkLst>
        </pc:picChg>
      </pc:sldChg>
      <pc:sldChg chg="add">
        <pc:chgData name="Sanmitra V. Pingulkar" userId="1ecde5a7-a904-4d25-89cb-23b86002ace2" providerId="ADAL" clId="{D72B9608-EFBC-4624-8332-46AEFB35F045}" dt="2024-11-26T15:27:43.849" v="360"/>
        <pc:sldMkLst>
          <pc:docMk/>
          <pc:sldMk cId="4025046123" sldId="401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CA82-AD7F-4DC9-B88A-015F607744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99441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Enter title as shown on the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0763C-52C6-4795-ABAC-D244C66B7B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688976"/>
            <a:ext cx="9944100" cy="156882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04C9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and Title</a:t>
            </a:r>
          </a:p>
          <a:p>
            <a:r>
              <a:rPr lang="en-US" dirty="0"/>
              <a:t>Full name of the review</a:t>
            </a:r>
          </a:p>
          <a:p>
            <a:r>
              <a:rPr lang="en-US" dirty="0"/>
              <a:t>25-28 April 2023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14D9D6-B7A1-4722-AA42-A98134ADC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63100" y="5346699"/>
            <a:ext cx="2362200" cy="388937"/>
          </a:xfrm>
        </p:spPr>
        <p:txBody>
          <a:bodyPr lIns="0" rIns="0" bIns="0"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Enter Version Info</a:t>
            </a:r>
          </a:p>
        </p:txBody>
      </p:sp>
    </p:spTree>
    <p:extLst>
      <p:ext uri="{BB962C8B-B14F-4D97-AF65-F5344CB8AC3E}">
        <p14:creationId xmlns:p14="http://schemas.microsoft.com/office/powerpoint/2010/main" val="175868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ACD5-4E42-4219-BD6D-330CC1F8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6E4A6-9526-4171-A80F-5FF0BBD4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59077-F042-47DA-B89E-5D5BCECD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80D5E-E85A-4958-9303-B74093D4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2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32DD0-193F-4189-A8D3-D47A905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73D5-E3DE-4FCF-997A-8898D757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45F8F-D4F1-450B-8244-3CEDC156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6E88-885C-4E35-99E9-48887D40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66EA7-9874-470A-B0B8-FD685BCF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06762-718C-45A9-B4B9-E7E8B06B9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B6638-FBA1-4A04-9E2B-C5AE3654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24622-BD84-412D-9082-9BB5D1E3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AC68-D5C5-4D6C-A6BA-DCCB5A2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5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225F-2AFE-4D12-86C5-A1486082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9F05A-5148-44F2-B06A-0EC7587FC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75AE9-CA5D-4050-9B70-DFD20F0F8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1638-996E-49ED-8333-45DDA735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BFFE2-F321-4DC4-BD74-30A66C7F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EF049-E744-451A-87EC-792ED74E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25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399885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35502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0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41C691D-B78E-4452-A994-DDD1446599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9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5BC-A2D6-44DC-9D6F-0D79398FB7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3845"/>
            <a:ext cx="10515600" cy="1810310"/>
          </a:xfrm>
        </p:spPr>
        <p:txBody>
          <a:bodyPr anchor="ctr" anchorCtr="1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Enter 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2BFC-BDDE-400D-A973-8DA8D3C265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406153"/>
            <a:ext cx="10515600" cy="1683497"/>
          </a:xfrm>
        </p:spPr>
        <p:txBody>
          <a:bodyPr anchor="t" anchorCtr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sub-header,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2F73-7B90-4C3C-9CD4-8C94C802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B51F-335C-46FD-AC20-0E9ACBB3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47743-D367-41E3-899D-01ECCFDA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6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449A1B-CA32-4CDE-9D7B-5A113561A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4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28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BE56495-495F-4648-A26E-D8C8BFEF0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9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2BE-FE48-45A9-B7E1-73212689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10515600" cy="723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C27D-B554-49AD-8B87-B38950B1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77231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E6177-AFCA-4652-A663-E0B824087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1905064"/>
            <a:ext cx="5717241" cy="4343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D57E-933C-4756-AFB3-B000B1832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059" y="1066800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34DC1-5CBE-47A6-958E-2A9AB177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059" y="1901142"/>
            <a:ext cx="5717241" cy="4347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A5A53-D1B4-4257-BAC1-7AF71FB1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8C157-E7AA-4594-9938-12963E42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2C328-5D58-4CB5-AE56-54397014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35C49-7E6B-48D8-B67F-8103B5CE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0515600" cy="72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83545-BB2E-4574-B71E-E64E6D50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66799"/>
            <a:ext cx="11658600" cy="518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0BCCD-1B4D-4AE6-AA77-2A93CCC5B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1100" y="6556248"/>
            <a:ext cx="1104900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  <a:latin typeface="+mn-lt"/>
              </a:defRPr>
            </a:lvl1pPr>
          </a:lstStyle>
          <a:p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786B-1A70-41CC-976B-301C8181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048" y="6556248"/>
            <a:ext cx="6893052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  <a:latin typeface="+mn-lt"/>
              </a:defRPr>
            </a:lvl1pPr>
          </a:lstStyle>
          <a:p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6DCE-5EA1-4C2F-BC29-5732E8C5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455" y="6556248"/>
            <a:ext cx="454745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rgbClr val="004C97"/>
                </a:solidFill>
                <a:latin typeface="+mn-lt"/>
              </a:defRPr>
            </a:lvl1pPr>
          </a:lstStyle>
          <a:p>
            <a:fld id="{EFEA031F-3946-4BBC-949C-5EB2BB7BA0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F5AB0-A7FF-4A8B-A755-8206E37B5E64}"/>
              </a:ext>
            </a:extLst>
          </p:cNvPr>
          <p:cNvCxnSpPr>
            <a:cxnSpLocks/>
          </p:cNvCxnSpPr>
          <p:nvPr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1C8D2DD-51B6-423E-89D4-0224D76EB4D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4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004C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4263" indent="-169863" algn="l" defTabSz="914400" rtl="0" eaLnBrk="1" latinLnBrk="0" hangingPunct="1">
        <a:lnSpc>
          <a:spcPct val="90000"/>
        </a:lnSpc>
        <a:spcBef>
          <a:spcPts val="500"/>
        </a:spcBef>
        <a:buSzPct val="88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146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99866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>
          <p15:clr>
            <a:srgbClr val="F26B43"/>
          </p15:clr>
        </p15:guide>
        <p15:guide id="2" pos="72">
          <p15:clr>
            <a:srgbClr val="F26B43"/>
          </p15:clr>
        </p15:guide>
        <p15:guide id="3" orient="horz" pos="4248">
          <p15:clr>
            <a:srgbClr val="F26B43"/>
          </p15:clr>
        </p15:guide>
        <p15:guide id="4" pos="7608">
          <p15:clr>
            <a:srgbClr val="F26B43"/>
          </p15:clr>
        </p15:guide>
        <p15:guide id="5" orient="horz" pos="120">
          <p15:clr>
            <a:srgbClr val="F26B43"/>
          </p15:clr>
        </p15:guide>
        <p15:guide id="6" orient="horz" pos="576">
          <p15:clr>
            <a:srgbClr val="F26B43"/>
          </p15:clr>
        </p15:guide>
        <p15:guide id="7" pos="168">
          <p15:clr>
            <a:srgbClr val="F26B43"/>
          </p15:clr>
        </p15:guide>
        <p15:guide id="8" pos="6792">
          <p15:clr>
            <a:srgbClr val="F26B43"/>
          </p15:clr>
        </p15:guide>
        <p15:guide id="9" orient="horz" pos="672">
          <p15:clr>
            <a:srgbClr val="F26B43"/>
          </p15:clr>
        </p15:guide>
        <p15:guide id="10" orient="horz" pos="3936">
          <p15:clr>
            <a:srgbClr val="F26B43"/>
          </p15:clr>
        </p15:guide>
        <p15:guide id="11" pos="7512">
          <p15:clr>
            <a:srgbClr val="F26B43"/>
          </p15:clr>
        </p15:guide>
        <p15:guide id="12" orient="horz" pos="4128">
          <p15:clr>
            <a:srgbClr val="F26B43"/>
          </p15:clr>
        </p15:guide>
        <p15:guide id="13" orient="horz" pos="4032">
          <p15:clr>
            <a:srgbClr val="F26B43"/>
          </p15:clr>
        </p15:guide>
        <p15:guide id="14" pos="240">
          <p15:clr>
            <a:srgbClr val="F26B43"/>
          </p15:clr>
        </p15:guide>
        <p15:guide id="15" pos="528">
          <p15:clr>
            <a:srgbClr val="F26B43"/>
          </p15:clr>
        </p15:guide>
        <p15:guide id="16" pos="744">
          <p15:clr>
            <a:srgbClr val="F26B43"/>
          </p15:clr>
        </p15:guide>
        <p15:guide id="17" pos="1680">
          <p15:clr>
            <a:srgbClr val="F26B43"/>
          </p15:clr>
        </p15:guide>
        <p15:guide id="18" pos="1440">
          <p15:clr>
            <a:srgbClr val="F26B43"/>
          </p15:clr>
        </p15:guide>
        <p15:guide id="19" pos="60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3192089/1" TargetMode="External"/><Relationship Id="rId2" Type="http://schemas.openxmlformats.org/officeDocument/2006/relationships/hyperlink" Target="https://edms.cern.ch/document/3192084/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edms.cern.ch/document/3192091/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project/CERN-0000234790" TargetMode="External"/><Relationship Id="rId7" Type="http://schemas.openxmlformats.org/officeDocument/2006/relationships/hyperlink" Target="https://edms.cern.ch/project/CERN-0000252429" TargetMode="External"/><Relationship Id="rId2" Type="http://schemas.openxmlformats.org/officeDocument/2006/relationships/hyperlink" Target="https://edms.cern.ch/project/CERN-00002348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ms.cern.ch/project/CERN-0000252399" TargetMode="External"/><Relationship Id="rId5" Type="http://schemas.openxmlformats.org/officeDocument/2006/relationships/hyperlink" Target="https://edms.cern.ch/project/CERN-0000252309" TargetMode="External"/><Relationship Id="rId4" Type="http://schemas.openxmlformats.org/officeDocument/2006/relationships/hyperlink" Target="https://edms.cern.ch/document/282224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Week of 11/19/2024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F2AB494-5882-CC83-18F3-A40815668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4087" y="1056372"/>
            <a:ext cx="5484921" cy="3229245"/>
          </a:xfrm>
        </p:spPr>
        <p:txBody>
          <a:bodyPr>
            <a:normAutofit/>
          </a:bodyPr>
          <a:lstStyle/>
          <a:p>
            <a:pPr lvl="2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Condensation prevention PRR was held on 21</a:t>
            </a:r>
            <a:r>
              <a:rPr lang="en-US" sz="1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Nov.</a:t>
            </a:r>
          </a:p>
          <a:p>
            <a:pPr lvl="2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about fiberglass machining underground. Checking with the manufacturer to see if they could cut intake holes.</a:t>
            </a:r>
          </a:p>
          <a:p>
            <a:pPr lvl="2"/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with Erik V about tolerances on the intake holes.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Sanmitra Pingulkar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39C72E-2A13-EB4D-AD45-6D4E6ACAED8D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7DB1B567-713B-7090-E3DD-BFBC6A84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1100" y="6556248"/>
            <a:ext cx="1104900" cy="187452"/>
          </a:xfr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"/>
              </a:rPr>
              <a:t>11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/26/2024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737EA8-1EF3-0D64-ED73-38F2382E1AA9}"/>
              </a:ext>
            </a:extLst>
          </p:cNvPr>
          <p:cNvSpPr txBox="1">
            <a:spLocks/>
          </p:cNvSpPr>
          <p:nvPr/>
        </p:nvSpPr>
        <p:spPr>
          <a:xfrm>
            <a:off x="266700" y="3429000"/>
            <a:ext cx="10515600" cy="72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kern="1200">
                <a:solidFill>
                  <a:srgbClr val="004C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/>
              <a:t>Week of 11/26/2024</a:t>
            </a: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FC685BE8-4876-46C3-F032-A6AF20F7FE58}"/>
              </a:ext>
            </a:extLst>
          </p:cNvPr>
          <p:cNvSpPr txBox="1">
            <a:spLocks/>
          </p:cNvSpPr>
          <p:nvPr/>
        </p:nvSpPr>
        <p:spPr>
          <a:xfrm>
            <a:off x="383455" y="4040284"/>
            <a:ext cx="5132128" cy="270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42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8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14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86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imes New Roman" panose="02020603050405020304" pitchFamily="18" charset="0"/>
              </a:rPr>
              <a:t>Continue working on the condensation ducting comments.</a:t>
            </a:r>
          </a:p>
          <a:p>
            <a:r>
              <a:rPr lang="en-US" sz="1600" dirty="0">
                <a:latin typeface="Times New Roman" panose="02020603050405020304" pitchFamily="18" charset="0"/>
              </a:rPr>
              <a:t>Detector mezzanine</a:t>
            </a:r>
          </a:p>
          <a:p>
            <a:pPr lvl="1"/>
            <a:r>
              <a:rPr lang="en-US" sz="1500" dirty="0">
                <a:latin typeface="Times New Roman" panose="02020603050405020304" pitchFamily="18" charset="0"/>
              </a:rPr>
              <a:t>Short perpendicular bracing solved the buckling issues on the long sections of the beams.</a:t>
            </a:r>
          </a:p>
          <a:p>
            <a:pPr lvl="1"/>
            <a:r>
              <a:rPr lang="en-US" sz="1500" dirty="0">
                <a:latin typeface="Times New Roman" panose="02020603050405020304" pitchFamily="18" charset="0"/>
              </a:rPr>
              <a:t>Continue optimizing the short brace sizes. </a:t>
            </a:r>
          </a:p>
          <a:p>
            <a:pPr lvl="1"/>
            <a:r>
              <a:rPr lang="en-US" sz="1500" dirty="0">
                <a:latin typeface="Times New Roman" panose="02020603050405020304" pitchFamily="18" charset="0"/>
              </a:rPr>
              <a:t>Tested suppressing cross bracing on detector side of the mezzanine.</a:t>
            </a:r>
          </a:p>
          <a:p>
            <a:pPr marL="0" indent="0">
              <a:buNone/>
            </a:pPr>
            <a:endParaRPr lang="en-US" sz="17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C12424-0F71-105B-BCC5-55A0F01AA947}"/>
              </a:ext>
            </a:extLst>
          </p:cNvPr>
          <p:cNvSpPr/>
          <p:nvPr/>
        </p:nvSpPr>
        <p:spPr>
          <a:xfrm>
            <a:off x="9563100" y="2814331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B77C45E-3E82-9DBA-ED81-557168536EB9}"/>
              </a:ext>
            </a:extLst>
          </p:cNvPr>
          <p:cNvSpPr/>
          <p:nvPr/>
        </p:nvSpPr>
        <p:spPr>
          <a:xfrm>
            <a:off x="11449978" y="2474475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17">
            <a:extLst>
              <a:ext uri="{FF2B5EF4-FFF2-40B4-BE49-F238E27FC236}">
                <a16:creationId xmlns:a16="http://schemas.microsoft.com/office/drawing/2014/main" id="{DFE57514-DF70-0C96-4618-8F4213E683F9}"/>
              </a:ext>
            </a:extLst>
          </p:cNvPr>
          <p:cNvSpPr txBox="1">
            <a:spLocks/>
          </p:cNvSpPr>
          <p:nvPr/>
        </p:nvSpPr>
        <p:spPr>
          <a:xfrm>
            <a:off x="480136" y="2543002"/>
            <a:ext cx="5484921" cy="1054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42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8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14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866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Procurement document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https://edms.cern.ch/document/3192084/1"/>
              </a:rPr>
              <a:t>https://edms.cern.ch/document/3192084/1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Design report here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s://edms.cern.ch/document/3192089/1"/>
              </a:rPr>
              <a:t>https://edms.cern.ch/document/3192089/1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Drawings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edms.cern.ch/document/3192091/1"/>
              </a:rPr>
              <a:t>https://edms.cern.ch/document/3192091/1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9DC4ECC-8F8A-14C9-3862-6B0113756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658" y="337451"/>
            <a:ext cx="6056924" cy="28845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F12C7DF-9C4F-0D6B-9C19-55A587825CD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0556" y="3297030"/>
            <a:ext cx="6180026" cy="295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3498-30F9-711C-B7BD-0D7E92F13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5382986" cy="508134"/>
          </a:xfrm>
        </p:spPr>
        <p:txBody>
          <a:bodyPr>
            <a:noAutofit/>
          </a:bodyPr>
          <a:lstStyle/>
          <a:p>
            <a:r>
              <a:rPr lang="en-US" sz="2800" dirty="0"/>
              <a:t>HD/VD Detector Mezzanine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51915-5BF1-8ECF-7609-C8E1E02C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A031F-3946-4BBC-949C-5EB2BB7BA0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C505897-4F27-DC61-C388-8BFAB426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8" y="656285"/>
            <a:ext cx="6608233" cy="13747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Status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Working on engineering analysis and note on updated model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AEC8EEF-6D2A-F896-787D-F3C070BDB311}"/>
              </a:ext>
            </a:extLst>
          </p:cNvPr>
          <p:cNvSpPr txBox="1">
            <a:spLocks/>
          </p:cNvSpPr>
          <p:nvPr/>
        </p:nvSpPr>
        <p:spPr>
          <a:xfrm>
            <a:off x="6130170" y="3893185"/>
            <a:ext cx="5938953" cy="2582899"/>
          </a:xfrm>
          <a:prstGeom prst="rect">
            <a:avLst/>
          </a:prstGeom>
        </p:spPr>
        <p:txBody>
          <a:bodyPr lIns="91440" rIns="9144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8136D936-0596-137B-9936-2F6171522D0B}"/>
              </a:ext>
            </a:extLst>
          </p:cNvPr>
          <p:cNvSpPr txBox="1">
            <a:spLocks/>
          </p:cNvSpPr>
          <p:nvPr/>
        </p:nvSpPr>
        <p:spPr>
          <a:xfrm>
            <a:off x="266679" y="4720334"/>
            <a:ext cx="6608233" cy="172726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4263" indent="-1698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8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431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89125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Procurement plan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Railing and flooring off-the-shelf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Stairs off-the-shelf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with supports built into mezzanine structure.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Installed by contractor.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EDC4E2A-313D-125F-E6BC-407D284B0B76}"/>
              </a:ext>
            </a:extLst>
          </p:cNvPr>
          <p:cNvGraphicFramePr>
            <a:graphicFrameLocks noGrp="1"/>
          </p:cNvGraphicFramePr>
          <p:nvPr/>
        </p:nvGraphicFramePr>
        <p:xfrm>
          <a:off x="382450" y="1903271"/>
          <a:ext cx="6608231" cy="27275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597">
                  <a:extLst>
                    <a:ext uri="{9D8B030D-6E8A-4147-A177-3AD203B41FA5}">
                      <a16:colId xmlns:a16="http://schemas.microsoft.com/office/drawing/2014/main" val="3117290910"/>
                    </a:ext>
                  </a:extLst>
                </a:gridCol>
                <a:gridCol w="1449518">
                  <a:extLst>
                    <a:ext uri="{9D8B030D-6E8A-4147-A177-3AD203B41FA5}">
                      <a16:colId xmlns:a16="http://schemas.microsoft.com/office/drawing/2014/main" val="2766552089"/>
                    </a:ext>
                  </a:extLst>
                </a:gridCol>
                <a:gridCol w="1652058">
                  <a:extLst>
                    <a:ext uri="{9D8B030D-6E8A-4147-A177-3AD203B41FA5}">
                      <a16:colId xmlns:a16="http://schemas.microsoft.com/office/drawing/2014/main" val="2638997240"/>
                    </a:ext>
                  </a:extLst>
                </a:gridCol>
                <a:gridCol w="1652058">
                  <a:extLst>
                    <a:ext uri="{9D8B030D-6E8A-4147-A177-3AD203B41FA5}">
                      <a16:colId xmlns:a16="http://schemas.microsoft.com/office/drawing/2014/main" val="4134486096"/>
                    </a:ext>
                  </a:extLst>
                </a:gridCol>
              </a:tblGrid>
              <a:tr h="344699">
                <a:tc>
                  <a:txBody>
                    <a:bodyPr/>
                    <a:lstStyle/>
                    <a:p>
                      <a:r>
                        <a:rPr lang="en-US" sz="1400" dirty="0"/>
                        <a:t>Tech Spec.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2"/>
                        </a:rPr>
                        <a:t>234809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281335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400" dirty="0"/>
                        <a:t>3D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234790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80887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Eng.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2822247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0953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CO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252309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446214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2D Drawings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234790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349638"/>
                  </a:ext>
                </a:extLst>
              </a:tr>
              <a:tr h="400789">
                <a:tc>
                  <a:txBody>
                    <a:bodyPr/>
                    <a:lstStyle/>
                    <a:p>
                      <a:r>
                        <a:rPr lang="en-US" sz="1600" dirty="0"/>
                        <a:t>Schedule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252399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613310"/>
                  </a:ext>
                </a:extLst>
              </a:tr>
              <a:tr h="603223">
                <a:tc>
                  <a:txBody>
                    <a:bodyPr/>
                    <a:lstStyle/>
                    <a:p>
                      <a:r>
                        <a:rPr lang="en-US" sz="1600" dirty="0"/>
                        <a:t>Install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252429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459022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4AAFE433-A34A-77CF-D13F-89482C111BF8}"/>
              </a:ext>
            </a:extLst>
          </p:cNvPr>
          <p:cNvGrpSpPr/>
          <p:nvPr/>
        </p:nvGrpSpPr>
        <p:grpSpPr>
          <a:xfrm>
            <a:off x="8610600" y="1536149"/>
            <a:ext cx="3414557" cy="4822563"/>
            <a:chOff x="8415311" y="1673038"/>
            <a:chExt cx="3414557" cy="4822563"/>
          </a:xfrm>
          <a:solidFill>
            <a:schemeClr val="bg1"/>
          </a:solidFill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D3658A4-89F2-DDF8-B392-57CC39BACB07}"/>
                </a:ext>
              </a:extLst>
            </p:cNvPr>
            <p:cNvSpPr txBox="1"/>
            <p:nvPr/>
          </p:nvSpPr>
          <p:spPr>
            <a:xfrm>
              <a:off x="8703793" y="1673038"/>
              <a:ext cx="2910468" cy="1200329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Install Activity: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Installed one portal at a time.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06-June-26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12BA38F-C1FE-7D31-5255-FE09DD354679}"/>
                </a:ext>
              </a:extLst>
            </p:cNvPr>
            <p:cNvSpPr txBox="1"/>
            <p:nvPr/>
          </p:nvSpPr>
          <p:spPr>
            <a:xfrm>
              <a:off x="8873314" y="3625361"/>
              <a:ext cx="2544286" cy="36933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Store/Move 120d - 4mo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B2B69EB-3B74-94AE-0919-ED2FE2FAAFF8}"/>
                </a:ext>
              </a:extLst>
            </p:cNvPr>
            <p:cNvSpPr txBox="1"/>
            <p:nvPr/>
          </p:nvSpPr>
          <p:spPr>
            <a:xfrm>
              <a:off x="9143116" y="4150786"/>
              <a:ext cx="2031821" cy="646331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Fabrication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60d – 3mo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C7E5A0-B06D-6F9F-5435-C43CAA70656C}"/>
                </a:ext>
              </a:extLst>
            </p:cNvPr>
            <p:cNvSpPr txBox="1"/>
            <p:nvPr/>
          </p:nvSpPr>
          <p:spPr>
            <a:xfrm>
              <a:off x="9406257" y="4953210"/>
              <a:ext cx="1505540" cy="646331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Procurement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180d – 6mo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B4AF47-7050-56B4-EAA2-BD9DBCE80129}"/>
                </a:ext>
              </a:extLst>
            </p:cNvPr>
            <p:cNvSpPr txBox="1"/>
            <p:nvPr/>
          </p:nvSpPr>
          <p:spPr>
            <a:xfrm>
              <a:off x="8415311" y="5849270"/>
              <a:ext cx="3414557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Latest “Submit to Procurement”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06-May-25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681F911-2A4A-AA71-BA63-2E4A66C8E7A5}"/>
                </a:ext>
              </a:extLst>
            </p:cNvPr>
            <p:cNvCxnSpPr>
              <a:cxnSpLocks/>
              <a:stCxn id="26" idx="2"/>
              <a:endCxn id="27" idx="0"/>
            </p:cNvCxnSpPr>
            <p:nvPr/>
          </p:nvCxnSpPr>
          <p:spPr>
            <a:xfrm flipH="1">
              <a:off x="10145457" y="2873367"/>
              <a:ext cx="13570" cy="75199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2C0263E-9F35-967C-4851-F7334A7F5250}"/>
                </a:ext>
              </a:extLst>
            </p:cNvPr>
            <p:cNvCxnSpPr>
              <a:cxnSpLocks/>
              <a:stCxn id="27" idx="2"/>
              <a:endCxn id="28" idx="0"/>
            </p:cNvCxnSpPr>
            <p:nvPr/>
          </p:nvCxnSpPr>
          <p:spPr>
            <a:xfrm>
              <a:off x="10145457" y="3994693"/>
              <a:ext cx="13570" cy="156093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C2FABCF-C74F-5E6B-05AB-4D767B0AC682}"/>
                </a:ext>
              </a:extLst>
            </p:cNvPr>
            <p:cNvCxnSpPr>
              <a:cxnSpLocks/>
              <a:stCxn id="29" idx="0"/>
              <a:endCxn id="28" idx="2"/>
            </p:cNvCxnSpPr>
            <p:nvPr/>
          </p:nvCxnSpPr>
          <p:spPr>
            <a:xfrm flipV="1">
              <a:off x="10159027" y="4797117"/>
              <a:ext cx="0" cy="156093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30CF3D1-6457-02EC-A8CD-EFCB95435553}"/>
                </a:ext>
              </a:extLst>
            </p:cNvPr>
            <p:cNvCxnSpPr>
              <a:cxnSpLocks/>
              <a:stCxn id="29" idx="2"/>
              <a:endCxn id="30" idx="0"/>
            </p:cNvCxnSpPr>
            <p:nvPr/>
          </p:nvCxnSpPr>
          <p:spPr>
            <a:xfrm flipH="1">
              <a:off x="10122590" y="5599541"/>
              <a:ext cx="36437" cy="24972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D5B318A-18B9-36B5-5661-E5AC31717410}"/>
              </a:ext>
            </a:extLst>
          </p:cNvPr>
          <p:cNvSpPr txBox="1"/>
          <p:nvPr/>
        </p:nvSpPr>
        <p:spPr>
          <a:xfrm>
            <a:off x="8273041" y="6368728"/>
            <a:ext cx="294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PRR Target: December 2024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A52A3E5-93CD-E57B-03BE-740E8F36C76E}"/>
              </a:ext>
            </a:extLst>
          </p:cNvPr>
          <p:cNvSpPr txBox="1"/>
          <p:nvPr/>
        </p:nvSpPr>
        <p:spPr>
          <a:xfrm>
            <a:off x="382450" y="6476084"/>
            <a:ext cx="2504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Fabrication/installation</a:t>
            </a:r>
          </a:p>
        </p:txBody>
      </p:sp>
    </p:spTree>
    <p:extLst>
      <p:ext uri="{BB962C8B-B14F-4D97-AF65-F5344CB8AC3E}">
        <p14:creationId xmlns:p14="http://schemas.microsoft.com/office/powerpoint/2010/main" val="4025046123"/>
      </p:ext>
    </p:extLst>
  </p:cSld>
  <p:clrMapOvr>
    <a:masterClrMapping/>
  </p:clrMapOvr>
</p:sld>
</file>

<file path=ppt/theme/theme1.xml><?xml version="1.0" encoding="utf-8"?>
<a:theme xmlns:a="http://schemas.openxmlformats.org/drawingml/2006/main" name="LBNFDUNEUS">
  <a:themeElements>
    <a:clrScheme name="LBNFDUNE-US 2022">
      <a:dk1>
        <a:srgbClr val="63666A"/>
      </a:dk1>
      <a:lt1>
        <a:sysClr val="window" lastClr="FFFFFF"/>
      </a:lt1>
      <a:dk2>
        <a:srgbClr val="44546A"/>
      </a:dk2>
      <a:lt2>
        <a:srgbClr val="E7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954F72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NFDUNEUS" id="{4BD50D31-83BC-4A71-9BED-86D343DA69F9}" vid="{EF87A86F-99AB-449F-A527-0F10512AC2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83cc827-3d61-4001-b190-29bcf00ffd7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0A8AD25A9EE4C84A591B0E2833860" ma:contentTypeVersion="16" ma:contentTypeDescription="Create a new document." ma:contentTypeScope="" ma:versionID="56d48a6278f6ea74ccd9dde2a9aa2380">
  <xsd:schema xmlns:xsd="http://www.w3.org/2001/XMLSchema" xmlns:xs="http://www.w3.org/2001/XMLSchema" xmlns:p="http://schemas.microsoft.com/office/2006/metadata/properties" xmlns:ns3="c83cc827-3d61-4001-b190-29bcf00ffd78" xmlns:ns4="d6341c1a-4905-4ef3-aae7-613edb543070" targetNamespace="http://schemas.microsoft.com/office/2006/metadata/properties" ma:root="true" ma:fieldsID="83f470a4fd4575c8e86d300d00ee84f5" ns3:_="" ns4:_="">
    <xsd:import namespace="c83cc827-3d61-4001-b190-29bcf00ffd78"/>
    <xsd:import namespace="d6341c1a-4905-4ef3-aae7-613edb543070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  <xsd:element ref="ns3:MediaServiceSearchPropertie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cc827-3d61-4001-b190-29bcf00ffd78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1c1a-4905-4ef3-aae7-613edb5430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E35577-FC58-4913-B2AA-0DE60F5DAF2F}">
  <ds:schemaRefs>
    <ds:schemaRef ds:uri="c83cc827-3d61-4001-b190-29bcf00ffd7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6341c1a-4905-4ef3-aae7-613edb54307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BC9FA2-522A-4618-B0C1-9253D1A178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45AE34-7C52-494A-BFA9-4843E8982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cc827-3d61-4001-b190-29bcf00ffd78"/>
    <ds:schemaRef ds:uri="d6341c1a-4905-4ef3-aae7-613edb543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239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HGGothicE</vt:lpstr>
      <vt:lpstr>Aptos</vt:lpstr>
      <vt:lpstr>Arial</vt:lpstr>
      <vt:lpstr>Calibri</vt:lpstr>
      <vt:lpstr>Helvetica</vt:lpstr>
      <vt:lpstr>Lucida Grande</vt:lpstr>
      <vt:lpstr>Times New Roman</vt:lpstr>
      <vt:lpstr>LBNFDUNEUS</vt:lpstr>
      <vt:lpstr>Week of 11/19/2024</vt:lpstr>
      <vt:lpstr>HD/VD Detector Mezzanine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2-0</dc:title>
  <dc:creator>Sanmitra V. Pingulkar</dc:creator>
  <cp:lastModifiedBy>Sanmitra V. Pingulkar</cp:lastModifiedBy>
  <cp:revision>7</cp:revision>
  <dcterms:created xsi:type="dcterms:W3CDTF">2024-04-29T21:21:49Z</dcterms:created>
  <dcterms:modified xsi:type="dcterms:W3CDTF">2024-12-03T14:49:56Z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0x0101008230A8AD25A9EE4C84A591B0E2833860</vt:lpwstr>
  </property>
</Properties>
</file>