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35" r:id="rId2"/>
    <p:sldId id="495" r:id="rId3"/>
    <p:sldId id="496" r:id="rId4"/>
    <p:sldId id="497" r:id="rId5"/>
    <p:sldId id="498" r:id="rId6"/>
    <p:sldId id="499" r:id="rId7"/>
    <p:sldId id="500" r:id="rId8"/>
    <p:sldId id="501" r:id="rId9"/>
    <p:sldId id="502" r:id="rId10"/>
    <p:sldId id="50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B3E68-4ADD-4C00-BBC8-A27EBFB33B02}" type="datetimeFigureOut">
              <a:rPr lang="fr-FR" smtClean="0"/>
              <a:t>02/12/2024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5F50-6264-4631-A09D-212842917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048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AE337109-0DE4-40D7-85C7-E9DBE248B49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126466" y="6512645"/>
            <a:ext cx="863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5597758-789E-4ED3-92FB-9388A9AB3262}" type="slidenum">
              <a:rPr lang="fr-FR" sz="1100" smtClean="0">
                <a:solidFill>
                  <a:schemeClr val="bg1"/>
                </a:solidFill>
                <a:latin typeface="Calibri" panose="020F0502020204030204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</a:rPr>
              <a:t>/10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3DA1A7F-2D4A-49FD-9461-72951C08A5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1934" y="6527512"/>
            <a:ext cx="15247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dirty="0">
                <a:solidFill>
                  <a:schemeClr val="bg1"/>
                </a:solidFill>
              </a:rPr>
              <a:t>IJCLAB – 02/12/2024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C4D11E-B467-45DB-B4AC-21C7DCA6A7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44738" y="6527512"/>
            <a:ext cx="112723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dirty="0">
                <a:solidFill>
                  <a:schemeClr val="bg1"/>
                </a:solidFill>
              </a:rPr>
              <a:t>DUNE cathode</a:t>
            </a:r>
          </a:p>
        </p:txBody>
      </p:sp>
    </p:spTree>
    <p:extLst>
      <p:ext uri="{BB962C8B-B14F-4D97-AF65-F5344CB8AC3E}">
        <p14:creationId xmlns:p14="http://schemas.microsoft.com/office/powerpoint/2010/main" val="1787971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B3E68-4ADD-4C00-BBC8-A27EBFB33B02}" type="datetimeFigureOut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C5F50-6264-4631-A09D-212842917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07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C818E2-D9FB-49E1-9449-DA70BE273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Cathode – Orsay suspension test</a:t>
            </a:r>
            <a:endParaRPr lang="en-GB" dirty="0"/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AA0D5E6B-A45D-4608-BB23-E1E111F93F0F}"/>
              </a:ext>
            </a:extLst>
          </p:cNvPr>
          <p:cNvSpPr txBox="1"/>
          <p:nvPr/>
        </p:nvSpPr>
        <p:spPr>
          <a:xfrm>
            <a:off x="3261152" y="2924628"/>
            <a:ext cx="538403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Orsay suspension tests of a cathode (pair)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(The second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cart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not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618CA2E-A32F-4049-AC37-9D1C50EF76FD}"/>
              </a:ext>
            </a:extLst>
          </p:cNvPr>
          <p:cNvSpPr txBox="1"/>
          <p:nvPr/>
        </p:nvSpPr>
        <p:spPr>
          <a:xfrm>
            <a:off x="7709683" y="6049818"/>
            <a:ext cx="4482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Process time for the following actions = Less than one hour </a:t>
            </a:r>
          </a:p>
        </p:txBody>
      </p:sp>
    </p:spTree>
    <p:extLst>
      <p:ext uri="{BB962C8B-B14F-4D97-AF65-F5344CB8AC3E}">
        <p14:creationId xmlns:p14="http://schemas.microsoft.com/office/powerpoint/2010/main" val="696576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-20241129-110513_kbhZQhR2">
            <a:hlinkClick r:id="" action="ppaction://media"/>
            <a:extLst>
              <a:ext uri="{FF2B5EF4-FFF2-40B4-BE49-F238E27FC236}">
                <a16:creationId xmlns:a16="http://schemas.microsoft.com/office/drawing/2014/main" id="{7813CF61-C0C5-4A77-81A8-4837EE35FC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4770"/>
          <a:stretch/>
        </p:blipFill>
        <p:spPr>
          <a:xfrm>
            <a:off x="6180556" y="833129"/>
            <a:ext cx="5964318" cy="2863889"/>
          </a:xfrm>
          <a:prstGeom prst="rect">
            <a:avLst/>
          </a:prstGeom>
        </p:spPr>
      </p:pic>
      <p:pic>
        <p:nvPicPr>
          <p:cNvPr id="8" name="vid-20241129-111019_f1H7fHgo">
            <a:hlinkClick r:id="" action="ppaction://media"/>
            <a:extLst>
              <a:ext uri="{FF2B5EF4-FFF2-40B4-BE49-F238E27FC236}">
                <a16:creationId xmlns:a16="http://schemas.microsoft.com/office/drawing/2014/main" id="{EA4B1022-8AF6-4BAC-A452-1149B076CAD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b="14125"/>
          <a:stretch/>
        </p:blipFill>
        <p:spPr>
          <a:xfrm>
            <a:off x="140398" y="858368"/>
            <a:ext cx="5919520" cy="28638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35AB68-E469-48FC-9B7E-3CA33E9E4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Videos of the LAD adjustment and conclusion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0885FA-5FA0-41FB-9AC6-CE4695F4DDE3}"/>
              </a:ext>
            </a:extLst>
          </p:cNvPr>
          <p:cNvSpPr txBox="1"/>
          <p:nvPr/>
        </p:nvSpPr>
        <p:spPr>
          <a:xfrm>
            <a:off x="6273054" y="979791"/>
            <a:ext cx="4661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Corner LAD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AFC33DE-9C54-41EE-BCA7-6A8C9B161D62}"/>
              </a:ext>
            </a:extLst>
          </p:cNvPr>
          <p:cNvSpPr txBox="1"/>
          <p:nvPr/>
        </p:nvSpPr>
        <p:spPr>
          <a:xfrm>
            <a:off x="261036" y="946060"/>
            <a:ext cx="4661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Mid LAD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CC2B6C9-EC23-4438-8B9B-AE8C7ADB9FBF}"/>
              </a:ext>
            </a:extLst>
          </p:cNvPr>
          <p:cNvSpPr txBox="1"/>
          <p:nvPr/>
        </p:nvSpPr>
        <p:spPr>
          <a:xfrm>
            <a:off x="7693890" y="4950690"/>
            <a:ext cx="351731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Next step: </a:t>
            </a:r>
          </a:p>
          <a:p>
            <a:pPr marL="285750" indent="-285750">
              <a:buFontTx/>
              <a:buChar char="-"/>
            </a:pPr>
            <a:r>
              <a:rPr lang="en-US" dirty="0"/>
              <a:t>Use the second cart</a:t>
            </a:r>
          </a:p>
          <a:p>
            <a:pPr marL="285750" indent="-285750">
              <a:buFontTx/>
              <a:buChar char="-"/>
            </a:pPr>
            <a:r>
              <a:rPr lang="en-US" dirty="0"/>
              <a:t>Check fiber insertion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Check LAD access with the mesh</a:t>
            </a:r>
          </a:p>
        </p:txBody>
      </p:sp>
    </p:spTree>
    <p:extLst>
      <p:ext uri="{BB962C8B-B14F-4D97-AF65-F5344CB8AC3E}">
        <p14:creationId xmlns:p14="http://schemas.microsoft.com/office/powerpoint/2010/main" val="399571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993D93D-AEE2-4BEE-AE62-86CE26716D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146" y="1006764"/>
            <a:ext cx="4451927" cy="5153891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B068BEED-3C68-4213-8D8A-E2561E09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shipment between IJCLAB building</a:t>
            </a:r>
          </a:p>
        </p:txBody>
      </p:sp>
    </p:spTree>
    <p:extLst>
      <p:ext uri="{BB962C8B-B14F-4D97-AF65-F5344CB8AC3E}">
        <p14:creationId xmlns:p14="http://schemas.microsoft.com/office/powerpoint/2010/main" val="2568715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3352AF-6C8C-4383-BCED-97E21ABF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 frame attached to dyneema cables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571D45-1F15-486A-8F67-4E9B19396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607" y="988942"/>
            <a:ext cx="3611419" cy="30387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EC050A-FA6B-4750-9B99-7B032C4934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5229" y="2836214"/>
            <a:ext cx="4812145" cy="343823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E3CBF1-7292-4543-8BFF-9AE50D7AFB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045" y="988942"/>
            <a:ext cx="5113582" cy="268064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33F1473-B291-49BF-B121-168DD45DCC0A}"/>
              </a:ext>
            </a:extLst>
          </p:cNvPr>
          <p:cNvSpPr txBox="1"/>
          <p:nvPr/>
        </p:nvSpPr>
        <p:spPr>
          <a:xfrm>
            <a:off x="137607" y="4081551"/>
            <a:ext cx="4055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The frames are equipped of eye rings at corners on top face.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CA3588C-4AB0-45AF-A031-B69E5564E286}"/>
              </a:ext>
            </a:extLst>
          </p:cNvPr>
          <p:cNvSpPr txBox="1"/>
          <p:nvPr/>
        </p:nvSpPr>
        <p:spPr>
          <a:xfrm>
            <a:off x="4158045" y="5099384"/>
            <a:ext cx="302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Assumption: The frames are lifted with the scissor lift and attached to the dyneema ropes initially attached to the SST TADs . </a:t>
            </a:r>
          </a:p>
        </p:txBody>
      </p:sp>
    </p:spTree>
    <p:extLst>
      <p:ext uri="{BB962C8B-B14F-4D97-AF65-F5344CB8AC3E}">
        <p14:creationId xmlns:p14="http://schemas.microsoft.com/office/powerpoint/2010/main" val="2121307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3352AF-6C8C-4383-BCED-97E21ABF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2- Installation cart approach and connection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CA3588C-4AB0-45AF-A031-B69E5564E286}"/>
              </a:ext>
            </a:extLst>
          </p:cNvPr>
          <p:cNvSpPr txBox="1"/>
          <p:nvPr/>
        </p:nvSpPr>
        <p:spPr>
          <a:xfrm>
            <a:off x="4158045" y="5099384"/>
            <a:ext cx="302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Assumption: The frames are lifted with the scissor lift and attached to the dyneema ropes initially attached to the SST TADs 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3293EE-62A7-4B38-B02C-2446CE1AE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188" y="542820"/>
            <a:ext cx="4063033" cy="284641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A173930-8C77-451E-A121-CF248B7A37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965" y="813198"/>
            <a:ext cx="3326773" cy="22926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177E202-BE3B-4557-AF45-B265D11969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026" y="3424965"/>
            <a:ext cx="4744743" cy="28566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7B769CE-02E8-4237-88F5-132E667775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965" y="3429000"/>
            <a:ext cx="4202544" cy="285258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7640607-D3A9-4739-BEA5-F7F612EAC635}"/>
              </a:ext>
            </a:extLst>
          </p:cNvPr>
          <p:cNvSpPr txBox="1"/>
          <p:nvPr/>
        </p:nvSpPr>
        <p:spPr>
          <a:xfrm>
            <a:off x="1633619" y="3105842"/>
            <a:ext cx="26186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</a:rPr>
              <a:t>Installation cart with its 4 corner plates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80B61DF-5E0C-493E-A4E1-F406933DAF11}"/>
              </a:ext>
            </a:extLst>
          </p:cNvPr>
          <p:cNvSpPr txBox="1"/>
          <p:nvPr/>
        </p:nvSpPr>
        <p:spPr>
          <a:xfrm>
            <a:off x="6834910" y="2849905"/>
            <a:ext cx="1841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</a:rPr>
              <a:t>Approach under the frame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FA1978D-9751-4761-8D72-2FF7BFB36205}"/>
              </a:ext>
            </a:extLst>
          </p:cNvPr>
          <p:cNvSpPr txBox="1"/>
          <p:nvPr/>
        </p:nvSpPr>
        <p:spPr>
          <a:xfrm>
            <a:off x="1315455" y="6038181"/>
            <a:ext cx="4616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</a:rPr>
              <a:t>Position under the frame and screwing of the corner plate to the frame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14C4B9C-5F5C-4D72-9299-A73147EA9E81}"/>
              </a:ext>
            </a:extLst>
          </p:cNvPr>
          <p:cNvSpPr txBox="1"/>
          <p:nvPr/>
        </p:nvSpPr>
        <p:spPr>
          <a:xfrm>
            <a:off x="7305965" y="6004590"/>
            <a:ext cx="4159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</a:rPr>
              <a:t>Load release on ropes and assembly ready for fiber installation  </a:t>
            </a:r>
          </a:p>
        </p:txBody>
      </p:sp>
    </p:spTree>
    <p:extLst>
      <p:ext uri="{BB962C8B-B14F-4D97-AF65-F5344CB8AC3E}">
        <p14:creationId xmlns:p14="http://schemas.microsoft.com/office/powerpoint/2010/main" val="3000056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3352AF-6C8C-4383-BCED-97E21ABF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3- Fiber installation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7B769CE-02E8-4237-88F5-132E667775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466" y="1193800"/>
            <a:ext cx="4202544" cy="285258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14C4B9C-5F5C-4D72-9299-A73147EA9E81}"/>
              </a:ext>
            </a:extLst>
          </p:cNvPr>
          <p:cNvSpPr txBox="1"/>
          <p:nvPr/>
        </p:nvSpPr>
        <p:spPr>
          <a:xfrm>
            <a:off x="3731492" y="4582090"/>
            <a:ext cx="6985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When 2 frames are on their carts, the ropes are disconnected, eye rings removed on top face </a:t>
            </a:r>
          </a:p>
          <a:p>
            <a:r>
              <a:rPr lang="en-US" sz="1400" b="1" u="sng" dirty="0">
                <a:highlight>
                  <a:srgbClr val="FFFF00"/>
                </a:highlight>
              </a:rPr>
              <a:t>=&gt; the fiber bundles can be inserted.  </a:t>
            </a:r>
          </a:p>
        </p:txBody>
      </p:sp>
    </p:spTree>
    <p:extLst>
      <p:ext uri="{BB962C8B-B14F-4D97-AF65-F5344CB8AC3E}">
        <p14:creationId xmlns:p14="http://schemas.microsoft.com/office/powerpoint/2010/main" val="1553783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449EFFFE-4476-4175-AFB9-07F78AE69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082081" y="5014996"/>
            <a:ext cx="3880056" cy="137919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3352AF-6C8C-4383-BCED-97E21ABF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4- Ropes insertion in LADs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14C4B9C-5F5C-4D72-9299-A73147EA9E81}"/>
              </a:ext>
            </a:extLst>
          </p:cNvPr>
          <p:cNvSpPr txBox="1"/>
          <p:nvPr/>
        </p:nvSpPr>
        <p:spPr>
          <a:xfrm>
            <a:off x="129311" y="4131527"/>
            <a:ext cx="58927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First the LADs are set in down position (-65 mm to be under neighbor frame)</a:t>
            </a:r>
          </a:p>
          <a:p>
            <a:r>
              <a:rPr lang="en-US" sz="1400" dirty="0">
                <a:highlight>
                  <a:srgbClr val="FFFF00"/>
                </a:highlight>
              </a:rPr>
              <a:t>Then , the ropes without “</a:t>
            </a:r>
            <a:r>
              <a:rPr lang="en-US" sz="1400" dirty="0" err="1">
                <a:highlight>
                  <a:srgbClr val="FFFF00"/>
                </a:highlight>
              </a:rPr>
              <a:t>cosse-coeurs</a:t>
            </a:r>
            <a:r>
              <a:rPr lang="en-US" sz="1400" dirty="0">
                <a:highlight>
                  <a:srgbClr val="FFFF00"/>
                </a:highlight>
              </a:rPr>
              <a:t>” (heart pod) are inserted into LAD guiding holes and pulley</a:t>
            </a:r>
            <a:endParaRPr lang="en-US" sz="1400" b="1" u="sng" dirty="0">
              <a:highlight>
                <a:srgbClr val="FFFF00"/>
              </a:highligh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DF7EBF-851C-4D2C-B3C6-3CEA969820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471" y="849745"/>
            <a:ext cx="6623751" cy="304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662978C-5B26-4D35-B512-1AEBF1E86D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6400" y="3085780"/>
            <a:ext cx="3955129" cy="330841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02F960-3E7A-4D99-932D-82F983608F7A}"/>
              </a:ext>
            </a:extLst>
          </p:cNvPr>
          <p:cNvSpPr txBox="1"/>
          <p:nvPr/>
        </p:nvSpPr>
        <p:spPr>
          <a:xfrm>
            <a:off x="210471" y="5068992"/>
            <a:ext cx="4661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The rope is connected on the LAD trolley with its </a:t>
            </a:r>
            <a:r>
              <a:rPr lang="en-US" sz="1400" dirty="0" err="1">
                <a:highlight>
                  <a:srgbClr val="FFFF00"/>
                </a:highlight>
              </a:rPr>
              <a:t>cosse</a:t>
            </a:r>
            <a:r>
              <a:rPr lang="en-US" sz="1400" dirty="0">
                <a:highlight>
                  <a:srgbClr val="FFFF00"/>
                </a:highlight>
              </a:rPr>
              <a:t> </a:t>
            </a:r>
            <a:r>
              <a:rPr lang="en-US" sz="1400" dirty="0" err="1">
                <a:highlight>
                  <a:srgbClr val="FFFF00"/>
                </a:highlight>
              </a:rPr>
              <a:t>coeur</a:t>
            </a:r>
            <a:r>
              <a:rPr lang="en-US" sz="1400" dirty="0">
                <a:highlight>
                  <a:srgbClr val="FFFF00"/>
                </a:highlight>
              </a:rPr>
              <a:t> </a:t>
            </a:r>
            <a:endParaRPr lang="en-US" sz="1400" b="1" u="sng" dirty="0">
              <a:highlight>
                <a:srgbClr val="FFFF00"/>
              </a:highlight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2211267-E657-4253-A9DF-FB6E29AFBDF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871875" y="5222881"/>
            <a:ext cx="1192178" cy="54984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AC0B2752-1E65-4206-A943-2E1E4FD610F6}"/>
              </a:ext>
            </a:extLst>
          </p:cNvPr>
          <p:cNvSpPr txBox="1"/>
          <p:nvPr/>
        </p:nvSpPr>
        <p:spPr>
          <a:xfrm>
            <a:off x="9249634" y="5924968"/>
            <a:ext cx="185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Secure guiding slots to avoid “pulley out”</a:t>
            </a:r>
            <a:endParaRPr lang="en-US" sz="1400" b="1" u="sng" dirty="0">
              <a:highlight>
                <a:srgbClr val="FFFF00"/>
              </a:highlight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7ACA5EE-BE49-4234-8546-ECB515AE6B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9203" y="1069306"/>
            <a:ext cx="3643814" cy="194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8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E010D62-E36D-4D4A-8358-8D7F3AE6C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893" y="2105014"/>
            <a:ext cx="5892798" cy="42236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873392F-3F9E-41C2-AC8C-D2AE07A59B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764" y="909458"/>
            <a:ext cx="5523345" cy="39451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3352AF-6C8C-4383-BCED-97E21ABF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5- Load transfer on the ropes and LADs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14C4B9C-5F5C-4D72-9299-A73147EA9E81}"/>
              </a:ext>
            </a:extLst>
          </p:cNvPr>
          <p:cNvSpPr txBox="1"/>
          <p:nvPr/>
        </p:nvSpPr>
        <p:spPr>
          <a:xfrm>
            <a:off x="498764" y="4854591"/>
            <a:ext cx="46614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Once the 6 ropes are connected on the cathode pair:</a:t>
            </a:r>
          </a:p>
          <a:p>
            <a:r>
              <a:rPr lang="en-US" sz="1400" dirty="0">
                <a:highlight>
                  <a:srgbClr val="FFFF00"/>
                </a:highlight>
              </a:rPr>
              <a:t>The corner plates are unscrewed and the LAD are set up to nominal position  (65 mm above). The cart are removed. </a:t>
            </a:r>
          </a:p>
        </p:txBody>
      </p:sp>
    </p:spTree>
    <p:extLst>
      <p:ext uri="{BB962C8B-B14F-4D97-AF65-F5344CB8AC3E}">
        <p14:creationId xmlns:p14="http://schemas.microsoft.com/office/powerpoint/2010/main" val="3472756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3352AF-6C8C-4383-BCED-97E21ABF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6- Same process for the second frame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14C4B9C-5F5C-4D72-9299-A73147EA9E81}"/>
              </a:ext>
            </a:extLst>
          </p:cNvPr>
          <p:cNvSpPr txBox="1"/>
          <p:nvPr/>
        </p:nvSpPr>
        <p:spPr>
          <a:xfrm>
            <a:off x="5273964" y="5297936"/>
            <a:ext cx="46614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Once the 6 ropes are connected on the cathode pair:</a:t>
            </a:r>
          </a:p>
          <a:p>
            <a:r>
              <a:rPr lang="en-US" sz="1400" dirty="0">
                <a:highlight>
                  <a:srgbClr val="FFFF00"/>
                </a:highlight>
              </a:rPr>
              <a:t>The corner plates are unscrewed and the LAD are set up to nominal position  (65 mm above). The cart are removed.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BCA144-6E15-4A40-BB56-93E38AC83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9023" y="2271431"/>
            <a:ext cx="6308438" cy="41840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4CA8B86-D8A9-499A-8C21-65B21155F4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769" y="741217"/>
            <a:ext cx="6280727" cy="268778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207D15A-E841-45C8-BBF7-00F294F2E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04" y="741217"/>
            <a:ext cx="4738256" cy="346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2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25B46-17C0-4FB4-9610-A9B13481C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of the LADs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EFA113-7B0D-4828-BB8D-608B15AE69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/>
          <a:stretch/>
        </p:blipFill>
        <p:spPr>
          <a:xfrm>
            <a:off x="6051356" y="832469"/>
            <a:ext cx="3957530" cy="32193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D1F80B4-F6E3-4403-80F9-2743037E1B45}"/>
              </a:ext>
            </a:extLst>
          </p:cNvPr>
          <p:cNvSpPr txBox="1"/>
          <p:nvPr/>
        </p:nvSpPr>
        <p:spPr>
          <a:xfrm>
            <a:off x="6911759" y="929527"/>
            <a:ext cx="4661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Mid LAD with L support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69D509C-1B72-4FDA-BFF5-7F4ABF759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17" y="3357010"/>
            <a:ext cx="3959924" cy="29699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73A8CA-82DE-4EAB-B61C-85D40942A1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05" y="834034"/>
            <a:ext cx="5358187" cy="296994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D581411-C319-41C0-8489-92704680F06F}"/>
              </a:ext>
            </a:extLst>
          </p:cNvPr>
          <p:cNvSpPr txBox="1"/>
          <p:nvPr/>
        </p:nvSpPr>
        <p:spPr>
          <a:xfrm>
            <a:off x="1835763" y="834034"/>
            <a:ext cx="4661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Corner LAD in nominal position (+30/-65mm)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C053B86-8204-4D14-86BF-742EAE0FCF4A}"/>
              </a:ext>
            </a:extLst>
          </p:cNvPr>
          <p:cNvSpPr txBox="1"/>
          <p:nvPr/>
        </p:nvSpPr>
        <p:spPr>
          <a:xfrm>
            <a:off x="3480067" y="5933327"/>
            <a:ext cx="4661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Easy adjustment with a screwdriver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B06B462-A1D2-4F2E-959D-BA6B7AA92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9005" y="3803977"/>
            <a:ext cx="3945395" cy="252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343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2402</TotalTime>
  <Words>372</Words>
  <Application>Microsoft Office PowerPoint</Application>
  <PresentationFormat>Grand écran</PresentationFormat>
  <Paragraphs>40</Paragraphs>
  <Slides>10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1_Thème Office</vt:lpstr>
      <vt:lpstr>Cathode – Orsay suspension test</vt:lpstr>
      <vt:lpstr>Easy shipment between IJCLAB building</vt:lpstr>
      <vt:lpstr>1- frame attached to dyneema cables</vt:lpstr>
      <vt:lpstr>2- Installation cart approach and connection</vt:lpstr>
      <vt:lpstr>3- Fiber installation</vt:lpstr>
      <vt:lpstr>4- Ropes insertion in LADs</vt:lpstr>
      <vt:lpstr>5- Load transfer on the ropes and LADs</vt:lpstr>
      <vt:lpstr>6- Same process for the second frame</vt:lpstr>
      <vt:lpstr>View of the LADs</vt:lpstr>
      <vt:lpstr>Videos of the LAD adjustment and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rosier</dc:creator>
  <cp:lastModifiedBy>philippe rosier</cp:lastModifiedBy>
  <cp:revision>158</cp:revision>
  <dcterms:created xsi:type="dcterms:W3CDTF">2023-03-03T07:01:36Z</dcterms:created>
  <dcterms:modified xsi:type="dcterms:W3CDTF">2024-12-02T09:52:14Z</dcterms:modified>
</cp:coreProperties>
</file>