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62" r:id="rId4"/>
  </p:sldMasterIdLst>
  <p:notesMasterIdLst>
    <p:notesMasterId r:id="rId22"/>
  </p:notesMasterIdLst>
  <p:handoutMasterIdLst>
    <p:handoutMasterId r:id="rId23"/>
  </p:handoutMasterIdLst>
  <p:sldIdLst>
    <p:sldId id="2470" r:id="rId5"/>
    <p:sldId id="2713" r:id="rId6"/>
    <p:sldId id="2939" r:id="rId7"/>
    <p:sldId id="2942" r:id="rId8"/>
    <p:sldId id="2947" r:id="rId9"/>
    <p:sldId id="2956" r:id="rId10"/>
    <p:sldId id="2957" r:id="rId11"/>
    <p:sldId id="2689" r:id="rId12"/>
    <p:sldId id="2691" r:id="rId13"/>
    <p:sldId id="2943" r:id="rId14"/>
    <p:sldId id="2961" r:id="rId15"/>
    <p:sldId id="2945" r:id="rId16"/>
    <p:sldId id="2946" r:id="rId17"/>
    <p:sldId id="2708" r:id="rId18"/>
    <p:sldId id="2699" r:id="rId19"/>
    <p:sldId id="2700" r:id="rId20"/>
    <p:sldId id="2955" r:id="rId21"/>
  </p:sldIdLst>
  <p:sldSz cx="12192000" cy="6858000"/>
  <p:notesSz cx="7010400" cy="92964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C3FFDB23-A5A2-4AE2-BF69-FFE4983F7512}">
          <p14:sldIdLst>
            <p14:sldId id="2470"/>
            <p14:sldId id="2713"/>
            <p14:sldId id="2939"/>
            <p14:sldId id="2942"/>
            <p14:sldId id="2947"/>
            <p14:sldId id="2956"/>
            <p14:sldId id="2957"/>
            <p14:sldId id="2689"/>
            <p14:sldId id="2691"/>
            <p14:sldId id="2943"/>
            <p14:sldId id="2961"/>
            <p14:sldId id="2945"/>
            <p14:sldId id="2946"/>
            <p14:sldId id="2708"/>
            <p14:sldId id="2699"/>
            <p14:sldId id="2700"/>
            <p14:sldId id="2955"/>
          </p14:sldIdLst>
        </p14:section>
        <p14:section name="Backup" id="{58EDEA92-FFE7-40E0-AB2C-D3FD54F7D5A7}">
          <p14:sldIdLst/>
        </p14:section>
      </p14:sectionLst>
    </p:ext>
    <p:ext uri="{EFAFB233-063F-42B5-8137-9DF3F51BA10A}">
      <p15:sldGuideLst xmlns:p15="http://schemas.microsoft.com/office/powerpoint/2012/main">
        <p15:guide id="1" orient="horz" pos="4142" userDrawn="1">
          <p15:clr>
            <a:srgbClr val="A4A3A4"/>
          </p15:clr>
        </p15:guide>
        <p15:guide id="2" orient="horz" pos="4027" userDrawn="1">
          <p15:clr>
            <a:srgbClr val="A4A3A4"/>
          </p15:clr>
        </p15:guide>
        <p15:guide id="3" orient="horz" pos="1698" userDrawn="1">
          <p15:clr>
            <a:srgbClr val="A4A3A4"/>
          </p15:clr>
        </p15:guide>
        <p15:guide id="4" orient="horz" pos="152" userDrawn="1">
          <p15:clr>
            <a:srgbClr val="A4A3A4"/>
          </p15:clr>
        </p15:guide>
        <p15:guide id="5" orient="horz" pos="2790" userDrawn="1">
          <p15:clr>
            <a:srgbClr val="A4A3A4"/>
          </p15:clr>
        </p15:guide>
        <p15:guide id="6" orient="horz" pos="604" userDrawn="1">
          <p15:clr>
            <a:srgbClr val="A4A3A4"/>
          </p15:clr>
        </p15:guide>
        <p15:guide id="7" pos="7488" userDrawn="1">
          <p15:clr>
            <a:srgbClr val="A4A3A4"/>
          </p15:clr>
        </p15:guide>
        <p15:guide id="8" pos="181" userDrawn="1">
          <p15:clr>
            <a:srgbClr val="A4A3A4"/>
          </p15:clr>
        </p15:guide>
        <p15:guide id="9" pos="785" userDrawn="1">
          <p15:clr>
            <a:srgbClr val="A4A3A4"/>
          </p15:clr>
        </p15:guide>
        <p15:guide id="10" pos="5937" userDrawn="1">
          <p15:clr>
            <a:srgbClr val="A4A3A4"/>
          </p15:clr>
        </p15:guide>
        <p15:guide id="11" pos="6884" userDrawn="1">
          <p15:clr>
            <a:srgbClr val="A4A3A4"/>
          </p15:clr>
        </p15:guide>
        <p15:guide id="12" pos="61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BEC269-F988-67BA-8F12-F98919325E3E}" name="Guest User" initials="GU" userId="S::urn:spo:anon#b0e4bdf21366cc95a8a3b9266d111a838025299f10b6478e4e77ef1e9cba5256::" providerId="AD"/>
  <p188:author id="{DCBD06B3-1815-B03A-C142-87E493C49F68}" name="Cristian Boffo" initials="CB" userId="S::crboffo@services.fnal.gov::1227677d-13bd-46c0-bdd5-02e0cbff23a7" providerId="AD"/>
  <p188:author id="{8CD176C2-3838-6ADE-DC05-0AECB74C7B25}" name="Richard P Stanek" initials="RPS" userId="S::rstanek@services.fnal.gov::b39fe952-ccac-4ff7-99e5-ef8dc3db4b6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a Merminga x 35983N" initials="LMx3" lastIdx="1" clrIdx="0">
    <p:extLst>
      <p:ext uri="{19B8F6BF-5375-455C-9EA6-DF929625EA0E}">
        <p15:presenceInfo xmlns:p15="http://schemas.microsoft.com/office/powerpoint/2012/main" userId="S-1-5-21-1644491937-1202660629-839522115-702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0B0B0"/>
    <a:srgbClr val="C9C9C9"/>
    <a:srgbClr val="EBAA02"/>
    <a:srgbClr val="D9D9D9"/>
    <a:srgbClr val="4C8C2B"/>
    <a:srgbClr val="DB720C"/>
    <a:srgbClr val="0085AD"/>
    <a:srgbClr val="004C97"/>
    <a:srgbClr val="8A2A2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93"/>
    <p:restoredTop sz="94690"/>
  </p:normalViewPr>
  <p:slideViewPr>
    <p:cSldViewPr snapToGrid="0">
      <p:cViewPr varScale="1">
        <p:scale>
          <a:sx n="273" d="100"/>
          <a:sy n="273" d="100"/>
        </p:scale>
        <p:origin x="1240" y="192"/>
      </p:cViewPr>
      <p:guideLst>
        <p:guide orient="horz" pos="4142"/>
        <p:guide orient="horz" pos="4027"/>
        <p:guide orient="horz" pos="1698"/>
        <p:guide orient="horz" pos="152"/>
        <p:guide orient="horz" pos="2790"/>
        <p:guide orient="horz" pos="604"/>
        <p:guide pos="7488"/>
        <p:guide pos="181"/>
        <p:guide pos="785"/>
        <p:guide pos="5937"/>
        <p:guide pos="6884"/>
        <p:guide pos="617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fermicloud.sharepoint.com/sites/PIPII/QA/Shared%20Documents/PIP-II%20QA%20Program%20Management/Nonconformance%20Management/PIP-II%20Master%20Nonconformance%20Lo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https://fermicloud.sharepoint.com/sites/PIPII/QA/Shared%20Documents/PIP-II%20QA%20Program%20Management/Nonconformance%20Management/PIP-II%20Master%20Nonconformance%20Log.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https://fermicloud.sharepoint.com/sites/PIPII/QA/Shared%20Documents/PIP-II%20QA%20Program%20Management/Nonconformance%20Management/PIP-II%20Master%20Nonconformance%20Log.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n-US" sz="1600" b="0" i="0" u="none" strike="noStrike" kern="1200" spc="0" baseline="0">
                <a:solidFill>
                  <a:srgbClr val="000000"/>
                </a:solidFill>
                <a:latin typeface="Helvetica" panose="020B0604020202020204" pitchFamily="34" charset="0"/>
                <a:ea typeface="Cambria"/>
                <a:cs typeface="Helvetica" panose="020B0604020202020204" pitchFamily="34" charset="0"/>
              </a:defRPr>
            </a:pPr>
            <a:r>
              <a:rPr lang="en-US" sz="1600"/>
              <a:t>Nonconformances by Severity</a:t>
            </a:r>
          </a:p>
        </c:rich>
      </c:tx>
      <c:layout>
        <c:manualLayout>
          <c:xMode val="edge"/>
          <c:yMode val="edge"/>
          <c:x val="0.25054508199611031"/>
          <c:y val="0"/>
        </c:manualLayout>
      </c:layout>
      <c:overlay val="0"/>
      <c:spPr>
        <a:noFill/>
        <a:ln>
          <a:noFill/>
        </a:ln>
        <a:effectLst/>
      </c:spPr>
      <c:txPr>
        <a:bodyPr rot="0" spcFirstLastPara="1" vertOverflow="ellipsis" vert="horz" wrap="square" anchor="ctr" anchorCtr="1"/>
        <a:lstStyle/>
        <a:p>
          <a:pPr algn="ctr" rtl="0">
            <a:defRPr lang="en-US" sz="1600" b="0" i="0" u="none" strike="noStrike" kern="1200" spc="0" baseline="0">
              <a:solidFill>
                <a:srgbClr val="000000"/>
              </a:solidFill>
              <a:latin typeface="Helvetica" panose="020B0604020202020204" pitchFamily="34" charset="0"/>
              <a:ea typeface="Cambria"/>
              <a:cs typeface="Helvetica" panose="020B0604020202020204" pitchFamily="34" charset="0"/>
            </a:defRPr>
          </a:pPr>
          <a:endParaRPr lang="en-US"/>
        </a:p>
      </c:txPr>
    </c:title>
    <c:autoTitleDeleted val="0"/>
    <c:plotArea>
      <c:layout>
        <c:manualLayout>
          <c:layoutTarget val="inner"/>
          <c:xMode val="edge"/>
          <c:yMode val="edge"/>
          <c:x val="0.19937316069332542"/>
          <c:y val="0.10094494647819882"/>
          <c:w val="0.76173747222705956"/>
          <c:h val="0.44868973951227076"/>
        </c:manualLayout>
      </c:layout>
      <c:barChart>
        <c:barDir val="bar"/>
        <c:grouping val="stacked"/>
        <c:varyColors val="0"/>
        <c:ser>
          <c:idx val="0"/>
          <c:order val="0"/>
          <c:tx>
            <c:strRef>
              <c:f>'[PIP-II Master Nonconformance Log.xlsx]data'!$X$1</c:f>
              <c:strCache>
                <c:ptCount val="1"/>
                <c:pt idx="0">
                  <c:v>Open</c:v>
                </c:pt>
              </c:strCache>
            </c:strRef>
          </c:tx>
          <c:spPr>
            <a:solidFill>
              <a:srgbClr val="0085AD"/>
            </a:solidFill>
            <a:ln>
              <a:noFill/>
            </a:ln>
            <a:effectLst/>
          </c:spPr>
          <c:invertIfNegative val="0"/>
          <c:cat>
            <c:strRef>
              <c:f>'[PIP-II Master Nonconformance Log.xlsx]data'!$W$3:$W$6</c:f>
              <c:strCache>
                <c:ptCount val="3"/>
                <c:pt idx="0">
                  <c:v>Critical</c:v>
                </c:pt>
                <c:pt idx="1">
                  <c:v>Moderate</c:v>
                </c:pt>
                <c:pt idx="2">
                  <c:v>Minor</c:v>
                </c:pt>
              </c:strCache>
              <c:extLst/>
            </c:strRef>
          </c:cat>
          <c:val>
            <c:numRef>
              <c:f>'[PIP-II Master Nonconformance Log.xlsx]data'!$X$3:$X$6</c:f>
              <c:numCache>
                <c:formatCode>General</c:formatCode>
                <c:ptCount val="3"/>
                <c:pt idx="0">
                  <c:v>5</c:v>
                </c:pt>
                <c:pt idx="1">
                  <c:v>5</c:v>
                </c:pt>
                <c:pt idx="2">
                  <c:v>1</c:v>
                </c:pt>
              </c:numCache>
              <c:extLst/>
            </c:numRef>
          </c:val>
          <c:extLst>
            <c:ext xmlns:c16="http://schemas.microsoft.com/office/drawing/2014/chart" uri="{C3380CC4-5D6E-409C-BE32-E72D297353CC}">
              <c16:uniqueId val="{00000000-B7F2-44F2-86B9-BB56C28963D6}"/>
            </c:ext>
          </c:extLst>
        </c:ser>
        <c:ser>
          <c:idx val="1"/>
          <c:order val="1"/>
          <c:tx>
            <c:strRef>
              <c:f>'[PIP-II Master Nonconformance Log.xlsx]data'!$Y$1</c:f>
              <c:strCache>
                <c:ptCount val="1"/>
                <c:pt idx="0">
                  <c:v>Past Due</c:v>
                </c:pt>
              </c:strCache>
            </c:strRef>
          </c:tx>
          <c:spPr>
            <a:solidFill>
              <a:srgbClr val="8A2A2B"/>
            </a:solidFill>
            <a:ln>
              <a:noFill/>
            </a:ln>
            <a:effectLst/>
          </c:spPr>
          <c:invertIfNegative val="0"/>
          <c:cat>
            <c:strRef>
              <c:f>'[PIP-II Master Nonconformance Log.xlsx]data'!$W$3:$W$6</c:f>
              <c:strCache>
                <c:ptCount val="3"/>
                <c:pt idx="0">
                  <c:v>Critical</c:v>
                </c:pt>
                <c:pt idx="1">
                  <c:v>Moderate</c:v>
                </c:pt>
                <c:pt idx="2">
                  <c:v>Minor</c:v>
                </c:pt>
              </c:strCache>
              <c:extLst/>
            </c:strRef>
          </c:cat>
          <c:val>
            <c:numRef>
              <c:f>'[PIP-II Master Nonconformance Log.xlsx]data'!$Y$3:$Y$6</c:f>
              <c:numCache>
                <c:formatCode>General</c:formatCode>
                <c:ptCount val="3"/>
                <c:pt idx="0">
                  <c:v>1</c:v>
                </c:pt>
                <c:pt idx="1">
                  <c:v>16</c:v>
                </c:pt>
                <c:pt idx="2">
                  <c:v>1</c:v>
                </c:pt>
              </c:numCache>
              <c:extLst/>
            </c:numRef>
          </c:val>
          <c:extLst>
            <c:ext xmlns:c16="http://schemas.microsoft.com/office/drawing/2014/chart" uri="{C3380CC4-5D6E-409C-BE32-E72D297353CC}">
              <c16:uniqueId val="{00000001-B7F2-44F2-86B9-BB56C28963D6}"/>
            </c:ext>
          </c:extLst>
        </c:ser>
        <c:ser>
          <c:idx val="3"/>
          <c:order val="3"/>
          <c:tx>
            <c:strRef>
              <c:f>'[PIP-II Master Nonconformance Log.xlsx]data'!$AA$1</c:f>
              <c:strCache>
                <c:ptCount val="1"/>
                <c:pt idx="0">
                  <c:v>Closed</c:v>
                </c:pt>
              </c:strCache>
              <c:extLst xmlns:c15="http://schemas.microsoft.com/office/drawing/2012/chart"/>
            </c:strRef>
          </c:tx>
          <c:spPr>
            <a:solidFill>
              <a:srgbClr val="4C8C2B"/>
            </a:solidFill>
            <a:ln>
              <a:noFill/>
            </a:ln>
            <a:effectLst/>
          </c:spPr>
          <c:invertIfNegative val="0"/>
          <c:cat>
            <c:strRef>
              <c:f>'[PIP-II Master Nonconformance Log.xlsx]data'!$W$3:$W$6</c:f>
              <c:strCache>
                <c:ptCount val="3"/>
                <c:pt idx="0">
                  <c:v>Critical</c:v>
                </c:pt>
                <c:pt idx="1">
                  <c:v>Moderate</c:v>
                </c:pt>
                <c:pt idx="2">
                  <c:v>Minor</c:v>
                </c:pt>
              </c:strCache>
              <c:extLst/>
            </c:strRef>
          </c:cat>
          <c:val>
            <c:numRef>
              <c:f>'[PIP-II Master Nonconformance Log.xlsx]data'!$AA$2:$AA$5</c:f>
              <c:numCache>
                <c:formatCode>General</c:formatCode>
                <c:ptCount val="3"/>
                <c:pt idx="1">
                  <c:v>13</c:v>
                </c:pt>
                <c:pt idx="2">
                  <c:v>181</c:v>
                </c:pt>
              </c:numCache>
              <c:extLst/>
            </c:numRef>
          </c:val>
          <c:extLst xmlns:c15="http://schemas.microsoft.com/office/drawing/2012/chart">
            <c:ext xmlns:c16="http://schemas.microsoft.com/office/drawing/2014/chart" uri="{C3380CC4-5D6E-409C-BE32-E72D297353CC}">
              <c16:uniqueId val="{00000002-B7F2-44F2-86B9-BB56C28963D6}"/>
            </c:ext>
          </c:extLst>
        </c:ser>
        <c:dLbls>
          <c:showLegendKey val="0"/>
          <c:showVal val="0"/>
          <c:showCatName val="0"/>
          <c:showSerName val="0"/>
          <c:showPercent val="0"/>
          <c:showBubbleSize val="0"/>
        </c:dLbls>
        <c:gapWidth val="18"/>
        <c:overlap val="100"/>
        <c:axId val="617197568"/>
        <c:axId val="820376392"/>
        <c:extLst>
          <c:ext xmlns:c15="http://schemas.microsoft.com/office/drawing/2012/chart" uri="{02D57815-91ED-43cb-92C2-25804820EDAC}">
            <c15:filteredBarSeries>
              <c15:ser>
                <c:idx val="2"/>
                <c:order val="2"/>
                <c:tx>
                  <c:strRef>
                    <c:extLst>
                      <c:ext uri="{02D57815-91ED-43cb-92C2-25804820EDAC}">
                        <c15:formulaRef>
                          <c15:sqref>'[PIP-II Master Nonconformance Log.xlsx]data'!$Z$1</c15:sqref>
                        </c15:formulaRef>
                      </c:ext>
                    </c:extLst>
                    <c:strCache>
                      <c:ptCount val="1"/>
                      <c:pt idx="0">
                        <c:v>Open + Past Due</c:v>
                      </c:pt>
                    </c:strCache>
                  </c:strRef>
                </c:tx>
                <c:spPr>
                  <a:solidFill>
                    <a:schemeClr val="accent3"/>
                  </a:solidFill>
                  <a:ln>
                    <a:noFill/>
                  </a:ln>
                  <a:effectLst/>
                </c:spPr>
                <c:invertIfNegative val="0"/>
                <c:cat>
                  <c:strRef>
                    <c:extLst>
                      <c:ext uri="{02D57815-91ED-43cb-92C2-25804820EDAC}">
                        <c15:formulaRef>
                          <c15:sqref>'[PIP-II Master Nonconformance Log.xlsx]data'!$W$3:$W$6</c15:sqref>
                        </c15:formulaRef>
                      </c:ext>
                    </c:extLst>
                    <c:strCache>
                      <c:ptCount val="3"/>
                      <c:pt idx="0">
                        <c:v>Critical</c:v>
                      </c:pt>
                      <c:pt idx="1">
                        <c:v>Moderate</c:v>
                      </c:pt>
                      <c:pt idx="2">
                        <c:v>Minor</c:v>
                      </c:pt>
                    </c:strCache>
                  </c:strRef>
                </c:cat>
                <c:val>
                  <c:numRef>
                    <c:extLst>
                      <c:ext uri="{02D57815-91ED-43cb-92C2-25804820EDAC}">
                        <c15:formulaRef>
                          <c15:sqref>'[PIP-II Master Nonconformance Log.xlsx]data'!$Z$2:$Z$6</c15:sqref>
                        </c15:formulaRef>
                      </c:ext>
                    </c:extLst>
                    <c:numCache>
                      <c:formatCode>General</c:formatCode>
                      <c:ptCount val="4"/>
                      <c:pt idx="1">
                        <c:v>6</c:v>
                      </c:pt>
                      <c:pt idx="2">
                        <c:v>21</c:v>
                      </c:pt>
                      <c:pt idx="3">
                        <c:v>40</c:v>
                      </c:pt>
                    </c:numCache>
                  </c:numRef>
                </c:val>
                <c:extLst>
                  <c:ext xmlns:c16="http://schemas.microsoft.com/office/drawing/2014/chart" uri="{C3380CC4-5D6E-409C-BE32-E72D297353CC}">
                    <c16:uniqueId val="{00000003-B7F2-44F2-86B9-BB56C28963D6}"/>
                  </c:ext>
                </c:extLst>
              </c15:ser>
            </c15:filteredBarSeries>
          </c:ext>
        </c:extLst>
      </c:barChart>
      <c:catAx>
        <c:axId val="617197568"/>
        <c:scaling>
          <c:orientation val="minMax"/>
        </c:scaling>
        <c:delete val="0"/>
        <c:axPos val="l"/>
        <c:majorGridlines>
          <c:spPr>
            <a:ln w="9525" cap="flat" cmpd="sng" algn="ctr">
              <a:solidFill>
                <a:srgbClr val="D9D9D9"/>
              </a:solidFill>
              <a:prstDash val="dash"/>
              <a:round/>
            </a:ln>
            <a:effectLst/>
          </c:spPr>
        </c:majorGridlines>
        <c:title>
          <c:tx>
            <c:rich>
              <a:bodyPr rot="-5400000" spcFirstLastPara="1" vertOverflow="ellipsis" vert="horz" wrap="square" anchor="ctr" anchorCtr="1"/>
              <a:lstStyle/>
              <a:p>
                <a:pPr>
                  <a:defRPr lang="en-US" sz="1400" b="0" i="0" u="none" strike="noStrike" kern="1200" baseline="0">
                    <a:solidFill>
                      <a:srgbClr val="000000"/>
                    </a:solidFill>
                    <a:latin typeface="Helvetica" panose="020B0604020202020204" pitchFamily="34" charset="0"/>
                    <a:ea typeface="Cambria"/>
                    <a:cs typeface="Helvetica" panose="020B0604020202020204" pitchFamily="34" charset="0"/>
                  </a:defRPr>
                </a:pPr>
                <a:r>
                  <a:rPr lang="en-US" sz="1400"/>
                  <a:t>Severity</a:t>
                </a:r>
              </a:p>
            </c:rich>
          </c:tx>
          <c:layout>
            <c:manualLayout>
              <c:xMode val="edge"/>
              <c:yMode val="edge"/>
              <c:x val="3.322522379658574E-2"/>
              <c:y val="0.1879500109505782"/>
            </c:manualLayout>
          </c:layout>
          <c:overlay val="0"/>
          <c:spPr>
            <a:noFill/>
            <a:ln>
              <a:noFill/>
            </a:ln>
            <a:effectLst/>
          </c:spPr>
          <c:txPr>
            <a:bodyPr rot="-5400000" spcFirstLastPara="1" vertOverflow="ellipsis" vert="horz" wrap="square" anchor="ctr" anchorCtr="1"/>
            <a:lstStyle/>
            <a:p>
              <a:pPr>
                <a:defRPr lang="en-US" sz="1400" b="0" i="0" u="none" strike="noStrike" kern="1200" baseline="0">
                  <a:solidFill>
                    <a:srgbClr val="000000"/>
                  </a:solidFill>
                  <a:latin typeface="Helvetica" panose="020B0604020202020204" pitchFamily="34" charset="0"/>
                  <a:ea typeface="Cambria"/>
                  <a:cs typeface="Helvetica" panose="020B0604020202020204" pitchFamily="34" charset="0"/>
                </a:defRPr>
              </a:pPr>
              <a:endParaRPr lang="en-US"/>
            </a:p>
          </c:txPr>
        </c:title>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ctr" rtl="0">
              <a:defRPr lang="en-US" sz="1400" b="0" i="0" u="none" strike="noStrike" kern="1200" baseline="0">
                <a:solidFill>
                  <a:srgbClr val="000000"/>
                </a:solidFill>
                <a:latin typeface="Helvetica" panose="020B0604020202020204" pitchFamily="34" charset="0"/>
                <a:ea typeface="Cambria"/>
                <a:cs typeface="Helvetica" panose="020B0604020202020204" pitchFamily="34" charset="0"/>
              </a:defRPr>
            </a:pPr>
            <a:endParaRPr lang="en-US"/>
          </a:p>
        </c:txPr>
        <c:crossAx val="820376392"/>
        <c:crosses val="autoZero"/>
        <c:auto val="1"/>
        <c:lblAlgn val="ctr"/>
        <c:lblOffset val="100"/>
        <c:noMultiLvlLbl val="0"/>
      </c:catAx>
      <c:valAx>
        <c:axId val="820376392"/>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lgn="ctr" rtl="0">
              <a:defRPr lang="en-US" sz="1400" b="0" i="0" u="none" strike="noStrike" kern="1200" baseline="0">
                <a:solidFill>
                  <a:srgbClr val="000000"/>
                </a:solidFill>
                <a:latin typeface="Helvetica" panose="020B0604020202020204" pitchFamily="34" charset="0"/>
                <a:ea typeface="Cambria"/>
                <a:cs typeface="Helvetica" panose="020B0604020202020204" pitchFamily="34" charset="0"/>
              </a:defRPr>
            </a:pPr>
            <a:endParaRPr lang="en-US"/>
          </a:p>
        </c:txPr>
        <c:crossAx val="617197568"/>
        <c:crosses val="autoZero"/>
        <c:crossBetween val="between"/>
        <c:majorUnit val="50"/>
      </c:valAx>
      <c:dTable>
        <c:showHorzBorder val="1"/>
        <c:showVertBorder val="1"/>
        <c:showOutline val="1"/>
        <c:showKeys val="1"/>
        <c:spPr>
          <a:noFill/>
          <a:ln w="9525" cap="flat" cmpd="sng" algn="ctr">
            <a:solidFill>
              <a:srgbClr val="D9D9D9"/>
            </a:solidFill>
            <a:round/>
          </a:ln>
          <a:effectLst/>
        </c:spPr>
        <c:txPr>
          <a:bodyPr rot="0" spcFirstLastPara="1" vertOverflow="ellipsis" vert="horz" wrap="square" anchor="ctr" anchorCtr="1"/>
          <a:lstStyle/>
          <a:p>
            <a:pPr algn="ctr" rtl="0">
              <a:defRPr lang="en-US" sz="1400" b="0" i="0" u="none" strike="noStrike" kern="1200" baseline="0">
                <a:solidFill>
                  <a:srgbClr val="000000"/>
                </a:solidFill>
                <a:latin typeface="Helvetica" panose="020B0604020202020204" pitchFamily="34" charset="0"/>
                <a:ea typeface="Cambria"/>
                <a:cs typeface="Helvetica" panose="020B0604020202020204" pitchFamily="34" charset="0"/>
              </a:defRPr>
            </a:pPr>
            <a:endParaRPr lang="en-US"/>
          </a:p>
        </c:txPr>
      </c:dTable>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175" cap="flat" cmpd="sng" algn="ctr">
      <a:solidFill>
        <a:srgbClr val="C9C9C9"/>
      </a:solidFill>
      <a:round/>
    </a:ln>
    <a:effectLst/>
  </c:spPr>
  <c:txPr>
    <a:bodyPr/>
    <a:lstStyle/>
    <a:p>
      <a:pPr>
        <a:defRPr lang="en-US" sz="1600" b="0" i="0" u="none" strike="noStrike" kern="1200" baseline="0">
          <a:solidFill>
            <a:srgbClr val="000000"/>
          </a:solidFill>
          <a:latin typeface="Helvetica" panose="020B0604020202020204" pitchFamily="34" charset="0"/>
          <a:ea typeface="Cambria"/>
          <a:cs typeface="Helvetica"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IN" sz="1600"/>
              <a:t>PIP-II Nonconformance Summary</a:t>
            </a:r>
          </a:p>
        </c:rich>
      </c:tx>
      <c:layout>
        <c:manualLayout>
          <c:xMode val="edge"/>
          <c:yMode val="edge"/>
          <c:x val="0.18205778161736144"/>
          <c:y val="3.6138620067693063E-2"/>
        </c:manualLayout>
      </c:layout>
      <c:overlay val="0"/>
      <c:spPr>
        <a:noFill/>
        <a:ln w="25400">
          <a:noFill/>
        </a:ln>
      </c:spPr>
    </c:title>
    <c:autoTitleDeleted val="0"/>
    <c:plotArea>
      <c:layout>
        <c:manualLayout>
          <c:layoutTarget val="inner"/>
          <c:xMode val="edge"/>
          <c:yMode val="edge"/>
          <c:x val="0.25260383906441725"/>
          <c:y val="0.22209102134153538"/>
          <c:w val="0.44854669372036499"/>
          <c:h val="0.69226500000337177"/>
        </c:manualLayout>
      </c:layout>
      <c:pieChart>
        <c:varyColors val="1"/>
        <c:ser>
          <c:idx val="0"/>
          <c:order val="0"/>
          <c:spPr>
            <a:solidFill>
              <a:srgbClr val="9999FF"/>
            </a:solidFill>
            <a:ln w="12700">
              <a:noFill/>
              <a:prstDash val="solid"/>
            </a:ln>
          </c:spPr>
          <c:dPt>
            <c:idx val="0"/>
            <c:bubble3D val="0"/>
            <c:spPr>
              <a:solidFill>
                <a:srgbClr val="8A2A2B"/>
              </a:solidFill>
              <a:ln w="12700">
                <a:noFill/>
                <a:prstDash val="solid"/>
              </a:ln>
            </c:spPr>
            <c:extLst>
              <c:ext xmlns:c16="http://schemas.microsoft.com/office/drawing/2014/chart" uri="{C3380CC4-5D6E-409C-BE32-E72D297353CC}">
                <c16:uniqueId val="{00000001-9335-4DD8-BF96-804CB50CFCDE}"/>
              </c:ext>
            </c:extLst>
          </c:dPt>
          <c:dPt>
            <c:idx val="1"/>
            <c:bubble3D val="0"/>
            <c:spPr>
              <a:solidFill>
                <a:srgbClr val="0085AD"/>
              </a:solidFill>
              <a:ln w="12700">
                <a:noFill/>
                <a:prstDash val="solid"/>
              </a:ln>
            </c:spPr>
            <c:extLst>
              <c:ext xmlns:c16="http://schemas.microsoft.com/office/drawing/2014/chart" uri="{C3380CC4-5D6E-409C-BE32-E72D297353CC}">
                <c16:uniqueId val="{00000003-9335-4DD8-BF96-804CB50CFCDE}"/>
              </c:ext>
            </c:extLst>
          </c:dPt>
          <c:dPt>
            <c:idx val="2"/>
            <c:bubble3D val="0"/>
            <c:spPr>
              <a:solidFill>
                <a:srgbClr val="4C8C2B"/>
              </a:solidFill>
              <a:ln w="12700">
                <a:noFill/>
                <a:prstDash val="solid"/>
              </a:ln>
            </c:spPr>
            <c:extLst>
              <c:ext xmlns:c16="http://schemas.microsoft.com/office/drawing/2014/chart" uri="{C3380CC4-5D6E-409C-BE32-E72D297353CC}">
                <c16:uniqueId val="{00000005-9335-4DD8-BF96-804CB50CFCDE}"/>
              </c:ext>
            </c:extLst>
          </c:dPt>
          <c:dLbls>
            <c:spPr>
              <a:noFill/>
              <a:ln w="25400">
                <a:noFill/>
              </a:ln>
            </c:spPr>
            <c:txPr>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'[PIP-II Master Nonconformance Log.xlsx]data'!$A$8:$A$10</c:f>
              <c:strCache>
                <c:ptCount val="3"/>
                <c:pt idx="0">
                  <c:v>Past Due</c:v>
                </c:pt>
                <c:pt idx="1">
                  <c:v>Open</c:v>
                </c:pt>
                <c:pt idx="2">
                  <c:v>Closed</c:v>
                </c:pt>
              </c:strCache>
            </c:strRef>
          </c:cat>
          <c:val>
            <c:numRef>
              <c:f>'[PIP-II Master Nonconformance Log.xlsx]data'!$B$8:$B$10</c:f>
              <c:numCache>
                <c:formatCode>General</c:formatCode>
                <c:ptCount val="3"/>
                <c:pt idx="0">
                  <c:v>21</c:v>
                </c:pt>
                <c:pt idx="1">
                  <c:v>48</c:v>
                </c:pt>
                <c:pt idx="2">
                  <c:v>369</c:v>
                </c:pt>
              </c:numCache>
            </c:numRef>
          </c:val>
          <c:extLst>
            <c:ext xmlns:c16="http://schemas.microsoft.com/office/drawing/2014/chart" uri="{C3380CC4-5D6E-409C-BE32-E72D297353CC}">
              <c16:uniqueId val="{00000006-9335-4DD8-BF96-804CB50CFCDE}"/>
            </c:ext>
          </c:extLst>
        </c:ser>
        <c:dLbls>
          <c:showLegendKey val="0"/>
          <c:showVal val="0"/>
          <c:showCatName val="0"/>
          <c:showSerName val="0"/>
          <c:showPercent val="0"/>
          <c:showBubbleSize val="0"/>
          <c:showLeaderLines val="0"/>
        </c:dLbls>
        <c:firstSliceAng val="0"/>
      </c:pieChart>
      <c:spPr>
        <a:noFill/>
        <a:ln w="25400">
          <a:noFill/>
        </a:ln>
      </c:spPr>
    </c:plotArea>
    <c:legend>
      <c:legendPos val="r"/>
      <c:layout>
        <c:manualLayout>
          <c:xMode val="edge"/>
          <c:yMode val="edge"/>
          <c:x val="0.73811049995155853"/>
          <c:y val="0.68912035388004267"/>
          <c:w val="0.21938984507312514"/>
          <c:h val="0.27503280715561745"/>
        </c:manualLayout>
      </c:layout>
      <c:overlay val="0"/>
    </c:legend>
    <c:plotVisOnly val="1"/>
    <c:dispBlanksAs val="gap"/>
    <c:showDLblsOverMax val="0"/>
  </c:chart>
  <c:spPr>
    <a:solidFill>
      <a:srgbClr val="FFFFFF"/>
    </a:solidFill>
    <a:ln w="3175">
      <a:solidFill>
        <a:srgbClr val="C9C9C9"/>
      </a:solidFill>
      <a:prstDash val="solid"/>
    </a:ln>
  </c:spPr>
  <c:txPr>
    <a:bodyPr/>
    <a:lstStyle/>
    <a:p>
      <a:pPr>
        <a:defRPr lang="en-US" sz="1400" b="0" i="0" u="none" strike="noStrike" kern="1200" baseline="0">
          <a:solidFill>
            <a:srgbClr val="000000"/>
          </a:solidFill>
          <a:latin typeface="Helvetica" panose="020B0604020202020204" pitchFamily="34" charset="0"/>
          <a:ea typeface="Cambria"/>
          <a:cs typeface="Helvetica"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a:pPr>
            <a:r>
              <a:rPr lang="en-IN" sz="1600"/>
              <a:t>Nonconformances by System</a:t>
            </a:r>
          </a:p>
        </c:rich>
      </c:tx>
      <c:layout>
        <c:manualLayout>
          <c:xMode val="edge"/>
          <c:yMode val="edge"/>
          <c:x val="0.2566751937597283"/>
          <c:y val="4.3001547624767239E-2"/>
        </c:manualLayout>
      </c:layout>
      <c:overlay val="0"/>
      <c:spPr>
        <a:noFill/>
        <a:ln w="25400">
          <a:noFill/>
        </a:ln>
      </c:spPr>
    </c:title>
    <c:autoTitleDeleted val="0"/>
    <c:plotArea>
      <c:layout>
        <c:manualLayout>
          <c:layoutTarget val="inner"/>
          <c:xMode val="edge"/>
          <c:yMode val="edge"/>
          <c:x val="0.14456203494365183"/>
          <c:y val="0.2341881743948673"/>
          <c:w val="0.43276400474693144"/>
          <c:h val="0.67452414320123577"/>
        </c:manualLayout>
      </c:layout>
      <c:pieChart>
        <c:varyColors val="1"/>
        <c:ser>
          <c:idx val="0"/>
          <c:order val="0"/>
          <c:tx>
            <c:v>First</c:v>
          </c:tx>
          <c:spPr>
            <a:solidFill>
              <a:srgbClr val="FFFF00"/>
            </a:solidFill>
            <a:ln w="12700">
              <a:noFill/>
              <a:prstDash val="solid"/>
            </a:ln>
          </c:spPr>
          <c:dPt>
            <c:idx val="0"/>
            <c:bubble3D val="0"/>
            <c:spPr>
              <a:solidFill>
                <a:srgbClr val="4C8C2B"/>
              </a:solidFill>
              <a:ln w="12700">
                <a:noFill/>
                <a:prstDash val="solid"/>
              </a:ln>
            </c:spPr>
            <c:extLst>
              <c:ext xmlns:c16="http://schemas.microsoft.com/office/drawing/2014/chart" uri="{C3380CC4-5D6E-409C-BE32-E72D297353CC}">
                <c16:uniqueId val="{00000001-3321-439E-99E9-51564FD9B6BD}"/>
              </c:ext>
            </c:extLst>
          </c:dPt>
          <c:dPt>
            <c:idx val="1"/>
            <c:bubble3D val="0"/>
            <c:spPr>
              <a:solidFill>
                <a:srgbClr val="0085AD"/>
              </a:solidFill>
              <a:ln w="12700">
                <a:noFill/>
                <a:prstDash val="solid"/>
              </a:ln>
            </c:spPr>
            <c:extLst>
              <c:ext xmlns:c16="http://schemas.microsoft.com/office/drawing/2014/chart" uri="{C3380CC4-5D6E-409C-BE32-E72D297353CC}">
                <c16:uniqueId val="{00000003-3321-439E-99E9-51564FD9B6BD}"/>
              </c:ext>
            </c:extLst>
          </c:dPt>
          <c:dPt>
            <c:idx val="2"/>
            <c:bubble3D val="0"/>
            <c:spPr>
              <a:solidFill>
                <a:srgbClr val="8A2A2B"/>
              </a:solidFill>
              <a:ln w="12700">
                <a:noFill/>
                <a:prstDash val="solid"/>
              </a:ln>
            </c:spPr>
            <c:extLst>
              <c:ext xmlns:c16="http://schemas.microsoft.com/office/drawing/2014/chart" uri="{C3380CC4-5D6E-409C-BE32-E72D297353CC}">
                <c16:uniqueId val="{00000005-3321-439E-99E9-51564FD9B6BD}"/>
              </c:ext>
            </c:extLst>
          </c:dPt>
          <c:dPt>
            <c:idx val="3"/>
            <c:bubble3D val="0"/>
            <c:spPr>
              <a:solidFill>
                <a:srgbClr val="DB720C"/>
              </a:solidFill>
              <a:ln w="12700">
                <a:noFill/>
                <a:prstDash val="solid"/>
              </a:ln>
            </c:spPr>
            <c:extLst>
              <c:ext xmlns:c16="http://schemas.microsoft.com/office/drawing/2014/chart" uri="{C3380CC4-5D6E-409C-BE32-E72D297353CC}">
                <c16:uniqueId val="{00000007-3321-439E-99E9-51564FD9B6BD}"/>
              </c:ext>
            </c:extLst>
          </c:dPt>
          <c:dPt>
            <c:idx val="4"/>
            <c:bubble3D val="0"/>
            <c:spPr>
              <a:solidFill>
                <a:srgbClr val="EBAA02"/>
              </a:solidFill>
              <a:ln w="12700">
                <a:noFill/>
                <a:prstDash val="solid"/>
              </a:ln>
            </c:spPr>
            <c:extLst>
              <c:ext xmlns:c16="http://schemas.microsoft.com/office/drawing/2014/chart" uri="{C3380CC4-5D6E-409C-BE32-E72D297353CC}">
                <c16:uniqueId val="{00000009-3321-439E-99E9-51564FD9B6BD}"/>
              </c:ext>
            </c:extLst>
          </c:dPt>
          <c:dLbls>
            <c:dLbl>
              <c:idx val="0"/>
              <c:layout>
                <c:manualLayout>
                  <c:x val="-4.3082409198213989E-2"/>
                  <c:y val="-0.2179434986564450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321-439E-99E9-51564FD9B6BD}"/>
                </c:ext>
              </c:extLst>
            </c:dLbl>
            <c:dLbl>
              <c:idx val="1"/>
              <c:layout>
                <c:manualLayout>
                  <c:x val="6.4680838162556459E-2"/>
                  <c:y val="9.50326328807664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321-439E-99E9-51564FD9B6BD}"/>
                </c:ext>
              </c:extLst>
            </c:dLbl>
            <c:dLbl>
              <c:idx val="2"/>
              <c:layout>
                <c:manualLayout>
                  <c:x val="3.9202680110530685E-2"/>
                  <c:y val="9.037667552358424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321-439E-99E9-51564FD9B6BD}"/>
                </c:ext>
              </c:extLst>
            </c:dLbl>
            <c:dLbl>
              <c:idx val="3"/>
              <c:layout>
                <c:manualLayout>
                  <c:x val="-7.1743459849252867E-3"/>
                  <c:y val="8.5293107740497063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321-439E-99E9-51564FD9B6BD}"/>
                </c:ext>
              </c:extLst>
            </c:dLbl>
            <c:dLbl>
              <c:idx val="4"/>
              <c:layout>
                <c:manualLayout>
                  <c:x val="2.2916273459660175E-2"/>
                  <c:y val="4.3305363523846738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321-439E-99E9-51564FD9B6BD}"/>
                </c:ext>
              </c:extLst>
            </c:dLbl>
            <c:spPr>
              <a:noFill/>
              <a:ln w="25400">
                <a:noFill/>
              </a:ln>
            </c:spPr>
            <c:txPr>
              <a:bodyPr/>
              <a:lstStyle/>
              <a:p>
                <a:pPr>
                  <a:defRPr sz="1400">
                    <a:solidFill>
                      <a:schemeClr val="bg1"/>
                    </a:solidFill>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'[PIP-II Master Nonconformance Log.xlsx]data'!$A$2:$A$6</c:f>
              <c:strCache>
                <c:ptCount val="5"/>
                <c:pt idx="0">
                  <c:v>SRF &amp; CRYO</c:v>
                </c:pt>
                <c:pt idx="1">
                  <c:v>Accelerator Systems</c:v>
                </c:pt>
                <c:pt idx="2">
                  <c:v>Linac Installation/Commissioning</c:v>
                </c:pt>
                <c:pt idx="3">
                  <c:v>Accelerator Complex Upgrades</c:v>
                </c:pt>
                <c:pt idx="4">
                  <c:v>Conventional Facilities</c:v>
                </c:pt>
              </c:strCache>
            </c:strRef>
          </c:cat>
          <c:val>
            <c:numRef>
              <c:f>'[PIP-II Master Nonconformance Log.xlsx]data'!$B$2:$B$6</c:f>
              <c:numCache>
                <c:formatCode>General</c:formatCode>
                <c:ptCount val="5"/>
                <c:pt idx="0">
                  <c:v>358</c:v>
                </c:pt>
                <c:pt idx="1">
                  <c:v>25</c:v>
                </c:pt>
                <c:pt idx="2">
                  <c:v>22</c:v>
                </c:pt>
                <c:pt idx="3">
                  <c:v>2</c:v>
                </c:pt>
                <c:pt idx="4">
                  <c:v>1</c:v>
                </c:pt>
              </c:numCache>
            </c:numRef>
          </c:val>
          <c:extLst>
            <c:ext xmlns:c16="http://schemas.microsoft.com/office/drawing/2014/chart" uri="{C3380CC4-5D6E-409C-BE32-E72D297353CC}">
              <c16:uniqueId val="{0000000A-3321-439E-99E9-51564FD9B6BD}"/>
            </c:ext>
          </c:extLst>
        </c:ser>
        <c:ser>
          <c:idx val="1"/>
          <c:order val="1"/>
          <c:tx>
            <c:v>Repeat</c:v>
          </c:tx>
          <c:spPr>
            <a:solidFill>
              <a:srgbClr val="FF0000"/>
            </a:solidFill>
          </c:spPr>
          <c:dLbls>
            <c:dLbl>
              <c:idx val="0"/>
              <c:layout>
                <c:manualLayout>
                  <c:x val="0"/>
                  <c:y val="-3.88960415238213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321-439E-99E9-51564FD9B6BD}"/>
                </c:ext>
              </c:extLst>
            </c:dLbl>
            <c:dLbl>
              <c:idx val="1"/>
              <c:layout>
                <c:manualLayout>
                  <c:x val="-4.0411431363781742E-17"/>
                  <c:y val="-0.14586015571433011"/>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321-439E-99E9-51564FD9B6BD}"/>
                </c:ext>
              </c:extLst>
            </c:dLbl>
            <c:dLbl>
              <c:idx val="2"/>
              <c:layout>
                <c:manualLayout>
                  <c:x val="0"/>
                  <c:y val="-0.14099815052385234"/>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321-439E-99E9-51564FD9B6BD}"/>
                </c:ext>
              </c:extLst>
            </c:dLbl>
            <c:dLbl>
              <c:idx val="3"/>
              <c:layout>
                <c:manualLayout>
                  <c:x val="-8.0822862727563484E-17"/>
                  <c:y val="-9.724010380955343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321-439E-99E9-51564FD9B6BD}"/>
                </c:ext>
              </c:extLst>
            </c:dLbl>
            <c:dLbl>
              <c:idx val="4"/>
              <c:layout>
                <c:manualLayout>
                  <c:x val="0"/>
                  <c:y val="-9.237809861907576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321-439E-99E9-51564FD9B6BD}"/>
                </c:ext>
              </c:extLst>
            </c:dLbl>
            <c:spPr>
              <a:noFill/>
              <a:ln w="25400">
                <a:noFill/>
              </a:ln>
            </c:sp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'[PIP-II Master Nonconformance Log.xlsx]data'!$A$2:$A$6</c:f>
              <c:strCache>
                <c:ptCount val="5"/>
                <c:pt idx="0">
                  <c:v>SRF &amp; CRYO</c:v>
                </c:pt>
                <c:pt idx="1">
                  <c:v>Accelerator Systems</c:v>
                </c:pt>
                <c:pt idx="2">
                  <c:v>Linac Installation/Commissioning</c:v>
                </c:pt>
                <c:pt idx="3">
                  <c:v>Accelerator Complex Upgrades</c:v>
                </c:pt>
                <c:pt idx="4">
                  <c:v>Conventional Facilities</c:v>
                </c:pt>
              </c:strCache>
            </c:strRef>
          </c:cat>
          <c:val>
            <c:numRef>
              <c:f>'[PIP-II Master Nonconformance Log.xlsx]data'!$C$2:$C$6</c:f>
              <c:numCache>
                <c:formatCode>General</c:formatCode>
                <c:ptCount val="5"/>
                <c:pt idx="0">
                  <c:v>30</c:v>
                </c:pt>
                <c:pt idx="1">
                  <c:v>0</c:v>
                </c:pt>
                <c:pt idx="2">
                  <c:v>0</c:v>
                </c:pt>
                <c:pt idx="3">
                  <c:v>0</c:v>
                </c:pt>
                <c:pt idx="4">
                  <c:v>0</c:v>
                </c:pt>
              </c:numCache>
            </c:numRef>
          </c:val>
          <c:extLst>
            <c:ext xmlns:c16="http://schemas.microsoft.com/office/drawing/2014/chart" uri="{C3380CC4-5D6E-409C-BE32-E72D297353CC}">
              <c16:uniqueId val="{00000010-3321-439E-99E9-51564FD9B6BD}"/>
            </c:ext>
          </c:extLst>
        </c:ser>
        <c:dLbls>
          <c:showLegendKey val="0"/>
          <c:showVal val="0"/>
          <c:showCatName val="0"/>
          <c:showSerName val="0"/>
          <c:showPercent val="0"/>
          <c:showBubbleSize val="0"/>
          <c:showLeaderLines val="0"/>
        </c:dLbls>
        <c:firstSliceAng val="0"/>
      </c:pieChart>
      <c:spPr>
        <a:noFill/>
        <a:ln w="25400">
          <a:noFill/>
        </a:ln>
      </c:spPr>
    </c:plotArea>
    <c:legend>
      <c:legendPos val="r"/>
      <c:layout>
        <c:manualLayout>
          <c:xMode val="edge"/>
          <c:yMode val="edge"/>
          <c:x val="0.62379656354934743"/>
          <c:y val="0.47499850769954238"/>
          <c:w val="0.37254711721540484"/>
          <c:h val="0.52500149230045756"/>
        </c:manualLayout>
      </c:layout>
      <c:overlay val="1"/>
      <c:txPr>
        <a:bodyPr/>
        <a:lstStyle/>
        <a:p>
          <a:pPr>
            <a:defRPr sz="1000"/>
          </a:pPr>
          <a:endParaRPr lang="en-US"/>
        </a:p>
      </c:txPr>
    </c:legend>
    <c:plotVisOnly val="1"/>
    <c:dispBlanksAs val="gap"/>
    <c:showDLblsOverMax val="0"/>
  </c:chart>
  <c:spPr>
    <a:noFill/>
    <a:ln w="3175">
      <a:solidFill>
        <a:srgbClr val="C9C9C9"/>
      </a:solidFill>
      <a:prstDash val="solid"/>
    </a:ln>
  </c:spPr>
  <c:txPr>
    <a:bodyPr/>
    <a:lstStyle/>
    <a:p>
      <a:pPr>
        <a:defRPr sz="825" b="0" i="0" u="none" strike="noStrike" baseline="0">
          <a:solidFill>
            <a:srgbClr val="000000"/>
          </a:solidFill>
          <a:latin typeface="Helvetica" panose="020B0604020202020204" pitchFamily="34" charset="0"/>
          <a:ea typeface="Arial"/>
          <a:cs typeface="Helvetica"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ctr" rtl="0">
              <a:defRPr lang="en-US" sz="1600" b="0" i="0" u="none" strike="noStrike" kern="1200" spc="0" baseline="0">
                <a:solidFill>
                  <a:srgbClr val="000000"/>
                </a:solidFill>
                <a:latin typeface="Helvetica" panose="020B0604020202020204" pitchFamily="34" charset="0"/>
                <a:ea typeface="Cambria"/>
                <a:cs typeface="Helvetica" panose="020B0604020202020204" pitchFamily="34" charset="0"/>
              </a:defRPr>
            </a:pPr>
            <a:r>
              <a:rPr lang="en-US" sz="1600" b="0" i="0" u="none" strike="noStrike" kern="1200" spc="0" baseline="0">
                <a:solidFill>
                  <a:srgbClr val="000000"/>
                </a:solidFill>
                <a:latin typeface="Helvetica" panose="020B0604020202020204" pitchFamily="34" charset="0"/>
                <a:ea typeface="Cambria"/>
                <a:cs typeface="Helvetica" panose="020B0604020202020204" pitchFamily="34" charset="0"/>
              </a:rPr>
              <a:t>Nonconformance (DR) Open Vs Closed Monthly Comparison</a:t>
            </a:r>
          </a:p>
        </c:rich>
      </c:tx>
      <c:overlay val="0"/>
      <c:spPr>
        <a:noFill/>
        <a:ln>
          <a:noFill/>
        </a:ln>
        <a:effectLst/>
      </c:spPr>
      <c:txPr>
        <a:bodyPr rot="0" spcFirstLastPara="1" vertOverflow="ellipsis" vert="horz" wrap="square" anchor="ctr" anchorCtr="1"/>
        <a:lstStyle/>
        <a:p>
          <a:pPr algn="ctr" rtl="0">
            <a:defRPr lang="en-US" sz="1600" b="0" i="0" u="none" strike="noStrike" kern="1200" spc="0" baseline="0">
              <a:solidFill>
                <a:srgbClr val="000000"/>
              </a:solidFill>
              <a:latin typeface="Helvetica" panose="020B0604020202020204" pitchFamily="34" charset="0"/>
              <a:ea typeface="Cambria"/>
              <a:cs typeface="Helvetica" panose="020B0604020202020204" pitchFamily="34" charset="0"/>
            </a:defRPr>
          </a:pPr>
          <a:endParaRPr lang="en-US"/>
        </a:p>
      </c:txPr>
    </c:title>
    <c:autoTitleDeleted val="0"/>
    <c:plotArea>
      <c:layout/>
      <c:barChart>
        <c:barDir val="col"/>
        <c:grouping val="stacked"/>
        <c:varyColors val="0"/>
        <c:ser>
          <c:idx val="0"/>
          <c:order val="0"/>
          <c:tx>
            <c:v># of DRs Open</c:v>
          </c:tx>
          <c:spPr>
            <a:solidFill>
              <a:srgbClr val="0085AD"/>
            </a:solidFill>
            <a:ln>
              <a:noFill/>
            </a:ln>
            <a:effectLst/>
          </c:spPr>
          <c:invertIfNegative val="0"/>
          <c:cat>
            <c:strRef>
              <c:f>'[PIP-II Master Nonconformance Log.xlsx]data'!$AC$26:$AC$49</c:f>
              <c:strCache>
                <c:ptCount val="24"/>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strCache>
            </c:strRef>
          </c:cat>
          <c:val>
            <c:numRef>
              <c:f>'[PIP-II Master Nonconformance Log.xlsx]data'!$AE$26:$AE$49</c:f>
              <c:numCache>
                <c:formatCode>General</c:formatCode>
                <c:ptCount val="24"/>
                <c:pt idx="0">
                  <c:v>13</c:v>
                </c:pt>
                <c:pt idx="1">
                  <c:v>5</c:v>
                </c:pt>
                <c:pt idx="2">
                  <c:v>6</c:v>
                </c:pt>
                <c:pt idx="3">
                  <c:v>8</c:v>
                </c:pt>
                <c:pt idx="4">
                  <c:v>7</c:v>
                </c:pt>
                <c:pt idx="5">
                  <c:v>13</c:v>
                </c:pt>
                <c:pt idx="6">
                  <c:v>4</c:v>
                </c:pt>
                <c:pt idx="7">
                  <c:v>50</c:v>
                </c:pt>
                <c:pt idx="8">
                  <c:v>6</c:v>
                </c:pt>
                <c:pt idx="9">
                  <c:v>2</c:v>
                </c:pt>
                <c:pt idx="10">
                  <c:v>6</c:v>
                </c:pt>
                <c:pt idx="11">
                  <c:v>6</c:v>
                </c:pt>
                <c:pt idx="12">
                  <c:v>1</c:v>
                </c:pt>
                <c:pt idx="13">
                  <c:v>2</c:v>
                </c:pt>
                <c:pt idx="14">
                  <c:v>1</c:v>
                </c:pt>
                <c:pt idx="15">
                  <c:v>17</c:v>
                </c:pt>
                <c:pt idx="16">
                  <c:v>1</c:v>
                </c:pt>
                <c:pt idx="17">
                  <c:v>8</c:v>
                </c:pt>
                <c:pt idx="18">
                  <c:v>4</c:v>
                </c:pt>
                <c:pt idx="19">
                  <c:v>2</c:v>
                </c:pt>
                <c:pt idx="20">
                  <c:v>3</c:v>
                </c:pt>
                <c:pt idx="21">
                  <c:v>4</c:v>
                </c:pt>
                <c:pt idx="22">
                  <c:v>3</c:v>
                </c:pt>
                <c:pt idx="23">
                  <c:v>1</c:v>
                </c:pt>
              </c:numCache>
            </c:numRef>
          </c:val>
          <c:extLst>
            <c:ext xmlns:c16="http://schemas.microsoft.com/office/drawing/2014/chart" uri="{C3380CC4-5D6E-409C-BE32-E72D297353CC}">
              <c16:uniqueId val="{00000000-BB2D-46B2-B131-D9D440B96A56}"/>
            </c:ext>
          </c:extLst>
        </c:ser>
        <c:ser>
          <c:idx val="1"/>
          <c:order val="1"/>
          <c:tx>
            <c:v># of DRs Closed</c:v>
          </c:tx>
          <c:spPr>
            <a:solidFill>
              <a:srgbClr val="4C8C2B"/>
            </a:solidFill>
            <a:ln>
              <a:noFill/>
            </a:ln>
            <a:effectLst/>
          </c:spPr>
          <c:invertIfNegative val="0"/>
          <c:cat>
            <c:strRef>
              <c:f>'[PIP-II Master Nonconformance Log.xlsx]data'!$AC$26:$AC$49</c:f>
              <c:strCache>
                <c:ptCount val="24"/>
                <c:pt idx="0">
                  <c:v>Jan</c:v>
                </c:pt>
                <c:pt idx="1">
                  <c:v>Feb</c:v>
                </c:pt>
                <c:pt idx="2">
                  <c:v>Mar</c:v>
                </c:pt>
                <c:pt idx="3">
                  <c:v>Apr</c:v>
                </c:pt>
                <c:pt idx="4">
                  <c:v>May</c:v>
                </c:pt>
                <c:pt idx="5">
                  <c:v>Jun</c:v>
                </c:pt>
                <c:pt idx="6">
                  <c:v>Jul</c:v>
                </c:pt>
                <c:pt idx="7">
                  <c:v>Aug</c:v>
                </c:pt>
                <c:pt idx="8">
                  <c:v>Sep</c:v>
                </c:pt>
                <c:pt idx="9">
                  <c:v>Oct</c:v>
                </c:pt>
                <c:pt idx="10">
                  <c:v>Nov</c:v>
                </c:pt>
                <c:pt idx="11">
                  <c:v>Dec</c:v>
                </c:pt>
                <c:pt idx="12">
                  <c:v>Jan</c:v>
                </c:pt>
                <c:pt idx="13">
                  <c:v>Feb</c:v>
                </c:pt>
                <c:pt idx="14">
                  <c:v>Mar</c:v>
                </c:pt>
                <c:pt idx="15">
                  <c:v>Apr</c:v>
                </c:pt>
                <c:pt idx="16">
                  <c:v>May</c:v>
                </c:pt>
                <c:pt idx="17">
                  <c:v>Jun</c:v>
                </c:pt>
                <c:pt idx="18">
                  <c:v>Jul</c:v>
                </c:pt>
                <c:pt idx="19">
                  <c:v>Aug</c:v>
                </c:pt>
                <c:pt idx="20">
                  <c:v>Sep</c:v>
                </c:pt>
                <c:pt idx="21">
                  <c:v>Oct</c:v>
                </c:pt>
                <c:pt idx="22">
                  <c:v>Nov</c:v>
                </c:pt>
                <c:pt idx="23">
                  <c:v>Dec</c:v>
                </c:pt>
              </c:strCache>
            </c:strRef>
          </c:cat>
          <c:val>
            <c:numRef>
              <c:f>'[PIP-II Master Nonconformance Log.xlsx]data'!$AG$26:$AG$49</c:f>
              <c:numCache>
                <c:formatCode>General</c:formatCode>
                <c:ptCount val="24"/>
                <c:pt idx="0">
                  <c:v>-3</c:v>
                </c:pt>
                <c:pt idx="1">
                  <c:v>-11</c:v>
                </c:pt>
                <c:pt idx="2">
                  <c:v>-5</c:v>
                </c:pt>
                <c:pt idx="3">
                  <c:v>-7</c:v>
                </c:pt>
                <c:pt idx="4">
                  <c:v>-2</c:v>
                </c:pt>
                <c:pt idx="5">
                  <c:v>-2</c:v>
                </c:pt>
                <c:pt idx="6">
                  <c:v>-22</c:v>
                </c:pt>
                <c:pt idx="7">
                  <c:v>-11</c:v>
                </c:pt>
                <c:pt idx="8">
                  <c:v>0</c:v>
                </c:pt>
                <c:pt idx="9">
                  <c:v>-44</c:v>
                </c:pt>
                <c:pt idx="10">
                  <c:v>-6</c:v>
                </c:pt>
                <c:pt idx="11">
                  <c:v>-3</c:v>
                </c:pt>
                <c:pt idx="12">
                  <c:v>-7</c:v>
                </c:pt>
                <c:pt idx="13">
                  <c:v>-7</c:v>
                </c:pt>
                <c:pt idx="14">
                  <c:v>-4</c:v>
                </c:pt>
                <c:pt idx="15">
                  <c:v>-3</c:v>
                </c:pt>
                <c:pt idx="16">
                  <c:v>-3</c:v>
                </c:pt>
                <c:pt idx="17">
                  <c:v>-2</c:v>
                </c:pt>
                <c:pt idx="18">
                  <c:v>-1</c:v>
                </c:pt>
                <c:pt idx="19">
                  <c:v>-3</c:v>
                </c:pt>
                <c:pt idx="20">
                  <c:v>-1</c:v>
                </c:pt>
                <c:pt idx="21">
                  <c:v>-2</c:v>
                </c:pt>
                <c:pt idx="22">
                  <c:v>-9</c:v>
                </c:pt>
                <c:pt idx="23">
                  <c:v>0</c:v>
                </c:pt>
              </c:numCache>
            </c:numRef>
          </c:val>
          <c:extLst>
            <c:ext xmlns:c16="http://schemas.microsoft.com/office/drawing/2014/chart" uri="{C3380CC4-5D6E-409C-BE32-E72D297353CC}">
              <c16:uniqueId val="{00000001-BB2D-46B2-B131-D9D440B96A56}"/>
            </c:ext>
          </c:extLst>
        </c:ser>
        <c:dLbls>
          <c:showLegendKey val="0"/>
          <c:showVal val="0"/>
          <c:showCatName val="0"/>
          <c:showSerName val="0"/>
          <c:showPercent val="0"/>
          <c:showBubbleSize val="0"/>
        </c:dLbls>
        <c:gapWidth val="18"/>
        <c:overlap val="100"/>
        <c:axId val="966659584"/>
        <c:axId val="966663520"/>
      </c:barChart>
      <c:catAx>
        <c:axId val="966659584"/>
        <c:scaling>
          <c:orientation val="minMax"/>
        </c:scaling>
        <c:delete val="0"/>
        <c:axPos val="b"/>
        <c:title>
          <c:tx>
            <c:rich>
              <a:bodyPr rot="0" spcFirstLastPara="1" vertOverflow="ellipsis" vert="horz" wrap="square" anchor="ctr" anchorCtr="1"/>
              <a:lstStyle/>
              <a:p>
                <a:pPr algn="ctr" rtl="0">
                  <a:defRPr lang="en-US" sz="1400" b="0" i="0" u="none" strike="noStrike" kern="1200" baseline="0">
                    <a:solidFill>
                      <a:srgbClr val="000000"/>
                    </a:solidFill>
                    <a:latin typeface="Helvetica" panose="020B0604020202020204" pitchFamily="34" charset="0"/>
                    <a:ea typeface="+mn-ea"/>
                    <a:cs typeface="Helvetica" panose="020B0604020202020204" pitchFamily="34" charset="0"/>
                  </a:defRPr>
                </a:pPr>
                <a:r>
                  <a:rPr lang="en-US" sz="1400" b="0" i="0" u="none" strike="noStrike" kern="1200" baseline="0">
                    <a:solidFill>
                      <a:srgbClr val="000000"/>
                    </a:solidFill>
                    <a:latin typeface="Helvetica" panose="020B0604020202020204" pitchFamily="34" charset="0"/>
                    <a:ea typeface="+mn-ea"/>
                    <a:cs typeface="Helvetica" panose="020B0604020202020204" pitchFamily="34" charset="0"/>
                  </a:rPr>
                  <a:t>2023 vs 2024</a:t>
                </a:r>
              </a:p>
            </c:rich>
          </c:tx>
          <c:layout>
            <c:manualLayout>
              <c:xMode val="edge"/>
              <c:yMode val="edge"/>
              <c:x val="0.4591604516555331"/>
              <c:y val="0.87538796904002847"/>
            </c:manualLayout>
          </c:layout>
          <c:overlay val="0"/>
          <c:spPr>
            <a:noFill/>
            <a:ln>
              <a:noFill/>
            </a:ln>
            <a:effectLst/>
          </c:spPr>
          <c:txPr>
            <a:bodyPr rot="0" spcFirstLastPara="1" vertOverflow="ellipsis" vert="horz" wrap="square" anchor="ctr" anchorCtr="1"/>
            <a:lstStyle/>
            <a:p>
              <a:pPr algn="ctr" rtl="0">
                <a:defRPr lang="en-US" sz="1400" b="0" i="0" u="none" strike="noStrike" kern="1200" baseline="0">
                  <a:solidFill>
                    <a:srgbClr val="000000"/>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966663520"/>
        <c:crosses val="autoZero"/>
        <c:auto val="1"/>
        <c:lblAlgn val="ctr"/>
        <c:lblOffset val="100"/>
        <c:noMultiLvlLbl val="0"/>
      </c:catAx>
      <c:valAx>
        <c:axId val="966663520"/>
        <c:scaling>
          <c:orientation val="minMax"/>
        </c:scaling>
        <c:delete val="0"/>
        <c:axPos val="l"/>
        <c:majorGridlines>
          <c:spPr>
            <a:ln w="9525" cap="flat" cmpd="sng" algn="ctr">
              <a:solidFill>
                <a:srgbClr val="D9D9D9"/>
              </a:solidFill>
              <a:prstDash val="dash"/>
              <a:round/>
            </a:ln>
            <a:effectLst/>
          </c:spPr>
        </c:majorGridlines>
        <c:title>
          <c:tx>
            <c:rich>
              <a:bodyPr rot="-5400000" spcFirstLastPara="1" vertOverflow="ellipsis" vert="horz" wrap="square" anchor="ctr" anchorCtr="1"/>
              <a:lstStyle/>
              <a:p>
                <a:pPr algn="ctr" rtl="0">
                  <a:defRPr lang="en-US" sz="1400" b="0" i="0" u="none" strike="noStrike" kern="1200" baseline="0">
                    <a:solidFill>
                      <a:srgbClr val="000000"/>
                    </a:solidFill>
                    <a:latin typeface="Helvetica" panose="020B0604020202020204" pitchFamily="34" charset="0"/>
                    <a:ea typeface="+mn-ea"/>
                    <a:cs typeface="Helvetica" panose="020B0604020202020204" pitchFamily="34" charset="0"/>
                  </a:defRPr>
                </a:pPr>
                <a:r>
                  <a:rPr lang="en-US" sz="1400" b="0" i="0" u="none" strike="noStrike" kern="1200" baseline="0">
                    <a:solidFill>
                      <a:srgbClr val="000000"/>
                    </a:solidFill>
                    <a:latin typeface="Helvetica" panose="020B0604020202020204" pitchFamily="34" charset="0"/>
                    <a:ea typeface="+mn-ea"/>
                    <a:cs typeface="Helvetica" panose="020B0604020202020204" pitchFamily="34" charset="0"/>
                  </a:rPr>
                  <a:t># of Nonconformances</a:t>
                </a:r>
              </a:p>
            </c:rich>
          </c:tx>
          <c:layout>
            <c:manualLayout>
              <c:xMode val="edge"/>
              <c:yMode val="edge"/>
              <c:x val="7.5257004297169097E-2"/>
              <c:y val="5.1879026153454508E-2"/>
            </c:manualLayout>
          </c:layout>
          <c:overlay val="0"/>
          <c:spPr>
            <a:noFill/>
            <a:ln>
              <a:noFill/>
            </a:ln>
            <a:effectLst/>
          </c:spPr>
          <c:txPr>
            <a:bodyPr rot="-5400000" spcFirstLastPara="1" vertOverflow="ellipsis" vert="horz" wrap="square" anchor="ctr" anchorCtr="1"/>
            <a:lstStyle/>
            <a:p>
              <a:pPr algn="ctr" rtl="0">
                <a:defRPr lang="en-US" sz="1400" b="0" i="0" u="none" strike="noStrike" kern="1200" baseline="0">
                  <a:solidFill>
                    <a:srgbClr val="000000"/>
                  </a:solidFill>
                  <a:latin typeface="Helvetica" panose="020B0604020202020204" pitchFamily="34" charset="0"/>
                  <a:ea typeface="+mn-ea"/>
                  <a:cs typeface="Helvetica"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0000"/>
                </a:solidFill>
                <a:latin typeface="Helvetica" panose="020B0604020202020204" pitchFamily="34" charset="0"/>
                <a:ea typeface="+mn-ea"/>
                <a:cs typeface="Helvetica" panose="020B0604020202020204" pitchFamily="34" charset="0"/>
              </a:defRPr>
            </a:pPr>
            <a:endParaRPr lang="en-US"/>
          </a:p>
        </c:txPr>
        <c:crossAx val="96665958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lgn="ctr" rtl="0">
              <a:defRPr lang="en-US" sz="1400" b="0" i="0" u="none" strike="noStrike" kern="1200" baseline="0">
                <a:solidFill>
                  <a:srgbClr val="000000"/>
                </a:solidFill>
                <a:latin typeface="Helvetica" panose="020B0604020202020204" pitchFamily="34" charset="0"/>
                <a:ea typeface="+mn-ea"/>
                <a:cs typeface="Helvetica" panose="020B0604020202020204" pitchFamily="34" charset="0"/>
              </a:defRPr>
            </a:pPr>
            <a:endParaRPr lang="en-US"/>
          </a:p>
        </c:txPr>
      </c:dTable>
      <c:spPr>
        <a:noFill/>
        <a:ln>
          <a:noFill/>
          <a:prstDash val="dash"/>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cap="flat" cmpd="sng" algn="ctr">
      <a:solidFill>
        <a:srgbClr val="C9C9C9"/>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12/16/24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12/16/24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2930750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3859520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3756001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312058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Who was </a:t>
            </a:r>
            <a:r>
              <a:rPr lang="en-US" err="1"/>
              <a:t>interviewed,a</a:t>
            </a:r>
            <a:r>
              <a:rPr lang="en-US"/>
              <a:t> dd statistics o QC per each system, standard QA on SOW to mark on DOE414 based on check list for QA</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5</a:t>
            </a:fld>
            <a:endParaRPr lang="en-US"/>
          </a:p>
        </p:txBody>
      </p:sp>
    </p:spTree>
    <p:extLst>
      <p:ext uri="{BB962C8B-B14F-4D97-AF65-F5344CB8AC3E}">
        <p14:creationId xmlns:p14="http://schemas.microsoft.com/office/powerpoint/2010/main" val="834851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13</a:t>
            </a:fld>
            <a:endParaRPr lang="en-US"/>
          </a:p>
        </p:txBody>
      </p:sp>
    </p:spTree>
    <p:extLst>
      <p:ext uri="{BB962C8B-B14F-4D97-AF65-F5344CB8AC3E}">
        <p14:creationId xmlns:p14="http://schemas.microsoft.com/office/powerpoint/2010/main" val="983618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17</a:t>
            </a:fld>
            <a:endParaRPr lang="en-US"/>
          </a:p>
        </p:txBody>
      </p:sp>
    </p:spTree>
    <p:extLst>
      <p:ext uri="{BB962C8B-B14F-4D97-AF65-F5344CB8AC3E}">
        <p14:creationId xmlns:p14="http://schemas.microsoft.com/office/powerpoint/2010/main" val="382238725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51311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11383" y="-1966"/>
            <a:ext cx="12200935" cy="902819"/>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Text Placeholder 24"/>
          <p:cNvSpPr>
            <a:spLocks noGrp="1"/>
          </p:cNvSpPr>
          <p:nvPr>
            <p:ph type="body" sz="quarter" idx="11"/>
          </p:nvPr>
        </p:nvSpPr>
        <p:spPr>
          <a:xfrm>
            <a:off x="455899" y="450117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
        <p:nvSpPr>
          <p:cNvPr id="12" name="TextBox 11">
            <a:extLst>
              <a:ext uri="{FF2B5EF4-FFF2-40B4-BE49-F238E27FC236}">
                <a16:creationId xmlns:a16="http://schemas.microsoft.com/office/drawing/2014/main" id="{3AB522AF-9EFE-4D25-8693-FAF51B05263F}"/>
              </a:ext>
            </a:extLst>
          </p:cNvPr>
          <p:cNvSpPr txBox="1"/>
          <p:nvPr userDrawn="1"/>
        </p:nvSpPr>
        <p:spPr>
          <a:xfrm>
            <a:off x="8719077" y="4538271"/>
            <a:ext cx="3427737" cy="1969770"/>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a:latin typeface="Helvetica"/>
                <a:cs typeface="Helvetica"/>
              </a:rPr>
              <a:t>PIP-II is a partnership of: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600">
              <a:latin typeface="Helvetica"/>
              <a:cs typeface="Helvetica"/>
            </a:endParaRP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US-DOE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UK-STFC-UKRI</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France-CEA, CNRS/IN2P3</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a:solidFill>
                  <a:schemeClr val="tx1"/>
                </a:solidFill>
                <a:latin typeface="Helvetica"/>
                <a:ea typeface="Geneva" charset="0"/>
                <a:cs typeface="Helvetica"/>
              </a:rPr>
              <a:t>	Poland-WUST, </a:t>
            </a:r>
            <a:r>
              <a:rPr lang="en-US" sz="1600" kern="1200" baseline="0">
                <a:solidFill>
                  <a:schemeClr val="bg2">
                    <a:lumMod val="50000"/>
                  </a:schemeClr>
                </a:solidFill>
                <a:latin typeface="Helvetica"/>
                <a:ea typeface="Geneva" charset="0"/>
                <a:cs typeface="Helvetica"/>
              </a:rPr>
              <a:t>WUT, TUL </a:t>
            </a:r>
            <a:endParaRPr lang="en-US" sz="1600" kern="1200" baseline="0">
              <a:solidFill>
                <a:schemeClr val="bg2">
                  <a:lumMod val="50000"/>
                </a:schemeClr>
              </a:solidFill>
              <a:latin typeface="Helvetica"/>
              <a:cs typeface="Helvetica"/>
            </a:endParaRPr>
          </a:p>
        </p:txBody>
      </p:sp>
      <p:pic>
        <p:nvPicPr>
          <p:cNvPr id="4" name="Picture 3" descr="A blue and white logo&#10;&#10;Description automatically generated with low confidence">
            <a:extLst>
              <a:ext uri="{FF2B5EF4-FFF2-40B4-BE49-F238E27FC236}">
                <a16:creationId xmlns:a16="http://schemas.microsoft.com/office/drawing/2014/main" id="{BE9E2BAA-1AD6-194A-CF2B-0C54786F90B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70" y="-20464"/>
            <a:ext cx="1183341" cy="914400"/>
          </a:xfrm>
          <a:prstGeom prst="rect">
            <a:avLst/>
          </a:prstGeom>
        </p:spPr>
      </p:pic>
      <p:pic>
        <p:nvPicPr>
          <p:cNvPr id="3" name="Picture 2" descr="Icon&#10;&#10;Description automatically generated">
            <a:extLst>
              <a:ext uri="{FF2B5EF4-FFF2-40B4-BE49-F238E27FC236}">
                <a16:creationId xmlns:a16="http://schemas.microsoft.com/office/drawing/2014/main" id="{4E50AB1B-AFD0-6DDD-3BF3-EE3BDCFCA2A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740793" y="6002447"/>
            <a:ext cx="274320" cy="274320"/>
          </a:xfrm>
          <a:prstGeom prst="rect">
            <a:avLst/>
          </a:prstGeom>
        </p:spPr>
      </p:pic>
      <p:pic>
        <p:nvPicPr>
          <p:cNvPr id="18" name="Picture 17" descr="Logo, company name&#10;&#10;Description automatically generated">
            <a:extLst>
              <a:ext uri="{FF2B5EF4-FFF2-40B4-BE49-F238E27FC236}">
                <a16:creationId xmlns:a16="http://schemas.microsoft.com/office/drawing/2014/main" id="{5AD41954-CE08-5041-C704-88F9FE5610F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740793" y="5750044"/>
            <a:ext cx="274320" cy="274320"/>
          </a:xfrm>
          <a:prstGeom prst="rect">
            <a:avLst/>
          </a:prstGeom>
        </p:spPr>
      </p:pic>
      <p:pic>
        <p:nvPicPr>
          <p:cNvPr id="20" name="Picture 19" descr="Icon&#10;&#10;Description automatically generated">
            <a:extLst>
              <a:ext uri="{FF2B5EF4-FFF2-40B4-BE49-F238E27FC236}">
                <a16:creationId xmlns:a16="http://schemas.microsoft.com/office/drawing/2014/main" id="{2B7A71E6-5463-F439-F6E6-CC8F70320556}"/>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740793" y="5245238"/>
            <a:ext cx="274320" cy="274320"/>
          </a:xfrm>
          <a:prstGeom prst="rect">
            <a:avLst/>
          </a:prstGeom>
        </p:spPr>
      </p:pic>
      <p:pic>
        <p:nvPicPr>
          <p:cNvPr id="22" name="Picture 21" descr="Icon&#10;&#10;Description automatically generated">
            <a:extLst>
              <a:ext uri="{FF2B5EF4-FFF2-40B4-BE49-F238E27FC236}">
                <a16:creationId xmlns:a16="http://schemas.microsoft.com/office/drawing/2014/main" id="{EE67161A-CC10-AF1B-5277-232EB51984B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740793" y="5497641"/>
            <a:ext cx="274320" cy="274320"/>
          </a:xfrm>
          <a:prstGeom prst="rect">
            <a:avLst/>
          </a:prstGeom>
        </p:spPr>
      </p:pic>
      <p:pic>
        <p:nvPicPr>
          <p:cNvPr id="24" name="Picture 23" descr="Icon&#10;&#10;Description automatically generated">
            <a:extLst>
              <a:ext uri="{FF2B5EF4-FFF2-40B4-BE49-F238E27FC236}">
                <a16:creationId xmlns:a16="http://schemas.microsoft.com/office/drawing/2014/main" id="{8B6545AB-7953-8D23-A6B9-3E0F657F40A6}"/>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740793" y="6254852"/>
            <a:ext cx="274320" cy="274320"/>
          </a:xfrm>
          <a:prstGeom prst="rect">
            <a:avLst/>
          </a:prstGeom>
        </p:spPr>
      </p:pic>
      <p:pic>
        <p:nvPicPr>
          <p:cNvPr id="26" name="Picture 25" descr="A red white and blue flag&#10;&#10;Description automatically generated with medium confidence">
            <a:extLst>
              <a:ext uri="{FF2B5EF4-FFF2-40B4-BE49-F238E27FC236}">
                <a16:creationId xmlns:a16="http://schemas.microsoft.com/office/drawing/2014/main" id="{667B7F80-BF5E-E6C8-7AAB-A56D34A288C0}"/>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740793" y="4992835"/>
            <a:ext cx="274320" cy="274320"/>
          </a:xfrm>
          <a:prstGeom prst="rect">
            <a:avLst/>
          </a:prstGeom>
        </p:spPr>
      </p:pic>
      <p:pic>
        <p:nvPicPr>
          <p:cNvPr id="5" name="Picture 4" descr="A picture containing outdoor, sky, ground, docked&#10;&#10;Description automatically generated">
            <a:extLst>
              <a:ext uri="{FF2B5EF4-FFF2-40B4-BE49-F238E27FC236}">
                <a16:creationId xmlns:a16="http://schemas.microsoft.com/office/drawing/2014/main" id="{DA3F61F8-99A8-D91D-84C0-0EED2029DFD9}"/>
              </a:ext>
            </a:extLst>
          </p:cNvPr>
          <p:cNvPicPr>
            <a:picLocks noChangeAspect="1"/>
          </p:cNvPicPr>
          <p:nvPr userDrawn="1"/>
        </p:nvPicPr>
        <p:blipFill>
          <a:blip r:embed="rId10"/>
          <a:srcRect t="24203" b="32198"/>
          <a:stretch/>
        </p:blipFill>
        <p:spPr>
          <a:xfrm>
            <a:off x="-2163" y="892895"/>
            <a:ext cx="12188952" cy="3554843"/>
          </a:xfrm>
          <a:prstGeom prst="rect">
            <a:avLst/>
          </a:prstGeom>
        </p:spPr>
      </p:pic>
    </p:spTree>
    <p:extLst>
      <p:ext uri="{BB962C8B-B14F-4D97-AF65-F5344CB8AC3E}">
        <p14:creationId xmlns:p14="http://schemas.microsoft.com/office/powerpoint/2010/main" val="3705137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Logo Bottom: 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873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Pictur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76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p>
        </p:txBody>
      </p:sp>
      <p:sp>
        <p:nvSpPr>
          <p:cNvPr id="2" name="Date Placeholder 1">
            <a:extLst>
              <a:ext uri="{FF2B5EF4-FFF2-40B4-BE49-F238E27FC236}">
                <a16:creationId xmlns:a16="http://schemas.microsoft.com/office/drawing/2014/main" id="{3E4F00CD-44CB-48BB-BD23-6E74E41248A5}"/>
              </a:ext>
            </a:extLst>
          </p:cNvPr>
          <p:cNvSpPr>
            <a:spLocks noGrp="1"/>
          </p:cNvSpPr>
          <p:nvPr>
            <p:ph type="dt" sz="half" idx="10"/>
          </p:nvPr>
        </p:nvSpPr>
        <p:spPr>
          <a:xfrm>
            <a:off x="982436" y="6547277"/>
            <a:ext cx="900491" cy="241300"/>
          </a:xfrm>
          <a:prstGeom prst="rect">
            <a:avLst/>
          </a:prstGeom>
        </p:spPr>
        <p:txBody>
          <a:bodyPr/>
          <a:lstStyle/>
          <a:p>
            <a:pPr>
              <a:defRPr/>
            </a:pPr>
            <a:r>
              <a:rPr lang="en-US"/>
              <a:t>9/18/2023</a:t>
            </a:r>
          </a:p>
        </p:txBody>
      </p:sp>
      <p:sp>
        <p:nvSpPr>
          <p:cNvPr id="4" name="Slide Number Placeholder 3">
            <a:extLst>
              <a:ext uri="{FF2B5EF4-FFF2-40B4-BE49-F238E27FC236}">
                <a16:creationId xmlns:a16="http://schemas.microsoft.com/office/drawing/2014/main" id="{8B6ED4E1-1604-44D5-A698-639A0CF55C99}"/>
              </a:ext>
            </a:extLst>
          </p:cNvPr>
          <p:cNvSpPr>
            <a:spLocks noGrp="1"/>
          </p:cNvSpPr>
          <p:nvPr>
            <p:ph type="sldNum" sz="quarter" idx="12"/>
          </p:nvPr>
        </p:nvSpPr>
        <p:spPr>
          <a:xfrm>
            <a:off x="304805" y="6548497"/>
            <a:ext cx="552451" cy="237285"/>
          </a:xfrm>
          <a:prstGeom prst="rect">
            <a:avLst/>
          </a:prstGeom>
        </p:spPr>
        <p:txBody>
          <a:bodyPr/>
          <a:lstStyle/>
          <a:p>
            <a:pPr>
              <a:defRPr/>
            </a:pPr>
            <a:fld id="{148C009B-CB69-E04A-B9B3-34B26D69E9CF}" type="slidenum">
              <a:rPr lang="en-US" smtClean="0"/>
              <a:pPr>
                <a:defRPr/>
              </a:pPr>
              <a:t>‹#›</a:t>
            </a:fld>
            <a:endParaRPr lang="en-US"/>
          </a:p>
        </p:txBody>
      </p:sp>
      <p:sp>
        <p:nvSpPr>
          <p:cNvPr id="5" name="Date Placeholder 3">
            <a:extLst>
              <a:ext uri="{FF2B5EF4-FFF2-40B4-BE49-F238E27FC236}">
                <a16:creationId xmlns:a16="http://schemas.microsoft.com/office/drawing/2014/main" id="{5980C502-5F97-9C2F-4F99-87C091C270BC}"/>
              </a:ext>
            </a:extLst>
          </p:cNvPr>
          <p:cNvSpPr txBox="1">
            <a:spLocks/>
          </p:cNvSpPr>
          <p:nvPr userDrawn="1"/>
        </p:nvSpPr>
        <p:spPr>
          <a:xfrm>
            <a:off x="982436" y="6547277"/>
            <a:ext cx="9578884" cy="194244"/>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r>
              <a:rPr lang="en-US"/>
              <a:t>PIP-II – PMG – December 2024</a:t>
            </a:r>
          </a:p>
        </p:txBody>
      </p:sp>
    </p:spTree>
    <p:extLst>
      <p:ext uri="{BB962C8B-B14F-4D97-AF65-F5344CB8AC3E}">
        <p14:creationId xmlns:p14="http://schemas.microsoft.com/office/powerpoint/2010/main" val="1640219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5" name="Footer Placeholder 4"/>
          <p:cNvSpPr>
            <a:spLocks noGrp="1"/>
          </p:cNvSpPr>
          <p:nvPr>
            <p:ph type="ftr" sz="quarter" idx="3"/>
          </p:nvPr>
        </p:nvSpPr>
        <p:spPr>
          <a:xfrm>
            <a:off x="2051914" y="6545704"/>
            <a:ext cx="8347199" cy="242873"/>
          </a:xfrm>
          <a:prstGeom prst="rect">
            <a:avLst/>
          </a:prstGeom>
        </p:spPr>
        <p:txBody>
          <a:bodyPr lIns="0" tIns="0" rIns="0" bIns="0" anchor="t" anchorCtr="0"/>
          <a:lstStyle>
            <a:lvl1pPr marL="0" algn="ctr">
              <a:defRPr sz="1200">
                <a:solidFill>
                  <a:srgbClr val="004C97"/>
                </a:solidFill>
                <a:latin typeface="Helvetica"/>
                <a:ea typeface="ＭＳ Ｐゴシック" charset="0"/>
                <a:cs typeface="ＭＳ Ｐゴシック" charset="0"/>
              </a:defRPr>
            </a:lvl1pPr>
          </a:lstStyle>
          <a:p>
            <a:pPr>
              <a:defRPr/>
            </a:pPr>
            <a:r>
              <a:rPr lang="en-US"/>
              <a:t>PRESENTER | P2MAC</a:t>
            </a:r>
            <a:endParaRPr lang="en-US" b="1"/>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a:p>
        </p:txBody>
      </p:sp>
      <p:cxnSp>
        <p:nvCxnSpPr>
          <p:cNvPr id="26" name="Straight Connector 25"/>
          <p:cNvCxnSpPr>
            <a:cxnSpLocks/>
          </p:cNvCxnSpPr>
          <p:nvPr userDrawn="1"/>
        </p:nvCxnSpPr>
        <p:spPr>
          <a:xfrm>
            <a:off x="296333" y="6466933"/>
            <a:ext cx="10605446" cy="13766"/>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C26EBA69-E27D-44CA-B366-5D4E7747094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70766" y="6229548"/>
            <a:ext cx="910723" cy="474770"/>
          </a:xfrm>
          <a:prstGeom prst="rect">
            <a:avLst/>
          </a:prstGeom>
        </p:spPr>
      </p:pic>
      <p:sp>
        <p:nvSpPr>
          <p:cNvPr id="10" name="Date Placeholder 3">
            <a:extLst>
              <a:ext uri="{FF2B5EF4-FFF2-40B4-BE49-F238E27FC236}">
                <a16:creationId xmlns:a16="http://schemas.microsoft.com/office/drawing/2014/main" id="{10DBC688-4F30-40E8-BBB5-F107F1D3ED51}"/>
              </a:ext>
            </a:extLst>
          </p:cNvPr>
          <p:cNvSpPr>
            <a:spLocks noGrp="1"/>
          </p:cNvSpPr>
          <p:nvPr>
            <p:ph type="dt" sz="half" idx="2"/>
          </p:nvPr>
        </p:nvSpPr>
        <p:spPr>
          <a:xfrm>
            <a:off x="982436" y="6545704"/>
            <a:ext cx="90850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2/8/2023</a:t>
            </a:r>
          </a:p>
        </p:txBody>
      </p:sp>
      <p:sp>
        <p:nvSpPr>
          <p:cNvPr id="11" name="Slide Number Placeholder 5">
            <a:extLst>
              <a:ext uri="{FF2B5EF4-FFF2-40B4-BE49-F238E27FC236}">
                <a16:creationId xmlns:a16="http://schemas.microsoft.com/office/drawing/2014/main" id="{5246728A-CF4F-487F-8DEA-58E9F682BD62}"/>
              </a:ext>
            </a:extLst>
          </p:cNvPr>
          <p:cNvSpPr>
            <a:spLocks noGrp="1"/>
          </p:cNvSpPr>
          <p:nvPr>
            <p:ph type="sldNum" sz="quarter" idx="4"/>
          </p:nvPr>
        </p:nvSpPr>
        <p:spPr>
          <a:xfrm>
            <a:off x="304802" y="6549719"/>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1000730430"/>
      </p:ext>
    </p:extLst>
  </p:cSld>
  <p:clrMap bg1="lt1" tx1="dk1" bg2="lt2" tx2="dk2" accent1="accent1" accent2="accent2" accent3="accent3" accent4="accent4" accent5="accent5" accent6="accent6" hlink="hlink" folHlink="folHlink"/>
  <p:sldLayoutIdLst>
    <p:sldLayoutId id="2147484155" r:id="rId1"/>
    <p:sldLayoutId id="2147484170" r:id="rId2"/>
    <p:sldLayoutId id="2147484172" r:id="rId3"/>
    <p:sldLayoutId id="2147484173" r:id="rId4"/>
  </p:sldLayoutIdLst>
  <p:hf hdr="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hyperlink" Target="https://compdb-prd.fnal.gov/cdb/views/login"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sv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pip2.fnal.gov/coldbox/"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900" y="4530677"/>
            <a:ext cx="8087210" cy="1003049"/>
          </a:xfrm>
        </p:spPr>
        <p:txBody>
          <a:bodyPr>
            <a:noAutofit/>
          </a:bodyPr>
          <a:lstStyle/>
          <a:p>
            <a:pPr>
              <a:spcBef>
                <a:spcPts val="600"/>
              </a:spcBef>
            </a:pPr>
            <a:r>
              <a:rPr lang="en-US"/>
              <a:t>PIP-II Report</a:t>
            </a:r>
          </a:p>
        </p:txBody>
      </p:sp>
      <p:sp>
        <p:nvSpPr>
          <p:cNvPr id="4" name="Text Placeholder 3"/>
          <p:cNvSpPr>
            <a:spLocks noGrp="1"/>
          </p:cNvSpPr>
          <p:nvPr>
            <p:ph type="body" sz="quarter" idx="10"/>
          </p:nvPr>
        </p:nvSpPr>
        <p:spPr/>
        <p:txBody>
          <a:bodyPr/>
          <a:lstStyle/>
          <a:p>
            <a:r>
              <a:rPr lang="en-US"/>
              <a:t>PIP-II Team</a:t>
            </a:r>
          </a:p>
          <a:p>
            <a:r>
              <a:rPr lang="en-US"/>
              <a:t>Project Management Group</a:t>
            </a:r>
          </a:p>
          <a:p>
            <a:r>
              <a:rPr lang="en-US" sz="2100"/>
              <a:t>December 2024</a:t>
            </a:r>
            <a:endParaRPr lang="en-US" sz="2100">
              <a:cs typeface="Helvetica"/>
            </a:endParaRPr>
          </a:p>
        </p:txBody>
      </p:sp>
      <p:pic>
        <p:nvPicPr>
          <p:cNvPr id="5" name="Picture 4" descr="A picture containing outdoor, sky, ground, docked&#10;&#10;Description automatically generated">
            <a:extLst>
              <a:ext uri="{FF2B5EF4-FFF2-40B4-BE49-F238E27FC236}">
                <a16:creationId xmlns:a16="http://schemas.microsoft.com/office/drawing/2014/main" id="{053C7381-27BA-EA75-2FA7-86BBC1D4C10B}"/>
              </a:ext>
            </a:extLst>
          </p:cNvPr>
          <p:cNvPicPr>
            <a:picLocks noChangeAspect="1"/>
          </p:cNvPicPr>
          <p:nvPr/>
        </p:nvPicPr>
        <p:blipFill>
          <a:blip r:embed="rId3"/>
          <a:srcRect t="24203" b="32198"/>
          <a:stretch/>
        </p:blipFill>
        <p:spPr>
          <a:xfrm>
            <a:off x="-1" y="870614"/>
            <a:ext cx="12227371" cy="3551261"/>
          </a:xfrm>
          <a:prstGeom prst="rect">
            <a:avLst/>
          </a:prstGeom>
        </p:spPr>
      </p:pic>
    </p:spTree>
    <p:extLst>
      <p:ext uri="{BB962C8B-B14F-4D97-AF65-F5344CB8AC3E}">
        <p14:creationId xmlns:p14="http://schemas.microsoft.com/office/powerpoint/2010/main" val="1139286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1D729E-5622-3EA3-904E-69BB65F98F33}"/>
              </a:ext>
            </a:extLst>
          </p:cNvPr>
          <p:cNvPicPr>
            <a:picLocks noChangeAspect="1"/>
          </p:cNvPicPr>
          <p:nvPr/>
        </p:nvPicPr>
        <p:blipFill>
          <a:blip r:embed="rId2"/>
          <a:srcRect/>
          <a:stretch/>
        </p:blipFill>
        <p:spPr>
          <a:xfrm>
            <a:off x="296333" y="668731"/>
            <a:ext cx="6709582" cy="4680660"/>
          </a:xfrm>
          <a:prstGeom prst="rect">
            <a:avLst/>
          </a:prstGeom>
        </p:spPr>
      </p:pic>
      <p:sp>
        <p:nvSpPr>
          <p:cNvPr id="3" name="Title 2">
            <a:extLst>
              <a:ext uri="{FF2B5EF4-FFF2-40B4-BE49-F238E27FC236}">
                <a16:creationId xmlns:a16="http://schemas.microsoft.com/office/drawing/2014/main" id="{8F72CC78-BF2C-4B7E-85EF-FA8E26E7BDD9}"/>
              </a:ext>
            </a:extLst>
          </p:cNvPr>
          <p:cNvSpPr>
            <a:spLocks noGrp="1"/>
          </p:cNvSpPr>
          <p:nvPr>
            <p:ph type="title"/>
          </p:nvPr>
        </p:nvSpPr>
        <p:spPr/>
        <p:txBody>
          <a:bodyPr/>
          <a:lstStyle/>
          <a:p>
            <a:r>
              <a:rPr lang="en-US"/>
              <a:t>Procurement</a:t>
            </a:r>
          </a:p>
        </p:txBody>
      </p:sp>
      <p:sp>
        <p:nvSpPr>
          <p:cNvPr id="6" name="Slide Number Placeholder 5">
            <a:extLst>
              <a:ext uri="{FF2B5EF4-FFF2-40B4-BE49-F238E27FC236}">
                <a16:creationId xmlns:a16="http://schemas.microsoft.com/office/drawing/2014/main" id="{16970953-31DA-4345-8FEE-D8A90CB107F1}"/>
              </a:ext>
            </a:extLst>
          </p:cNvPr>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1200" b="0" i="0" u="none" strike="noStrike" kern="1200" cap="none" spc="0" normalizeH="0" baseline="0" noProof="0" smtClean="0">
                <a:ln>
                  <a:noFill/>
                </a:ln>
                <a:solidFill>
                  <a:srgbClr val="004C97"/>
                </a:solidFill>
                <a:effectLst/>
                <a:uLnTx/>
                <a:uFillTx/>
                <a:latin typeface="Helvetica" charset="0"/>
                <a:ea typeface="Geneva" charset="0"/>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4C97"/>
              </a:solidFill>
              <a:effectLst/>
              <a:uLnTx/>
              <a:uFillTx/>
              <a:latin typeface="Helvetica" charset="0"/>
              <a:ea typeface="Geneva" charset="0"/>
            </a:endParaRPr>
          </a:p>
        </p:txBody>
      </p:sp>
      <p:sp>
        <p:nvSpPr>
          <p:cNvPr id="10" name="TextBox 9">
            <a:extLst>
              <a:ext uri="{FF2B5EF4-FFF2-40B4-BE49-F238E27FC236}">
                <a16:creationId xmlns:a16="http://schemas.microsoft.com/office/drawing/2014/main" id="{2FB7D975-4CBF-4199-8A33-8804DA60B91B}"/>
              </a:ext>
            </a:extLst>
          </p:cNvPr>
          <p:cNvSpPr txBox="1"/>
          <p:nvPr/>
        </p:nvSpPr>
        <p:spPr>
          <a:xfrm>
            <a:off x="241062" y="5419112"/>
            <a:ext cx="3330198" cy="1169551"/>
          </a:xfrm>
          <a:prstGeom prst="rect">
            <a:avLst/>
          </a:prstGeom>
          <a:noFill/>
        </p:spPr>
        <p:txBody>
          <a:bodyPr wrap="square" lIns="91440" tIns="45720" rIns="91440" bIns="45720" anchor="t">
            <a:spAutoFit/>
          </a:bodyPr>
          <a:lstStyle/>
          <a:p>
            <a:pPr>
              <a:defRPr/>
            </a:pPr>
            <a:r>
              <a:rPr lang="en-US" sz="1400" b="1" u="sng">
                <a:solidFill>
                  <a:srgbClr val="505050"/>
                </a:solidFill>
                <a:latin typeface="Helvetica"/>
              </a:rPr>
              <a:t>Key Items</a:t>
            </a:r>
            <a:endParaRPr lang="en-US" u="sng">
              <a:solidFill>
                <a:srgbClr val="003087"/>
              </a:solidFill>
            </a:endParaRPr>
          </a:p>
          <a:p>
            <a:pPr marL="288925" indent="-112713">
              <a:buFont typeface="Arial"/>
              <a:buChar char="•"/>
              <a:defRPr/>
            </a:pPr>
            <a:r>
              <a:rPr lang="en-US" sz="1400">
                <a:solidFill>
                  <a:srgbClr val="505050"/>
                </a:solidFill>
                <a:latin typeface="Helvetica"/>
              </a:rPr>
              <a:t>Advance Acquisition Plan</a:t>
            </a:r>
            <a:endParaRPr lang="en-US"/>
          </a:p>
          <a:p>
            <a:pPr marL="288925" indent="-112713">
              <a:buFont typeface="Arial" panose="020B0604020202020204" pitchFamily="34" charset="0"/>
              <a:buChar char="•"/>
              <a:defRPr/>
            </a:pPr>
            <a:r>
              <a:rPr lang="en-US" sz="1400">
                <a:solidFill>
                  <a:srgbClr val="505050"/>
                </a:solidFill>
                <a:latin typeface="Helvetica"/>
              </a:rPr>
              <a:t>PIP-II Procurement Page</a:t>
            </a:r>
          </a:p>
          <a:p>
            <a:pPr marL="288925" indent="-112713">
              <a:buFont typeface="Arial" panose="020B0604020202020204" pitchFamily="34" charset="0"/>
              <a:buChar char="•"/>
              <a:defRPr/>
            </a:pPr>
            <a:r>
              <a:rPr lang="en-US" sz="1400">
                <a:solidFill>
                  <a:srgbClr val="505050"/>
                </a:solidFill>
                <a:latin typeface="Helvetica"/>
              </a:rPr>
              <a:t>Power BI Dashboard</a:t>
            </a:r>
          </a:p>
          <a:p>
            <a:pPr marL="914400" lvl="1" indent="-457200">
              <a:buFont typeface="Arial" panose="020B0604020202020204" pitchFamily="34" charset="0"/>
              <a:buChar char="•"/>
              <a:defRPr/>
            </a:pPr>
            <a:endParaRPr lang="en-US" sz="1400">
              <a:solidFill>
                <a:srgbClr val="505050"/>
              </a:solidFill>
              <a:latin typeface="Helvetica"/>
            </a:endParaRPr>
          </a:p>
        </p:txBody>
      </p:sp>
      <p:pic>
        <p:nvPicPr>
          <p:cNvPr id="4" name="Picture 3">
            <a:extLst>
              <a:ext uri="{FF2B5EF4-FFF2-40B4-BE49-F238E27FC236}">
                <a16:creationId xmlns:a16="http://schemas.microsoft.com/office/drawing/2014/main" id="{C8D906AE-24E1-9C7A-A7A2-409082A47E6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808161" y="2580487"/>
            <a:ext cx="3625383" cy="3613814"/>
          </a:xfrm>
          <a:prstGeom prst="rect">
            <a:avLst/>
          </a:prstGeom>
        </p:spPr>
      </p:pic>
      <p:pic>
        <p:nvPicPr>
          <p:cNvPr id="2" name="Picture 1">
            <a:extLst>
              <a:ext uri="{FF2B5EF4-FFF2-40B4-BE49-F238E27FC236}">
                <a16:creationId xmlns:a16="http://schemas.microsoft.com/office/drawing/2014/main" id="{CF5DF1A1-E406-99FF-0113-3B18DFC1A3C7}"/>
              </a:ext>
            </a:extLst>
          </p:cNvPr>
          <p:cNvPicPr>
            <a:picLocks noChangeAspect="1"/>
          </p:cNvPicPr>
          <p:nvPr/>
        </p:nvPicPr>
        <p:blipFill>
          <a:blip r:embed="rId5"/>
          <a:stretch>
            <a:fillRect/>
          </a:stretch>
        </p:blipFill>
        <p:spPr>
          <a:xfrm>
            <a:off x="7200011" y="125893"/>
            <a:ext cx="4857253" cy="2170740"/>
          </a:xfrm>
          <a:prstGeom prst="rect">
            <a:avLst/>
          </a:prstGeom>
          <a:ln>
            <a:solidFill>
              <a:schemeClr val="accent6"/>
            </a:solidFill>
          </a:ln>
        </p:spPr>
      </p:pic>
      <p:sp>
        <p:nvSpPr>
          <p:cNvPr id="5" name="TextBox 4">
            <a:extLst>
              <a:ext uri="{FF2B5EF4-FFF2-40B4-BE49-F238E27FC236}">
                <a16:creationId xmlns:a16="http://schemas.microsoft.com/office/drawing/2014/main" id="{EAA20CD2-4064-5270-9661-4688CE9428E4}"/>
              </a:ext>
            </a:extLst>
          </p:cNvPr>
          <p:cNvSpPr txBox="1"/>
          <p:nvPr/>
        </p:nvSpPr>
        <p:spPr>
          <a:xfrm>
            <a:off x="3693527" y="5419112"/>
            <a:ext cx="3330198" cy="1169551"/>
          </a:xfrm>
          <a:prstGeom prst="rect">
            <a:avLst/>
          </a:prstGeom>
          <a:noFill/>
        </p:spPr>
        <p:txBody>
          <a:bodyPr wrap="square" lIns="91440" tIns="45720" rIns="91440" bIns="45720" anchor="t">
            <a:spAutoFit/>
          </a:bodyPr>
          <a:lstStyle/>
          <a:p>
            <a:pPr>
              <a:defRPr/>
            </a:pPr>
            <a:r>
              <a:rPr lang="en-US" sz="1400" b="1" u="sng">
                <a:solidFill>
                  <a:srgbClr val="505050"/>
                </a:solidFill>
                <a:latin typeface="Helvetica"/>
              </a:rPr>
              <a:t>Procurement Status</a:t>
            </a:r>
            <a:endParaRPr lang="en-US" b="1" u="sng">
              <a:solidFill>
                <a:srgbClr val="003087"/>
              </a:solidFill>
            </a:endParaRPr>
          </a:p>
          <a:p>
            <a:pPr>
              <a:defRPr/>
            </a:pPr>
            <a:r>
              <a:rPr lang="en-US" sz="1400">
                <a:solidFill>
                  <a:srgbClr val="505050"/>
                </a:solidFill>
                <a:latin typeface="Helvetica"/>
              </a:rPr>
              <a:t>Req in Procurement 		42</a:t>
            </a:r>
          </a:p>
          <a:p>
            <a:pPr>
              <a:defRPr/>
            </a:pPr>
            <a:r>
              <a:rPr lang="en-US" sz="1400">
                <a:solidFill>
                  <a:srgbClr val="505050"/>
                </a:solidFill>
                <a:latin typeface="Helvetica"/>
              </a:rPr>
              <a:t>Previous month			59</a:t>
            </a:r>
          </a:p>
          <a:p>
            <a:pPr>
              <a:defRPr/>
            </a:pPr>
            <a:r>
              <a:rPr lang="en-US" sz="1400">
                <a:solidFill>
                  <a:srgbClr val="505050"/>
                </a:solidFill>
                <a:latin typeface="Helvetica"/>
              </a:rPr>
              <a:t>Value					$23.9M</a:t>
            </a:r>
          </a:p>
          <a:p>
            <a:pPr marL="914400" lvl="1" indent="-457200">
              <a:buFont typeface="Arial" panose="020B0604020202020204" pitchFamily="34" charset="0"/>
              <a:buChar char="•"/>
              <a:defRPr/>
            </a:pPr>
            <a:endParaRPr lang="en-US" sz="1400">
              <a:solidFill>
                <a:srgbClr val="505050"/>
              </a:solidFill>
              <a:latin typeface="Helvetica"/>
            </a:endParaRPr>
          </a:p>
        </p:txBody>
      </p:sp>
    </p:spTree>
    <p:extLst>
      <p:ext uri="{BB962C8B-B14F-4D97-AF65-F5344CB8AC3E}">
        <p14:creationId xmlns:p14="http://schemas.microsoft.com/office/powerpoint/2010/main" val="1850173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11</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4C8C2B"/>
                </a:solidFill>
              </a:rPr>
              <a:t>SRF </a:t>
            </a:r>
            <a:r>
              <a:rPr lang="en-US" err="1">
                <a:solidFill>
                  <a:srgbClr val="4C8C2B"/>
                </a:solidFill>
              </a:rPr>
              <a:t>Cryo</a:t>
            </a:r>
            <a:endParaRPr lang="en-US">
              <a:solidFill>
                <a:srgbClr val="4C8C2B"/>
              </a:solidFill>
            </a:endParaRPr>
          </a:p>
        </p:txBody>
      </p:sp>
      <p:sp>
        <p:nvSpPr>
          <p:cNvPr id="2" name="Content Placeholder 7">
            <a:extLst>
              <a:ext uri="{FF2B5EF4-FFF2-40B4-BE49-F238E27FC236}">
                <a16:creationId xmlns:a16="http://schemas.microsoft.com/office/drawing/2014/main" id="{16AD42D8-2500-233F-AB02-9178E188DEB9}"/>
              </a:ext>
            </a:extLst>
          </p:cNvPr>
          <p:cNvSpPr>
            <a:spLocks noGrp="1"/>
          </p:cNvSpPr>
          <p:nvPr/>
        </p:nvSpPr>
        <p:spPr>
          <a:xfrm>
            <a:off x="278068" y="674894"/>
            <a:ext cx="9321138" cy="5694061"/>
          </a:xfrm>
          <a:prstGeom prst="rect">
            <a:avLst/>
          </a:prstGeom>
        </p:spPr>
        <p:txBody>
          <a:bodyPr lIns="0" tIns="0" rIns="0" bIns="0" anchor="t"/>
          <a:lstStyle>
            <a:lvl1pPr marL="306910" indent="-306910" algn="l" defTabSz="609585"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683667" indent="-306910" algn="l" defTabSz="609585" rtl="0" eaLnBrk="1" fontAlgn="base" hangingPunct="1">
              <a:spcBef>
                <a:spcPct val="20000"/>
              </a:spcBef>
              <a:spcAft>
                <a:spcPct val="0"/>
              </a:spcAft>
              <a:buFont typeface="Arial" charset="0"/>
              <a:buChar char="–"/>
              <a:defRPr sz="2133" kern="1200">
                <a:solidFill>
                  <a:srgbClr val="505050"/>
                </a:solidFill>
                <a:latin typeface="Helvetica"/>
                <a:ea typeface="ＭＳ Ｐゴシック" charset="0"/>
                <a:cs typeface="ＭＳ Ｐゴシック" charset="0"/>
              </a:defRPr>
            </a:lvl2pPr>
            <a:lvl3pPr marL="1071007" indent="-306910" algn="l" defTabSz="609585"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447764" indent="-304792" algn="l" defTabSz="609585" rtl="0" eaLnBrk="1" fontAlgn="base" hangingPunct="1">
              <a:spcBef>
                <a:spcPct val="20000"/>
              </a:spcBef>
              <a:spcAft>
                <a:spcPct val="0"/>
              </a:spcAft>
              <a:buFont typeface="Arial" charset="0"/>
              <a:buChar char="–"/>
              <a:defRPr sz="1867" kern="1200">
                <a:solidFill>
                  <a:srgbClr val="505050"/>
                </a:solidFill>
                <a:latin typeface="Helvetica"/>
                <a:ea typeface="ＭＳ Ｐゴシック" charset="0"/>
                <a:cs typeface="ＭＳ Ｐゴシック" charset="0"/>
              </a:defRPr>
            </a:lvl4pPr>
            <a:lvl5pPr marL="1826638" indent="-306910" algn="l" defTabSz="609585" rtl="0" eaLnBrk="1" fontAlgn="base" hangingPunct="1">
              <a:spcBef>
                <a:spcPct val="20000"/>
              </a:spcBef>
              <a:spcAft>
                <a:spcPct val="0"/>
              </a:spcAft>
              <a:buFont typeface="Arial"/>
              <a:buChar char="•"/>
              <a:defRPr sz="1867" kern="1200">
                <a:solidFill>
                  <a:srgbClr val="505050"/>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None/>
            </a:pPr>
            <a:endParaRPr lang="en-US" sz="1400" b="1">
              <a:solidFill>
                <a:schemeClr val="accent6">
                  <a:lumMod val="50000"/>
                </a:schemeClr>
              </a:solidFill>
              <a:ea typeface="Geneva"/>
              <a:cs typeface="Helvetica"/>
            </a:endParaRPr>
          </a:p>
          <a:p>
            <a:pPr marL="0" indent="0">
              <a:buNone/>
            </a:pPr>
            <a:r>
              <a:rPr lang="en-US" sz="1400" b="1">
                <a:solidFill>
                  <a:schemeClr val="accent6">
                    <a:lumMod val="50000"/>
                  </a:schemeClr>
                </a:solidFill>
                <a:ea typeface="Geneva"/>
                <a:cs typeface="Helvetica"/>
              </a:rPr>
              <a:t>SSR cavities and cryomodules</a:t>
            </a:r>
            <a:r>
              <a:rPr lang="en-US" sz="1200">
                <a:solidFill>
                  <a:schemeClr val="accent6">
                    <a:lumMod val="50000"/>
                  </a:schemeClr>
                </a:solidFill>
                <a:ea typeface="ＭＳ Ｐゴシック"/>
                <a:cs typeface="Helvetica"/>
              </a:rPr>
              <a:t> </a:t>
            </a:r>
          </a:p>
          <a:p>
            <a:pPr marL="683260" lvl="1" indent="-306705">
              <a:buFont typeface="Arial,Sans-Serif"/>
              <a:buChar char="•"/>
            </a:pPr>
            <a:r>
              <a:rPr lang="en-US" sz="1200">
                <a:solidFill>
                  <a:schemeClr val="accent6">
                    <a:lumMod val="50000"/>
                  </a:schemeClr>
                </a:solidFill>
                <a:ea typeface="ＭＳ Ｐゴシック"/>
                <a:cs typeface="Helvetica"/>
              </a:rPr>
              <a:t>Three out of five pre-production SSR2 cavities needed for the string have been qualified. No additional cavities were qualified in November to allow for the reconfiguration and integration of the plasma cart at STC.</a:t>
            </a:r>
          </a:p>
          <a:p>
            <a:pPr marL="683260" lvl="1" indent="-306705">
              <a:buFont typeface="Arial,Sans-Serif"/>
              <a:buChar char="•"/>
            </a:pPr>
            <a:r>
              <a:rPr lang="en-US" sz="1200">
                <a:solidFill>
                  <a:schemeClr val="accent6">
                    <a:lumMod val="50000"/>
                  </a:schemeClr>
                </a:solidFill>
                <a:ea typeface="ＭＳ Ｐゴシック"/>
                <a:cs typeface="Helvetica"/>
              </a:rPr>
              <a:t>Three out of three pre-production SSR magnets fabricated in industry meet technical requirements and are accepted.</a:t>
            </a:r>
            <a:endParaRPr lang="en-US">
              <a:solidFill>
                <a:schemeClr val="accent6">
                  <a:lumMod val="50000"/>
                </a:schemeClr>
              </a:solidFill>
            </a:endParaRPr>
          </a:p>
          <a:p>
            <a:pPr marL="683260" lvl="1" indent="-306705">
              <a:buFont typeface="Arial,Sans-Serif"/>
              <a:buChar char="•"/>
            </a:pPr>
            <a:r>
              <a:rPr lang="en-US" sz="1200">
                <a:solidFill>
                  <a:schemeClr val="accent3"/>
                </a:solidFill>
                <a:ea typeface="ＭＳ Ｐゴシック"/>
                <a:cs typeface="Helvetica"/>
              </a:rPr>
              <a:t>SSR2 production cavities </a:t>
            </a:r>
            <a:r>
              <a:rPr lang="en-US" sz="1200">
                <a:solidFill>
                  <a:schemeClr val="accent6">
                    <a:lumMod val="50000"/>
                  </a:schemeClr>
                </a:solidFill>
                <a:ea typeface="ＭＳ Ｐゴシック"/>
                <a:cs typeface="Helvetica"/>
              </a:rPr>
              <a:t>MRR was carried out by the end of the year, and cavities </a:t>
            </a:r>
            <a:r>
              <a:rPr lang="en-US" sz="1200">
                <a:solidFill>
                  <a:schemeClr val="accent3"/>
                </a:solidFill>
                <a:ea typeface="ＭＳ Ｐゴシック"/>
                <a:cs typeface="Helvetica"/>
              </a:rPr>
              <a:t>fabrication started</a:t>
            </a:r>
            <a:r>
              <a:rPr lang="en-US" sz="1200">
                <a:solidFill>
                  <a:schemeClr val="accent6">
                    <a:lumMod val="50000"/>
                  </a:schemeClr>
                </a:solidFill>
                <a:ea typeface="ＭＳ Ｐゴシック"/>
                <a:cs typeface="Helvetica"/>
              </a:rPr>
              <a:t>. </a:t>
            </a:r>
            <a:r>
              <a:rPr lang="en-US" sz="1200">
                <a:solidFill>
                  <a:schemeClr val="accent3"/>
                </a:solidFill>
                <a:ea typeface="ＭＳ Ｐゴシック"/>
                <a:cs typeface="Helvetica"/>
              </a:rPr>
              <a:t>Niobium batch 1 has been delivered at RI.</a:t>
            </a:r>
          </a:p>
          <a:p>
            <a:pPr marL="683260" lvl="1" indent="-306705">
              <a:buFont typeface="Arial,Sans-Serif"/>
              <a:buChar char="•"/>
            </a:pPr>
            <a:r>
              <a:rPr lang="en-US" sz="1200">
                <a:solidFill>
                  <a:schemeClr val="accent6">
                    <a:lumMod val="50000"/>
                  </a:schemeClr>
                </a:solidFill>
                <a:ea typeface="ＭＳ Ｐゴシック"/>
                <a:cs typeface="Helvetica"/>
              </a:rPr>
              <a:t>ppSSR2 string assembly is currently forecasted to happen in March 2025 with CM completion during the summer.</a:t>
            </a:r>
          </a:p>
          <a:p>
            <a:pPr marL="0" indent="0">
              <a:spcBef>
                <a:spcPts val="600"/>
              </a:spcBef>
              <a:spcAft>
                <a:spcPts val="0"/>
              </a:spcAft>
              <a:buNone/>
            </a:pPr>
            <a:r>
              <a:rPr lang="en-US" sz="1400" b="1">
                <a:solidFill>
                  <a:schemeClr val="accent6">
                    <a:lumMod val="50000"/>
                  </a:schemeClr>
                </a:solidFill>
                <a:ea typeface="ＭＳ Ｐゴシック"/>
                <a:cs typeface="Helvetica"/>
              </a:rPr>
              <a:t>650</a:t>
            </a:r>
            <a:r>
              <a:rPr lang="en-US" sz="1400" b="1">
                <a:solidFill>
                  <a:schemeClr val="accent6">
                    <a:lumMod val="50000"/>
                  </a:schemeClr>
                </a:solidFill>
                <a:ea typeface="Geneva"/>
                <a:cs typeface="Helvetica"/>
              </a:rPr>
              <a:t> cavities and cryomodules </a:t>
            </a:r>
            <a:endParaRPr lang="en-US" sz="1400">
              <a:solidFill>
                <a:schemeClr val="accent6">
                  <a:lumMod val="50000"/>
                </a:schemeClr>
              </a:solidFill>
              <a:ea typeface="Geneva"/>
              <a:cs typeface="Helvetica"/>
            </a:endParaRPr>
          </a:p>
          <a:p>
            <a:pPr marL="683260" lvl="1" indent="-306705">
              <a:buFont typeface="Arial,Sans-Serif"/>
              <a:buChar char="•"/>
            </a:pPr>
            <a:r>
              <a:rPr lang="en-US" sz="1200">
                <a:solidFill>
                  <a:schemeClr val="accent6">
                    <a:lumMod val="50000"/>
                  </a:schemeClr>
                </a:solidFill>
                <a:ea typeface="ＭＳ Ｐゴシック"/>
                <a:cs typeface="Helvetica"/>
              </a:rPr>
              <a:t>Disassembly of HB650 </a:t>
            </a:r>
            <a:r>
              <a:rPr lang="en-US" sz="1200" err="1">
                <a:solidFill>
                  <a:schemeClr val="accent6">
                    <a:lumMod val="50000"/>
                  </a:schemeClr>
                </a:solidFill>
                <a:ea typeface="ＭＳ Ｐゴシック"/>
                <a:cs typeface="Helvetica"/>
              </a:rPr>
              <a:t>pCM</a:t>
            </a:r>
            <a:r>
              <a:rPr lang="en-US" sz="1200">
                <a:solidFill>
                  <a:schemeClr val="accent6">
                    <a:lumMod val="50000"/>
                  </a:schemeClr>
                </a:solidFill>
                <a:ea typeface="ＭＳ Ｐゴシック"/>
                <a:cs typeface="Helvetica"/>
              </a:rPr>
              <a:t> has been completed, </a:t>
            </a:r>
            <a:r>
              <a:rPr lang="en-US" sz="1200">
                <a:solidFill>
                  <a:schemeClr val="accent3"/>
                </a:solidFill>
                <a:ea typeface="ＭＳ Ｐゴシック"/>
                <a:cs typeface="Helvetica"/>
              </a:rPr>
              <a:t>one of three cavities has been reprocessed and qualified by UKRI.</a:t>
            </a:r>
          </a:p>
          <a:p>
            <a:pPr marL="683260" lvl="1" indent="-306705">
              <a:buFont typeface="Arial,Sans-Serif"/>
              <a:buChar char="•"/>
            </a:pPr>
            <a:r>
              <a:rPr lang="en-US" sz="1200">
                <a:solidFill>
                  <a:schemeClr val="accent6">
                    <a:lumMod val="50000"/>
                  </a:schemeClr>
                </a:solidFill>
                <a:ea typeface="ＭＳ Ｐゴシック"/>
                <a:cs typeface="Helvetica"/>
              </a:rPr>
              <a:t>A qualified, jacketed LB cavity is being shipped to CEA, while two others will be tested next week (one at INFN, one at MSU)</a:t>
            </a:r>
          </a:p>
          <a:p>
            <a:pPr marL="683260" lvl="1" indent="-306705">
              <a:buFont typeface="Arial,Sans-Serif"/>
              <a:buChar char="•"/>
            </a:pPr>
            <a:r>
              <a:rPr lang="en-US" sz="1200">
                <a:solidFill>
                  <a:schemeClr val="accent3"/>
                </a:solidFill>
                <a:ea typeface="ＭＳ Ｐゴシック"/>
                <a:cs typeface="Helvetica"/>
              </a:rPr>
              <a:t>The first pair of high-power couplers </a:t>
            </a:r>
            <a:r>
              <a:rPr lang="en-US" sz="1200">
                <a:solidFill>
                  <a:schemeClr val="accent6">
                    <a:lumMod val="50000"/>
                  </a:schemeClr>
                </a:solidFill>
                <a:ea typeface="ＭＳ Ｐゴシック"/>
                <a:cs typeface="Helvetica"/>
              </a:rPr>
              <a:t>have been fabricated and </a:t>
            </a:r>
            <a:r>
              <a:rPr lang="en-US" sz="1200">
                <a:solidFill>
                  <a:schemeClr val="accent3"/>
                </a:solidFill>
                <a:ea typeface="ＭＳ Ｐゴシック"/>
                <a:cs typeface="Helvetica"/>
              </a:rPr>
              <a:t>delivered to FNAL and passed incoming QC</a:t>
            </a:r>
            <a:r>
              <a:rPr lang="en-US" sz="1200">
                <a:solidFill>
                  <a:schemeClr val="accent6">
                    <a:lumMod val="50000"/>
                  </a:schemeClr>
                </a:solidFill>
                <a:ea typeface="ＭＳ Ｐゴシック"/>
                <a:cs typeface="Helvetica"/>
              </a:rPr>
              <a:t>. </a:t>
            </a:r>
            <a:r>
              <a:rPr lang="en-US" sz="1200">
                <a:solidFill>
                  <a:srgbClr val="FF0000"/>
                </a:solidFill>
                <a:ea typeface="ＭＳ Ｐゴシック"/>
                <a:cs typeface="Helvetica"/>
              </a:rPr>
              <a:t>An issue with RF testing at MDB facility is holding the room temperature testing.</a:t>
            </a:r>
          </a:p>
          <a:p>
            <a:pPr marL="0" indent="0">
              <a:spcBef>
                <a:spcPts val="600"/>
              </a:spcBef>
              <a:spcAft>
                <a:spcPts val="0"/>
              </a:spcAft>
              <a:buNone/>
            </a:pPr>
            <a:r>
              <a:rPr lang="en-US" sz="1400" b="1">
                <a:solidFill>
                  <a:schemeClr val="accent6">
                    <a:lumMod val="50000"/>
                  </a:schemeClr>
                </a:solidFill>
                <a:ea typeface="Geneva"/>
                <a:cs typeface="Helvetica"/>
              </a:rPr>
              <a:t>Cryoplant  </a:t>
            </a:r>
            <a:endParaRPr lang="en-US" sz="1400">
              <a:solidFill>
                <a:schemeClr val="accent6">
                  <a:lumMod val="50000"/>
                </a:schemeClr>
              </a:solidFill>
              <a:ea typeface="Geneva"/>
              <a:cs typeface="Helvetica"/>
            </a:endParaRPr>
          </a:p>
          <a:p>
            <a:pPr marL="683260" lvl="1" indent="-306705">
              <a:buFont typeface="Arial,Sans-Serif"/>
              <a:buChar char="•"/>
            </a:pPr>
            <a:r>
              <a:rPr lang="en-US" sz="1200">
                <a:solidFill>
                  <a:srgbClr val="4D8C2B"/>
                </a:solidFill>
                <a:ea typeface="ＭＳ Ｐゴシック"/>
                <a:cs typeface="Helvetica"/>
              </a:rPr>
              <a:t>Coldbox has arrived in Romeoville, and to be delivered to Fermilab on December 19</a:t>
            </a:r>
            <a:r>
              <a:rPr lang="en-US" sz="1200" baseline="30000">
                <a:solidFill>
                  <a:srgbClr val="4D8C2B"/>
                </a:solidFill>
                <a:ea typeface="ＭＳ Ｐゴシック"/>
                <a:cs typeface="Helvetica"/>
              </a:rPr>
              <a:t>th</a:t>
            </a:r>
            <a:r>
              <a:rPr lang="en-US" sz="1200">
                <a:solidFill>
                  <a:srgbClr val="4D8C2B"/>
                </a:solidFill>
                <a:ea typeface="ＭＳ Ｐゴシック"/>
                <a:cs typeface="Helvetica"/>
              </a:rPr>
              <a:t>.</a:t>
            </a:r>
          </a:p>
          <a:p>
            <a:pPr marL="683260" lvl="1" indent="-306705">
              <a:buFont typeface="Arial,Sans-Serif"/>
              <a:buChar char="•"/>
            </a:pPr>
            <a:r>
              <a:rPr lang="en-US" sz="1200">
                <a:solidFill>
                  <a:srgbClr val="4C8C2B"/>
                </a:solidFill>
                <a:ea typeface="ＭＳ Ｐゴシック"/>
                <a:cs typeface="Helvetica"/>
              </a:rPr>
              <a:t>The Warm Compressors left the Howden factory in Glasgow, Scotland the week of November 4th and set sail on November 19th with and arrived at the Port of New Jersey on December 16</a:t>
            </a:r>
            <a:r>
              <a:rPr lang="en-US" sz="1200" baseline="30000">
                <a:solidFill>
                  <a:srgbClr val="4C8C2B"/>
                </a:solidFill>
                <a:ea typeface="ＭＳ Ｐゴシック"/>
                <a:cs typeface="Helvetica"/>
              </a:rPr>
              <a:t>th</a:t>
            </a:r>
            <a:endParaRPr lang="en-US" sz="1200">
              <a:solidFill>
                <a:srgbClr val="4C8C2B"/>
              </a:solidFill>
              <a:ea typeface="ＭＳ Ｐゴシック"/>
              <a:cs typeface="Helvetica"/>
            </a:endParaRPr>
          </a:p>
          <a:p>
            <a:pPr marL="683260" lvl="1" indent="-306705">
              <a:buFont typeface="Arial,Sans-Serif"/>
              <a:buChar char="•"/>
            </a:pPr>
            <a:r>
              <a:rPr lang="en-US" sz="1200">
                <a:solidFill>
                  <a:schemeClr val="accent6">
                    <a:lumMod val="50000"/>
                  </a:schemeClr>
                </a:solidFill>
                <a:ea typeface="ＭＳ Ｐゴシック"/>
                <a:cs typeface="Helvetica"/>
              </a:rPr>
              <a:t>Preparations to accept compressors/Coldbox are ongoing. Working with ISD, Site Security and Comms on onsite logistics.</a:t>
            </a:r>
          </a:p>
          <a:p>
            <a:pPr marL="0" indent="0">
              <a:spcBef>
                <a:spcPts val="600"/>
              </a:spcBef>
              <a:spcAft>
                <a:spcPts val="0"/>
              </a:spcAft>
              <a:buNone/>
            </a:pPr>
            <a:r>
              <a:rPr lang="en-US" sz="1400" b="1">
                <a:solidFill>
                  <a:schemeClr val="accent6">
                    <a:lumMod val="50000"/>
                  </a:schemeClr>
                </a:solidFill>
                <a:ea typeface="Geneva"/>
                <a:cs typeface="Helvetica"/>
              </a:rPr>
              <a:t>Cryogenics Distribution System: </a:t>
            </a:r>
            <a:endParaRPr lang="en-US" sz="1400">
              <a:solidFill>
                <a:schemeClr val="accent6">
                  <a:lumMod val="50000"/>
                </a:schemeClr>
              </a:solidFill>
              <a:ea typeface="Geneva"/>
              <a:cs typeface="Helvetica"/>
            </a:endParaRPr>
          </a:p>
          <a:p>
            <a:pPr marL="683260" lvl="1" indent="-306705">
              <a:buFont typeface="Arial,Sans-Serif"/>
              <a:buChar char="•"/>
            </a:pPr>
            <a:r>
              <a:rPr lang="en-US" sz="1200">
                <a:solidFill>
                  <a:schemeClr val="accent6">
                    <a:lumMod val="50000"/>
                  </a:schemeClr>
                </a:solidFill>
                <a:ea typeface="ＭＳ Ｐゴシック"/>
                <a:cs typeface="Helvetica"/>
              </a:rPr>
              <a:t>TTL (Tunnel Transfer Line): </a:t>
            </a:r>
            <a:r>
              <a:rPr lang="en-US" sz="1200">
                <a:solidFill>
                  <a:schemeClr val="accent3"/>
                </a:solidFill>
                <a:ea typeface="ＭＳ Ｐゴシック"/>
                <a:cs typeface="Helvetica"/>
              </a:rPr>
              <a:t>NX conversion for SSR2, LB650, and HB650 was completed. </a:t>
            </a:r>
            <a:r>
              <a:rPr lang="en-US" sz="1200">
                <a:solidFill>
                  <a:schemeClr val="accent6">
                    <a:lumMod val="50000"/>
                  </a:schemeClr>
                </a:solidFill>
                <a:ea typeface="ＭＳ Ｐゴシック"/>
                <a:cs typeface="Helvetica"/>
              </a:rPr>
              <a:t>Currently working on Extension Can conversion. FEA was completed </a:t>
            </a:r>
            <a:r>
              <a:rPr lang="en-US" sz="1200" err="1">
                <a:solidFill>
                  <a:schemeClr val="accent6">
                    <a:lumMod val="50000"/>
                  </a:schemeClr>
                </a:solidFill>
                <a:ea typeface="ＭＳ Ｐゴシック"/>
                <a:cs typeface="Helvetica"/>
              </a:rPr>
              <a:t>fro</a:t>
            </a:r>
            <a:r>
              <a:rPr lang="en-US" sz="1200">
                <a:solidFill>
                  <a:schemeClr val="accent6">
                    <a:lumMod val="50000"/>
                  </a:schemeClr>
                </a:solidFill>
                <a:ea typeface="ＭＳ Ｐゴシック"/>
                <a:cs typeface="Helvetica"/>
              </a:rPr>
              <a:t> SSR1 vacuum jacket and FEA of the HTTS and piping is in progress.</a:t>
            </a:r>
          </a:p>
          <a:p>
            <a:pPr marL="683260" lvl="1" indent="-306705">
              <a:buFont typeface="Arial,Sans-Serif"/>
              <a:buChar char="•"/>
            </a:pPr>
            <a:r>
              <a:rPr lang="en-US" sz="1200">
                <a:solidFill>
                  <a:schemeClr val="accent6">
                    <a:lumMod val="50000"/>
                  </a:schemeClr>
                </a:solidFill>
                <a:ea typeface="ＭＳ Ｐゴシック"/>
                <a:cs typeface="Helvetica"/>
              </a:rPr>
              <a:t>ITL (Intermediate Transfer Line): </a:t>
            </a:r>
            <a:r>
              <a:rPr lang="en-US" sz="1200">
                <a:solidFill>
                  <a:schemeClr val="accent3"/>
                </a:solidFill>
                <a:ea typeface="ＭＳ Ｐゴシック"/>
                <a:cs typeface="Helvetica"/>
              </a:rPr>
              <a:t>Completed fabrication of 6 out of 8 spools</a:t>
            </a:r>
            <a:r>
              <a:rPr lang="en-US" sz="1200">
                <a:solidFill>
                  <a:schemeClr val="accent6">
                    <a:lumMod val="50000"/>
                  </a:schemeClr>
                </a:solidFill>
                <a:ea typeface="ＭＳ Ｐゴシック"/>
                <a:cs typeface="Helvetica"/>
              </a:rPr>
              <a:t> and FAT (factory acceptance testing) of 4 out 8 spools. Final components FAT expected in mid-January 2025.</a:t>
            </a:r>
          </a:p>
          <a:p>
            <a:pPr marL="683260" lvl="1" indent="-306705">
              <a:buFont typeface="Arial,Sans-Serif"/>
              <a:buChar char="•"/>
            </a:pPr>
            <a:r>
              <a:rPr lang="en-US" sz="1200">
                <a:solidFill>
                  <a:schemeClr val="accent6">
                    <a:lumMod val="50000"/>
                  </a:schemeClr>
                </a:solidFill>
                <a:ea typeface="ＭＳ Ｐゴシック"/>
                <a:cs typeface="Helvetica"/>
              </a:rPr>
              <a:t>Warm Piping System: </a:t>
            </a:r>
            <a:r>
              <a:rPr lang="en-US" sz="1200">
                <a:solidFill>
                  <a:schemeClr val="accent3"/>
                </a:solidFill>
                <a:ea typeface="ＭＳ Ｐゴシック"/>
                <a:cs typeface="Helvetica"/>
              </a:rPr>
              <a:t>Fabrication/installation drawings, installation specifications, and procurement specifications have been completed. </a:t>
            </a:r>
          </a:p>
        </p:txBody>
      </p:sp>
      <p:sp>
        <p:nvSpPr>
          <p:cNvPr id="4" name="TextBox 3">
            <a:extLst>
              <a:ext uri="{FF2B5EF4-FFF2-40B4-BE49-F238E27FC236}">
                <a16:creationId xmlns:a16="http://schemas.microsoft.com/office/drawing/2014/main" id="{0EA632C5-CEB4-DCD5-968F-F68F51FA9270}"/>
              </a:ext>
            </a:extLst>
          </p:cNvPr>
          <p:cNvSpPr txBox="1"/>
          <p:nvPr/>
        </p:nvSpPr>
        <p:spPr>
          <a:xfrm>
            <a:off x="9691416" y="107388"/>
            <a:ext cx="2285800" cy="430887"/>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100">
                <a:latin typeface="Calibri"/>
              </a:rPr>
              <a:t>SSR2 Cavity:</a:t>
            </a:r>
            <a:r>
              <a:rPr lang="en-US" sz="1100">
                <a:effectLst/>
                <a:latin typeface="Calibri"/>
              </a:rPr>
              <a:t> </a:t>
            </a:r>
            <a:r>
              <a:rPr lang="en-US" sz="1100">
                <a:latin typeface="Calibri"/>
              </a:rPr>
              <a:t>reconfiguration of STC to allow in-situ plasma processing</a:t>
            </a:r>
            <a:endParaRPr lang="en-US" sz="1100">
              <a:effectLst/>
              <a:latin typeface="Calibri"/>
            </a:endParaRPr>
          </a:p>
        </p:txBody>
      </p:sp>
      <p:pic>
        <p:nvPicPr>
          <p:cNvPr id="6" name="Picture 5" descr="A picture containing indoor, cluttered, worktable, miller&#10;&#10;Description automatically generated">
            <a:extLst>
              <a:ext uri="{FF2B5EF4-FFF2-40B4-BE49-F238E27FC236}">
                <a16:creationId xmlns:a16="http://schemas.microsoft.com/office/drawing/2014/main" id="{7E732A04-6079-B7BE-3A82-A2BFC4B34595}"/>
              </a:ext>
            </a:extLst>
          </p:cNvPr>
          <p:cNvPicPr>
            <a:picLocks noChangeAspect="1"/>
          </p:cNvPicPr>
          <p:nvPr/>
        </p:nvPicPr>
        <p:blipFill rotWithShape="1">
          <a:blip r:embed="rId2">
            <a:extLst>
              <a:ext uri="{28A0092B-C50C-407E-A947-70E740481C1C}">
                <a14:useLocalDpi xmlns:a14="http://schemas.microsoft.com/office/drawing/2010/main" val="0"/>
              </a:ext>
            </a:extLst>
          </a:blip>
          <a:srcRect l="13675" t="2721"/>
          <a:stretch/>
        </p:blipFill>
        <p:spPr>
          <a:xfrm>
            <a:off x="9686022" y="2646762"/>
            <a:ext cx="2288162" cy="1933886"/>
          </a:xfrm>
          <a:prstGeom prst="rect">
            <a:avLst/>
          </a:prstGeom>
        </p:spPr>
      </p:pic>
      <p:sp>
        <p:nvSpPr>
          <p:cNvPr id="7" name="TextBox 6">
            <a:extLst>
              <a:ext uri="{FF2B5EF4-FFF2-40B4-BE49-F238E27FC236}">
                <a16:creationId xmlns:a16="http://schemas.microsoft.com/office/drawing/2014/main" id="{18B87F2B-66D1-3FBF-1CAB-C5DBAC3725DC}"/>
              </a:ext>
            </a:extLst>
          </p:cNvPr>
          <p:cNvSpPr txBox="1"/>
          <p:nvPr/>
        </p:nvSpPr>
        <p:spPr>
          <a:xfrm>
            <a:off x="9690948" y="2337188"/>
            <a:ext cx="2284276" cy="268179"/>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100">
                <a:latin typeface="Calibri"/>
                <a:cs typeface="Calibri"/>
              </a:rPr>
              <a:t>Coupler RF test stand</a:t>
            </a:r>
            <a:endParaRPr lang="en-US" sz="1100">
              <a:cs typeface="Calibri"/>
            </a:endParaRPr>
          </a:p>
        </p:txBody>
      </p:sp>
      <p:sp>
        <p:nvSpPr>
          <p:cNvPr id="13" name="TextBox 12">
            <a:extLst>
              <a:ext uri="{FF2B5EF4-FFF2-40B4-BE49-F238E27FC236}">
                <a16:creationId xmlns:a16="http://schemas.microsoft.com/office/drawing/2014/main" id="{B36062B1-4520-0536-D82F-F71CC3054E85}"/>
              </a:ext>
            </a:extLst>
          </p:cNvPr>
          <p:cNvSpPr txBox="1"/>
          <p:nvPr/>
        </p:nvSpPr>
        <p:spPr>
          <a:xfrm>
            <a:off x="9682135" y="4622043"/>
            <a:ext cx="2288162" cy="276999"/>
          </a:xfrm>
          <a:prstGeom prst="rect">
            <a:avLst/>
          </a:prstGeom>
          <a:solidFill>
            <a:schemeClr val="bg1"/>
          </a:solidFill>
          <a:ln w="19050">
            <a:solidFill>
              <a:srgbClr val="004C97"/>
            </a:solidFill>
          </a:ln>
        </p:spPr>
        <p:txBody>
          <a:bodyPr wrap="square" lIns="91440" tIns="45720" rIns="91440" bIns="45720" rtlCol="0" anchor="t">
            <a:spAutoFit/>
          </a:bodyPr>
          <a:lstStyle/>
          <a:p>
            <a:pPr algn="ctr"/>
            <a:r>
              <a:rPr lang="en-US" sz="1200">
                <a:latin typeface="Calibri"/>
              </a:rPr>
              <a:t>Coldbox arrived in Romeoville</a:t>
            </a:r>
            <a:endParaRPr lang="en-US" sz="1200">
              <a:effectLst/>
              <a:latin typeface="Calibri"/>
            </a:endParaRPr>
          </a:p>
        </p:txBody>
      </p:sp>
      <p:pic>
        <p:nvPicPr>
          <p:cNvPr id="14" name="Picture 13">
            <a:extLst>
              <a:ext uri="{FF2B5EF4-FFF2-40B4-BE49-F238E27FC236}">
                <a16:creationId xmlns:a16="http://schemas.microsoft.com/office/drawing/2014/main" id="{447CCB57-0AFF-0C22-DF95-0C2635C3CF0D}"/>
              </a:ext>
            </a:extLst>
          </p:cNvPr>
          <p:cNvPicPr>
            <a:picLocks noChangeAspect="1"/>
          </p:cNvPicPr>
          <p:nvPr/>
        </p:nvPicPr>
        <p:blipFill>
          <a:blip r:embed="rId3"/>
          <a:stretch>
            <a:fillRect/>
          </a:stretch>
        </p:blipFill>
        <p:spPr>
          <a:xfrm>
            <a:off x="9686021" y="4940438"/>
            <a:ext cx="2288163" cy="1287092"/>
          </a:xfrm>
          <a:prstGeom prst="rect">
            <a:avLst/>
          </a:prstGeom>
        </p:spPr>
      </p:pic>
      <p:pic>
        <p:nvPicPr>
          <p:cNvPr id="16" name="Picture 15">
            <a:extLst>
              <a:ext uri="{FF2B5EF4-FFF2-40B4-BE49-F238E27FC236}">
                <a16:creationId xmlns:a16="http://schemas.microsoft.com/office/drawing/2014/main" id="{0547AD86-93D4-343A-7CC1-A2F2FAF4ACAF}"/>
              </a:ext>
            </a:extLst>
          </p:cNvPr>
          <p:cNvPicPr>
            <a:picLocks noChangeAspect="1"/>
          </p:cNvPicPr>
          <p:nvPr/>
        </p:nvPicPr>
        <p:blipFill>
          <a:blip r:embed="rId4"/>
          <a:stretch>
            <a:fillRect/>
          </a:stretch>
        </p:blipFill>
        <p:spPr>
          <a:xfrm>
            <a:off x="9689052" y="579670"/>
            <a:ext cx="2288163" cy="1716123"/>
          </a:xfrm>
          <a:prstGeom prst="rect">
            <a:avLst/>
          </a:prstGeom>
        </p:spPr>
      </p:pic>
    </p:spTree>
    <p:extLst>
      <p:ext uri="{BB962C8B-B14F-4D97-AF65-F5344CB8AC3E}">
        <p14:creationId xmlns:p14="http://schemas.microsoft.com/office/powerpoint/2010/main" val="4039970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12</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0085AD"/>
                </a:solidFill>
              </a:rPr>
              <a:t>Accelerator Systems</a:t>
            </a:r>
          </a:p>
        </p:txBody>
      </p:sp>
      <p:sp>
        <p:nvSpPr>
          <p:cNvPr id="4" name="Content Placeholder 6">
            <a:extLst>
              <a:ext uri="{FF2B5EF4-FFF2-40B4-BE49-F238E27FC236}">
                <a16:creationId xmlns:a16="http://schemas.microsoft.com/office/drawing/2014/main" id="{EE52F794-7681-A930-BD96-DD31F4123C14}"/>
              </a:ext>
            </a:extLst>
          </p:cNvPr>
          <p:cNvSpPr txBox="1">
            <a:spLocks/>
          </p:cNvSpPr>
          <p:nvPr/>
        </p:nvSpPr>
        <p:spPr>
          <a:xfrm>
            <a:off x="306464" y="359757"/>
            <a:ext cx="7566676" cy="6138913"/>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400" b="1">
              <a:cs typeface="Helvetica"/>
            </a:endParaRPr>
          </a:p>
          <a:p>
            <a:pPr marL="0" indent="0">
              <a:buNone/>
            </a:pPr>
            <a:r>
              <a:rPr lang="en-US" sz="1600" b="1">
                <a:cs typeface="Helvetica"/>
              </a:rPr>
              <a:t>Overall</a:t>
            </a:r>
            <a:endParaRPr lang="en-US" sz="1600">
              <a:cs typeface="Helvetica"/>
            </a:endParaRPr>
          </a:p>
          <a:p>
            <a:pPr lvl="1">
              <a:buClr>
                <a:srgbClr val="0088AA"/>
              </a:buClr>
              <a:buFont typeface="Arial"/>
              <a:buChar char="•"/>
            </a:pPr>
            <a:r>
              <a:rPr lang="en-US" sz="1200">
                <a:ea typeface="ＭＳ Ｐゴシック"/>
                <a:cs typeface="Helvetica"/>
              </a:rPr>
              <a:t>Addressing CPI/SPI volatility in past month. Although mostly recoverable, issues must be resolved to give predictable performance (</a:t>
            </a:r>
            <a:r>
              <a:rPr lang="en-US" sz="1200" err="1">
                <a:ea typeface="ＭＳ Ｐゴシック"/>
                <a:cs typeface="Helvetica"/>
              </a:rPr>
              <a:t>MagPS</a:t>
            </a:r>
            <a:r>
              <a:rPr lang="en-US" sz="1200">
                <a:ea typeface="ＭＳ Ｐゴシック"/>
                <a:cs typeface="Helvetica"/>
              </a:rPr>
              <a:t> replan, BI labor redistribution, MPS activity update, etc.)</a:t>
            </a:r>
          </a:p>
          <a:p>
            <a:pPr lvl="1">
              <a:buClr>
                <a:srgbClr val="0088AA"/>
              </a:buClr>
              <a:buFont typeface="Arial"/>
              <a:buChar char="•"/>
            </a:pPr>
            <a:r>
              <a:rPr lang="en-US" sz="1200">
                <a:ea typeface="ＭＳ Ｐゴシック"/>
                <a:cs typeface="Helvetica"/>
              </a:rPr>
              <a:t>Most changes should be cost neutral, but are needed to improve fidelity of earned value.</a:t>
            </a:r>
          </a:p>
          <a:p>
            <a:pPr marL="57150" indent="0">
              <a:buNone/>
            </a:pPr>
            <a:r>
              <a:rPr lang="en-US" sz="1600" b="1">
                <a:ea typeface="ＭＳ Ｐゴシック"/>
                <a:cs typeface="Helvetica"/>
              </a:rPr>
              <a:t>MPS</a:t>
            </a:r>
            <a:endParaRPr lang="en-US"/>
          </a:p>
          <a:p>
            <a:pPr lvl="1">
              <a:buClr>
                <a:srgbClr val="0088AA"/>
              </a:buClr>
              <a:buFont typeface="Arial"/>
              <a:buChar char="•"/>
            </a:pPr>
            <a:r>
              <a:rPr lang="en-US" sz="1200">
                <a:ea typeface="ＭＳ Ｐゴシック"/>
                <a:cs typeface="Helvetica"/>
              </a:rPr>
              <a:t>Pseudo-code generation for WFE interlocks, nearing completion and start of firmware generation.</a:t>
            </a:r>
            <a:endParaRPr lang="en-US"/>
          </a:p>
          <a:p>
            <a:pPr marL="0" indent="0">
              <a:buNone/>
            </a:pPr>
            <a:r>
              <a:rPr lang="en-US" sz="1600" b="1">
                <a:ea typeface="ＭＳ Ｐゴシック"/>
                <a:cs typeface="Helvetica"/>
              </a:rPr>
              <a:t>HPRF</a:t>
            </a:r>
            <a:endParaRPr lang="en-US" sz="1600">
              <a:cs typeface="Helvetica"/>
            </a:endParaRPr>
          </a:p>
          <a:p>
            <a:pPr lvl="1">
              <a:buClr>
                <a:srgbClr val="0085AD"/>
              </a:buClr>
              <a:buSzPct val="120000"/>
              <a:buFont typeface="Arial" panose="020B0604020202020204" pitchFamily="34" charset="0"/>
              <a:buChar char="•"/>
            </a:pPr>
            <a:r>
              <a:rPr lang="en-US" sz="1200">
                <a:ea typeface="ＭＳ Ｐゴシック"/>
                <a:cs typeface="Helvetica"/>
              </a:rPr>
              <a:t>Successful visit to JEMA and CEA about 40 kW SSA contract</a:t>
            </a:r>
            <a:endParaRPr lang="en-US" sz="1200">
              <a:cs typeface="Helvetica"/>
            </a:endParaRPr>
          </a:p>
          <a:p>
            <a:pPr lvl="1">
              <a:buClr>
                <a:srgbClr val="0085AD"/>
              </a:buClr>
              <a:buSzPct val="120000"/>
              <a:buFont typeface="Arial" panose="020B0604020202020204" pitchFamily="34" charset="0"/>
              <a:buChar char="•"/>
            </a:pPr>
            <a:r>
              <a:rPr lang="en-US" sz="1200">
                <a:ea typeface="ＭＳ Ｐゴシック"/>
                <a:cs typeface="Helvetica"/>
              </a:rPr>
              <a:t>Nearing procurement of 162.5 MHz RF Distribution and 325 MHz circulators</a:t>
            </a:r>
          </a:p>
          <a:p>
            <a:pPr marL="0" indent="0">
              <a:buNone/>
            </a:pPr>
            <a:r>
              <a:rPr lang="en-US" sz="1600" b="1">
                <a:cs typeface="Helvetica"/>
              </a:rPr>
              <a:t>LLRF</a:t>
            </a:r>
            <a:endParaRPr lang="en-US" sz="1600">
              <a:cs typeface="Helvetica"/>
            </a:endParaRPr>
          </a:p>
          <a:p>
            <a:pPr lvl="1">
              <a:buClr>
                <a:srgbClr val="0085AD"/>
              </a:buClr>
              <a:buSzPct val="120000"/>
              <a:buFont typeface="Arial" panose="020B0604020202020204" pitchFamily="34" charset="0"/>
              <a:buChar char="•"/>
            </a:pPr>
            <a:r>
              <a:rPr lang="en-US" sz="1200">
                <a:ea typeface="ＭＳ Ｐゴシック"/>
                <a:cs typeface="Helvetica"/>
              </a:rPr>
              <a:t>Significant progress on implementing LLRF EPICS building in the FNAL </a:t>
            </a:r>
            <a:r>
              <a:rPr lang="en-US" sz="1200" err="1">
                <a:ea typeface="ＭＳ Ｐゴシック"/>
                <a:cs typeface="Helvetica"/>
              </a:rPr>
              <a:t>AlmaLinux</a:t>
            </a:r>
            <a:r>
              <a:rPr lang="en-US" sz="1200">
                <a:ea typeface="ＭＳ Ｐゴシック"/>
                <a:cs typeface="Helvetica"/>
              </a:rPr>
              <a:t> environment, a major step towards the final PIP-II system</a:t>
            </a:r>
            <a:endParaRPr lang="en-US">
              <a:cs typeface="Helvetica"/>
            </a:endParaRPr>
          </a:p>
          <a:p>
            <a:pPr lvl="1">
              <a:buClr>
                <a:srgbClr val="0085AD"/>
              </a:buClr>
              <a:buSzPct val="120000"/>
              <a:buFont typeface="Arial" panose="020B0604020202020204" pitchFamily="34" charset="0"/>
              <a:buChar char="•"/>
            </a:pPr>
            <a:r>
              <a:rPr lang="en-US" sz="1200">
                <a:ea typeface="ＭＳ Ｐゴシック"/>
                <a:cs typeface="Helvetica"/>
              </a:rPr>
              <a:t>Good progress continues on the WFE LLRF system upgrade and Master Oscillator/Phase Ref Line</a:t>
            </a:r>
          </a:p>
          <a:p>
            <a:pPr marL="0" indent="0">
              <a:buNone/>
            </a:pPr>
            <a:r>
              <a:rPr lang="en-US" sz="1600" b="1">
                <a:cs typeface="Helvetica"/>
              </a:rPr>
              <a:t>Magnets/Power supplies</a:t>
            </a:r>
          </a:p>
          <a:p>
            <a:pPr lvl="1">
              <a:buClr>
                <a:srgbClr val="0085AD"/>
              </a:buClr>
              <a:buSzPct val="120000"/>
              <a:buFont typeface="Arial" panose="020B0604020202020204" pitchFamily="34" charset="0"/>
              <a:buChar char="•"/>
            </a:pPr>
            <a:r>
              <a:rPr lang="en-US" sz="1200">
                <a:ea typeface="ＭＳ Ｐゴシック"/>
                <a:cs typeface="Helvetica"/>
              </a:rPr>
              <a:t>Work on rack layout for F37 continue towards successful resolution</a:t>
            </a:r>
          </a:p>
          <a:p>
            <a:pPr lvl="1">
              <a:buClr>
                <a:srgbClr val="0085AD"/>
              </a:buClr>
              <a:buSzPct val="120000"/>
              <a:buFont typeface="Arial" panose="020B0604020202020204" pitchFamily="34" charset="0"/>
              <a:buChar char="•"/>
            </a:pPr>
            <a:r>
              <a:rPr lang="en-US" sz="1200">
                <a:ea typeface="ＭＳ Ｐゴシック"/>
                <a:cs typeface="Helvetica"/>
              </a:rPr>
              <a:t>Vendor magnet designs continue to mature, with FDRs and vendor visits planned for early CY25</a:t>
            </a:r>
          </a:p>
          <a:p>
            <a:pPr marL="0" indent="0">
              <a:spcBef>
                <a:spcPct val="0"/>
              </a:spcBef>
              <a:buNone/>
            </a:pPr>
            <a:r>
              <a:rPr lang="en-US" sz="1600" b="1">
                <a:cs typeface="Helvetica"/>
              </a:rPr>
              <a:t>Vacuum</a:t>
            </a:r>
          </a:p>
          <a:p>
            <a:pPr lvl="1">
              <a:buClr>
                <a:srgbClr val="0085AD"/>
              </a:buClr>
              <a:buSzPct val="120000"/>
              <a:buFont typeface="Arial,Sans-Serif" panose="020B0604020202020204" pitchFamily="34" charset="0"/>
              <a:buChar char="•"/>
            </a:pPr>
            <a:r>
              <a:rPr lang="en-US" sz="1200">
                <a:ea typeface="ＭＳ Ｐゴシック"/>
                <a:cs typeface="Helvetica"/>
              </a:rPr>
              <a:t>Parts for vacuum carts and pumps for WFE and SCL are arriving, with QC starting smoothly</a:t>
            </a:r>
            <a:endParaRPr lang="en-US" sz="1200">
              <a:solidFill>
                <a:srgbClr val="003087"/>
              </a:solidFill>
              <a:ea typeface="ＭＳ Ｐゴシック"/>
              <a:cs typeface="Helvetica"/>
            </a:endParaRPr>
          </a:p>
          <a:p>
            <a:pPr marL="0" indent="0">
              <a:spcBef>
                <a:spcPct val="0"/>
              </a:spcBef>
              <a:buNone/>
            </a:pPr>
            <a:r>
              <a:rPr lang="en-US" sz="1600" b="1">
                <a:cs typeface="Helvetica"/>
              </a:rPr>
              <a:t>Controls</a:t>
            </a:r>
          </a:p>
          <a:p>
            <a:pPr lvl="1">
              <a:spcBef>
                <a:spcPct val="0"/>
              </a:spcBef>
              <a:buClr>
                <a:srgbClr val="0085AD"/>
              </a:buClr>
              <a:buSzPct val="120000"/>
              <a:buFont typeface="Arial" panose="020B0604020202020204" pitchFamily="34" charset="0"/>
              <a:buChar char="•"/>
            </a:pPr>
            <a:r>
              <a:rPr lang="en-US" sz="1200">
                <a:ea typeface="ＭＳ Ｐゴシック"/>
                <a:cs typeface="Helvetica"/>
              </a:rPr>
              <a:t>Making significant progress on integration and system FDR preparation, work maturing rapidly</a:t>
            </a:r>
          </a:p>
          <a:p>
            <a:pPr marL="0" indent="0">
              <a:spcBef>
                <a:spcPct val="0"/>
              </a:spcBef>
              <a:buNone/>
            </a:pPr>
            <a:r>
              <a:rPr lang="en-US" sz="1600" b="1">
                <a:cs typeface="Helvetica"/>
              </a:rPr>
              <a:t>Instrumentation</a:t>
            </a:r>
          </a:p>
          <a:p>
            <a:pPr lvl="1">
              <a:buClr>
                <a:srgbClr val="0085AD"/>
              </a:buClr>
              <a:buSzPct val="120000"/>
              <a:buFont typeface="Arial" panose="020B0604020202020204" pitchFamily="34" charset="0"/>
              <a:buChar char="•"/>
            </a:pPr>
            <a:r>
              <a:rPr lang="en-US" sz="1200">
                <a:ea typeface="ＭＳ Ｐゴシック"/>
                <a:cs typeface="Helvetica"/>
              </a:rPr>
              <a:t>BPM stretched wire test stand updated</a:t>
            </a:r>
          </a:p>
          <a:p>
            <a:pPr lvl="1">
              <a:buClr>
                <a:srgbClr val="0085AD"/>
              </a:buClr>
              <a:buSzPct val="120000"/>
              <a:buFont typeface="Arial" panose="020B0604020202020204" pitchFamily="34" charset="0"/>
              <a:buChar char="•"/>
            </a:pPr>
            <a:r>
              <a:rPr lang="en-US" sz="1200">
                <a:ea typeface="ＭＳ Ｐゴシック"/>
                <a:cs typeface="Helvetica"/>
              </a:rPr>
              <a:t>Procurements starting to roll on all fronts, with laser wire first article to be built and tested in CY25</a:t>
            </a:r>
          </a:p>
          <a:p>
            <a:pPr marL="0" indent="0">
              <a:buNone/>
            </a:pPr>
            <a:r>
              <a:rPr lang="en-US" sz="1500" b="1">
                <a:cs typeface="Helvetica"/>
              </a:rPr>
              <a:t>Safety Systems</a:t>
            </a:r>
          </a:p>
          <a:p>
            <a:pPr lvl="1">
              <a:buClr>
                <a:srgbClr val="0085AD"/>
              </a:buClr>
              <a:buSzPct val="120000"/>
              <a:buFont typeface="Arial,Sans-Serif" charset="0"/>
              <a:buChar char="•"/>
            </a:pPr>
            <a:r>
              <a:rPr lang="en-US" sz="1200">
                <a:ea typeface="ＭＳ Ｐゴシック"/>
                <a:cs typeface="Helvetica"/>
              </a:rPr>
              <a:t>Resolving Beam Loss Monitor system design, and finalizing preparation for </a:t>
            </a:r>
            <a:r>
              <a:rPr lang="en-US" sz="1200" err="1">
                <a:ea typeface="ＭＳ Ｐゴシック"/>
                <a:cs typeface="Helvetica"/>
              </a:rPr>
              <a:t>Cryoplant</a:t>
            </a:r>
            <a:r>
              <a:rPr lang="en-US" sz="1200">
                <a:ea typeface="ＭＳ Ｐゴシック"/>
                <a:cs typeface="Helvetica"/>
              </a:rPr>
              <a:t> ODH install</a:t>
            </a:r>
          </a:p>
          <a:p>
            <a:pPr marL="0" indent="0">
              <a:buNone/>
            </a:pPr>
            <a:endParaRPr lang="en-US" sz="1500" b="1">
              <a:cs typeface="Helvetica"/>
            </a:endParaRPr>
          </a:p>
        </p:txBody>
      </p:sp>
      <p:sp>
        <p:nvSpPr>
          <p:cNvPr id="6" name="AutoShape 2">
            <a:extLst>
              <a:ext uri="{FF2B5EF4-FFF2-40B4-BE49-F238E27FC236}">
                <a16:creationId xmlns:a16="http://schemas.microsoft.com/office/drawing/2014/main" id="{50D3B993-03BB-12BA-3536-C8D5D6A139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87255DE8-A8F9-BD78-4F30-F203C1516342}"/>
              </a:ext>
            </a:extLst>
          </p:cNvPr>
          <p:cNvSpPr txBox="1"/>
          <p:nvPr/>
        </p:nvSpPr>
        <p:spPr>
          <a:xfrm>
            <a:off x="8027635" y="3432295"/>
            <a:ext cx="38586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alibri"/>
              </a:rPr>
              <a:t>SSR1 Solenoid Prototype Under Test</a:t>
            </a:r>
            <a:endParaRPr lang="en-US"/>
          </a:p>
        </p:txBody>
      </p:sp>
      <p:pic>
        <p:nvPicPr>
          <p:cNvPr id="11" name="Picture 10">
            <a:extLst>
              <a:ext uri="{FF2B5EF4-FFF2-40B4-BE49-F238E27FC236}">
                <a16:creationId xmlns:a16="http://schemas.microsoft.com/office/drawing/2014/main" id="{7B28EA85-4B43-559C-484C-409800D976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07335" y="1322613"/>
            <a:ext cx="2695303" cy="2029098"/>
          </a:xfrm>
          <a:prstGeom prst="rect">
            <a:avLst/>
          </a:prstGeom>
        </p:spPr>
      </p:pic>
      <p:sp>
        <p:nvSpPr>
          <p:cNvPr id="14" name="TextBox 13">
            <a:extLst>
              <a:ext uri="{FF2B5EF4-FFF2-40B4-BE49-F238E27FC236}">
                <a16:creationId xmlns:a16="http://schemas.microsoft.com/office/drawing/2014/main" id="{26D5CD79-3759-8799-6CE0-4E53EE69B5BD}"/>
              </a:ext>
            </a:extLst>
          </p:cNvPr>
          <p:cNvSpPr txBox="1"/>
          <p:nvPr/>
        </p:nvSpPr>
        <p:spPr>
          <a:xfrm>
            <a:off x="8027635" y="950351"/>
            <a:ext cx="38586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a:latin typeface="Calibri"/>
              </a:rPr>
              <a:t>4-button BPM Prototype Under Test</a:t>
            </a:r>
            <a:endParaRPr lang="en-US"/>
          </a:p>
        </p:txBody>
      </p:sp>
      <p:pic>
        <p:nvPicPr>
          <p:cNvPr id="15" name="Picture 14">
            <a:extLst>
              <a:ext uri="{FF2B5EF4-FFF2-40B4-BE49-F238E27FC236}">
                <a16:creationId xmlns:a16="http://schemas.microsoft.com/office/drawing/2014/main" id="{E916499E-CF63-7900-3B89-D8D5072FB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3233" y="3803468"/>
            <a:ext cx="1923506" cy="2538550"/>
          </a:xfrm>
          <a:prstGeom prst="rect">
            <a:avLst/>
          </a:prstGeom>
        </p:spPr>
      </p:pic>
    </p:spTree>
    <p:extLst>
      <p:ext uri="{BB962C8B-B14F-4D97-AF65-F5344CB8AC3E}">
        <p14:creationId xmlns:p14="http://schemas.microsoft.com/office/powerpoint/2010/main" val="27393752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7673BF-B133-6CC3-88F2-6F5772ED9F78}"/>
              </a:ext>
            </a:extLst>
          </p:cNvPr>
          <p:cNvSpPr>
            <a:spLocks noGrp="1"/>
          </p:cNvSpPr>
          <p:nvPr>
            <p:ph type="title"/>
          </p:nvPr>
        </p:nvSpPr>
        <p:spPr/>
        <p:txBody>
          <a:bodyPr/>
          <a:lstStyle/>
          <a:p>
            <a:r>
              <a:rPr lang="en-US">
                <a:solidFill>
                  <a:srgbClr val="8A2A2B"/>
                </a:solidFill>
              </a:rPr>
              <a:t>Installation and Commissioning</a:t>
            </a:r>
            <a:endParaRPr lang="en-US"/>
          </a:p>
        </p:txBody>
      </p:sp>
      <p:sp>
        <p:nvSpPr>
          <p:cNvPr id="4" name="Date Placeholder 3">
            <a:extLst>
              <a:ext uri="{FF2B5EF4-FFF2-40B4-BE49-F238E27FC236}">
                <a16:creationId xmlns:a16="http://schemas.microsoft.com/office/drawing/2014/main" id="{611ADD6B-9CAF-B246-1A75-930CDABF8562}"/>
              </a:ext>
            </a:extLst>
          </p:cNvPr>
          <p:cNvSpPr>
            <a:spLocks noGrp="1"/>
          </p:cNvSpPr>
          <p:nvPr>
            <p:ph type="dt" sz="half" idx="10"/>
          </p:nvPr>
        </p:nvSpPr>
        <p:spPr/>
        <p:txBody>
          <a:bodyPr/>
          <a:lstStyle/>
          <a:p>
            <a:pPr>
              <a:defRPr/>
            </a:pPr>
            <a:r>
              <a:rPr lang="en-US"/>
              <a:t>7/19/2023</a:t>
            </a:r>
          </a:p>
        </p:txBody>
      </p:sp>
      <p:sp>
        <p:nvSpPr>
          <p:cNvPr id="5" name="Slide Number Placeholder 4">
            <a:extLst>
              <a:ext uri="{FF2B5EF4-FFF2-40B4-BE49-F238E27FC236}">
                <a16:creationId xmlns:a16="http://schemas.microsoft.com/office/drawing/2014/main" id="{F7FF8D02-31AF-CB29-9386-789F56DDE48C}"/>
              </a:ext>
            </a:extLst>
          </p:cNvPr>
          <p:cNvSpPr>
            <a:spLocks noGrp="1"/>
          </p:cNvSpPr>
          <p:nvPr>
            <p:ph type="sldNum" sz="quarter" idx="12"/>
          </p:nvPr>
        </p:nvSpPr>
        <p:spPr/>
        <p:txBody>
          <a:bodyPr/>
          <a:lstStyle/>
          <a:p>
            <a:pPr>
              <a:defRPr/>
            </a:pPr>
            <a:fld id="{148C009B-CB69-E04A-B9B3-34B26D69E9CF}" type="slidenum">
              <a:rPr lang="en-US" smtClean="0"/>
              <a:pPr>
                <a:defRPr/>
              </a:pPr>
              <a:t>13</a:t>
            </a:fld>
            <a:endParaRPr lang="en-US"/>
          </a:p>
        </p:txBody>
      </p:sp>
      <p:sp>
        <p:nvSpPr>
          <p:cNvPr id="6" name="Content Placeholder 1">
            <a:extLst>
              <a:ext uri="{FF2B5EF4-FFF2-40B4-BE49-F238E27FC236}">
                <a16:creationId xmlns:a16="http://schemas.microsoft.com/office/drawing/2014/main" id="{8A62B1D2-E407-4E1A-C9B9-41ACA7E593AE}"/>
              </a:ext>
            </a:extLst>
          </p:cNvPr>
          <p:cNvSpPr txBox="1">
            <a:spLocks/>
          </p:cNvSpPr>
          <p:nvPr/>
        </p:nvSpPr>
        <p:spPr>
          <a:xfrm>
            <a:off x="304800" y="822420"/>
            <a:ext cx="8854706" cy="5558111"/>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a:solidFill>
                  <a:schemeClr val="accent6">
                    <a:lumMod val="50000"/>
                  </a:schemeClr>
                </a:solidFill>
              </a:rPr>
              <a:t>Warm Front End</a:t>
            </a:r>
            <a:endParaRPr lang="en-US" sz="1800">
              <a:solidFill>
                <a:schemeClr val="accent6">
                  <a:lumMod val="50000"/>
                </a:schemeClr>
              </a:solidFill>
              <a:cs typeface="Helvetica"/>
            </a:endParaRPr>
          </a:p>
          <a:p>
            <a:pPr lvl="1">
              <a:buClr>
                <a:srgbClr val="8A2A2B"/>
              </a:buClr>
              <a:buSzPct val="120000"/>
              <a:buFont typeface="Arial" panose="020B0604020202020204" pitchFamily="34" charset="0"/>
              <a:buChar char="•"/>
            </a:pPr>
            <a:r>
              <a:rPr lang="en-US" sz="1600">
                <a:solidFill>
                  <a:schemeClr val="accent6">
                    <a:lumMod val="50000"/>
                  </a:schemeClr>
                </a:solidFill>
                <a:ea typeface="ＭＳ Ｐゴシック"/>
                <a:cs typeface="Helvetica"/>
              </a:rPr>
              <a:t>Assembly of PIP-II LEBT/MEBT girders and Ion Source cabinets continued at A0 staging facility</a:t>
            </a:r>
          </a:p>
          <a:p>
            <a:pPr marL="0" indent="0">
              <a:buNone/>
            </a:pPr>
            <a:r>
              <a:rPr lang="en-US" sz="1800" b="1">
                <a:solidFill>
                  <a:schemeClr val="accent6">
                    <a:lumMod val="50000"/>
                  </a:schemeClr>
                </a:solidFill>
              </a:rPr>
              <a:t>Test Infrastructure</a:t>
            </a:r>
            <a:endParaRPr lang="en-US" sz="1600">
              <a:solidFill>
                <a:schemeClr val="accent6">
                  <a:lumMod val="50000"/>
                </a:schemeClr>
              </a:solidFill>
            </a:endParaRPr>
          </a:p>
          <a:p>
            <a:pPr marL="706120" lvl="1" indent="-306705">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Cryogenic immersion heater installation in PIP2IT test cave was completed</a:t>
            </a:r>
          </a:p>
          <a:p>
            <a:pPr marL="706120" lvl="1" indent="-306705">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Cryomodule stands for SSR2 cryomodule test stand were delivered</a:t>
            </a:r>
          </a:p>
          <a:p>
            <a:pPr marL="706120" lvl="1" indent="-306705">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Assembly of beamline vacuum pumping station for SSR2 cryomodule test stand continued</a:t>
            </a:r>
            <a:endParaRPr lang="en-US" sz="1400">
              <a:solidFill>
                <a:schemeClr val="accent6">
                  <a:lumMod val="50000"/>
                </a:schemeClr>
              </a:solidFill>
              <a:ea typeface="ＭＳ Ｐゴシック"/>
            </a:endParaRPr>
          </a:p>
          <a:p>
            <a:pPr marL="0" indent="-635">
              <a:buClr>
                <a:srgbClr val="8A2A2B"/>
              </a:buClr>
              <a:buSzPct val="120000"/>
              <a:buNone/>
            </a:pPr>
            <a:r>
              <a:rPr lang="en-US" sz="1800" b="1">
                <a:solidFill>
                  <a:schemeClr val="accent6">
                    <a:lumMod val="50000"/>
                  </a:schemeClr>
                </a:solidFill>
                <a:cs typeface="Helvetica"/>
              </a:rPr>
              <a:t>Building Infrastructure</a:t>
            </a:r>
            <a:endParaRPr lang="en-US" sz="1800">
              <a:solidFill>
                <a:schemeClr val="accent6">
                  <a:lumMod val="50000"/>
                </a:schemeClr>
              </a:solidFill>
            </a:endParaRPr>
          </a:p>
          <a:p>
            <a:pPr marL="706120" lvl="1" indent="-306705">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Procurements and QC of received equipment continued (cables, racks, air and water manifolds, etc.)</a:t>
            </a:r>
          </a:p>
          <a:p>
            <a:pPr marL="706120" lvl="1" indent="-306705">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Planning for Process Clean Water (PCW) system installation in Utility Plant Building continued - installation expected to begin in March</a:t>
            </a:r>
          </a:p>
          <a:p>
            <a:pPr marL="0" indent="0">
              <a:buNone/>
            </a:pPr>
            <a:r>
              <a:rPr lang="en-US" sz="1800" b="1">
                <a:solidFill>
                  <a:schemeClr val="accent6">
                    <a:lumMod val="50000"/>
                  </a:schemeClr>
                </a:solidFill>
              </a:rPr>
              <a:t>Linac Installation</a:t>
            </a:r>
            <a:endParaRPr lang="en-US" sz="1600">
              <a:solidFill>
                <a:schemeClr val="accent6">
                  <a:lumMod val="50000"/>
                </a:schemeClr>
              </a:solidFill>
            </a:endParaRPr>
          </a:p>
          <a:p>
            <a:pPr lvl="1">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Procurement process has begun for all PIP-II cryomodule stands</a:t>
            </a:r>
          </a:p>
          <a:p>
            <a:pPr lvl="1">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Preparing for procurement of Warm Unit Structure stands</a:t>
            </a:r>
          </a:p>
          <a:p>
            <a:pPr lvl="1">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Cryomodule Tunnel Transport System (CTTS) major weldments completed</a:t>
            </a:r>
          </a:p>
          <a:p>
            <a:pPr lvl="1">
              <a:buClr>
                <a:srgbClr val="8A2A2B"/>
              </a:buClr>
              <a:buSzPct val="120000"/>
              <a:buFont typeface="Arial" panose="020B0604020202020204" pitchFamily="34" charset="0"/>
              <a:buChar char="•"/>
            </a:pPr>
            <a:r>
              <a:rPr lang="en-US" sz="1600">
                <a:solidFill>
                  <a:schemeClr val="accent6">
                    <a:lumMod val="50000"/>
                  </a:schemeClr>
                </a:solidFill>
                <a:ea typeface="ＭＳ Ｐゴシック"/>
              </a:rPr>
              <a:t>Installation Traveler development with L3’s ongoing</a:t>
            </a:r>
          </a:p>
          <a:p>
            <a:pPr marL="0" indent="0">
              <a:buNone/>
            </a:pPr>
            <a:r>
              <a:rPr lang="en-US" sz="1800" b="1">
                <a:solidFill>
                  <a:schemeClr val="accent6">
                    <a:lumMod val="50000"/>
                  </a:schemeClr>
                </a:solidFill>
              </a:rPr>
              <a:t>Commissioning &amp; Accelerator Physics</a:t>
            </a:r>
            <a:endParaRPr lang="en-US" sz="1600">
              <a:solidFill>
                <a:schemeClr val="accent6">
                  <a:lumMod val="50000"/>
                </a:schemeClr>
              </a:solidFill>
              <a:latin typeface="Helvetica" pitchFamily="2" charset="0"/>
              <a:cs typeface="Helvetica"/>
            </a:endParaRPr>
          </a:p>
          <a:p>
            <a:pPr lvl="1">
              <a:buClr>
                <a:srgbClr val="8A2A2B"/>
              </a:buClr>
              <a:buSzPct val="120000"/>
              <a:buFont typeface="Arial" panose="020B0604020202020204" pitchFamily="34" charset="0"/>
              <a:buChar char="•"/>
            </a:pPr>
            <a:r>
              <a:rPr lang="en-US" sz="1600">
                <a:solidFill>
                  <a:schemeClr val="accent6">
                    <a:lumMod val="50000"/>
                  </a:schemeClr>
                </a:solidFill>
                <a:ea typeface="ＭＳ Ｐゴシック"/>
                <a:cs typeface="Helvetica"/>
              </a:rPr>
              <a:t>High-level applications (HLAs) and Shielding Assessment development continued</a:t>
            </a:r>
          </a:p>
        </p:txBody>
      </p:sp>
      <p:sp>
        <p:nvSpPr>
          <p:cNvPr id="12" name="TextBox 11">
            <a:extLst>
              <a:ext uri="{FF2B5EF4-FFF2-40B4-BE49-F238E27FC236}">
                <a16:creationId xmlns:a16="http://schemas.microsoft.com/office/drawing/2014/main" id="{8C6AF9EB-DEDE-4476-C5B2-9AACFBAF6D4C}"/>
              </a:ext>
            </a:extLst>
          </p:cNvPr>
          <p:cNvSpPr txBox="1"/>
          <p:nvPr/>
        </p:nvSpPr>
        <p:spPr>
          <a:xfrm>
            <a:off x="9301464" y="1950390"/>
            <a:ext cx="2276008" cy="276999"/>
          </a:xfrm>
          <a:prstGeom prst="rect">
            <a:avLst/>
          </a:prstGeom>
          <a:noFill/>
        </p:spPr>
        <p:txBody>
          <a:bodyPr wrap="square" rtlCol="0">
            <a:spAutoFit/>
          </a:bodyPr>
          <a:lstStyle/>
          <a:p>
            <a:r>
              <a:rPr lang="en-US" sz="1200" i="1"/>
              <a:t>LEBT/MEBT girder assembly at A0</a:t>
            </a:r>
          </a:p>
        </p:txBody>
      </p:sp>
      <p:sp>
        <p:nvSpPr>
          <p:cNvPr id="13" name="TextBox 12">
            <a:extLst>
              <a:ext uri="{FF2B5EF4-FFF2-40B4-BE49-F238E27FC236}">
                <a16:creationId xmlns:a16="http://schemas.microsoft.com/office/drawing/2014/main" id="{D1B29516-793D-ED50-BAEE-238149CA442E}"/>
              </a:ext>
            </a:extLst>
          </p:cNvPr>
          <p:cNvSpPr txBox="1"/>
          <p:nvPr/>
        </p:nvSpPr>
        <p:spPr>
          <a:xfrm>
            <a:off x="9549319" y="3845466"/>
            <a:ext cx="1780299" cy="461665"/>
          </a:xfrm>
          <a:prstGeom prst="rect">
            <a:avLst/>
          </a:prstGeom>
          <a:noFill/>
        </p:spPr>
        <p:txBody>
          <a:bodyPr wrap="square" rtlCol="0">
            <a:spAutoFit/>
          </a:bodyPr>
          <a:lstStyle/>
          <a:p>
            <a:r>
              <a:rPr lang="en-US" sz="1200" i="1"/>
              <a:t>SSR2 test stand beamline vacuum pumping station</a:t>
            </a:r>
          </a:p>
        </p:txBody>
      </p:sp>
      <p:sp>
        <p:nvSpPr>
          <p:cNvPr id="14" name="TextBox 13">
            <a:extLst>
              <a:ext uri="{FF2B5EF4-FFF2-40B4-BE49-F238E27FC236}">
                <a16:creationId xmlns:a16="http://schemas.microsoft.com/office/drawing/2014/main" id="{0E04E608-09DA-0665-60CB-CAE3F5231AB7}"/>
              </a:ext>
            </a:extLst>
          </p:cNvPr>
          <p:cNvSpPr txBox="1"/>
          <p:nvPr/>
        </p:nvSpPr>
        <p:spPr>
          <a:xfrm>
            <a:off x="9807195" y="5998602"/>
            <a:ext cx="1264546" cy="276999"/>
          </a:xfrm>
          <a:prstGeom prst="rect">
            <a:avLst/>
          </a:prstGeom>
          <a:noFill/>
        </p:spPr>
        <p:txBody>
          <a:bodyPr wrap="square" rtlCol="0">
            <a:spAutoFit/>
          </a:bodyPr>
          <a:lstStyle/>
          <a:p>
            <a:r>
              <a:rPr lang="en-US" sz="1200" i="1"/>
              <a:t>CTTS weldments</a:t>
            </a:r>
          </a:p>
        </p:txBody>
      </p:sp>
      <p:pic>
        <p:nvPicPr>
          <p:cNvPr id="15" name="Picture 14" descr="A picture containing indoor, appliance, cluttered&#10;&#10;Description automatically generated">
            <a:extLst>
              <a:ext uri="{FF2B5EF4-FFF2-40B4-BE49-F238E27FC236}">
                <a16:creationId xmlns:a16="http://schemas.microsoft.com/office/drawing/2014/main" id="{04FB690E-5137-98F4-1C5B-C67F43F7D9C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30486" y="2273556"/>
            <a:ext cx="2417969" cy="1618077"/>
          </a:xfrm>
          <a:prstGeom prst="rect">
            <a:avLst/>
          </a:prstGeom>
        </p:spPr>
      </p:pic>
      <p:pic>
        <p:nvPicPr>
          <p:cNvPr id="16" name="Picture 15" descr="A picture containing indoor, kitchen, ceiling, working&#10;&#10;Description automatically generated">
            <a:extLst>
              <a:ext uri="{FF2B5EF4-FFF2-40B4-BE49-F238E27FC236}">
                <a16:creationId xmlns:a16="http://schemas.microsoft.com/office/drawing/2014/main" id="{C231C951-D173-934E-9766-5BCA1DC6AC3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230487" y="329745"/>
            <a:ext cx="2417968" cy="1665686"/>
          </a:xfrm>
          <a:prstGeom prst="rect">
            <a:avLst/>
          </a:prstGeom>
        </p:spPr>
      </p:pic>
      <p:pic>
        <p:nvPicPr>
          <p:cNvPr id="17" name="Picture 16" descr="A person standing next to a machine&#10;&#10;Description automatically generated with medium confidence">
            <a:extLst>
              <a:ext uri="{FF2B5EF4-FFF2-40B4-BE49-F238E27FC236}">
                <a16:creationId xmlns:a16="http://schemas.microsoft.com/office/drawing/2014/main" id="{3E3DD901-77CD-189E-93F8-61AF3FC70A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30486" y="4353298"/>
            <a:ext cx="2417969" cy="1645304"/>
          </a:xfrm>
          <a:prstGeom prst="rect">
            <a:avLst/>
          </a:prstGeom>
        </p:spPr>
      </p:pic>
    </p:spTree>
    <p:extLst>
      <p:ext uri="{BB962C8B-B14F-4D97-AF65-F5344CB8AC3E}">
        <p14:creationId xmlns:p14="http://schemas.microsoft.com/office/powerpoint/2010/main" val="412194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14</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CB6015"/>
                </a:solidFill>
              </a:rPr>
              <a:t>Accelerator Complex</a:t>
            </a:r>
          </a:p>
        </p:txBody>
      </p:sp>
      <p:sp>
        <p:nvSpPr>
          <p:cNvPr id="5" name="Content Placeholder 6">
            <a:extLst>
              <a:ext uri="{FF2B5EF4-FFF2-40B4-BE49-F238E27FC236}">
                <a16:creationId xmlns:a16="http://schemas.microsoft.com/office/drawing/2014/main" id="{D303D943-4D5F-598C-AB63-946B032CA8FA}"/>
              </a:ext>
            </a:extLst>
          </p:cNvPr>
          <p:cNvSpPr txBox="1">
            <a:spLocks/>
          </p:cNvSpPr>
          <p:nvPr/>
        </p:nvSpPr>
        <p:spPr>
          <a:xfrm>
            <a:off x="294580" y="1586231"/>
            <a:ext cx="6974900" cy="276999"/>
          </a:xfrm>
          <a:prstGeom prst="rect">
            <a:avLst/>
          </a:prstGeom>
          <a:noFill/>
        </p:spPr>
        <p:txBody>
          <a:bodyPr wrap="square" lIns="0" tIns="0" rIns="0" bIns="0" rtlCol="0" anchor="t">
            <a:sp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405" indent="-192405" defTabSz="257175">
              <a:spcBef>
                <a:spcPct val="0"/>
              </a:spcBef>
              <a:buFont typeface="Arial" panose="020B0604020202020204" pitchFamily="34" charset="0"/>
              <a:buChar char="•"/>
            </a:pPr>
            <a:endParaRPr lang="en-US" sz="1800">
              <a:solidFill>
                <a:srgbClr val="50504E"/>
              </a:solidFill>
              <a:latin typeface="Calibri" charset="0"/>
              <a:cs typeface="Calibri"/>
            </a:endParaRPr>
          </a:p>
        </p:txBody>
      </p:sp>
      <p:sp>
        <p:nvSpPr>
          <p:cNvPr id="3" name="Content Placeholder 6">
            <a:extLst>
              <a:ext uri="{FF2B5EF4-FFF2-40B4-BE49-F238E27FC236}">
                <a16:creationId xmlns:a16="http://schemas.microsoft.com/office/drawing/2014/main" id="{59B9493B-38C7-6C2C-845D-9C1E5BEAA366}"/>
              </a:ext>
            </a:extLst>
          </p:cNvPr>
          <p:cNvSpPr txBox="1">
            <a:spLocks/>
          </p:cNvSpPr>
          <p:nvPr/>
        </p:nvSpPr>
        <p:spPr>
          <a:xfrm>
            <a:off x="222249" y="855252"/>
            <a:ext cx="8420538" cy="5555367"/>
          </a:xfrm>
          <a:prstGeom prst="rect">
            <a:avLst/>
          </a:prstGeom>
          <a:noFill/>
        </p:spPr>
        <p:txBody>
          <a:bodyPr wrap="square" lIns="0" tIns="0" rIns="0" bIns="0" rtlCol="0">
            <a:spAutoFit/>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spcBef>
                <a:spcPct val="0"/>
              </a:spcBef>
              <a:buFont typeface="Arial" panose="020B0604020202020204" pitchFamily="34" charset="0"/>
              <a:buChar char="•"/>
            </a:pPr>
            <a:r>
              <a:rPr lang="en-US" sz="1800" b="1">
                <a:solidFill>
                  <a:srgbClr val="50504E"/>
                </a:solidFill>
                <a:latin typeface="Helvetica" pitchFamily="2" charset="0"/>
              </a:rPr>
              <a:t>BTL Installation</a:t>
            </a:r>
            <a:endParaRPr lang="en-US" sz="1600">
              <a:solidFill>
                <a:srgbClr val="50504E"/>
              </a:solidFill>
              <a:latin typeface="Helvetica" pitchFamily="2" charset="0"/>
            </a:endParaRP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Mu2e installation experts, Dean Still and Jim Morgan, from AD have agreed to assist the new Level 3, John </a:t>
            </a:r>
            <a:r>
              <a:rPr lang="en-US" sz="1500" err="1">
                <a:solidFill>
                  <a:srgbClr val="50504E"/>
                </a:solidFill>
                <a:latin typeface="Helvetica" pitchFamily="2" charset="0"/>
              </a:rPr>
              <a:t>Kujarik</a:t>
            </a:r>
            <a:r>
              <a:rPr lang="en-US" sz="1500">
                <a:solidFill>
                  <a:srgbClr val="50504E"/>
                </a:solidFill>
                <a:latin typeface="Helvetica" pitchFamily="2" charset="0"/>
              </a:rPr>
              <a:t>.</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Determining number of H blocks required for shielding in the two absorber access points in BTL.</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BTL stand designs for magnets, instrumentation and vacuum components continues for an FDR in October of 2025.</a:t>
            </a:r>
          </a:p>
          <a:p>
            <a:pPr marL="192881" indent="-192881" defTabSz="257175">
              <a:spcBef>
                <a:spcPct val="0"/>
              </a:spcBef>
              <a:buFont typeface="Arial" panose="020B0604020202020204" pitchFamily="34" charset="0"/>
              <a:buChar char="•"/>
            </a:pPr>
            <a:r>
              <a:rPr lang="en-US" sz="1800" b="1">
                <a:solidFill>
                  <a:srgbClr val="50504E"/>
                </a:solidFill>
                <a:latin typeface="Helvetica" pitchFamily="2" charset="0"/>
              </a:rPr>
              <a:t>Beam Transfer Line/Beam Absorber</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BTL Collimators – PRR Teamcenter engineering document has been generated.</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Exploded view of 25 kW Absorber created. </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Meetings with Controls to discuss interfaces for 25kW absorber RAW skid instrumentation.</a:t>
            </a:r>
          </a:p>
          <a:p>
            <a:pPr marL="50006" indent="-192881" defTabSz="257175">
              <a:spcBef>
                <a:spcPct val="0"/>
              </a:spcBef>
              <a:buFont typeface="Arial" panose="020B0604020202020204" pitchFamily="34" charset="0"/>
              <a:buChar char="•"/>
            </a:pPr>
            <a:r>
              <a:rPr lang="en-US" sz="2200" b="1">
                <a:solidFill>
                  <a:srgbClr val="50504E"/>
                </a:solidFill>
                <a:latin typeface="Helvetica" pitchFamily="2" charset="0"/>
              </a:rPr>
              <a:t>Booster</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Foil System FDR now being held off because of finalizing controls interface and Controls personnel availability.</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Booster longitudinal dampers FDR was completed.</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Booster Collimator - Validation Experiments for collimator have approval for operation on December 15 of 2024.</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Work on the CFM and ORBUMP magnets continues.</a:t>
            </a:r>
          </a:p>
          <a:p>
            <a:pPr marL="192881" indent="-192881" defTabSz="257175">
              <a:spcBef>
                <a:spcPct val="0"/>
              </a:spcBef>
              <a:buFont typeface="Arial" panose="020B0604020202020204" pitchFamily="34" charset="0"/>
              <a:buChar char="•"/>
            </a:pPr>
            <a:r>
              <a:rPr lang="en-US" sz="1800" b="1">
                <a:solidFill>
                  <a:srgbClr val="50504E"/>
                </a:solidFill>
                <a:latin typeface="Helvetica" pitchFamily="2" charset="0"/>
              </a:rPr>
              <a:t>MI/RR/Booster RF</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Completed R&amp;K 8kW Solid State Amplifier Preliminary Design Review.</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Testing of new MI PAs at Cross Gallery since MI-60 does not have power and water available.</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Received and modifying Y567 PA tube socket (CPI SK2000) for Dual PA Modulators.</a:t>
            </a:r>
          </a:p>
          <a:p>
            <a:pPr marL="450056" lvl="1" indent="-192881" defTabSz="257175">
              <a:spcBef>
                <a:spcPct val="0"/>
              </a:spcBef>
              <a:buFont typeface="Arial" panose="020B0604020202020204" pitchFamily="34" charset="0"/>
              <a:buChar char="•"/>
            </a:pPr>
            <a:r>
              <a:rPr lang="en-US" sz="1500">
                <a:solidFill>
                  <a:srgbClr val="50504E"/>
                </a:solidFill>
                <a:latin typeface="Helvetica" pitchFamily="2" charset="0"/>
              </a:rPr>
              <a:t>Received $1,294k worth of medium bore Booster cavity parts out of $1,400k ordered.</a:t>
            </a:r>
          </a:p>
        </p:txBody>
      </p:sp>
      <p:sp>
        <p:nvSpPr>
          <p:cNvPr id="4" name="TextBox 3">
            <a:extLst>
              <a:ext uri="{FF2B5EF4-FFF2-40B4-BE49-F238E27FC236}">
                <a16:creationId xmlns:a16="http://schemas.microsoft.com/office/drawing/2014/main" id="{15C530D0-5E9F-E295-C32A-085D0A37B199}"/>
              </a:ext>
            </a:extLst>
          </p:cNvPr>
          <p:cNvSpPr txBox="1"/>
          <p:nvPr/>
        </p:nvSpPr>
        <p:spPr>
          <a:xfrm>
            <a:off x="8762866" y="5799430"/>
            <a:ext cx="3183468" cy="276999"/>
          </a:xfrm>
          <a:prstGeom prst="rect">
            <a:avLst/>
          </a:prstGeom>
          <a:noFill/>
        </p:spPr>
        <p:txBody>
          <a:bodyPr wrap="square" lIns="91440" tIns="45720" rIns="91440" bIns="45720" rtlCol="0" anchor="t">
            <a:spAutoFit/>
          </a:bodyPr>
          <a:lstStyle/>
          <a:p>
            <a:pPr algn="ctr" defTabSz="685800" fontAlgn="auto">
              <a:spcBef>
                <a:spcPts val="0"/>
              </a:spcBef>
              <a:spcAft>
                <a:spcPts val="0"/>
              </a:spcAft>
            </a:pPr>
            <a:r>
              <a:rPr lang="en-US" sz="1200" b="1">
                <a:solidFill>
                  <a:prstClr val="black"/>
                </a:solidFill>
                <a:latin typeface="Calibri" panose="020F0502020204030204"/>
                <a:ea typeface="Geneva"/>
                <a:cs typeface="+mn-cs"/>
              </a:rPr>
              <a:t>Testing of new Main Injector Power Amplifier.</a:t>
            </a:r>
            <a:endParaRPr lang="en-US" sz="1200" b="1">
              <a:solidFill>
                <a:prstClr val="black"/>
              </a:solidFill>
              <a:latin typeface="Calibri" panose="020F0502020204030204"/>
              <a:ea typeface="Geneva"/>
              <a:cs typeface="Calibri"/>
            </a:endParaRPr>
          </a:p>
        </p:txBody>
      </p:sp>
      <p:sp>
        <p:nvSpPr>
          <p:cNvPr id="6" name="TextBox 5">
            <a:extLst>
              <a:ext uri="{FF2B5EF4-FFF2-40B4-BE49-F238E27FC236}">
                <a16:creationId xmlns:a16="http://schemas.microsoft.com/office/drawing/2014/main" id="{FC4968F6-9297-5090-E5A5-8A8D604F68FB}"/>
              </a:ext>
            </a:extLst>
          </p:cNvPr>
          <p:cNvSpPr txBox="1"/>
          <p:nvPr/>
        </p:nvSpPr>
        <p:spPr>
          <a:xfrm>
            <a:off x="8818291" y="2737416"/>
            <a:ext cx="2963805" cy="276999"/>
          </a:xfrm>
          <a:prstGeom prst="rect">
            <a:avLst/>
          </a:prstGeom>
          <a:noFill/>
        </p:spPr>
        <p:txBody>
          <a:bodyPr wrap="square" lIns="91440" tIns="45720" rIns="91440" bIns="45720" rtlCol="0" anchor="t">
            <a:spAutoFit/>
          </a:bodyPr>
          <a:lstStyle/>
          <a:p>
            <a:pPr algn="ctr" defTabSz="685800" fontAlgn="auto">
              <a:spcBef>
                <a:spcPts val="0"/>
              </a:spcBef>
              <a:spcAft>
                <a:spcPts val="0"/>
              </a:spcAft>
            </a:pPr>
            <a:r>
              <a:rPr lang="en-US" sz="1200" b="1">
                <a:solidFill>
                  <a:prstClr val="black"/>
                </a:solidFill>
                <a:latin typeface="Calibri" panose="020F0502020204030204"/>
                <a:ea typeface="Geneva"/>
                <a:cs typeface="+mn-cs"/>
              </a:rPr>
              <a:t>Exploded view of 25 kW Absorber created.</a:t>
            </a:r>
          </a:p>
        </p:txBody>
      </p:sp>
      <p:pic>
        <p:nvPicPr>
          <p:cNvPr id="7" name="Picture 6">
            <a:extLst>
              <a:ext uri="{FF2B5EF4-FFF2-40B4-BE49-F238E27FC236}">
                <a16:creationId xmlns:a16="http://schemas.microsoft.com/office/drawing/2014/main" id="{9E82514B-6DC7-0155-7F1D-A16401D875A4}"/>
              </a:ext>
            </a:extLst>
          </p:cNvPr>
          <p:cNvPicPr>
            <a:picLocks noChangeAspect="1"/>
          </p:cNvPicPr>
          <p:nvPr/>
        </p:nvPicPr>
        <p:blipFill>
          <a:blip r:embed="rId2"/>
          <a:stretch>
            <a:fillRect/>
          </a:stretch>
        </p:blipFill>
        <p:spPr>
          <a:xfrm>
            <a:off x="8642786" y="1233182"/>
            <a:ext cx="3078989" cy="1494773"/>
          </a:xfrm>
          <a:prstGeom prst="rect">
            <a:avLst/>
          </a:prstGeom>
        </p:spPr>
      </p:pic>
      <p:pic>
        <p:nvPicPr>
          <p:cNvPr id="8" name="Picture 7">
            <a:extLst>
              <a:ext uri="{FF2B5EF4-FFF2-40B4-BE49-F238E27FC236}">
                <a16:creationId xmlns:a16="http://schemas.microsoft.com/office/drawing/2014/main" id="{9230F89B-3C4E-5916-4974-41F08F161D60}"/>
              </a:ext>
            </a:extLst>
          </p:cNvPr>
          <p:cNvPicPr>
            <a:picLocks noChangeAspect="1"/>
          </p:cNvPicPr>
          <p:nvPr/>
        </p:nvPicPr>
        <p:blipFill>
          <a:blip r:embed="rId3" cstate="print">
            <a:extLst>
              <a:ext uri="{28A0092B-C50C-407E-A947-70E740481C1C}">
                <a14:useLocalDpi xmlns:a14="http://schemas.microsoft.com/office/drawing/2010/main" val="0"/>
              </a:ext>
            </a:extLst>
          </a:blip>
          <a:srcRect l="18605" r="19845"/>
          <a:stretch/>
        </p:blipFill>
        <p:spPr>
          <a:xfrm rot="5400000">
            <a:off x="9149681" y="3543783"/>
            <a:ext cx="2301022" cy="1726279"/>
          </a:xfrm>
          <a:prstGeom prst="rect">
            <a:avLst/>
          </a:prstGeom>
        </p:spPr>
      </p:pic>
    </p:spTree>
    <p:extLst>
      <p:ext uri="{BB962C8B-B14F-4D97-AF65-F5344CB8AC3E}">
        <p14:creationId xmlns:p14="http://schemas.microsoft.com/office/powerpoint/2010/main" val="976735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15</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solidFill>
                  <a:srgbClr val="EAAA00"/>
                </a:solidFill>
              </a:rPr>
              <a:t>Conventional Facilities</a:t>
            </a:r>
          </a:p>
        </p:txBody>
      </p:sp>
      <p:sp>
        <p:nvSpPr>
          <p:cNvPr id="6" name="TextBox 5">
            <a:extLst>
              <a:ext uri="{FF2B5EF4-FFF2-40B4-BE49-F238E27FC236}">
                <a16:creationId xmlns:a16="http://schemas.microsoft.com/office/drawing/2014/main" id="{46269288-CA5F-727E-8741-9FD472021C21}"/>
              </a:ext>
            </a:extLst>
          </p:cNvPr>
          <p:cNvSpPr txBox="1"/>
          <p:nvPr/>
        </p:nvSpPr>
        <p:spPr>
          <a:xfrm>
            <a:off x="249140" y="754743"/>
            <a:ext cx="7704689" cy="3477875"/>
          </a:xfrm>
          <a:prstGeom prst="rect">
            <a:avLst/>
          </a:prstGeom>
          <a:noFill/>
        </p:spPr>
        <p:txBody>
          <a:bodyPr wrap="square" lIns="91440" tIns="45720" rIns="91440" bIns="45720" anchor="t">
            <a:spAutoFit/>
          </a:bodyPr>
          <a:lstStyle/>
          <a:p>
            <a:pPr marL="0" indent="0">
              <a:spcAft>
                <a:spcPts val="300"/>
              </a:spcAft>
              <a:buFont typeface="Arial" charset="0"/>
              <a:buNone/>
            </a:pPr>
            <a:r>
              <a:rPr lang="en-US" sz="1600" b="1">
                <a:solidFill>
                  <a:srgbClr val="282828"/>
                </a:solidFill>
                <a:latin typeface="Helvetica" pitchFamily="2" charset="0"/>
                <a:cs typeface="Arial"/>
              </a:rPr>
              <a:t>ECF Subproject </a:t>
            </a:r>
            <a:r>
              <a:rPr lang="en-US" sz="1600">
                <a:solidFill>
                  <a:srgbClr val="003087"/>
                </a:solidFill>
                <a:latin typeface="Helvetica" pitchFamily="2" charset="0"/>
                <a:cs typeface="Arial"/>
              </a:rPr>
              <a:t>​(100% complete)</a:t>
            </a:r>
            <a:endParaRPr lang="en-US" sz="1200">
              <a:solidFill>
                <a:srgbClr val="282828"/>
              </a:solidFill>
              <a:latin typeface="Helvetica" pitchFamily="2" charset="0"/>
              <a:cs typeface="Arial"/>
            </a:endParaRPr>
          </a:p>
          <a:p>
            <a:pPr marL="285750" indent="-285750">
              <a:spcAft>
                <a:spcPts val="300"/>
              </a:spcAft>
              <a:buClr>
                <a:srgbClr val="EAAA00"/>
              </a:buClr>
              <a:buFont typeface="Arial"/>
              <a:buChar char="•"/>
            </a:pPr>
            <a:r>
              <a:rPr lang="en-US" sz="1400">
                <a:solidFill>
                  <a:srgbClr val="282828"/>
                </a:solidFill>
                <a:latin typeface="Helvetica" pitchFamily="2" charset="0"/>
                <a:cs typeface="Arial"/>
              </a:rPr>
              <a:t>Final Acceptance for all construction packages received.</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CD-4 Independent Project Review held in November 2024</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ESAAB scheduled for January 2025</a:t>
            </a:r>
            <a:endParaRPr lang="en-US" sz="1400">
              <a:solidFill>
                <a:srgbClr val="282828"/>
              </a:solidFill>
              <a:latin typeface="Helvetica" pitchFamily="2" charset="0"/>
              <a:cs typeface="Arial" panose="020B0604020202020204" pitchFamily="34" charset="0"/>
            </a:endParaRPr>
          </a:p>
          <a:p>
            <a:pPr>
              <a:spcAft>
                <a:spcPts val="300"/>
              </a:spcAft>
            </a:pPr>
            <a:endParaRPr lang="en-US" sz="1600" b="1">
              <a:solidFill>
                <a:srgbClr val="282828"/>
              </a:solidFill>
              <a:latin typeface="Helvetica"/>
              <a:cs typeface="Arial"/>
            </a:endParaRPr>
          </a:p>
          <a:p>
            <a:pPr marL="0" indent="0">
              <a:spcAft>
                <a:spcPts val="300"/>
              </a:spcAft>
              <a:buFont typeface="Arial" charset="0"/>
              <a:buNone/>
            </a:pPr>
            <a:r>
              <a:rPr lang="en-US" sz="1600" b="1">
                <a:solidFill>
                  <a:srgbClr val="282828"/>
                </a:solidFill>
                <a:latin typeface="Helvetica"/>
                <a:cs typeface="Arial"/>
              </a:rPr>
              <a:t>WBS 121.06.05 – Linac Complex </a:t>
            </a:r>
            <a:r>
              <a:rPr lang="en-US" sz="1600">
                <a:solidFill>
                  <a:srgbClr val="003087"/>
                </a:solidFill>
                <a:latin typeface="Helvetica"/>
                <a:cs typeface="Arial"/>
              </a:rPr>
              <a:t>​(~35% complete)</a:t>
            </a:r>
            <a:endParaRPr lang="en-US" sz="1600">
              <a:solidFill>
                <a:srgbClr val="282828"/>
              </a:solidFill>
              <a:latin typeface="Helvetica"/>
              <a:cs typeface="Arial"/>
            </a:endParaRPr>
          </a:p>
          <a:p>
            <a:pPr marL="285750" indent="-285750">
              <a:spcAft>
                <a:spcPts val="300"/>
              </a:spcAft>
              <a:buClr>
                <a:srgbClr val="EAAA00"/>
              </a:buClr>
              <a:buFont typeface="Arial"/>
              <a:buChar char="•"/>
            </a:pPr>
            <a:r>
              <a:rPr lang="en-US" sz="1400">
                <a:solidFill>
                  <a:srgbClr val="282828"/>
                </a:solidFill>
                <a:latin typeface="Helvetica" pitchFamily="2" charset="0"/>
                <a:cs typeface="Arial"/>
              </a:rPr>
              <a:t>High Bay Building structural steel continued in November</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Linac tunnel excavation and concrete work continues.</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Mechanical/electrical work continues in utility plant at Cryogenic Plant Building</a:t>
            </a:r>
          </a:p>
          <a:p>
            <a:pPr>
              <a:spcAft>
                <a:spcPts val="300"/>
              </a:spcAft>
              <a:buClr>
                <a:srgbClr val="EAAA00"/>
              </a:buClr>
            </a:pPr>
            <a:endParaRPr lang="en-US" sz="1400">
              <a:solidFill>
                <a:srgbClr val="282828"/>
              </a:solidFill>
              <a:latin typeface="Helvetica" pitchFamily="2" charset="0"/>
              <a:cs typeface="Arial"/>
            </a:endParaRPr>
          </a:p>
          <a:p>
            <a:pPr>
              <a:spcAft>
                <a:spcPts val="300"/>
              </a:spcAft>
              <a:buClr>
                <a:srgbClr val="EAAA00"/>
              </a:buClr>
            </a:pPr>
            <a:r>
              <a:rPr lang="en-US" sz="1600" b="1">
                <a:solidFill>
                  <a:srgbClr val="282828"/>
                </a:solidFill>
                <a:latin typeface="Helvetica"/>
                <a:cs typeface="Arial"/>
              </a:rPr>
              <a:t>WBS 121.06.06 – Booster Connection</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100% design review issued in October 2024</a:t>
            </a:r>
          </a:p>
          <a:p>
            <a:pPr marL="285750" indent="-285750">
              <a:spcAft>
                <a:spcPts val="300"/>
              </a:spcAft>
              <a:buClr>
                <a:srgbClr val="EAAA00"/>
              </a:buClr>
              <a:buFont typeface="Arial"/>
              <a:buChar char="•"/>
            </a:pPr>
            <a:r>
              <a:rPr lang="en-US" sz="1400">
                <a:solidFill>
                  <a:srgbClr val="282828"/>
                </a:solidFill>
                <a:latin typeface="Helvetica" pitchFamily="2" charset="0"/>
                <a:cs typeface="Arial"/>
              </a:rPr>
              <a:t>On track for completion in December 2024</a:t>
            </a:r>
          </a:p>
        </p:txBody>
      </p:sp>
      <p:sp>
        <p:nvSpPr>
          <p:cNvPr id="13" name="TextBox 12">
            <a:extLst>
              <a:ext uri="{FF2B5EF4-FFF2-40B4-BE49-F238E27FC236}">
                <a16:creationId xmlns:a16="http://schemas.microsoft.com/office/drawing/2014/main" id="{CDD97423-DCC9-66A7-6B70-C31EF48C76C6}"/>
              </a:ext>
            </a:extLst>
          </p:cNvPr>
          <p:cNvSpPr txBox="1"/>
          <p:nvPr/>
        </p:nvSpPr>
        <p:spPr>
          <a:xfrm>
            <a:off x="7581332" y="6233710"/>
            <a:ext cx="2696103" cy="276999"/>
          </a:xfrm>
          <a:prstGeom prst="rect">
            <a:avLst/>
          </a:prstGeom>
          <a:noFill/>
        </p:spPr>
        <p:txBody>
          <a:bodyPr wrap="square" rtlCol="0">
            <a:spAutoFit/>
          </a:bodyPr>
          <a:lstStyle/>
          <a:p>
            <a:r>
              <a:rPr lang="en-US" sz="1200" i="1"/>
              <a:t>Linac Tunnel Work – 10DEC24</a:t>
            </a:r>
          </a:p>
        </p:txBody>
      </p:sp>
      <p:pic>
        <p:nvPicPr>
          <p:cNvPr id="3" name="Picture 2">
            <a:extLst>
              <a:ext uri="{FF2B5EF4-FFF2-40B4-BE49-F238E27FC236}">
                <a16:creationId xmlns:a16="http://schemas.microsoft.com/office/drawing/2014/main" id="{C8DB1065-B937-AAF6-4CA5-239BABB6F84D}"/>
              </a:ext>
            </a:extLst>
          </p:cNvPr>
          <p:cNvPicPr>
            <a:picLocks noChangeAspect="1"/>
          </p:cNvPicPr>
          <p:nvPr/>
        </p:nvPicPr>
        <p:blipFill>
          <a:blip r:embed="rId2"/>
          <a:srcRect/>
          <a:stretch/>
        </p:blipFill>
        <p:spPr>
          <a:xfrm>
            <a:off x="7683690" y="827200"/>
            <a:ext cx="3887175" cy="5397438"/>
          </a:xfrm>
          <a:prstGeom prst="rect">
            <a:avLst/>
          </a:prstGeom>
        </p:spPr>
      </p:pic>
      <p:pic>
        <p:nvPicPr>
          <p:cNvPr id="7" name="Picture 6">
            <a:extLst>
              <a:ext uri="{FF2B5EF4-FFF2-40B4-BE49-F238E27FC236}">
                <a16:creationId xmlns:a16="http://schemas.microsoft.com/office/drawing/2014/main" id="{29E2FA31-FB67-6F6B-FD81-EF68621D16F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74473" y="4154854"/>
            <a:ext cx="3965776" cy="2073512"/>
          </a:xfrm>
          <a:prstGeom prst="rect">
            <a:avLst/>
          </a:prstGeom>
        </p:spPr>
      </p:pic>
      <p:sp>
        <p:nvSpPr>
          <p:cNvPr id="8" name="TextBox 7">
            <a:extLst>
              <a:ext uri="{FF2B5EF4-FFF2-40B4-BE49-F238E27FC236}">
                <a16:creationId xmlns:a16="http://schemas.microsoft.com/office/drawing/2014/main" id="{2B86ABDA-9E1A-8015-DF71-518B02B0B9E0}"/>
              </a:ext>
            </a:extLst>
          </p:cNvPr>
          <p:cNvSpPr txBox="1"/>
          <p:nvPr/>
        </p:nvSpPr>
        <p:spPr>
          <a:xfrm>
            <a:off x="3516636" y="6213635"/>
            <a:ext cx="2696103" cy="276999"/>
          </a:xfrm>
          <a:prstGeom prst="rect">
            <a:avLst/>
          </a:prstGeom>
          <a:noFill/>
        </p:spPr>
        <p:txBody>
          <a:bodyPr wrap="square" rtlCol="0">
            <a:spAutoFit/>
          </a:bodyPr>
          <a:lstStyle/>
          <a:p>
            <a:r>
              <a:rPr lang="en-US" sz="1200" i="1"/>
              <a:t>High Bay Steel – 10DEC24</a:t>
            </a:r>
          </a:p>
        </p:txBody>
      </p:sp>
    </p:spTree>
    <p:extLst>
      <p:ext uri="{BB962C8B-B14F-4D97-AF65-F5344CB8AC3E}">
        <p14:creationId xmlns:p14="http://schemas.microsoft.com/office/powerpoint/2010/main" val="3858422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dirty="0" smtClean="0">
                <a:solidFill>
                  <a:srgbClr val="0F2D62"/>
                </a:solidFill>
              </a:rPr>
              <a:pPr algn="ctr">
                <a:defRPr/>
              </a:pPr>
              <a:t>16</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Technical Integration</a:t>
            </a:r>
          </a:p>
        </p:txBody>
      </p:sp>
      <p:sp>
        <p:nvSpPr>
          <p:cNvPr id="5" name="Content Placeholder 2">
            <a:extLst>
              <a:ext uri="{FF2B5EF4-FFF2-40B4-BE49-F238E27FC236}">
                <a16:creationId xmlns:a16="http://schemas.microsoft.com/office/drawing/2014/main" id="{F72B8C43-BC6F-0872-066E-BA4276223232}"/>
              </a:ext>
            </a:extLst>
          </p:cNvPr>
          <p:cNvSpPr>
            <a:spLocks noGrp="1"/>
          </p:cNvSpPr>
          <p:nvPr>
            <p:ph idx="1"/>
          </p:nvPr>
        </p:nvSpPr>
        <p:spPr>
          <a:xfrm>
            <a:off x="278525" y="678112"/>
            <a:ext cx="10929162" cy="5983045"/>
          </a:xfrm>
        </p:spPr>
        <p:txBody>
          <a:bodyPr lIns="0" tIns="0" rIns="0" bIns="0" anchor="t"/>
          <a:lstStyle/>
          <a:p>
            <a:pPr marL="0" indent="0">
              <a:spcBef>
                <a:spcPts val="0"/>
              </a:spcBef>
              <a:spcAft>
                <a:spcPts val="0"/>
              </a:spcAft>
              <a:buNone/>
            </a:pPr>
            <a:r>
              <a:rPr lang="en-US" sz="1800" b="1">
                <a:ea typeface="Geneva"/>
                <a:cs typeface="Helvetica"/>
              </a:rPr>
              <a:t>Design Maturity</a:t>
            </a:r>
          </a:p>
          <a:p>
            <a:pPr marL="306070" indent="-306705">
              <a:spcBef>
                <a:spcPts val="0"/>
              </a:spcBef>
              <a:spcAft>
                <a:spcPts val="0"/>
              </a:spcAft>
            </a:pPr>
            <a:r>
              <a:rPr lang="en-US" sz="2000">
                <a:ea typeface="Geneva"/>
                <a:cs typeface="Helvetica"/>
              </a:rPr>
              <a:t>Cost-weighted Design Maturity through October increased to 97%</a:t>
            </a:r>
          </a:p>
          <a:p>
            <a:pPr marL="683260" lvl="1" indent="-306705">
              <a:spcBef>
                <a:spcPts val="0"/>
              </a:spcBef>
              <a:spcAft>
                <a:spcPts val="0"/>
              </a:spcAft>
            </a:pPr>
            <a:r>
              <a:rPr lang="en-US" sz="1600">
                <a:ea typeface="ＭＳ Ｐゴシック"/>
                <a:cs typeface="Helvetica"/>
              </a:rPr>
              <a:t>1 PDR and 27 FDRs, and 5 Integration reviews remain.</a:t>
            </a:r>
          </a:p>
          <a:p>
            <a:pPr marL="683260" lvl="1" indent="-306705">
              <a:spcBef>
                <a:spcPts val="0"/>
              </a:spcBef>
              <a:spcAft>
                <a:spcPts val="0"/>
              </a:spcAft>
            </a:pPr>
            <a:r>
              <a:rPr lang="en-US" sz="1600">
                <a:ea typeface="ＭＳ Ｐゴシック"/>
                <a:cs typeface="Helvetica"/>
              </a:rPr>
              <a:t>1 FDR was added for Beam Instrumentation Phase Reference Line</a:t>
            </a:r>
          </a:p>
          <a:p>
            <a:pPr marL="683260" lvl="1" indent="-306705">
              <a:spcBef>
                <a:spcPts val="0"/>
              </a:spcBef>
              <a:spcAft>
                <a:spcPts val="0"/>
              </a:spcAft>
            </a:pPr>
            <a:r>
              <a:rPr lang="en-US" sz="1600">
                <a:ea typeface="ＭＳ Ｐゴシック"/>
                <a:cs typeface="Helvetica"/>
              </a:rPr>
              <a:t>2 reviews are planned for the remainder of this CY</a:t>
            </a:r>
          </a:p>
          <a:p>
            <a:pPr marL="683260" lvl="1" indent="-306705">
              <a:spcBef>
                <a:spcPts val="0"/>
              </a:spcBef>
              <a:spcAft>
                <a:spcPts val="0"/>
              </a:spcAft>
            </a:pPr>
            <a:r>
              <a:rPr lang="en-US" sz="1600">
                <a:ea typeface="ＭＳ Ｐゴシック"/>
                <a:cs typeface="Helvetica"/>
              </a:rPr>
              <a:t>3 planned reviews were delayed until CY25</a:t>
            </a:r>
          </a:p>
          <a:p>
            <a:pPr marL="0" indent="0">
              <a:spcBef>
                <a:spcPts val="0"/>
              </a:spcBef>
              <a:spcAft>
                <a:spcPts val="0"/>
              </a:spcAft>
              <a:buNone/>
            </a:pPr>
            <a:endParaRPr lang="en-US" sz="1800" b="1">
              <a:ea typeface="Geneva"/>
              <a:cs typeface="Helvetica"/>
            </a:endParaRPr>
          </a:p>
          <a:p>
            <a:pPr marL="0" indent="0">
              <a:spcBef>
                <a:spcPts val="0"/>
              </a:spcBef>
              <a:spcAft>
                <a:spcPts val="0"/>
              </a:spcAft>
              <a:buNone/>
            </a:pPr>
            <a:r>
              <a:rPr lang="en-US" sz="1800" b="1">
                <a:ea typeface="Geneva"/>
                <a:cs typeface="Helvetica"/>
              </a:rPr>
              <a:t>Design Change Requests (DCRs): </a:t>
            </a:r>
            <a:endParaRPr lang="en-US" sz="1800" b="1">
              <a:cs typeface="Helvetica"/>
            </a:endParaRPr>
          </a:p>
          <a:p>
            <a:pPr marL="306070" indent="-306705">
              <a:spcBef>
                <a:spcPts val="0"/>
              </a:spcBef>
              <a:spcAft>
                <a:spcPts val="0"/>
              </a:spcAft>
            </a:pPr>
            <a:r>
              <a:rPr lang="en-US" sz="2000">
                <a:ea typeface="ＭＳ Ｐゴシック"/>
                <a:cs typeface="Helvetica"/>
              </a:rPr>
              <a:t>Completed DCRs Completed</a:t>
            </a:r>
          </a:p>
          <a:p>
            <a:pPr marL="683260" lvl="1" indent="-306705">
              <a:spcBef>
                <a:spcPts val="0"/>
              </a:spcBef>
              <a:spcAft>
                <a:spcPts val="0"/>
              </a:spcAft>
            </a:pPr>
            <a:r>
              <a:rPr lang="en-US" sz="1600">
                <a:ea typeface="ＭＳ Ｐゴシック"/>
                <a:cs typeface="Helvetica"/>
              </a:rPr>
              <a:t>Warm front end exclusion area</a:t>
            </a:r>
            <a:endParaRPr lang="en-US"/>
          </a:p>
          <a:p>
            <a:pPr marL="683260" lvl="1" indent="-306705">
              <a:spcBef>
                <a:spcPts val="0"/>
              </a:spcBef>
              <a:spcAft>
                <a:spcPts val="0"/>
              </a:spcAft>
            </a:pPr>
            <a:r>
              <a:rPr lang="en-US" sz="1600">
                <a:ea typeface="ＭＳ Ｐゴシック"/>
                <a:cs typeface="Helvetica"/>
              </a:rPr>
              <a:t>Dipole corrector max current and ramp time change</a:t>
            </a:r>
            <a:endParaRPr lang="en-US">
              <a:cs typeface="Helvetica"/>
            </a:endParaRPr>
          </a:p>
          <a:p>
            <a:pPr marL="306070" indent="-306705">
              <a:spcBef>
                <a:spcPts val="0"/>
              </a:spcBef>
              <a:spcAft>
                <a:spcPts val="0"/>
              </a:spcAft>
            </a:pPr>
            <a:r>
              <a:rPr lang="en-US" sz="1850">
                <a:ea typeface="ＭＳ Ｐゴシック"/>
                <a:cs typeface="Helvetica"/>
              </a:rPr>
              <a:t>Upcoming DCRs</a:t>
            </a:r>
          </a:p>
          <a:p>
            <a:pPr marL="683260" lvl="1" indent="-306705">
              <a:spcBef>
                <a:spcPts val="0"/>
              </a:spcBef>
              <a:spcAft>
                <a:spcPts val="0"/>
              </a:spcAft>
            </a:pPr>
            <a:r>
              <a:rPr lang="en-US" sz="1600">
                <a:ea typeface="ＭＳ Ｐゴシック"/>
                <a:cs typeface="Helvetica"/>
              </a:rPr>
              <a:t>Booster lattice update</a:t>
            </a:r>
          </a:p>
          <a:p>
            <a:pPr marL="683260" lvl="1" indent="-306705">
              <a:spcBef>
                <a:spcPts val="0"/>
              </a:spcBef>
              <a:spcAft>
                <a:spcPts val="0"/>
              </a:spcAft>
            </a:pPr>
            <a:r>
              <a:rPr lang="en-US" sz="1600">
                <a:ea typeface="ＭＳ Ｐゴシック"/>
                <a:cs typeface="Helvetica"/>
              </a:rPr>
              <a:t>SSR and 650 MHz SSR CM design updates</a:t>
            </a:r>
          </a:p>
          <a:p>
            <a:pPr marL="683260" lvl="1" indent="-306705">
              <a:spcBef>
                <a:spcPts val="0"/>
              </a:spcBef>
              <a:spcAft>
                <a:spcPts val="0"/>
              </a:spcAft>
            </a:pPr>
            <a:r>
              <a:rPr lang="en-US" sz="1600">
                <a:ea typeface="ＭＳ Ｐゴシック"/>
                <a:cs typeface="Helvetica"/>
              </a:rPr>
              <a:t>QPM chassis quantities</a:t>
            </a:r>
            <a:endParaRPr lang="en-US"/>
          </a:p>
          <a:p>
            <a:pPr marL="683260" lvl="1" indent="-306705">
              <a:spcBef>
                <a:spcPts val="0"/>
              </a:spcBef>
              <a:spcAft>
                <a:spcPts val="0"/>
              </a:spcAft>
            </a:pPr>
            <a:r>
              <a:rPr lang="en-US" sz="1600">
                <a:ea typeface="ＭＳ Ｐゴシック"/>
                <a:cs typeface="Helvetica"/>
              </a:rPr>
              <a:t>Cavity radiation standardization</a:t>
            </a:r>
          </a:p>
          <a:p>
            <a:pPr marL="683260" lvl="1" indent="-306705">
              <a:spcBef>
                <a:spcPts val="0"/>
              </a:spcBef>
              <a:spcAft>
                <a:spcPts val="0"/>
              </a:spcAft>
            </a:pPr>
            <a:endParaRPr lang="en-US" sz="1400">
              <a:ea typeface="ＭＳ Ｐゴシック"/>
              <a:cs typeface="Helvetica"/>
            </a:endParaRPr>
          </a:p>
          <a:p>
            <a:pPr marL="342900" indent="-342900">
              <a:spcBef>
                <a:spcPts val="0"/>
              </a:spcBef>
              <a:spcAft>
                <a:spcPts val="0"/>
              </a:spcAft>
            </a:pPr>
            <a:r>
              <a:rPr lang="en-US" sz="2000">
                <a:ea typeface="ＭＳ Ｐゴシック"/>
                <a:cs typeface="Helvetica"/>
                <a:hlinkClick r:id="rId2"/>
              </a:rPr>
              <a:t>PIP-II Component Database</a:t>
            </a:r>
            <a:r>
              <a:rPr lang="en-US" sz="2000">
                <a:ea typeface="ＭＳ Ｐゴシック"/>
                <a:cs typeface="Helvetica"/>
              </a:rPr>
              <a:t> is now operational and functional for all project stakeholders.</a:t>
            </a:r>
          </a:p>
          <a:p>
            <a:pPr marL="342900" indent="-342900">
              <a:spcBef>
                <a:spcPts val="0"/>
              </a:spcBef>
              <a:spcAft>
                <a:spcPts val="0"/>
              </a:spcAft>
            </a:pPr>
            <a:r>
              <a:rPr lang="en-US" sz="2000">
                <a:ea typeface="ＭＳ Ｐゴシック"/>
                <a:cs typeface="Helvetica"/>
              </a:rPr>
              <a:t>PIP-II Technical Integration </a:t>
            </a:r>
            <a:r>
              <a:rPr lang="en-US" sz="2000" err="1">
                <a:ea typeface="ＭＳ Ｐゴシック"/>
                <a:cs typeface="Helvetica"/>
              </a:rPr>
              <a:t>Sharepoint</a:t>
            </a:r>
            <a:r>
              <a:rPr lang="en-US" sz="2000">
                <a:ea typeface="ＭＳ Ｐゴシック"/>
                <a:cs typeface="Helvetica"/>
              </a:rPr>
              <a:t> site was reconfigured to facilitate access to integration and tracking tools implemented project-wide.</a:t>
            </a:r>
          </a:p>
          <a:p>
            <a:pPr marL="342900" indent="-342900">
              <a:spcBef>
                <a:spcPts val="0"/>
              </a:spcBef>
              <a:spcAft>
                <a:spcPts val="0"/>
              </a:spcAft>
            </a:pPr>
            <a:r>
              <a:rPr lang="en-US" sz="2000">
                <a:ea typeface="ＭＳ Ｐゴシック"/>
                <a:cs typeface="Helvetica"/>
              </a:rPr>
              <a:t>Key Teamcenter libraries created for PDRs, FDRs, PRRs, and IKC-PRRs.  </a:t>
            </a:r>
            <a:endParaRPr lang="en-US"/>
          </a:p>
          <a:p>
            <a:pPr marL="0" indent="0">
              <a:spcBef>
                <a:spcPts val="0"/>
              </a:spcBef>
              <a:spcAft>
                <a:spcPts val="0"/>
              </a:spcAft>
              <a:buNone/>
            </a:pPr>
            <a:endParaRPr lang="en-US" sz="2000">
              <a:ea typeface="ＭＳ Ｐゴシック"/>
              <a:cs typeface="Helvetica"/>
            </a:endParaRPr>
          </a:p>
          <a:p>
            <a:pPr marL="0" indent="0">
              <a:spcBef>
                <a:spcPts val="0"/>
              </a:spcBef>
              <a:spcAft>
                <a:spcPts val="0"/>
              </a:spcAft>
              <a:buNone/>
            </a:pPr>
            <a:endParaRPr lang="en-US" sz="2000">
              <a:cs typeface="Helvetica"/>
            </a:endParaRPr>
          </a:p>
          <a:p>
            <a:pPr marL="0" indent="0">
              <a:spcBef>
                <a:spcPts val="0"/>
              </a:spcBef>
              <a:spcAft>
                <a:spcPts val="0"/>
              </a:spcAft>
              <a:buNone/>
            </a:pPr>
            <a:endParaRPr lang="en-US" sz="2200">
              <a:cs typeface="Helvetica"/>
            </a:endParaRPr>
          </a:p>
          <a:p>
            <a:pPr marL="306705" indent="-306705">
              <a:spcBef>
                <a:spcPts val="0"/>
              </a:spcBef>
              <a:spcAft>
                <a:spcPts val="0"/>
              </a:spcAft>
            </a:pPr>
            <a:endParaRPr lang="en-US" sz="2067">
              <a:cs typeface="Helvetica"/>
            </a:endParaRPr>
          </a:p>
          <a:p>
            <a:pPr marL="683260" lvl="1" indent="-306705">
              <a:spcBef>
                <a:spcPts val="0"/>
              </a:spcBef>
              <a:spcAft>
                <a:spcPts val="0"/>
              </a:spcAft>
            </a:pPr>
            <a:endParaRPr lang="en-US" sz="1933">
              <a:cs typeface="Helvetica"/>
            </a:endParaRPr>
          </a:p>
          <a:p>
            <a:pPr marL="683260" lvl="1" indent="-306705">
              <a:spcBef>
                <a:spcPts val="0"/>
              </a:spcBef>
              <a:spcAft>
                <a:spcPts val="0"/>
              </a:spcAft>
            </a:pPr>
            <a:endParaRPr lang="en-US" sz="1800">
              <a:cs typeface="Helvetica"/>
            </a:endParaRPr>
          </a:p>
          <a:p>
            <a:pPr marL="683260" lvl="1" indent="-306705">
              <a:spcBef>
                <a:spcPts val="0"/>
              </a:spcBef>
              <a:spcAft>
                <a:spcPts val="0"/>
              </a:spcAft>
            </a:pPr>
            <a:endParaRPr lang="en-US" sz="1800">
              <a:cs typeface="Helvetica"/>
            </a:endParaRPr>
          </a:p>
        </p:txBody>
      </p:sp>
    </p:spTree>
    <p:extLst>
      <p:ext uri="{BB962C8B-B14F-4D97-AF65-F5344CB8AC3E}">
        <p14:creationId xmlns:p14="http://schemas.microsoft.com/office/powerpoint/2010/main" val="28231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high angle view of a construction site&#10;&#10;Description automatically generated with medium confidence">
            <a:extLst>
              <a:ext uri="{FF2B5EF4-FFF2-40B4-BE49-F238E27FC236}">
                <a16:creationId xmlns:a16="http://schemas.microsoft.com/office/drawing/2014/main" id="{F5EEA9EB-E99A-2365-B8AC-0998045FAB3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08" y="0"/>
            <a:ext cx="12195508" cy="6858000"/>
          </a:xfrm>
          <a:prstGeom prst="rect">
            <a:avLst/>
          </a:prstGeom>
        </p:spPr>
      </p:pic>
      <p:sp>
        <p:nvSpPr>
          <p:cNvPr id="7" name="Title 1">
            <a:extLst>
              <a:ext uri="{FF2B5EF4-FFF2-40B4-BE49-F238E27FC236}">
                <a16:creationId xmlns:a16="http://schemas.microsoft.com/office/drawing/2014/main" id="{19212A51-0F6B-4708-9A34-78F224DDB024}"/>
              </a:ext>
            </a:extLst>
          </p:cNvPr>
          <p:cNvSpPr txBox="1">
            <a:spLocks/>
          </p:cNvSpPr>
          <p:nvPr/>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a:solidFill>
                  <a:schemeClr val="bg1"/>
                </a:solidFill>
                <a:latin typeface="Telegraf UltraBold" pitchFamily="2" charset="77"/>
                <a:cs typeface="Helvetica" panose="020B0604020202020204" pitchFamily="34" charset="0"/>
              </a:rPr>
              <a:t>THE FUTURE OF FERMILAB</a:t>
            </a:r>
            <a:r>
              <a:rPr lang="en-US" sz="3200">
                <a:solidFill>
                  <a:schemeClr val="bg1"/>
                </a:solidFill>
                <a:latin typeface="Telegraf UltraBold" pitchFamily="2" charset="77"/>
                <a:cs typeface="Helvetica" panose="020B0604020202020204" pitchFamily="34" charset="0"/>
              </a:rPr>
              <a:t> </a:t>
            </a:r>
            <a:endParaRPr lang="en-US" sz="4000">
              <a:solidFill>
                <a:schemeClr val="bg1"/>
              </a:solidFill>
              <a:latin typeface="Telegraf UltraBold" pitchFamily="2" charset="77"/>
            </a:endParaRPr>
          </a:p>
        </p:txBody>
      </p:sp>
      <p:sp>
        <p:nvSpPr>
          <p:cNvPr id="2" name="TextBox 1">
            <a:extLst>
              <a:ext uri="{FF2B5EF4-FFF2-40B4-BE49-F238E27FC236}">
                <a16:creationId xmlns:a16="http://schemas.microsoft.com/office/drawing/2014/main" id="{7D19DF70-155B-F102-8574-68612E642F83}"/>
              </a:ext>
            </a:extLst>
          </p:cNvPr>
          <p:cNvSpPr txBox="1"/>
          <p:nvPr/>
        </p:nvSpPr>
        <p:spPr>
          <a:xfrm>
            <a:off x="9339940" y="4846040"/>
            <a:ext cx="4281004" cy="1938992"/>
          </a:xfrm>
          <a:prstGeom prst="rect">
            <a:avLst/>
          </a:prstGeom>
          <a:noFill/>
        </p:spPr>
        <p:txBody>
          <a:bodyPr wrap="square" rtlCol="0">
            <a:spAutoFit/>
          </a:bodyPr>
          <a:lstStyle/>
          <a:p>
            <a:r>
              <a:rPr lang="en-US" sz="2000" b="1">
                <a:solidFill>
                  <a:schemeClr val="bg1"/>
                </a:solidFill>
                <a:latin typeface="Telegraf UltraBold" pitchFamily="2" charset="77"/>
              </a:rPr>
              <a:t>Follow us:</a:t>
            </a:r>
          </a:p>
          <a:p>
            <a:endParaRPr lang="en-US" sz="2000" b="1">
              <a:solidFill>
                <a:schemeClr val="bg1"/>
              </a:solidFill>
              <a:latin typeface="Telegraf UltraBold" pitchFamily="2" charset="77"/>
            </a:endParaRPr>
          </a:p>
          <a:p>
            <a:r>
              <a:rPr lang="en-US" sz="2000">
                <a:solidFill>
                  <a:schemeClr val="bg1"/>
                </a:solidFill>
              </a:rPr>
              <a:t>	</a:t>
            </a:r>
            <a:r>
              <a:rPr lang="en-US" sz="2000">
                <a:solidFill>
                  <a:schemeClr val="bg1"/>
                </a:solidFill>
                <a:latin typeface="Helvetica" pitchFamily="2" charset="0"/>
              </a:rPr>
              <a:t>http://pip2.fnal.gov/</a:t>
            </a:r>
          </a:p>
          <a:p>
            <a:r>
              <a:rPr lang="en-US" sz="1000">
                <a:solidFill>
                  <a:schemeClr val="bg1"/>
                </a:solidFill>
                <a:latin typeface="Helvetica" pitchFamily="2" charset="0"/>
              </a:rPr>
              <a:t>	</a:t>
            </a:r>
          </a:p>
          <a:p>
            <a:r>
              <a:rPr lang="en-US" sz="2000">
                <a:solidFill>
                  <a:schemeClr val="bg1"/>
                </a:solidFill>
                <a:latin typeface="Helvetica" pitchFamily="2" charset="0"/>
              </a:rPr>
              <a:t>	</a:t>
            </a:r>
            <a:r>
              <a:rPr lang="en-US" sz="2000" b="0" i="0">
                <a:solidFill>
                  <a:schemeClr val="bg1"/>
                </a:solidFill>
                <a:effectLst/>
                <a:latin typeface="Helvetica" pitchFamily="2" charset="0"/>
              </a:rPr>
              <a:t>@PIP2accelerator</a:t>
            </a:r>
          </a:p>
          <a:p>
            <a:endParaRPr lang="en-US" sz="1000">
              <a:solidFill>
                <a:schemeClr val="bg1"/>
              </a:solidFill>
              <a:latin typeface="Helvetica" pitchFamily="2" charset="0"/>
            </a:endParaRPr>
          </a:p>
          <a:p>
            <a:r>
              <a:rPr lang="en-US" sz="2000">
                <a:solidFill>
                  <a:schemeClr val="bg1"/>
                </a:solidFill>
                <a:latin typeface="Helvetica" pitchFamily="2" charset="0"/>
              </a:rPr>
              <a:t>	</a:t>
            </a:r>
            <a:r>
              <a:rPr lang="en-US" sz="2000" b="0" i="0">
                <a:solidFill>
                  <a:schemeClr val="bg1"/>
                </a:solidFill>
                <a:effectLst/>
                <a:latin typeface="Helvetica" pitchFamily="2" charset="0"/>
              </a:rPr>
              <a:t>/showcase/pip-ii/</a:t>
            </a:r>
            <a:endParaRPr lang="en-US" sz="2000">
              <a:solidFill>
                <a:schemeClr val="bg1"/>
              </a:solidFill>
              <a:latin typeface="Helvetica" pitchFamily="2" charset="0"/>
            </a:endParaRPr>
          </a:p>
        </p:txBody>
      </p:sp>
      <p:pic>
        <p:nvPicPr>
          <p:cNvPr id="3" name="Picture 2" descr="Logo&#10;&#10;Description automatically generated">
            <a:extLst>
              <a:ext uri="{FF2B5EF4-FFF2-40B4-BE49-F238E27FC236}">
                <a16:creationId xmlns:a16="http://schemas.microsoft.com/office/drawing/2014/main" id="{14FDC5E4-6DE3-7DB1-384F-2BFDAD3C65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89137" y="5964465"/>
            <a:ext cx="274320" cy="274320"/>
          </a:xfrm>
          <a:prstGeom prst="rect">
            <a:avLst/>
          </a:prstGeom>
        </p:spPr>
      </p:pic>
      <p:pic>
        <p:nvPicPr>
          <p:cNvPr id="4" name="Picture 3" descr="Logo, icon&#10;&#10;Description automatically generated">
            <a:extLst>
              <a:ext uri="{FF2B5EF4-FFF2-40B4-BE49-F238E27FC236}">
                <a16:creationId xmlns:a16="http://schemas.microsoft.com/office/drawing/2014/main" id="{60FC706A-FF4C-355B-21E7-2045D0EFA6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89137" y="6425197"/>
            <a:ext cx="274320" cy="274320"/>
          </a:xfrm>
          <a:prstGeom prst="rect">
            <a:avLst/>
          </a:prstGeom>
        </p:spPr>
      </p:pic>
      <p:pic>
        <p:nvPicPr>
          <p:cNvPr id="5" name="Picture 4" descr="Icon&#10;&#10;Description automatically generated">
            <a:extLst>
              <a:ext uri="{FF2B5EF4-FFF2-40B4-BE49-F238E27FC236}">
                <a16:creationId xmlns:a16="http://schemas.microsoft.com/office/drawing/2014/main" id="{523DC7A3-8F75-F4AF-4374-69DBA382C72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89137" y="5503732"/>
            <a:ext cx="274320" cy="274320"/>
          </a:xfrm>
          <a:prstGeom prst="rect">
            <a:avLst/>
          </a:prstGeom>
        </p:spPr>
      </p:pic>
    </p:spTree>
    <p:extLst>
      <p:ext uri="{BB962C8B-B14F-4D97-AF65-F5344CB8AC3E}">
        <p14:creationId xmlns:p14="http://schemas.microsoft.com/office/powerpoint/2010/main" val="3729046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2</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Project Management</a:t>
            </a:r>
          </a:p>
        </p:txBody>
      </p:sp>
      <p:sp>
        <p:nvSpPr>
          <p:cNvPr id="3" name="TextBox 2">
            <a:extLst>
              <a:ext uri="{FF2B5EF4-FFF2-40B4-BE49-F238E27FC236}">
                <a16:creationId xmlns:a16="http://schemas.microsoft.com/office/drawing/2014/main" id="{185883E4-CCF1-86D4-E11F-F164D5CC68A1}"/>
              </a:ext>
            </a:extLst>
          </p:cNvPr>
          <p:cNvSpPr txBox="1"/>
          <p:nvPr/>
        </p:nvSpPr>
        <p:spPr>
          <a:xfrm>
            <a:off x="82339" y="1300629"/>
            <a:ext cx="11943537" cy="5016758"/>
          </a:xfrm>
          <a:prstGeom prst="rect">
            <a:avLst/>
          </a:prstGeom>
          <a:noFill/>
        </p:spPr>
        <p:txBody>
          <a:bodyPr wrap="square" lIns="91440" tIns="45720" rIns="91440" bIns="45720" rtlCol="0" anchor="t">
            <a:spAutoFit/>
          </a:bodyPr>
          <a:lstStyle/>
          <a:p>
            <a:pPr algn="just"/>
            <a:r>
              <a:rPr lang="en-US" sz="2000" b="1">
                <a:solidFill>
                  <a:schemeClr val="accent6"/>
                </a:solidFill>
                <a:latin typeface="Helvetica"/>
                <a:ea typeface="Geneva"/>
                <a:cs typeface="Helvetica"/>
              </a:rPr>
              <a:t>The Cryoplant Cold Box is in Romeoville, it will arrive on-site on December 19 and will remain in the staging area till January 7, when it will be moved to the PIP-II site. </a:t>
            </a:r>
          </a:p>
          <a:p>
            <a:pPr algn="just"/>
            <a:r>
              <a:rPr lang="en-US" sz="2000" b="1">
                <a:solidFill>
                  <a:schemeClr val="accent6"/>
                </a:solidFill>
                <a:latin typeface="Helvetica"/>
                <a:ea typeface="Geneva"/>
                <a:cs typeface="Helvetica"/>
              </a:rPr>
              <a:t>Follow the journey here: https://pip2.fnal.gov/?</a:t>
            </a:r>
            <a:r>
              <a:rPr lang="en-US" sz="2000" b="1" err="1">
                <a:solidFill>
                  <a:schemeClr val="accent6"/>
                </a:solidFill>
                <a:latin typeface="Helvetica"/>
                <a:ea typeface="Geneva"/>
                <a:cs typeface="Helvetica"/>
              </a:rPr>
              <a:t>page_id</a:t>
            </a:r>
            <a:r>
              <a:rPr lang="en-US" sz="2000" b="1">
                <a:solidFill>
                  <a:schemeClr val="accent6"/>
                </a:solidFill>
                <a:latin typeface="Helvetica"/>
                <a:ea typeface="Geneva"/>
                <a:cs typeface="Helvetica"/>
              </a:rPr>
              <a:t>=10435</a:t>
            </a:r>
          </a:p>
          <a:p>
            <a:pPr algn="just"/>
            <a:endParaRPr lang="en-US" sz="2000">
              <a:solidFill>
                <a:schemeClr val="accent6"/>
              </a:solidFill>
              <a:latin typeface="Helvetica"/>
              <a:ea typeface="Geneva"/>
              <a:cs typeface="Helvetica"/>
            </a:endParaRPr>
          </a:p>
          <a:p>
            <a:pPr algn="just"/>
            <a:endParaRPr lang="en-US" sz="2000">
              <a:solidFill>
                <a:schemeClr val="accent6"/>
              </a:solidFill>
              <a:latin typeface="Helvetica"/>
              <a:ea typeface="Geneva"/>
              <a:cs typeface="Helvetica"/>
            </a:endParaRPr>
          </a:p>
          <a:p>
            <a:pPr marL="285750" indent="-285750" algn="just">
              <a:buFont typeface="Arial" panose="020B0604020202020204" pitchFamily="34" charset="0"/>
              <a:buChar char="•"/>
            </a:pPr>
            <a:r>
              <a:rPr lang="en-US" sz="2000">
                <a:solidFill>
                  <a:schemeClr val="accent6"/>
                </a:solidFill>
                <a:latin typeface="Helvetica"/>
                <a:ea typeface="Geneva"/>
                <a:cs typeface="Helvetica"/>
              </a:rPr>
              <a:t>The team received positive feedback at the November IPR. The next DOE review is planned for the last week of July 2025.</a:t>
            </a:r>
          </a:p>
          <a:p>
            <a:pPr marL="285750" indent="-285750" algn="just">
              <a:buFont typeface="Arial" panose="020B0604020202020204" pitchFamily="34" charset="0"/>
              <a:buChar char="•"/>
            </a:pPr>
            <a:r>
              <a:rPr lang="en-US" sz="2000">
                <a:solidFill>
                  <a:schemeClr val="accent6"/>
                </a:solidFill>
                <a:latin typeface="Helvetica"/>
                <a:ea typeface="Geneva"/>
                <a:cs typeface="Helvetica"/>
              </a:rPr>
              <a:t>The project received the go-ahead to ESAAB for the CD4 of the ECF subproject. ESAAB is planned for Jan 16, 2025.</a:t>
            </a:r>
          </a:p>
          <a:p>
            <a:pPr marL="285750" indent="-285750" algn="just">
              <a:buFont typeface="Arial" panose="020B0604020202020204" pitchFamily="34" charset="0"/>
              <a:buChar char="•"/>
            </a:pPr>
            <a:r>
              <a:rPr lang="en-US" sz="2000">
                <a:solidFill>
                  <a:schemeClr val="accent6"/>
                </a:solidFill>
                <a:latin typeface="Helvetica"/>
                <a:ea typeface="Geneva"/>
                <a:cs typeface="Helvetica"/>
              </a:rPr>
              <a:t>FY25 labor rates have been implemented, resulting in a $4M saving.</a:t>
            </a:r>
          </a:p>
          <a:p>
            <a:pPr marL="285750" indent="-285750" algn="just">
              <a:buFont typeface="Arial" panose="020B0604020202020204" pitchFamily="34" charset="0"/>
              <a:buChar char="•"/>
            </a:pPr>
            <a:r>
              <a:rPr lang="en-US" sz="2000">
                <a:solidFill>
                  <a:schemeClr val="accent6"/>
                </a:solidFill>
                <a:latin typeface="Helvetica"/>
                <a:ea typeface="Geneva"/>
                <a:cs typeface="Helvetica"/>
              </a:rPr>
              <a:t>The Linac Complex work is proceeding on schedule, ~60% of the tunnel is completed.</a:t>
            </a:r>
          </a:p>
          <a:p>
            <a:pPr marL="285750" indent="-285750" algn="just">
              <a:buFont typeface="Arial" panose="020B0604020202020204" pitchFamily="34" charset="0"/>
              <a:buChar char="•"/>
            </a:pPr>
            <a:r>
              <a:rPr lang="en-US" sz="2000" err="1">
                <a:solidFill>
                  <a:schemeClr val="accent6"/>
                </a:solidFill>
                <a:latin typeface="Helvetica"/>
                <a:ea typeface="Geneva"/>
                <a:cs typeface="Helvetica"/>
              </a:rPr>
              <a:t>Zanon</a:t>
            </a:r>
            <a:r>
              <a:rPr lang="en-US" sz="2000">
                <a:solidFill>
                  <a:schemeClr val="accent6"/>
                </a:solidFill>
                <a:latin typeface="Helvetica"/>
                <a:ea typeface="Geneva"/>
                <a:cs typeface="Helvetica"/>
              </a:rPr>
              <a:t> received the contract to be signed for the LB650 production cavities from INFN</a:t>
            </a:r>
          </a:p>
          <a:p>
            <a:pPr marL="285750" indent="-285750" algn="just">
              <a:buFont typeface="Arial" panose="020B0604020202020204" pitchFamily="34" charset="0"/>
              <a:buChar char="•"/>
            </a:pPr>
            <a:r>
              <a:rPr lang="en-US" sz="2000">
                <a:solidFill>
                  <a:schemeClr val="accent6"/>
                </a:solidFill>
                <a:latin typeface="Helvetica"/>
                <a:ea typeface="Geneva"/>
                <a:cs typeface="Helvetica"/>
              </a:rPr>
              <a:t>4 DAE visitors started their 3 months visit on December 2</a:t>
            </a:r>
            <a:r>
              <a:rPr lang="en-US" sz="2000" baseline="30000">
                <a:solidFill>
                  <a:schemeClr val="accent6"/>
                </a:solidFill>
                <a:latin typeface="Helvetica"/>
                <a:ea typeface="Geneva"/>
                <a:cs typeface="Helvetica"/>
              </a:rPr>
              <a:t>nd</a:t>
            </a:r>
            <a:r>
              <a:rPr lang="en-US" sz="2000">
                <a:solidFill>
                  <a:schemeClr val="accent6"/>
                </a:solidFill>
                <a:latin typeface="Helvetica"/>
                <a:ea typeface="Geneva"/>
                <a:cs typeface="Helvetica"/>
              </a:rPr>
              <a:t>. They are participating to LLRF and HPRF activities.</a:t>
            </a:r>
          </a:p>
          <a:p>
            <a:pPr marL="285750" indent="-285750" algn="just">
              <a:buFont typeface="Arial" panose="020B0604020202020204" pitchFamily="34" charset="0"/>
              <a:buChar char="•"/>
            </a:pPr>
            <a:endParaRPr lang="en-US" sz="2000">
              <a:solidFill>
                <a:schemeClr val="accent6"/>
              </a:solidFill>
              <a:latin typeface="Helvetica"/>
              <a:ea typeface="Geneva"/>
              <a:cs typeface="Helvetica"/>
            </a:endParaRPr>
          </a:p>
          <a:p>
            <a:pPr marL="285750" indent="-285750" algn="just">
              <a:buFont typeface="Arial" panose="020B0604020202020204" pitchFamily="34" charset="0"/>
              <a:buChar char="•"/>
            </a:pPr>
            <a:endParaRPr lang="en-US" sz="2000">
              <a:solidFill>
                <a:schemeClr val="accent6"/>
              </a:solidFill>
              <a:latin typeface="Helvetica"/>
              <a:ea typeface="Geneva"/>
              <a:cs typeface="Helvetic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F10D0E-85C9-4BCD-915B-ED4488B13F4C}"/>
              </a:ext>
            </a:extLst>
          </p:cNvPr>
          <p:cNvSpPr>
            <a:spLocks noGrp="1"/>
          </p:cNvSpPr>
          <p:nvPr>
            <p:ph type="title"/>
          </p:nvPr>
        </p:nvSpPr>
        <p:spPr/>
        <p:txBody>
          <a:bodyPr/>
          <a:lstStyle/>
          <a:p>
            <a:r>
              <a:rPr lang="en-US" sz="2800"/>
              <a:t>Financials</a:t>
            </a:r>
          </a:p>
        </p:txBody>
      </p:sp>
      <p:sp>
        <p:nvSpPr>
          <p:cNvPr id="6" name="Slide Number Placeholder 5">
            <a:extLst>
              <a:ext uri="{FF2B5EF4-FFF2-40B4-BE49-F238E27FC236}">
                <a16:creationId xmlns:a16="http://schemas.microsoft.com/office/drawing/2014/main" id="{37861236-E6AF-4638-9A4A-9E90404E81D6}"/>
              </a:ext>
            </a:extLst>
          </p:cNvPr>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3</a:t>
            </a:fld>
            <a:endParaRPr lang="en-US"/>
          </a:p>
        </p:txBody>
      </p:sp>
      <p:sp>
        <p:nvSpPr>
          <p:cNvPr id="5" name="Rectangle 4">
            <a:extLst>
              <a:ext uri="{FF2B5EF4-FFF2-40B4-BE49-F238E27FC236}">
                <a16:creationId xmlns:a16="http://schemas.microsoft.com/office/drawing/2014/main" id="{1FA17298-BE72-388C-878A-E765BDFC67A3}"/>
              </a:ext>
            </a:extLst>
          </p:cNvPr>
          <p:cNvSpPr/>
          <p:nvPr/>
        </p:nvSpPr>
        <p:spPr>
          <a:xfrm>
            <a:off x="4154262" y="4337733"/>
            <a:ext cx="3789317" cy="1979153"/>
          </a:xfrm>
          <a:prstGeom prst="rect">
            <a:avLst/>
          </a:prstGeom>
        </p:spPr>
        <p:txBody>
          <a:bodyPr wrap="square" anchor="t">
            <a:noAutofit/>
          </a:bodyPr>
          <a:lstStyle/>
          <a:p>
            <a:pPr defTabSz="609570">
              <a:spcBef>
                <a:spcPct val="20000"/>
              </a:spcBef>
            </a:pPr>
            <a:r>
              <a:rPr lang="en-US" sz="1600" b="1">
                <a:solidFill>
                  <a:srgbClr val="505050"/>
                </a:solidFill>
                <a:latin typeface="Helvetica"/>
              </a:rPr>
              <a:t>Notable SV Variances:</a:t>
            </a:r>
          </a:p>
          <a:p>
            <a:pPr defTabSz="609570">
              <a:spcBef>
                <a:spcPct val="20000"/>
              </a:spcBef>
            </a:pPr>
            <a:r>
              <a:rPr lang="en-US" sz="1600" b="1">
                <a:solidFill>
                  <a:srgbClr val="505050"/>
                </a:solidFill>
                <a:latin typeface="Helvetica"/>
              </a:rPr>
              <a:t>SRF/LIC</a:t>
            </a:r>
            <a:r>
              <a:rPr lang="en-US" sz="1600">
                <a:solidFill>
                  <a:srgbClr val="505050"/>
                </a:solidFill>
                <a:latin typeface="Helvetica"/>
              </a:rPr>
              <a:t> adjustment from the previous month's positive SV</a:t>
            </a:r>
            <a:endParaRPr lang="en-US" sz="1600" b="1">
              <a:solidFill>
                <a:srgbClr val="505050"/>
              </a:solidFill>
              <a:latin typeface="Helvetica"/>
            </a:endParaRPr>
          </a:p>
          <a:p>
            <a:pPr defTabSz="609570">
              <a:spcBef>
                <a:spcPct val="20000"/>
              </a:spcBef>
            </a:pPr>
            <a:r>
              <a:rPr lang="en-US" sz="1600" b="1">
                <a:solidFill>
                  <a:srgbClr val="505050"/>
                </a:solidFill>
                <a:latin typeface="Helvetica"/>
              </a:rPr>
              <a:t>CF</a:t>
            </a:r>
            <a:r>
              <a:rPr lang="en-US" sz="1600">
                <a:solidFill>
                  <a:srgbClr val="505050"/>
                </a:solidFill>
                <a:latin typeface="Helvetica"/>
              </a:rPr>
              <a:t> P6 alignment to subcontract execution after bulletin 2 </a:t>
            </a:r>
          </a:p>
          <a:p>
            <a:pPr defTabSz="609570">
              <a:spcBef>
                <a:spcPct val="20000"/>
              </a:spcBef>
            </a:pPr>
            <a:endParaRPr lang="en-US" sz="1600">
              <a:solidFill>
                <a:srgbClr val="505050"/>
              </a:solidFill>
              <a:highlight>
                <a:srgbClr val="FFFF00"/>
              </a:highlight>
              <a:latin typeface="Helvetica"/>
            </a:endParaRPr>
          </a:p>
        </p:txBody>
      </p:sp>
      <p:sp>
        <p:nvSpPr>
          <p:cNvPr id="2" name="Rectangle 1">
            <a:extLst>
              <a:ext uri="{FF2B5EF4-FFF2-40B4-BE49-F238E27FC236}">
                <a16:creationId xmlns:a16="http://schemas.microsoft.com/office/drawing/2014/main" id="{20E1645F-4A89-42B9-7C69-0B90B88B847E}"/>
              </a:ext>
            </a:extLst>
          </p:cNvPr>
          <p:cNvSpPr/>
          <p:nvPr/>
        </p:nvSpPr>
        <p:spPr>
          <a:xfrm>
            <a:off x="6877308" y="3404965"/>
            <a:ext cx="1005840" cy="822960"/>
          </a:xfrm>
          <a:prstGeom prst="rect">
            <a:avLst/>
          </a:prstGeom>
          <a:solidFill>
            <a:srgbClr val="4C8C2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BSI</a:t>
            </a:r>
            <a:r>
              <a:rPr lang="en-US" sz="1800">
                <a:latin typeface="Helvetica" pitchFamily="2" charset="0"/>
              </a:rPr>
              <a:t> </a:t>
            </a:r>
          </a:p>
          <a:p>
            <a:pPr algn="ctr"/>
            <a:r>
              <a:rPr lang="en-US" sz="1800">
                <a:latin typeface="Helvetica" pitchFamily="2" charset="0"/>
              </a:rPr>
              <a:t>0.93</a:t>
            </a:r>
          </a:p>
          <a:p>
            <a:pPr algn="ctr"/>
            <a:r>
              <a:rPr lang="en-US" sz="1400">
                <a:latin typeface="Helvetica" pitchFamily="2" charset="0"/>
              </a:rPr>
              <a:t>0.00</a:t>
            </a:r>
            <a:endParaRPr lang="en-US" sz="1800">
              <a:latin typeface="Helvetica" pitchFamily="2" charset="0"/>
            </a:endParaRPr>
          </a:p>
        </p:txBody>
      </p:sp>
      <p:sp>
        <p:nvSpPr>
          <p:cNvPr id="7" name="Rectangle 6">
            <a:extLst>
              <a:ext uri="{FF2B5EF4-FFF2-40B4-BE49-F238E27FC236}">
                <a16:creationId xmlns:a16="http://schemas.microsoft.com/office/drawing/2014/main" id="{9B5D5125-BE66-0534-AE37-0342A20B5526}"/>
              </a:ext>
            </a:extLst>
          </p:cNvPr>
          <p:cNvSpPr/>
          <p:nvPr/>
        </p:nvSpPr>
        <p:spPr>
          <a:xfrm>
            <a:off x="8078747" y="3404965"/>
            <a:ext cx="1005840" cy="822960"/>
          </a:xfrm>
          <a:prstGeom prst="rect">
            <a:avLst/>
          </a:prstGeom>
          <a:solidFill>
            <a:srgbClr val="DB720C"/>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BEI</a:t>
            </a:r>
            <a:r>
              <a:rPr lang="en-US" sz="1800">
                <a:latin typeface="Helvetica" pitchFamily="2" charset="0"/>
              </a:rPr>
              <a:t> </a:t>
            </a:r>
          </a:p>
          <a:p>
            <a:pPr algn="ctr"/>
            <a:r>
              <a:rPr lang="en-US" sz="1800">
                <a:latin typeface="Helvetica" pitchFamily="2" charset="0"/>
              </a:rPr>
              <a:t>0.92</a:t>
            </a:r>
          </a:p>
          <a:p>
            <a:pPr algn="ctr"/>
            <a:r>
              <a:rPr lang="en-US" sz="1400">
                <a:latin typeface="Helvetica" pitchFamily="2" charset="0"/>
              </a:rPr>
              <a:t>-0.01</a:t>
            </a:r>
            <a:endParaRPr lang="en-US" sz="1800">
              <a:latin typeface="Helvetica" pitchFamily="2" charset="0"/>
            </a:endParaRPr>
          </a:p>
        </p:txBody>
      </p:sp>
      <p:sp>
        <p:nvSpPr>
          <p:cNvPr id="9" name="Rectangle 8">
            <a:extLst>
              <a:ext uri="{FF2B5EF4-FFF2-40B4-BE49-F238E27FC236}">
                <a16:creationId xmlns:a16="http://schemas.microsoft.com/office/drawing/2014/main" id="{E1F42CF4-D737-6410-504A-9FD7FA2F2111}"/>
              </a:ext>
            </a:extLst>
          </p:cNvPr>
          <p:cNvSpPr/>
          <p:nvPr/>
        </p:nvSpPr>
        <p:spPr>
          <a:xfrm>
            <a:off x="9280186" y="3404965"/>
            <a:ext cx="1005840" cy="822960"/>
          </a:xfrm>
          <a:prstGeom prst="rect">
            <a:avLst/>
          </a:prstGeom>
          <a:solidFill>
            <a:srgbClr val="DB720C"/>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err="1">
                <a:solidFill>
                  <a:schemeClr val="accent6"/>
                </a:solidFill>
                <a:latin typeface="Helvetica" pitchFamily="2" charset="0"/>
              </a:rPr>
              <a:t>ETi</a:t>
            </a:r>
            <a:r>
              <a:rPr lang="en-US" sz="1800">
                <a:latin typeface="Helvetica" pitchFamily="2" charset="0"/>
              </a:rPr>
              <a:t> </a:t>
            </a:r>
          </a:p>
          <a:p>
            <a:pPr algn="ctr"/>
            <a:r>
              <a:rPr lang="en-US" sz="1800">
                <a:latin typeface="Helvetica" pitchFamily="2" charset="0"/>
              </a:rPr>
              <a:t>0.92</a:t>
            </a:r>
          </a:p>
          <a:p>
            <a:pPr algn="ctr"/>
            <a:r>
              <a:rPr lang="en-US" sz="1400">
                <a:latin typeface="Helvetica" pitchFamily="2" charset="0"/>
              </a:rPr>
              <a:t>-0.01</a:t>
            </a:r>
            <a:endParaRPr lang="en-US" sz="1800">
              <a:latin typeface="Helvetica" pitchFamily="2" charset="0"/>
            </a:endParaRPr>
          </a:p>
        </p:txBody>
      </p:sp>
      <p:sp>
        <p:nvSpPr>
          <p:cNvPr id="10" name="Rectangle 9">
            <a:extLst>
              <a:ext uri="{FF2B5EF4-FFF2-40B4-BE49-F238E27FC236}">
                <a16:creationId xmlns:a16="http://schemas.microsoft.com/office/drawing/2014/main" id="{7147DCF2-0493-89EB-4168-DC58708A0365}"/>
              </a:ext>
            </a:extLst>
          </p:cNvPr>
          <p:cNvSpPr/>
          <p:nvPr/>
        </p:nvSpPr>
        <p:spPr>
          <a:xfrm>
            <a:off x="4474430" y="3404965"/>
            <a:ext cx="1005840" cy="822960"/>
          </a:xfrm>
          <a:prstGeom prst="rect">
            <a:avLst/>
          </a:prstGeom>
          <a:solidFill>
            <a:srgbClr val="4C8C2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SPI</a:t>
            </a:r>
            <a:r>
              <a:rPr lang="en-US" sz="1800">
                <a:latin typeface="Helvetica" pitchFamily="2" charset="0"/>
              </a:rPr>
              <a:t> </a:t>
            </a:r>
          </a:p>
          <a:p>
            <a:pPr algn="ctr"/>
            <a:r>
              <a:rPr lang="en-US" sz="1800">
                <a:latin typeface="Helvetica" pitchFamily="2" charset="0"/>
              </a:rPr>
              <a:t>1.01</a:t>
            </a:r>
          </a:p>
          <a:p>
            <a:pPr algn="ctr"/>
            <a:r>
              <a:rPr lang="en-US" sz="1400">
                <a:latin typeface="Helvetica" pitchFamily="2" charset="0"/>
              </a:rPr>
              <a:t>+0.02</a:t>
            </a:r>
            <a:endParaRPr lang="en-US" sz="1800">
              <a:latin typeface="Helvetica" pitchFamily="2" charset="0"/>
            </a:endParaRPr>
          </a:p>
        </p:txBody>
      </p:sp>
      <p:sp>
        <p:nvSpPr>
          <p:cNvPr id="11" name="Rectangle 10">
            <a:extLst>
              <a:ext uri="{FF2B5EF4-FFF2-40B4-BE49-F238E27FC236}">
                <a16:creationId xmlns:a16="http://schemas.microsoft.com/office/drawing/2014/main" id="{A9B09D88-1E28-103F-BA94-7756D208D862}"/>
              </a:ext>
            </a:extLst>
          </p:cNvPr>
          <p:cNvSpPr/>
          <p:nvPr/>
        </p:nvSpPr>
        <p:spPr>
          <a:xfrm>
            <a:off x="5675869" y="3404965"/>
            <a:ext cx="1005840" cy="822960"/>
          </a:xfrm>
          <a:prstGeom prst="rect">
            <a:avLst/>
          </a:prstGeom>
          <a:solidFill>
            <a:srgbClr val="4C8C2B"/>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CPI</a:t>
            </a:r>
            <a:r>
              <a:rPr lang="en-US" sz="1800">
                <a:latin typeface="Helvetica" pitchFamily="2" charset="0"/>
              </a:rPr>
              <a:t> </a:t>
            </a:r>
          </a:p>
          <a:p>
            <a:pPr algn="ctr"/>
            <a:r>
              <a:rPr lang="en-US" sz="1800">
                <a:latin typeface="Helvetica" pitchFamily="2" charset="0"/>
              </a:rPr>
              <a:t>0.97</a:t>
            </a:r>
          </a:p>
          <a:p>
            <a:pPr algn="ctr"/>
            <a:r>
              <a:rPr lang="en-US" sz="1400">
                <a:latin typeface="Helvetica" pitchFamily="2" charset="0"/>
              </a:rPr>
              <a:t>0.00</a:t>
            </a:r>
            <a:endParaRPr lang="en-US" sz="1800">
              <a:latin typeface="Helvetica" pitchFamily="2" charset="0"/>
            </a:endParaRPr>
          </a:p>
        </p:txBody>
      </p:sp>
      <p:sp>
        <p:nvSpPr>
          <p:cNvPr id="19" name="Left-Right Arrow 18">
            <a:extLst>
              <a:ext uri="{FF2B5EF4-FFF2-40B4-BE49-F238E27FC236}">
                <a16:creationId xmlns:a16="http://schemas.microsoft.com/office/drawing/2014/main" id="{D51104C0-0E41-D754-14F5-B2DBBF92A941}"/>
              </a:ext>
            </a:extLst>
          </p:cNvPr>
          <p:cNvSpPr/>
          <p:nvPr/>
        </p:nvSpPr>
        <p:spPr>
          <a:xfrm>
            <a:off x="6446562" y="3805863"/>
            <a:ext cx="171766" cy="95987"/>
          </a:xfrm>
          <a:prstGeom prst="leftRightArrow">
            <a:avLst/>
          </a:prstGeom>
          <a:solidFill>
            <a:srgbClr val="4C8C2B"/>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C8C2B"/>
              </a:solidFill>
            </a:endParaRPr>
          </a:p>
        </p:txBody>
      </p:sp>
      <p:pic>
        <p:nvPicPr>
          <p:cNvPr id="13" name="Picture 12">
            <a:extLst>
              <a:ext uri="{FF2B5EF4-FFF2-40B4-BE49-F238E27FC236}">
                <a16:creationId xmlns:a16="http://schemas.microsoft.com/office/drawing/2014/main" id="{5C24F8F7-050D-236F-9BA2-782361286917}"/>
              </a:ext>
            </a:extLst>
          </p:cNvPr>
          <p:cNvPicPr>
            <a:picLocks noChangeAspect="1"/>
          </p:cNvPicPr>
          <p:nvPr/>
        </p:nvPicPr>
        <p:blipFill>
          <a:blip r:embed="rId3"/>
          <a:srcRect/>
          <a:stretch/>
        </p:blipFill>
        <p:spPr>
          <a:xfrm>
            <a:off x="429033" y="707503"/>
            <a:ext cx="11236912" cy="2381969"/>
          </a:xfrm>
          <a:prstGeom prst="rect">
            <a:avLst/>
          </a:prstGeom>
        </p:spPr>
      </p:pic>
      <p:sp>
        <p:nvSpPr>
          <p:cNvPr id="14" name="Up Arrow 13">
            <a:extLst>
              <a:ext uri="{FF2B5EF4-FFF2-40B4-BE49-F238E27FC236}">
                <a16:creationId xmlns:a16="http://schemas.microsoft.com/office/drawing/2014/main" id="{C75D261A-3E58-6A47-B7FB-8A9CE24A9CB6}"/>
              </a:ext>
            </a:extLst>
          </p:cNvPr>
          <p:cNvSpPr/>
          <p:nvPr/>
        </p:nvSpPr>
        <p:spPr>
          <a:xfrm>
            <a:off x="5282275" y="3778626"/>
            <a:ext cx="116195" cy="123224"/>
          </a:xfrm>
          <a:prstGeom prst="upArrow">
            <a:avLst/>
          </a:prstGeom>
          <a:solidFill>
            <a:srgbClr val="4C8C2B"/>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4774C85-9E8C-5178-C3A6-55511B612402}"/>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80109" y="3150476"/>
            <a:ext cx="4021896" cy="3166410"/>
          </a:xfrm>
          <a:prstGeom prst="rect">
            <a:avLst/>
          </a:prstGeom>
        </p:spPr>
      </p:pic>
      <p:sp>
        <p:nvSpPr>
          <p:cNvPr id="8" name="Left-Right Arrow 7">
            <a:extLst>
              <a:ext uri="{FF2B5EF4-FFF2-40B4-BE49-F238E27FC236}">
                <a16:creationId xmlns:a16="http://schemas.microsoft.com/office/drawing/2014/main" id="{0DC2BDD2-8968-976D-FBF6-D4CB966CD599}"/>
              </a:ext>
            </a:extLst>
          </p:cNvPr>
          <p:cNvSpPr/>
          <p:nvPr/>
        </p:nvSpPr>
        <p:spPr>
          <a:xfrm>
            <a:off x="7645117" y="3787244"/>
            <a:ext cx="171766" cy="95987"/>
          </a:xfrm>
          <a:prstGeom prst="leftRightArrow">
            <a:avLst/>
          </a:prstGeom>
          <a:solidFill>
            <a:srgbClr val="4C8C2B"/>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C8C2B"/>
              </a:solidFill>
            </a:endParaRPr>
          </a:p>
        </p:txBody>
      </p:sp>
      <p:sp>
        <p:nvSpPr>
          <p:cNvPr id="12" name="Rectangle 11">
            <a:extLst>
              <a:ext uri="{FF2B5EF4-FFF2-40B4-BE49-F238E27FC236}">
                <a16:creationId xmlns:a16="http://schemas.microsoft.com/office/drawing/2014/main" id="{2D620B2D-ABA0-FB47-E308-DB4838944023}"/>
              </a:ext>
            </a:extLst>
          </p:cNvPr>
          <p:cNvSpPr/>
          <p:nvPr/>
        </p:nvSpPr>
        <p:spPr>
          <a:xfrm>
            <a:off x="10481625" y="3404965"/>
            <a:ext cx="1005840" cy="822960"/>
          </a:xfrm>
          <a:prstGeom prst="rect">
            <a:avLst/>
          </a:prstGeom>
          <a:solidFill>
            <a:srgbClr val="0085AD"/>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1800" b="1">
                <a:solidFill>
                  <a:schemeClr val="accent6"/>
                </a:solidFill>
                <a:latin typeface="Helvetica" pitchFamily="2" charset="0"/>
              </a:rPr>
              <a:t>%Com</a:t>
            </a:r>
            <a:r>
              <a:rPr lang="en-US" sz="1800">
                <a:latin typeface="Helvetica" pitchFamily="2" charset="0"/>
              </a:rPr>
              <a:t> </a:t>
            </a:r>
          </a:p>
          <a:p>
            <a:pPr algn="ctr"/>
            <a:r>
              <a:rPr lang="en-US" sz="1800">
                <a:latin typeface="Helvetica" pitchFamily="2" charset="0"/>
              </a:rPr>
              <a:t>48.8</a:t>
            </a:r>
          </a:p>
          <a:p>
            <a:pPr algn="ctr"/>
            <a:r>
              <a:rPr lang="en-US" sz="1400">
                <a:latin typeface="Helvetica" pitchFamily="2" charset="0"/>
              </a:rPr>
              <a:t>2.30</a:t>
            </a:r>
            <a:endParaRPr lang="en-US" sz="1800">
              <a:latin typeface="Helvetica" pitchFamily="2" charset="0"/>
            </a:endParaRPr>
          </a:p>
        </p:txBody>
      </p:sp>
      <p:sp>
        <p:nvSpPr>
          <p:cNvPr id="20" name="Up Arrow 19">
            <a:extLst>
              <a:ext uri="{FF2B5EF4-FFF2-40B4-BE49-F238E27FC236}">
                <a16:creationId xmlns:a16="http://schemas.microsoft.com/office/drawing/2014/main" id="{746023AA-9B62-237F-ACF2-D8A56D4ECF76}"/>
              </a:ext>
            </a:extLst>
          </p:cNvPr>
          <p:cNvSpPr/>
          <p:nvPr/>
        </p:nvSpPr>
        <p:spPr>
          <a:xfrm flipV="1">
            <a:off x="8884539" y="3778626"/>
            <a:ext cx="116195" cy="123224"/>
          </a:xfrm>
          <a:prstGeom prst="upArrow">
            <a:avLst/>
          </a:prstGeom>
          <a:solidFill>
            <a:schemeClr val="accent2"/>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Up Arrow 20">
            <a:extLst>
              <a:ext uri="{FF2B5EF4-FFF2-40B4-BE49-F238E27FC236}">
                <a16:creationId xmlns:a16="http://schemas.microsoft.com/office/drawing/2014/main" id="{3ED0356D-EBB8-54FF-6286-8DFACAA48316}"/>
              </a:ext>
            </a:extLst>
          </p:cNvPr>
          <p:cNvSpPr/>
          <p:nvPr/>
        </p:nvSpPr>
        <p:spPr>
          <a:xfrm flipV="1">
            <a:off x="10087816" y="3760007"/>
            <a:ext cx="116195" cy="123224"/>
          </a:xfrm>
          <a:prstGeom prst="upArrow">
            <a:avLst/>
          </a:prstGeom>
          <a:solidFill>
            <a:schemeClr val="accent2"/>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501D29B-0F1B-9A6D-D6C2-7A3A6552F81D}"/>
              </a:ext>
            </a:extLst>
          </p:cNvPr>
          <p:cNvSpPr/>
          <p:nvPr/>
        </p:nvSpPr>
        <p:spPr>
          <a:xfrm>
            <a:off x="7943579" y="4337733"/>
            <a:ext cx="4248420" cy="1979153"/>
          </a:xfrm>
          <a:prstGeom prst="rect">
            <a:avLst/>
          </a:prstGeom>
        </p:spPr>
        <p:txBody>
          <a:bodyPr wrap="square" anchor="t">
            <a:noAutofit/>
          </a:bodyPr>
          <a:lstStyle/>
          <a:p>
            <a:pPr defTabSz="609570">
              <a:spcBef>
                <a:spcPct val="20000"/>
              </a:spcBef>
            </a:pPr>
            <a:r>
              <a:rPr lang="en-US" sz="1600" b="1">
                <a:solidFill>
                  <a:srgbClr val="505050"/>
                </a:solidFill>
                <a:latin typeface="Helvetica"/>
              </a:rPr>
              <a:t>Notable CV Variances:</a:t>
            </a:r>
          </a:p>
          <a:p>
            <a:pPr defTabSz="609570">
              <a:spcBef>
                <a:spcPct val="20000"/>
              </a:spcBef>
            </a:pPr>
            <a:r>
              <a:rPr lang="en-US" sz="1600" b="1">
                <a:solidFill>
                  <a:srgbClr val="505050"/>
                </a:solidFill>
                <a:latin typeface="Helvetica"/>
              </a:rPr>
              <a:t>SRF/LIC </a:t>
            </a:r>
            <a:r>
              <a:rPr lang="en-US" sz="1600">
                <a:solidFill>
                  <a:srgbClr val="505050"/>
                </a:solidFill>
                <a:latin typeface="Helvetica"/>
              </a:rPr>
              <a:t>adjustment from the previous month's positive CV and recoverable costs</a:t>
            </a:r>
          </a:p>
          <a:p>
            <a:pPr defTabSz="609570">
              <a:spcBef>
                <a:spcPct val="20000"/>
              </a:spcBef>
            </a:pPr>
            <a:r>
              <a:rPr lang="en-US" sz="1600" b="1" err="1">
                <a:solidFill>
                  <a:srgbClr val="505050"/>
                </a:solidFill>
                <a:latin typeface="Helvetica"/>
              </a:rPr>
              <a:t>AccS</a:t>
            </a:r>
            <a:r>
              <a:rPr lang="en-US" sz="1600">
                <a:solidFill>
                  <a:srgbClr val="505050"/>
                </a:solidFill>
                <a:latin typeface="Helvetica"/>
              </a:rPr>
              <a:t> recoverable costs</a:t>
            </a:r>
          </a:p>
          <a:p>
            <a:pPr defTabSz="609570">
              <a:spcBef>
                <a:spcPct val="20000"/>
              </a:spcBef>
            </a:pPr>
            <a:r>
              <a:rPr lang="en-US" sz="1600" b="1">
                <a:solidFill>
                  <a:srgbClr val="505050"/>
                </a:solidFill>
                <a:latin typeface="Helvetica"/>
              </a:rPr>
              <a:t>CF</a:t>
            </a:r>
            <a:r>
              <a:rPr lang="en-US" sz="1600">
                <a:solidFill>
                  <a:srgbClr val="505050"/>
                </a:solidFill>
                <a:latin typeface="Helvetica"/>
              </a:rPr>
              <a:t> P6 alignment to subcontract execution after bulletin 2 </a:t>
            </a:r>
          </a:p>
          <a:p>
            <a:pPr defTabSz="609570">
              <a:spcBef>
                <a:spcPct val="20000"/>
              </a:spcBef>
            </a:pPr>
            <a:endParaRPr lang="en-US" sz="1600">
              <a:solidFill>
                <a:srgbClr val="505050"/>
              </a:solidFill>
              <a:highlight>
                <a:srgbClr val="FFFF00"/>
              </a:highlight>
              <a:latin typeface="Helvetica"/>
            </a:endParaRPr>
          </a:p>
        </p:txBody>
      </p:sp>
    </p:spTree>
    <p:extLst>
      <p:ext uri="{BB962C8B-B14F-4D97-AF65-F5344CB8AC3E}">
        <p14:creationId xmlns:p14="http://schemas.microsoft.com/office/powerpoint/2010/main" val="234046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4</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RLS Development Status</a:t>
            </a:r>
          </a:p>
        </p:txBody>
      </p:sp>
      <p:sp>
        <p:nvSpPr>
          <p:cNvPr id="2" name="Rectangle 1">
            <a:extLst>
              <a:ext uri="{FF2B5EF4-FFF2-40B4-BE49-F238E27FC236}">
                <a16:creationId xmlns:a16="http://schemas.microsoft.com/office/drawing/2014/main" id="{BC6C02F6-24D9-A8DC-11CA-07675920D16D}"/>
              </a:ext>
            </a:extLst>
          </p:cNvPr>
          <p:cNvSpPr/>
          <p:nvPr/>
        </p:nvSpPr>
        <p:spPr>
          <a:xfrm>
            <a:off x="5795542" y="3839613"/>
            <a:ext cx="6207222" cy="2384526"/>
          </a:xfrm>
          <a:prstGeom prst="rect">
            <a:avLst/>
          </a:prstGeom>
        </p:spPr>
        <p:txBody>
          <a:bodyPr wrap="square">
            <a:noAutofit/>
          </a:bodyPr>
          <a:lstStyle/>
          <a:p>
            <a:pPr marL="306903" indent="-306903" defTabSz="609570">
              <a:spcBef>
                <a:spcPct val="20000"/>
              </a:spcBef>
              <a:buFont typeface="Arial" charset="0"/>
              <a:buChar char="•"/>
            </a:pPr>
            <a:r>
              <a:rPr lang="en-US" sz="1800">
                <a:solidFill>
                  <a:srgbClr val="505050"/>
                </a:solidFill>
                <a:latin typeface="Helvetica"/>
              </a:rPr>
              <a:t>Contingency on WTG recovering now at 28.6%  (</a:t>
            </a:r>
            <a:r>
              <a:rPr lang="en-US" sz="1800" b="1">
                <a:solidFill>
                  <a:schemeClr val="accent3"/>
                </a:solidFill>
                <a:latin typeface="Helvetica"/>
              </a:rPr>
              <a:t>+4.4%</a:t>
            </a:r>
            <a:r>
              <a:rPr lang="en-US" sz="1800">
                <a:solidFill>
                  <a:srgbClr val="505050"/>
                </a:solidFill>
                <a:latin typeface="Helvetica"/>
              </a:rPr>
              <a:t>)</a:t>
            </a:r>
          </a:p>
          <a:p>
            <a:pPr marL="306903" indent="-306903" defTabSz="609570">
              <a:spcBef>
                <a:spcPct val="20000"/>
              </a:spcBef>
              <a:buFont typeface="Arial" charset="0"/>
              <a:buChar char="•"/>
            </a:pPr>
            <a:r>
              <a:rPr lang="en-US" sz="1800">
                <a:solidFill>
                  <a:srgbClr val="505050"/>
                </a:solidFill>
                <a:latin typeface="Helvetica"/>
                <a:ea typeface="ＭＳ Ｐゴシック" charset="0"/>
              </a:rPr>
              <a:t>The critical path through CF.</a:t>
            </a:r>
          </a:p>
          <a:p>
            <a:pPr marL="306903" indent="-306903" defTabSz="609570">
              <a:spcBef>
                <a:spcPct val="20000"/>
              </a:spcBef>
              <a:buFont typeface="Arial" charset="0"/>
              <a:buChar char="•"/>
            </a:pPr>
            <a:r>
              <a:rPr lang="en-US" sz="1800">
                <a:solidFill>
                  <a:srgbClr val="505050"/>
                </a:solidFill>
                <a:latin typeface="Helvetica"/>
                <a:ea typeface="ＭＳ Ｐゴシック" charset="0"/>
              </a:rPr>
              <a:t>BCRs for -$11.2M, including an update of FY25 rates and P6 roles adjustment.</a:t>
            </a:r>
          </a:p>
          <a:p>
            <a:pPr defTabSz="609570">
              <a:spcBef>
                <a:spcPct val="20000"/>
              </a:spcBef>
            </a:pPr>
            <a:endParaRPr lang="en-US" sz="1800">
              <a:solidFill>
                <a:srgbClr val="505050"/>
              </a:solidFill>
              <a:latin typeface="Helvetica"/>
              <a:ea typeface="ＭＳ Ｐゴシック" charset="0"/>
            </a:endParaRPr>
          </a:p>
          <a:p>
            <a:pPr marL="306903" indent="-306903" defTabSz="609570">
              <a:spcBef>
                <a:spcPct val="20000"/>
              </a:spcBef>
              <a:buFont typeface="Arial" charset="0"/>
              <a:buChar char="•"/>
            </a:pPr>
            <a:r>
              <a:rPr lang="en-US" sz="1800">
                <a:solidFill>
                  <a:srgbClr val="505050"/>
                </a:solidFill>
                <a:latin typeface="Helvetica"/>
                <a:ea typeface="ＭＳ Ｐゴシック" charset="0"/>
              </a:rPr>
              <a:t>Early CD-4 stable</a:t>
            </a:r>
          </a:p>
          <a:p>
            <a:pPr marL="306903" indent="-306903" defTabSz="609570">
              <a:spcBef>
                <a:spcPct val="20000"/>
              </a:spcBef>
              <a:buFont typeface="Arial" charset="0"/>
              <a:buChar char="•"/>
            </a:pPr>
            <a:r>
              <a:rPr lang="en-US" sz="1800">
                <a:solidFill>
                  <a:srgbClr val="505050"/>
                </a:solidFill>
                <a:latin typeface="Helvetica"/>
                <a:ea typeface="ＭＳ Ｐゴシック" charset="0"/>
              </a:rPr>
              <a:t>Schedule contingency 40 months</a:t>
            </a:r>
            <a:endParaRPr lang="en-US" sz="1800">
              <a:solidFill>
                <a:schemeClr val="accent6"/>
              </a:solidFill>
              <a:latin typeface="Helvetica"/>
              <a:ea typeface="ＭＳ Ｐゴシック" charset="0"/>
            </a:endParaRPr>
          </a:p>
          <a:p>
            <a:pPr defTabSz="609570">
              <a:spcBef>
                <a:spcPct val="20000"/>
              </a:spcBef>
            </a:pPr>
            <a:endParaRPr lang="en-US" sz="1800">
              <a:solidFill>
                <a:srgbClr val="505050"/>
              </a:solidFill>
              <a:latin typeface="Helvetica"/>
              <a:ea typeface="ＭＳ Ｐゴシック" charset="0"/>
            </a:endParaRPr>
          </a:p>
        </p:txBody>
      </p:sp>
      <p:pic>
        <p:nvPicPr>
          <p:cNvPr id="3" name="Picture 2">
            <a:extLst>
              <a:ext uri="{FF2B5EF4-FFF2-40B4-BE49-F238E27FC236}">
                <a16:creationId xmlns:a16="http://schemas.microsoft.com/office/drawing/2014/main" id="{BC06814E-1E9A-2A99-9CE4-73031FD4615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32525" y="817936"/>
            <a:ext cx="5399822" cy="5300133"/>
          </a:xfrm>
          <a:prstGeom prst="rect">
            <a:avLst/>
          </a:prstGeom>
        </p:spPr>
      </p:pic>
      <p:pic>
        <p:nvPicPr>
          <p:cNvPr id="4" name="Picture 3">
            <a:extLst>
              <a:ext uri="{FF2B5EF4-FFF2-40B4-BE49-F238E27FC236}">
                <a16:creationId xmlns:a16="http://schemas.microsoft.com/office/drawing/2014/main" id="{51408B2F-E626-B992-98F9-9CF1C8788A5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66467" y="135856"/>
            <a:ext cx="6178465" cy="3649669"/>
          </a:xfrm>
          <a:prstGeom prst="rect">
            <a:avLst/>
          </a:prstGeom>
        </p:spPr>
      </p:pic>
    </p:spTree>
    <p:extLst>
      <p:ext uri="{BB962C8B-B14F-4D97-AF65-F5344CB8AC3E}">
        <p14:creationId xmlns:p14="http://schemas.microsoft.com/office/powerpoint/2010/main" val="225202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5</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QA</a:t>
            </a:r>
          </a:p>
        </p:txBody>
      </p:sp>
      <p:sp>
        <p:nvSpPr>
          <p:cNvPr id="3" name="Content Placeholder 1">
            <a:extLst>
              <a:ext uri="{FF2B5EF4-FFF2-40B4-BE49-F238E27FC236}">
                <a16:creationId xmlns:a16="http://schemas.microsoft.com/office/drawing/2014/main" id="{537C309A-AC86-FE9A-C9A8-7FE5FEB2C24E}"/>
              </a:ext>
            </a:extLst>
          </p:cNvPr>
          <p:cNvSpPr txBox="1">
            <a:spLocks/>
          </p:cNvSpPr>
          <p:nvPr/>
        </p:nvSpPr>
        <p:spPr>
          <a:xfrm>
            <a:off x="304799" y="872270"/>
            <a:ext cx="11722359" cy="5481205"/>
          </a:xfrm>
          <a:prstGeom prst="rect">
            <a:avLst/>
          </a:prstGeom>
        </p:spPr>
        <p:txBody>
          <a:bodyPr lIns="0" tIns="0" rIns="0" bIns="0" anchor="t"/>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2000">
                <a:solidFill>
                  <a:srgbClr val="000000"/>
                </a:solidFill>
                <a:cs typeface="Calibri"/>
              </a:rPr>
              <a:t>QC Planning / Execution</a:t>
            </a:r>
            <a:endParaRPr lang="en-US" sz="2000">
              <a:cs typeface="Arial"/>
            </a:endParaRPr>
          </a:p>
          <a:p>
            <a:pPr lvl="1">
              <a:defRPr/>
            </a:pPr>
            <a:r>
              <a:rPr lang="en-US" sz="1600" err="1">
                <a:solidFill>
                  <a:srgbClr val="000000"/>
                </a:solidFill>
                <a:ea typeface="ＭＳ Ｐゴシック"/>
                <a:cs typeface="Calibri"/>
              </a:rPr>
              <a:t>CryoPlant</a:t>
            </a:r>
            <a:r>
              <a:rPr lang="en-US" sz="1600">
                <a:solidFill>
                  <a:srgbClr val="000000"/>
                </a:solidFill>
                <a:ea typeface="ＭＳ Ｐゴシック"/>
                <a:cs typeface="Calibri"/>
              </a:rPr>
              <a:t> Electrical QC Plan formal approval sent via Teamcenter on 12/2.</a:t>
            </a:r>
            <a:endParaRPr lang="en-US" sz="1600">
              <a:ea typeface="ＭＳ Ｐゴシック"/>
            </a:endParaRPr>
          </a:p>
          <a:p>
            <a:pPr lvl="1">
              <a:defRPr/>
            </a:pPr>
            <a:r>
              <a:rPr lang="en-US" sz="1600">
                <a:solidFill>
                  <a:srgbClr val="000000"/>
                </a:solidFill>
                <a:ea typeface="ＭＳ Ｐゴシック"/>
                <a:cs typeface="Calibri"/>
              </a:rPr>
              <a:t>SSR1 &amp; SSR2 Cryomodule QC Plan formal approval to be sent via Teamcenter on 12/19.</a:t>
            </a:r>
            <a:endParaRPr lang="en-US" sz="1600">
              <a:ea typeface="ＭＳ Ｐゴシック"/>
            </a:endParaRPr>
          </a:p>
          <a:p>
            <a:pPr>
              <a:defRPr/>
            </a:pPr>
            <a:r>
              <a:rPr lang="en-US" sz="2000">
                <a:solidFill>
                  <a:srgbClr val="000000"/>
                </a:solidFill>
                <a:cs typeface="Calibri"/>
              </a:rPr>
              <a:t>Added </a:t>
            </a:r>
            <a:r>
              <a:rPr lang="en-US" sz="2000" err="1">
                <a:solidFill>
                  <a:srgbClr val="000000"/>
                </a:solidFill>
                <a:cs typeface="Calibri"/>
              </a:rPr>
              <a:t>iTrack</a:t>
            </a:r>
            <a:r>
              <a:rPr lang="en-US" sz="2000">
                <a:solidFill>
                  <a:srgbClr val="000000"/>
                </a:solidFill>
                <a:cs typeface="Calibri"/>
              </a:rPr>
              <a:t> review and items for P2MAC #11, DOE/SC Follow-up Review of PIP-II, CD-4 Review of the ECF Subproject, and Incoming Inspection &amp; Acceptance Self-Assessment. </a:t>
            </a:r>
            <a:endParaRPr lang="en-US" sz="2000"/>
          </a:p>
          <a:p>
            <a:pPr>
              <a:defRPr/>
            </a:pPr>
            <a:r>
              <a:rPr lang="en-US" sz="2000">
                <a:solidFill>
                  <a:srgbClr val="000000"/>
                </a:solidFill>
                <a:cs typeface="Calibri"/>
              </a:rPr>
              <a:t>Held quarterly meeting with Quality Control Coordination Group (QCCG)</a:t>
            </a:r>
          </a:p>
          <a:p>
            <a:pPr lvl="1">
              <a:defRPr/>
            </a:pPr>
            <a:r>
              <a:rPr lang="en-US" sz="1800">
                <a:solidFill>
                  <a:srgbClr val="000000"/>
                </a:solidFill>
                <a:cs typeface="Calibri"/>
              </a:rPr>
              <a:t>Provided Lessons Learned presentation of the latest three lessons learned entered in the database.</a:t>
            </a:r>
          </a:p>
          <a:p>
            <a:pPr lvl="1">
              <a:defRPr/>
            </a:pPr>
            <a:r>
              <a:rPr lang="en-US" sz="1800">
                <a:solidFill>
                  <a:srgbClr val="000000"/>
                </a:solidFill>
                <a:cs typeface="Calibri"/>
              </a:rPr>
              <a:t>Updated team with Quality Control Alignment Matrix (QCAM) entries</a:t>
            </a:r>
          </a:p>
          <a:p>
            <a:pPr lvl="1">
              <a:defRPr/>
            </a:pPr>
            <a:r>
              <a:rPr lang="en-US" sz="1800">
                <a:solidFill>
                  <a:srgbClr val="000000"/>
                </a:solidFill>
                <a:cs typeface="Calibri"/>
              </a:rPr>
              <a:t>Discussed protentional Quality Workshops for 2025 with attendees</a:t>
            </a:r>
            <a:endParaRPr lang="en-US" sz="1800"/>
          </a:p>
          <a:p>
            <a:pPr>
              <a:defRPr/>
            </a:pPr>
            <a:r>
              <a:rPr lang="en-US" sz="2000">
                <a:solidFill>
                  <a:srgbClr val="000000"/>
                </a:solidFill>
                <a:cs typeface="Calibri"/>
              </a:rPr>
              <a:t>Approved </a:t>
            </a:r>
            <a:r>
              <a:rPr lang="en-US" sz="2000" err="1">
                <a:solidFill>
                  <a:srgbClr val="000000"/>
                </a:solidFill>
                <a:cs typeface="Calibri"/>
              </a:rPr>
              <a:t>Cryoplant</a:t>
            </a:r>
            <a:r>
              <a:rPr lang="en-US" sz="2000">
                <a:solidFill>
                  <a:srgbClr val="000000"/>
                </a:solidFill>
                <a:cs typeface="Calibri"/>
              </a:rPr>
              <a:t> DVB Platform QC Plan for vendor Lindblad via sub-contractor M&amp;I Steel.</a:t>
            </a:r>
            <a:endParaRPr lang="en-US" sz="2000"/>
          </a:p>
          <a:p>
            <a:pPr>
              <a:defRPr/>
            </a:pPr>
            <a:r>
              <a:rPr lang="en-US" sz="2000">
                <a:solidFill>
                  <a:srgbClr val="000000"/>
                </a:solidFill>
                <a:cs typeface="Calibri"/>
              </a:rPr>
              <a:t>Reviewed and Approved Statement of Work for Ion Source. Also kicked off draft of QC Plan.</a:t>
            </a:r>
          </a:p>
          <a:p>
            <a:pPr>
              <a:defRPr/>
            </a:pPr>
            <a:r>
              <a:rPr lang="en-US" sz="2000">
                <a:solidFill>
                  <a:srgbClr val="000000"/>
                </a:solidFill>
                <a:cs typeface="Calibri"/>
              </a:rPr>
              <a:t>Reviewed and commented on Statement of Work for 325 MHz Circulators.</a:t>
            </a:r>
          </a:p>
          <a:p>
            <a:pPr>
              <a:defRPr/>
            </a:pPr>
            <a:r>
              <a:rPr lang="en-US" sz="2000">
                <a:solidFill>
                  <a:srgbClr val="000000"/>
                </a:solidFill>
                <a:cs typeface="Calibri"/>
              </a:rPr>
              <a:t>Reviewed and commented on Statement of Work for BTL Collimator – Steel Plates.</a:t>
            </a:r>
          </a:p>
          <a:p>
            <a:pPr lvl="1">
              <a:defRPr/>
            </a:pPr>
            <a:r>
              <a:rPr lang="en-US" sz="2000">
                <a:solidFill>
                  <a:srgbClr val="000000"/>
                </a:solidFill>
                <a:cs typeface="Calibri"/>
              </a:rPr>
              <a:t>Provided additional comments to the other eight BTL Collimator SOWs as well.</a:t>
            </a:r>
          </a:p>
          <a:p>
            <a:pPr>
              <a:defRPr/>
            </a:pPr>
            <a:r>
              <a:rPr lang="en-US" sz="2000">
                <a:solidFill>
                  <a:srgbClr val="000000"/>
                </a:solidFill>
                <a:cs typeface="Calibri"/>
              </a:rPr>
              <a:t>Assisted in developing new Technical Integration webpage.</a:t>
            </a:r>
            <a:endParaRPr lang="en-US" sz="2000"/>
          </a:p>
          <a:p>
            <a:pPr>
              <a:defRPr/>
            </a:pPr>
            <a:r>
              <a:rPr lang="en-US" sz="2000">
                <a:solidFill>
                  <a:srgbClr val="000000"/>
                </a:solidFill>
                <a:cs typeface="Calibri"/>
              </a:rPr>
              <a:t>Updated Quality metrics included on next two slides.</a:t>
            </a:r>
            <a:endParaRPr lang="en-US" sz="2000"/>
          </a:p>
          <a:p>
            <a:pPr>
              <a:defRPr/>
            </a:pPr>
            <a:endParaRPr lang="en-US" sz="2000">
              <a:cs typeface="Arial"/>
            </a:endParaRPr>
          </a:p>
          <a:p>
            <a:pPr>
              <a:defRPr/>
            </a:pPr>
            <a:endParaRPr lang="en-US" sz="2000">
              <a:cs typeface="Arial"/>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lang="en-US" sz="2000">
              <a:cs typeface="Arial"/>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lang="en-US" sz="2000">
              <a:cs typeface="Arial"/>
            </a:endParaRPr>
          </a:p>
          <a:p>
            <a:endParaRPr lang="en-US" sz="2000">
              <a:solidFill>
                <a:schemeClr val="accent6"/>
              </a:solidFill>
              <a:cs typeface="Arial"/>
            </a:endParaRPr>
          </a:p>
          <a:p>
            <a:pPr marL="457200" lvl="1" indent="0">
              <a:buNone/>
            </a:pPr>
            <a:endParaRPr lang="en-US" sz="1800">
              <a:solidFill>
                <a:schemeClr val="accent6"/>
              </a:solidFill>
            </a:endParaRPr>
          </a:p>
        </p:txBody>
      </p:sp>
    </p:spTree>
    <p:extLst>
      <p:ext uri="{BB962C8B-B14F-4D97-AF65-F5344CB8AC3E}">
        <p14:creationId xmlns:p14="http://schemas.microsoft.com/office/powerpoint/2010/main" val="2819591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C78ED1-289D-F3DC-EB62-F328D1F714C1}"/>
              </a:ext>
            </a:extLst>
          </p:cNvPr>
          <p:cNvSpPr>
            <a:spLocks noGrp="1"/>
          </p:cNvSpPr>
          <p:nvPr>
            <p:ph type="title"/>
          </p:nvPr>
        </p:nvSpPr>
        <p:spPr>
          <a:xfrm>
            <a:off x="0" y="0"/>
            <a:ext cx="11582400" cy="427877"/>
          </a:xfrm>
        </p:spPr>
        <p:txBody>
          <a:bodyPr vert="horz" lIns="0" tIns="0" rIns="0" bIns="0" rtlCol="0" anchor="b" anchorCtr="0">
            <a:normAutofit fontScale="90000"/>
          </a:bodyPr>
          <a:lstStyle/>
          <a:p>
            <a:r>
              <a:rPr lang="en-US" sz="3200">
                <a:latin typeface="Helvetica" panose="020B0604020202020204" pitchFamily="34" charset="0"/>
                <a:cs typeface="Helvetica" panose="020B0604020202020204" pitchFamily="34" charset="0"/>
              </a:rPr>
              <a:t>QA/QC Metrics</a:t>
            </a:r>
          </a:p>
        </p:txBody>
      </p:sp>
      <p:sp>
        <p:nvSpPr>
          <p:cNvPr id="17" name="Title 2">
            <a:extLst>
              <a:ext uri="{FF2B5EF4-FFF2-40B4-BE49-F238E27FC236}">
                <a16:creationId xmlns:a16="http://schemas.microsoft.com/office/drawing/2014/main" id="{C855F08C-61D1-7478-4B3E-D26383113F23}"/>
              </a:ext>
            </a:extLst>
          </p:cNvPr>
          <p:cNvSpPr txBox="1">
            <a:spLocks/>
          </p:cNvSpPr>
          <p:nvPr/>
        </p:nvSpPr>
        <p:spPr>
          <a:xfrm>
            <a:off x="7041354" y="3438452"/>
            <a:ext cx="4500565" cy="304052"/>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2933" kern="1200">
                <a:solidFill>
                  <a:srgbClr val="004C97"/>
                </a:solidFill>
                <a:latin typeface="+mj-lt"/>
                <a:ea typeface="+mj-ea"/>
                <a:cs typeface="+mj-cs"/>
              </a:defRPr>
            </a:lvl1pPr>
          </a:lstStyle>
          <a:p>
            <a:endParaRPr lang="en-US" sz="1800" b="1">
              <a:solidFill>
                <a:schemeClr val="tx1"/>
              </a:solidFill>
              <a:latin typeface="Helvetica" panose="020B0604020202020204" pitchFamily="34" charset="0"/>
              <a:cs typeface="Helvetica" panose="020B0604020202020204" pitchFamily="34" charset="0"/>
            </a:endParaRPr>
          </a:p>
        </p:txBody>
      </p:sp>
      <p:graphicFrame>
        <p:nvGraphicFramePr>
          <p:cNvPr id="2" name="Chart 1">
            <a:extLst>
              <a:ext uri="{FF2B5EF4-FFF2-40B4-BE49-F238E27FC236}">
                <a16:creationId xmlns:a16="http://schemas.microsoft.com/office/drawing/2014/main" id="{15B4BDAA-A38A-4929-956C-255201560A87}"/>
              </a:ext>
            </a:extLst>
          </p:cNvPr>
          <p:cNvGraphicFramePr>
            <a:graphicFrameLocks/>
          </p:cNvGraphicFramePr>
          <p:nvPr>
            <p:extLst>
              <p:ext uri="{D42A27DB-BD31-4B8C-83A1-F6EECF244321}">
                <p14:modId xmlns:p14="http://schemas.microsoft.com/office/powerpoint/2010/main" val="1400776849"/>
              </p:ext>
            </p:extLst>
          </p:nvPr>
        </p:nvGraphicFramePr>
        <p:xfrm>
          <a:off x="1831567" y="3434064"/>
          <a:ext cx="7516759" cy="29404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44F68CA7-09C1-42AB-B6E7-C05FDB76F915}"/>
              </a:ext>
            </a:extLst>
          </p:cNvPr>
          <p:cNvGraphicFramePr>
            <a:graphicFrameLocks/>
          </p:cNvGraphicFramePr>
          <p:nvPr>
            <p:extLst>
              <p:ext uri="{D42A27DB-BD31-4B8C-83A1-F6EECF244321}">
                <p14:modId xmlns:p14="http://schemas.microsoft.com/office/powerpoint/2010/main" val="3840249536"/>
              </p:ext>
            </p:extLst>
          </p:nvPr>
        </p:nvGraphicFramePr>
        <p:xfrm>
          <a:off x="883667" y="425340"/>
          <a:ext cx="4618469" cy="29657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FDA3F9A8-826C-49BA-BD65-1F473BE964FB}"/>
              </a:ext>
            </a:extLst>
          </p:cNvPr>
          <p:cNvGraphicFramePr>
            <a:graphicFrameLocks/>
          </p:cNvGraphicFramePr>
          <p:nvPr>
            <p:extLst>
              <p:ext uri="{D42A27DB-BD31-4B8C-83A1-F6EECF244321}">
                <p14:modId xmlns:p14="http://schemas.microsoft.com/office/powerpoint/2010/main" val="2802611883"/>
              </p:ext>
            </p:extLst>
          </p:nvPr>
        </p:nvGraphicFramePr>
        <p:xfrm>
          <a:off x="6385803" y="425912"/>
          <a:ext cx="4617720" cy="29626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49399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FC57645-D0D9-CF5D-ED1F-897C4B5AC75D}"/>
              </a:ext>
            </a:extLst>
          </p:cNvPr>
          <p:cNvSpPr>
            <a:spLocks noGrp="1"/>
          </p:cNvSpPr>
          <p:nvPr>
            <p:ph type="dt" sz="half" idx="10"/>
          </p:nvPr>
        </p:nvSpPr>
        <p:spPr/>
        <p:txBody>
          <a:bodyPr/>
          <a:lstStyle/>
          <a:p>
            <a:pPr>
              <a:defRPr/>
            </a:pPr>
            <a:r>
              <a:rPr lang="en-US"/>
              <a:t>9/18/2023</a:t>
            </a:r>
          </a:p>
        </p:txBody>
      </p:sp>
      <p:sp>
        <p:nvSpPr>
          <p:cNvPr id="5" name="Slide Number Placeholder 4">
            <a:extLst>
              <a:ext uri="{FF2B5EF4-FFF2-40B4-BE49-F238E27FC236}">
                <a16:creationId xmlns:a16="http://schemas.microsoft.com/office/drawing/2014/main" id="{7CFCD63F-C240-5008-98FB-53FB14A4FE93}"/>
              </a:ext>
            </a:extLst>
          </p:cNvPr>
          <p:cNvSpPr>
            <a:spLocks noGrp="1"/>
          </p:cNvSpPr>
          <p:nvPr>
            <p:ph type="sldNum" sz="quarter" idx="12"/>
          </p:nvPr>
        </p:nvSpPr>
        <p:spPr/>
        <p:txBody>
          <a:bodyPr/>
          <a:lstStyle/>
          <a:p>
            <a:pPr>
              <a:defRPr/>
            </a:pPr>
            <a:fld id="{148C009B-CB69-E04A-B9B3-34B26D69E9CF}" type="slidenum">
              <a:rPr lang="en-US" smtClean="0"/>
              <a:pPr>
                <a:defRPr/>
              </a:pPr>
              <a:t>7</a:t>
            </a:fld>
            <a:endParaRPr lang="en-US"/>
          </a:p>
        </p:txBody>
      </p:sp>
      <p:sp>
        <p:nvSpPr>
          <p:cNvPr id="6" name="Title 2">
            <a:extLst>
              <a:ext uri="{FF2B5EF4-FFF2-40B4-BE49-F238E27FC236}">
                <a16:creationId xmlns:a16="http://schemas.microsoft.com/office/drawing/2014/main" id="{45A8C60B-9964-A37D-ABF1-BFCD5B477814}"/>
              </a:ext>
            </a:extLst>
          </p:cNvPr>
          <p:cNvSpPr>
            <a:spLocks noGrp="1"/>
          </p:cNvSpPr>
          <p:nvPr>
            <p:ph type="title"/>
          </p:nvPr>
        </p:nvSpPr>
        <p:spPr>
          <a:xfrm>
            <a:off x="304800" y="252413"/>
            <a:ext cx="11582400" cy="427037"/>
          </a:xfrm>
        </p:spPr>
        <p:txBody>
          <a:bodyPr vert="horz" lIns="0" tIns="0" rIns="0" bIns="0" rtlCol="0" anchor="b" anchorCtr="0">
            <a:normAutofit fontScale="90000"/>
          </a:bodyPr>
          <a:lstStyle/>
          <a:p>
            <a:r>
              <a:rPr lang="en-US" sz="3200">
                <a:latin typeface="Helvetica" panose="020B0604020202020204" pitchFamily="34" charset="0"/>
                <a:cs typeface="Helvetica" panose="020B0604020202020204" pitchFamily="34" charset="0"/>
              </a:rPr>
              <a:t>QA/QC Metrics</a:t>
            </a:r>
          </a:p>
        </p:txBody>
      </p:sp>
      <p:graphicFrame>
        <p:nvGraphicFramePr>
          <p:cNvPr id="8" name="Chart 7">
            <a:extLst>
              <a:ext uri="{FF2B5EF4-FFF2-40B4-BE49-F238E27FC236}">
                <a16:creationId xmlns:a16="http://schemas.microsoft.com/office/drawing/2014/main" id="{B6F67D7D-ABEF-42AE-9512-7520E454C15F}"/>
              </a:ext>
              <a:ext uri="{147F2762-F138-4A5C-976F-8EAC2B608ADB}">
                <a16:predDERef xmlns:a16="http://schemas.microsoft.com/office/drawing/2014/main" pred="{94D11B0B-C24A-490D-B6E2-5DBC8B97BA0C}"/>
              </a:ext>
            </a:extLst>
          </p:cNvPr>
          <p:cNvGraphicFramePr>
            <a:graphicFrameLocks/>
          </p:cNvGraphicFramePr>
          <p:nvPr>
            <p:extLst>
              <p:ext uri="{D42A27DB-BD31-4B8C-83A1-F6EECF244321}">
                <p14:modId xmlns:p14="http://schemas.microsoft.com/office/powerpoint/2010/main" val="1490542320"/>
              </p:ext>
            </p:extLst>
          </p:nvPr>
        </p:nvGraphicFramePr>
        <p:xfrm>
          <a:off x="105195" y="1232298"/>
          <a:ext cx="11981609" cy="296576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88E151D1-167C-A1FE-59F8-9F895948D730}"/>
              </a:ext>
            </a:extLst>
          </p:cNvPr>
          <p:cNvSpPr txBox="1"/>
          <p:nvPr/>
        </p:nvSpPr>
        <p:spPr>
          <a:xfrm>
            <a:off x="8897244" y="3890286"/>
            <a:ext cx="2794570" cy="307777"/>
          </a:xfrm>
          <a:prstGeom prst="rect">
            <a:avLst/>
          </a:prstGeom>
          <a:noFill/>
          <a:ln>
            <a:noFill/>
          </a:ln>
        </p:spPr>
        <p:txBody>
          <a:bodyPr wrap="square" rtlCol="0">
            <a:spAutoFit/>
          </a:bodyPr>
          <a:lstStyle/>
          <a:p>
            <a:r>
              <a:rPr lang="en-US" sz="1400">
                <a:solidFill>
                  <a:srgbClr val="000000"/>
                </a:solidFill>
                <a:latin typeface="Helvetica" panose="020B0604020202020204" pitchFamily="34" charset="0"/>
                <a:cs typeface="Helvetica" panose="020B0604020202020204" pitchFamily="34" charset="0"/>
              </a:rPr>
              <a:t>*Average days to close 182 days</a:t>
            </a:r>
          </a:p>
        </p:txBody>
      </p:sp>
    </p:spTree>
    <p:extLst>
      <p:ext uri="{BB962C8B-B14F-4D97-AF65-F5344CB8AC3E}">
        <p14:creationId xmlns:p14="http://schemas.microsoft.com/office/powerpoint/2010/main" val="2360860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8</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ESH</a:t>
            </a:r>
          </a:p>
        </p:txBody>
      </p:sp>
      <p:sp>
        <p:nvSpPr>
          <p:cNvPr id="4" name="TextBox 3"/>
          <p:cNvSpPr txBox="1"/>
          <p:nvPr/>
        </p:nvSpPr>
        <p:spPr>
          <a:xfrm>
            <a:off x="309152" y="888519"/>
            <a:ext cx="11263232" cy="692497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buFont typeface="Symbol"/>
              <a:buChar char="•"/>
            </a:pPr>
            <a:r>
              <a:rPr lang="en-US" sz="1600">
                <a:solidFill>
                  <a:srgbClr val="505050"/>
                </a:solidFill>
                <a:latin typeface="Helvetica"/>
                <a:cs typeface="Helvetica"/>
              </a:rPr>
              <a:t>The new PIP-II CF Construction Safety Manager, Jamey Payne, began work on November 11, 2024.  The transition phase with the interim construction safety manager was completed on November 27.  Jamey is now fully integrated into the CF team and working very closely with the subcontractors on site, his positive influence is already being felt at the project level.</a:t>
            </a:r>
          </a:p>
          <a:p>
            <a:pPr algn="just">
              <a:buFont typeface="Symbol"/>
              <a:buChar char="•"/>
            </a:pPr>
            <a:endParaRPr lang="en-US" sz="1600">
              <a:solidFill>
                <a:srgbClr val="505050"/>
              </a:solidFill>
              <a:latin typeface="Helvetica"/>
              <a:cs typeface="Helvetica"/>
            </a:endParaRPr>
          </a:p>
          <a:p>
            <a:pPr algn="just">
              <a:buFont typeface="Symbol"/>
              <a:buChar char="•"/>
            </a:pPr>
            <a:r>
              <a:rPr lang="en-US" sz="1600">
                <a:solidFill>
                  <a:srgbClr val="505050"/>
                </a:solidFill>
                <a:latin typeface="Helvetica"/>
                <a:cs typeface="Helvetica"/>
              </a:rPr>
              <a:t>Rob Beebe has relieved Amy </a:t>
            </a:r>
            <a:r>
              <a:rPr lang="en-US" sz="1600" err="1">
                <a:solidFill>
                  <a:srgbClr val="505050"/>
                </a:solidFill>
                <a:latin typeface="Helvetica"/>
                <a:cs typeface="Helvetica"/>
              </a:rPr>
              <a:t>Pavnica</a:t>
            </a:r>
            <a:r>
              <a:rPr lang="en-US" sz="1600">
                <a:solidFill>
                  <a:srgbClr val="505050"/>
                </a:solidFill>
                <a:latin typeface="Helvetica"/>
                <a:cs typeface="Helvetica"/>
              </a:rPr>
              <a:t> from her role as interim PIP-II ESH Manger.  Rob is currently working with the team to ensure that ESH is more present in the PIP-II Project as a whole.</a:t>
            </a:r>
          </a:p>
          <a:p>
            <a:pPr algn="just">
              <a:buFont typeface="Symbol"/>
              <a:buChar char="•"/>
            </a:pPr>
            <a:endParaRPr lang="en-US" sz="1600">
              <a:solidFill>
                <a:srgbClr val="505050"/>
              </a:solidFill>
              <a:latin typeface="Helvetica"/>
              <a:cs typeface="Helvetica"/>
            </a:endParaRPr>
          </a:p>
          <a:p>
            <a:pPr algn="just">
              <a:buFont typeface="Symbol"/>
              <a:buChar char="•"/>
            </a:pPr>
            <a:r>
              <a:rPr lang="en-US" sz="1600">
                <a:solidFill>
                  <a:srgbClr val="505050"/>
                </a:solidFill>
                <a:latin typeface="Helvetica"/>
                <a:cs typeface="Helvetica"/>
              </a:rPr>
              <a:t>A ROC meeting (Rehearsal of Concept) regarding the upcoming </a:t>
            </a:r>
            <a:r>
              <a:rPr lang="en-US" sz="1600" err="1">
                <a:solidFill>
                  <a:srgbClr val="505050"/>
                </a:solidFill>
                <a:latin typeface="Helvetica"/>
                <a:cs typeface="Helvetica"/>
              </a:rPr>
              <a:t>coldbox</a:t>
            </a:r>
            <a:r>
              <a:rPr lang="en-US" sz="1600">
                <a:solidFill>
                  <a:srgbClr val="505050"/>
                </a:solidFill>
                <a:latin typeface="Helvetica"/>
                <a:cs typeface="Helvetica"/>
              </a:rPr>
              <a:t> transportation activities was conducted with FSO to ensure that all parties are familiar with the tasks that will be performed when the equipment arrives on site at Fermilab.  Feed back was positive.</a:t>
            </a:r>
          </a:p>
          <a:p>
            <a:pPr algn="just">
              <a:buFont typeface="Symbol"/>
              <a:buChar char="•"/>
            </a:pPr>
            <a:endParaRPr lang="en-US" sz="1600">
              <a:solidFill>
                <a:srgbClr val="505050"/>
              </a:solidFill>
              <a:latin typeface="Helvetica"/>
              <a:cs typeface="Helvetica"/>
            </a:endParaRPr>
          </a:p>
          <a:p>
            <a:pPr algn="just">
              <a:buFont typeface="Symbol"/>
              <a:buChar char="•"/>
            </a:pPr>
            <a:r>
              <a:rPr lang="en-US" sz="1600">
                <a:solidFill>
                  <a:srgbClr val="505050"/>
                </a:solidFill>
                <a:latin typeface="Helvetica"/>
                <a:cs typeface="Helvetica"/>
              </a:rPr>
              <a:t>ESH walkthroughs and DOE/FSO safety walkthroughs have been positive and are continuing to be documented via Predictive Solutions.</a:t>
            </a:r>
          </a:p>
          <a:p>
            <a:pPr algn="just">
              <a:buFont typeface="Symbol"/>
              <a:buChar char="•"/>
            </a:pPr>
            <a:endParaRPr lang="en-US" sz="1600">
              <a:solidFill>
                <a:srgbClr val="505050"/>
              </a:solidFill>
              <a:latin typeface="Helvetica"/>
              <a:cs typeface="Helvetica"/>
            </a:endParaRPr>
          </a:p>
          <a:p>
            <a:pPr algn="just">
              <a:buFont typeface="Symbol"/>
              <a:buChar char="•"/>
            </a:pPr>
            <a:r>
              <a:rPr lang="en-US" sz="1600">
                <a:solidFill>
                  <a:srgbClr val="505050"/>
                </a:solidFill>
                <a:latin typeface="Helvetica"/>
                <a:cs typeface="Helvetica"/>
              </a:rPr>
              <a:t>PIP-II Hazard Analysis Report (HAR) was updated on December 6.</a:t>
            </a:r>
          </a:p>
          <a:p>
            <a:pPr algn="just">
              <a:buFont typeface="Symbol"/>
              <a:buChar char="•"/>
            </a:pPr>
            <a:endParaRPr lang="en-US" sz="1600">
              <a:solidFill>
                <a:srgbClr val="505050"/>
              </a:solidFill>
              <a:latin typeface="Helvetica"/>
              <a:cs typeface="Helvetica"/>
            </a:endParaRPr>
          </a:p>
          <a:p>
            <a:pPr algn="just">
              <a:buFont typeface="Symbol"/>
              <a:buChar char="•"/>
            </a:pPr>
            <a:r>
              <a:rPr lang="en-US" sz="1600">
                <a:solidFill>
                  <a:srgbClr val="505050"/>
                </a:solidFill>
                <a:latin typeface="Helvetica"/>
                <a:cs typeface="Helvetica"/>
              </a:rPr>
              <a:t>The Environmental Management System (EMS) is currently being reviewed and updated.</a:t>
            </a:r>
          </a:p>
          <a:p>
            <a:pPr algn="just">
              <a:buFont typeface="Symbol"/>
              <a:buChar char="•"/>
            </a:pPr>
            <a:endParaRPr lang="en-US" sz="1600">
              <a:solidFill>
                <a:srgbClr val="505050"/>
              </a:solidFill>
              <a:latin typeface="Helvetica"/>
              <a:cs typeface="Helvetica"/>
            </a:endParaRPr>
          </a:p>
          <a:p>
            <a:pPr algn="just">
              <a:buFont typeface="Symbol"/>
              <a:buChar char="•"/>
            </a:pPr>
            <a:r>
              <a:rPr lang="en-US" sz="1600">
                <a:solidFill>
                  <a:srgbClr val="505050"/>
                </a:solidFill>
                <a:latin typeface="Helvetica"/>
                <a:cs typeface="Helvetica"/>
              </a:rPr>
              <a:t>The ODH Analysis for the PIP-II Tunnel is being reviewed and out for comments by stakeholders. </a:t>
            </a:r>
          </a:p>
          <a:p>
            <a:pPr algn="just">
              <a:buFont typeface="Symbol"/>
              <a:buChar char="•"/>
            </a:pPr>
            <a:endParaRPr lang="en-US" sz="1600">
              <a:solidFill>
                <a:srgbClr val="505050"/>
              </a:solidFill>
              <a:latin typeface="Helvetica"/>
              <a:cs typeface="Helvetica"/>
            </a:endParaRPr>
          </a:p>
          <a:p>
            <a:pPr algn="just">
              <a:buFont typeface="Symbol"/>
              <a:buChar char="•"/>
            </a:pPr>
            <a:r>
              <a:rPr lang="en-US" sz="1600">
                <a:solidFill>
                  <a:srgbClr val="505050"/>
                </a:solidFill>
                <a:latin typeface="Helvetica"/>
                <a:cs typeface="Helvetica"/>
              </a:rPr>
              <a:t>ES&amp;H is meeting weekly with </a:t>
            </a:r>
            <a:r>
              <a:rPr lang="en-US" sz="1600" err="1">
                <a:solidFill>
                  <a:srgbClr val="505050"/>
                </a:solidFill>
                <a:latin typeface="Helvetica"/>
                <a:cs typeface="Helvetica"/>
              </a:rPr>
              <a:t>CryoPlant</a:t>
            </a:r>
            <a:r>
              <a:rPr lang="en-US" sz="1600">
                <a:solidFill>
                  <a:srgbClr val="505050"/>
                </a:solidFill>
                <a:latin typeface="Helvetica"/>
                <a:cs typeface="Helvetica"/>
              </a:rPr>
              <a:t> Make Ready 2 Electrical Construction Coordination Team.</a:t>
            </a:r>
            <a:endParaRPr lang="en-US" sz="1600">
              <a:latin typeface="Helvetica"/>
            </a:endParaRPr>
          </a:p>
          <a:p>
            <a:pPr marL="342900" indent="-342900">
              <a:buFont typeface="Arial"/>
              <a:buChar char="•"/>
            </a:pPr>
            <a:endParaRPr lang="en-US">
              <a:solidFill>
                <a:srgbClr val="505050"/>
              </a:solidFill>
              <a:latin typeface="Helvetica"/>
              <a:cs typeface="Helvetica"/>
            </a:endParaRPr>
          </a:p>
          <a:p>
            <a:pPr marL="342900" indent="-342900">
              <a:buFont typeface="Arial"/>
              <a:buChar char="•"/>
            </a:pPr>
            <a:endParaRPr lang="en-US">
              <a:solidFill>
                <a:srgbClr val="505050"/>
              </a:solidFill>
              <a:latin typeface="Calibri"/>
              <a:cs typeface="Helvetica"/>
            </a:endParaRPr>
          </a:p>
          <a:p>
            <a:endParaRPr lang="en-US">
              <a:solidFill>
                <a:srgbClr val="505050"/>
              </a:solidFill>
              <a:latin typeface="Helvetica" pitchFamily="2" charset="0"/>
              <a:cs typeface="Helvetica"/>
            </a:endParaRPr>
          </a:p>
          <a:p>
            <a:pPr marL="800100" lvl="1" indent="-342900">
              <a:buFont typeface="Arial" panose="020B0604020202020204" pitchFamily="34" charset="0"/>
              <a:buChar char="•"/>
            </a:pPr>
            <a:endParaRPr lang="en-US" sz="2000">
              <a:solidFill>
                <a:srgbClr val="505050"/>
              </a:solidFill>
              <a:latin typeface="Helvetica" pitchFamily="2" charset="0"/>
              <a:cs typeface="Helvetica"/>
            </a:endParaRPr>
          </a:p>
        </p:txBody>
      </p:sp>
    </p:spTree>
    <p:extLst>
      <p:ext uri="{BB962C8B-B14F-4D97-AF65-F5344CB8AC3E}">
        <p14:creationId xmlns:p14="http://schemas.microsoft.com/office/powerpoint/2010/main" val="3407255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56165AFE-9D30-C175-B681-DD41DEF88D64}"/>
              </a:ext>
            </a:extLst>
          </p:cNvPr>
          <p:cNvSpPr txBox="1">
            <a:spLocks/>
          </p:cNvSpPr>
          <p:nvPr/>
        </p:nvSpPr>
        <p:spPr>
          <a:xfrm>
            <a:off x="0" y="6548438"/>
            <a:ext cx="552450" cy="23812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lgn="ctr">
              <a:defRPr/>
            </a:pPr>
            <a:fld id="{148C009B-CB69-E04A-B9B3-34B26D69E9CF}" type="slidenum">
              <a:rPr lang="en-US" smtClean="0">
                <a:solidFill>
                  <a:srgbClr val="0F2D62"/>
                </a:solidFill>
              </a:rPr>
              <a:pPr algn="ctr">
                <a:defRPr/>
              </a:pPr>
              <a:t>9</a:t>
            </a:fld>
            <a:endParaRPr lang="en-US">
              <a:solidFill>
                <a:srgbClr val="0F2D62"/>
              </a:solidFill>
            </a:endParaRPr>
          </a:p>
        </p:txBody>
      </p:sp>
      <p:sp>
        <p:nvSpPr>
          <p:cNvPr id="10" name="Title 9">
            <a:extLst>
              <a:ext uri="{FF2B5EF4-FFF2-40B4-BE49-F238E27FC236}">
                <a16:creationId xmlns:a16="http://schemas.microsoft.com/office/drawing/2014/main" id="{76801F56-8113-5444-4650-980361A46284}"/>
              </a:ext>
            </a:extLst>
          </p:cNvPr>
          <p:cNvSpPr>
            <a:spLocks noGrp="1"/>
          </p:cNvSpPr>
          <p:nvPr>
            <p:ph type="title"/>
          </p:nvPr>
        </p:nvSpPr>
        <p:spPr/>
        <p:txBody>
          <a:bodyPr/>
          <a:lstStyle/>
          <a:p>
            <a:r>
              <a:rPr lang="en-US"/>
              <a:t>International</a:t>
            </a:r>
          </a:p>
        </p:txBody>
      </p:sp>
      <p:sp>
        <p:nvSpPr>
          <p:cNvPr id="2" name="Content Placeholder 6">
            <a:extLst>
              <a:ext uri="{FF2B5EF4-FFF2-40B4-BE49-F238E27FC236}">
                <a16:creationId xmlns:a16="http://schemas.microsoft.com/office/drawing/2014/main" id="{F2702227-C49B-482E-D987-D520CAC3B7F6}"/>
              </a:ext>
            </a:extLst>
          </p:cNvPr>
          <p:cNvSpPr>
            <a:spLocks noGrp="1"/>
          </p:cNvSpPr>
          <p:nvPr>
            <p:ph idx="1"/>
          </p:nvPr>
        </p:nvSpPr>
        <p:spPr>
          <a:xfrm>
            <a:off x="291194" y="684262"/>
            <a:ext cx="11586029" cy="5344892"/>
          </a:xfrm>
        </p:spPr>
        <p:txBody>
          <a:bodyPr lIns="0" tIns="0" rIns="0" bIns="0" anchor="t"/>
          <a:lstStyle/>
          <a:p>
            <a:pPr marL="306705" indent="-306705"/>
            <a:r>
              <a:rPr lang="en-US" sz="1400">
                <a:ea typeface="ＭＳ Ｐゴシック"/>
                <a:cs typeface="Helvetica"/>
              </a:rPr>
              <a:t>DAE:</a:t>
            </a:r>
            <a:endParaRPr lang="en-US" sz="1400">
              <a:ea typeface="ＭＳ Ｐゴシック"/>
            </a:endParaRPr>
          </a:p>
          <a:p>
            <a:pPr marL="683260" lvl="1" indent="-306705"/>
            <a:r>
              <a:rPr lang="en-US" sz="1400">
                <a:solidFill>
                  <a:schemeClr val="accent3"/>
                </a:solidFill>
                <a:ea typeface="Geneva"/>
                <a:cs typeface="Helvetica"/>
              </a:rPr>
              <a:t>DAE's Cryoplant </a:t>
            </a:r>
            <a:r>
              <a:rPr lang="en-US" sz="1400" err="1">
                <a:solidFill>
                  <a:schemeClr val="accent3"/>
                </a:solidFill>
                <a:ea typeface="Geneva"/>
                <a:cs typeface="Helvetica"/>
              </a:rPr>
              <a:t>coldbox</a:t>
            </a:r>
            <a:r>
              <a:rPr lang="en-US" sz="1400">
                <a:solidFill>
                  <a:schemeClr val="accent3"/>
                </a:solidFill>
                <a:ea typeface="Geneva"/>
                <a:cs typeface="Helvetica"/>
              </a:rPr>
              <a:t> is at Romeoville, IL and will be at Fermilab in December!!!</a:t>
            </a:r>
            <a:r>
              <a:rPr lang="en-US" sz="1400">
                <a:ea typeface="Geneva"/>
                <a:cs typeface="Helvetica"/>
              </a:rPr>
              <a:t> It will be moved into the PIP-II </a:t>
            </a:r>
            <a:r>
              <a:rPr lang="en-US" sz="1400" err="1">
                <a:ea typeface="Geneva"/>
                <a:cs typeface="Helvetica"/>
              </a:rPr>
              <a:t>cryoplant</a:t>
            </a:r>
            <a:r>
              <a:rPr lang="en-US" sz="1400">
                <a:ea typeface="Geneva"/>
                <a:cs typeface="Helvetica"/>
              </a:rPr>
              <a:t> building in January. This is the single largest IKC component! This reflects years of collaborative work by DAE's BARC and Fermilab. Follow the journey </a:t>
            </a:r>
            <a:r>
              <a:rPr lang="en-US" sz="1400">
                <a:ea typeface="Geneva"/>
                <a:cs typeface="Helvetica"/>
                <a:hlinkClick r:id="rId2"/>
              </a:rPr>
              <a:t>HERE</a:t>
            </a:r>
            <a:r>
              <a:rPr lang="en-US" sz="1400">
                <a:ea typeface="Geneva"/>
                <a:cs typeface="Helvetica"/>
              </a:rPr>
              <a:t>. More info in SRF-Cryo slide.</a:t>
            </a:r>
          </a:p>
          <a:p>
            <a:pPr marL="683260" lvl="1" indent="-306705"/>
            <a:r>
              <a:rPr lang="en-US" sz="1400">
                <a:ea typeface="Geneva"/>
                <a:cs typeface="Helvetica"/>
              </a:rPr>
              <a:t>Fermilab, BARC, &amp; RRCAT Lab Director's met on 18-Nov and discussed FRA to </a:t>
            </a:r>
            <a:r>
              <a:rPr lang="en-US" sz="1400" err="1">
                <a:ea typeface="Geneva"/>
                <a:cs typeface="Helvetica"/>
              </a:rPr>
              <a:t>FermiForward</a:t>
            </a:r>
            <a:r>
              <a:rPr lang="en-US" sz="1400">
                <a:ea typeface="Geneva"/>
                <a:cs typeface="Helvetica"/>
              </a:rPr>
              <a:t> transition. Subsequent meeting to be scheduled for discussions on the DAE deliverables and timeline.</a:t>
            </a:r>
            <a:endParaRPr lang="en-US"/>
          </a:p>
          <a:p>
            <a:pPr marL="683260" lvl="1" indent="-306705"/>
            <a:r>
              <a:rPr lang="en-US" sz="1400">
                <a:ea typeface="Geneva"/>
                <a:cs typeface="Helvetica"/>
              </a:rPr>
              <a:t>70 kW SSA internal review is still ongoing, with the FDR now being planned for late-January or early-February of September.</a:t>
            </a:r>
          </a:p>
          <a:p>
            <a:pPr marL="683260" lvl="1" indent="-306705"/>
            <a:r>
              <a:rPr lang="en-US" sz="1400">
                <a:ea typeface="Geneva"/>
                <a:cs typeface="Helvetica"/>
              </a:rPr>
              <a:t>Short-term (3 months) visitors for 325 MHz HPRF and LLRF have arrived and working with Fermilab teams. </a:t>
            </a:r>
          </a:p>
          <a:p>
            <a:pPr marL="306705" indent="-306705"/>
            <a:r>
              <a:rPr lang="en-US" sz="1400">
                <a:ea typeface="Geneva"/>
                <a:cs typeface="Helvetica"/>
              </a:rPr>
              <a:t>CEA: </a:t>
            </a:r>
            <a:endParaRPr lang="en-US" sz="1400"/>
          </a:p>
          <a:p>
            <a:pPr marL="683260" lvl="1" indent="-306705"/>
            <a:r>
              <a:rPr lang="en-US" sz="1400">
                <a:ea typeface="ＭＳ Ｐゴシック"/>
                <a:cs typeface="Helvetica"/>
              </a:rPr>
              <a:t>CEA LB650 PPCM procurements are progressing, &amp; team is preparing to perform validatory cavity cleanroom assembly steps that will be validated at FNAL's STC. First cavity for validation is in France, and expected to be delivered to CEA in December or early-January.</a:t>
            </a:r>
            <a:endParaRPr lang="en-US" sz="1400"/>
          </a:p>
          <a:p>
            <a:pPr marL="306705" indent="-306705"/>
            <a:r>
              <a:rPr lang="en-US" sz="1400">
                <a:ea typeface="Geneva"/>
                <a:cs typeface="Helvetica"/>
              </a:rPr>
              <a:t>CNRS/IN2P3/</a:t>
            </a:r>
            <a:r>
              <a:rPr lang="en-US" sz="1400" err="1">
                <a:ea typeface="Geneva"/>
                <a:cs typeface="Helvetica"/>
              </a:rPr>
              <a:t>IJCLab</a:t>
            </a:r>
            <a:r>
              <a:rPr lang="en-US" sz="1400">
                <a:ea typeface="Geneva"/>
                <a:cs typeface="Helvetica"/>
              </a:rPr>
              <a:t>: In facility upgrade mode (no change since last month).</a:t>
            </a:r>
          </a:p>
          <a:p>
            <a:pPr marL="306705" indent="-306705"/>
            <a:r>
              <a:rPr lang="en-US" sz="1400">
                <a:ea typeface="Geneva"/>
                <a:cs typeface="Helvetica"/>
              </a:rPr>
              <a:t>INFN: </a:t>
            </a:r>
          </a:p>
          <a:p>
            <a:pPr marL="683260" lvl="1" indent="-306705"/>
            <a:r>
              <a:rPr lang="en-US" sz="1400">
                <a:ea typeface="Geneva"/>
                <a:cs typeface="Helvetica"/>
              </a:rPr>
              <a:t>INFN cavity contract has been finalized and sent to the vendor for signature. Thereafter will be signed by INFN President, formalizing it. </a:t>
            </a:r>
            <a:endParaRPr lang="en-US" sz="1400">
              <a:cs typeface="Helvetica"/>
            </a:endParaRPr>
          </a:p>
          <a:p>
            <a:pPr marL="306705" indent="-306705"/>
            <a:r>
              <a:rPr lang="en-US" sz="1400">
                <a:ea typeface="Geneva"/>
                <a:cs typeface="Helvetica"/>
              </a:rPr>
              <a:t>UKRI: </a:t>
            </a:r>
          </a:p>
          <a:p>
            <a:pPr marL="683260" lvl="1" indent="-306705"/>
            <a:r>
              <a:rPr lang="en-US" sz="1400">
                <a:ea typeface="ＭＳ Ｐゴシック"/>
                <a:cs typeface="Helvetica"/>
              </a:rPr>
              <a:t>HB650 Cavities: 2nd pre-series jacketed cavity arrived at UKRI. Will be tested in January after cryo maintenance period. </a:t>
            </a:r>
            <a:endParaRPr lang="en-US" sz="1400">
              <a:cs typeface="Helvetica"/>
            </a:endParaRPr>
          </a:p>
          <a:p>
            <a:pPr marL="683260" lvl="1" indent="-306705"/>
            <a:r>
              <a:rPr lang="en-US" sz="1400">
                <a:ea typeface="ＭＳ Ｐゴシック"/>
                <a:cs typeface="Helvetica"/>
              </a:rPr>
              <a:t>Second Fermilab cavity was rewashed and tested by URKI. Cavity was field emission free, further validating the UK system/process.</a:t>
            </a:r>
            <a:endParaRPr lang="en-US" sz="1400">
              <a:cs typeface="Helvetica"/>
            </a:endParaRPr>
          </a:p>
          <a:p>
            <a:pPr marL="306705" indent="-306705"/>
            <a:r>
              <a:rPr lang="en-US" sz="1400">
                <a:ea typeface="ＭＳ Ｐゴシック"/>
                <a:cs typeface="Helvetica"/>
              </a:rPr>
              <a:t>WUST</a:t>
            </a:r>
            <a:r>
              <a:rPr lang="en-US" sz="1400">
                <a:ea typeface="Geneva"/>
                <a:cs typeface="Helvetica"/>
              </a:rPr>
              <a:t>, WUT, TUL: </a:t>
            </a:r>
            <a:endParaRPr lang="en-US" sz="1400">
              <a:cs typeface="Helvetica"/>
            </a:endParaRPr>
          </a:p>
          <a:p>
            <a:pPr marL="683260" lvl="1" indent="-306705"/>
            <a:r>
              <a:rPr lang="en-US" sz="1400">
                <a:ea typeface="ＭＳ Ｐゴシック"/>
                <a:cs typeface="Helvetica"/>
              </a:rPr>
              <a:t>WUST cost-shared funding proposal is now with WUST legal and projects departments for review, approval, and submission to the Polish Ministry of Higher Education and Science. </a:t>
            </a:r>
          </a:p>
          <a:p>
            <a:pPr marL="683260" lvl="1" indent="-306705"/>
            <a:r>
              <a:rPr lang="en-US" sz="1400">
                <a:ea typeface="ＭＳ Ｐゴシック"/>
                <a:cs typeface="Helvetica"/>
              </a:rPr>
              <a:t>WUT proposal are being prepared for submission to the Polish government, as cost-shared IKC. Fermilab contract to WUT for the 50% is imminent.</a:t>
            </a:r>
            <a:endParaRPr lang="en-US"/>
          </a:p>
          <a:p>
            <a:pPr marL="683260" lvl="1" indent="-306705"/>
            <a:r>
              <a:rPr lang="en-US" sz="1400">
                <a:ea typeface="Geneva"/>
                <a:cs typeface="Helvetica"/>
              </a:rPr>
              <a:t>Work progressing through FNAL </a:t>
            </a:r>
            <a:r>
              <a:rPr lang="en-US" sz="1400" err="1">
                <a:ea typeface="Geneva"/>
                <a:cs typeface="Helvetica"/>
              </a:rPr>
              <a:t>POs.</a:t>
            </a:r>
            <a:endParaRPr lang="en-US" sz="1400">
              <a:cs typeface="Helvetica"/>
            </a:endParaRPr>
          </a:p>
        </p:txBody>
      </p:sp>
    </p:spTree>
    <p:extLst>
      <p:ext uri="{BB962C8B-B14F-4D97-AF65-F5344CB8AC3E}">
        <p14:creationId xmlns:p14="http://schemas.microsoft.com/office/powerpoint/2010/main" val="1278019839"/>
      </p:ext>
    </p:extLst>
  </p:cSld>
  <p:clrMapOvr>
    <a:masterClrMapping/>
  </p:clrMapOvr>
</p:sld>
</file>

<file path=ppt/theme/theme1.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NAL_PowerPoint_16x9_073020v2" id="{C3AFBADF-C702-034C-A072-F7CD3BBBBC17}" vid="{C997F739-40B4-5A47-99D3-0EE8AE3DFC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33101A2949044FA6D18EE16B59B553" ma:contentTypeVersion="6" ma:contentTypeDescription="Create a new document." ma:contentTypeScope="" ma:versionID="fa4589d83fafe7e3928c3de242b028a9">
  <xsd:schema xmlns:xsd="http://www.w3.org/2001/XMLSchema" xmlns:xs="http://www.w3.org/2001/XMLSchema" xmlns:p="http://schemas.microsoft.com/office/2006/metadata/properties" xmlns:ns2="c2f41339-2994-4b32-b283-be7311790204" xmlns:ns3="46816f9a-da28-4e47-a320-924bf2b120cb" targetNamespace="http://schemas.microsoft.com/office/2006/metadata/properties" ma:root="true" ma:fieldsID="3d1e1bae4c112cc07fd89affe6a26918" ns2:_="" ns3:_="">
    <xsd:import namespace="c2f41339-2994-4b32-b283-be7311790204"/>
    <xsd:import namespace="46816f9a-da28-4e47-a320-924bf2b120c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f41339-2994-4b32-b283-be73117902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816f9a-da28-4e47-a320-924bf2b120c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73E239-737B-4DF5-B0F4-23AFC3CA1EBB}">
  <ds:schemaRefs>
    <ds:schemaRef ds:uri="http://schemas.microsoft.com/sharepoint/v3/contenttype/forms"/>
  </ds:schemaRefs>
</ds:datastoreItem>
</file>

<file path=customXml/itemProps2.xml><?xml version="1.0" encoding="utf-8"?>
<ds:datastoreItem xmlns:ds="http://schemas.openxmlformats.org/officeDocument/2006/customXml" ds:itemID="{BE1F245F-DB62-428D-A566-B113377E9116}">
  <ds:schemaRefs>
    <ds:schemaRef ds:uri="c2f41339-2994-4b32-b283-be7311790204"/>
    <ds:schemaRef ds:uri="http://schemas.microsoft.com/office/infopath/2007/PartnerControls"/>
    <ds:schemaRef ds:uri="46816f9a-da28-4e47-a320-924bf2b120cb"/>
    <ds:schemaRef ds:uri="http://schemas.microsoft.com/office/2006/metadata/properties"/>
    <ds:schemaRef ds:uri="http://schemas.microsoft.com/office/2006/documentManagement/types"/>
    <ds:schemaRef ds:uri="http://www.w3.org/XML/1998/namespace"/>
    <ds:schemaRef ds:uri="http://purl.org/dc/elements/1.1/"/>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64EC65BD-C0D7-4F8E-8418-CCB9B33A5C27}">
  <ds:schemaRefs>
    <ds:schemaRef ds:uri="46816f9a-da28-4e47-a320-924bf2b120cb"/>
    <ds:schemaRef ds:uri="c2f41339-2994-4b32-b283-be73117902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Fermilab_PPT_090815</Template>
  <TotalTime>0</TotalTime>
  <Words>2492</Words>
  <Application>Microsoft Macintosh PowerPoint</Application>
  <PresentationFormat>Widescreen</PresentationFormat>
  <Paragraphs>293</Paragraphs>
  <Slides>17</Slides>
  <Notes>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ＭＳ Ｐゴシック</vt:lpstr>
      <vt:lpstr>Arial</vt:lpstr>
      <vt:lpstr>Arial,Sans-Serif</vt:lpstr>
      <vt:lpstr>Calibri</vt:lpstr>
      <vt:lpstr>Geneva</vt:lpstr>
      <vt:lpstr>Helvetica</vt:lpstr>
      <vt:lpstr>Symbol</vt:lpstr>
      <vt:lpstr>Telegraf UltraBold</vt:lpstr>
      <vt:lpstr>2_Fermilab_PPT_090915</vt:lpstr>
      <vt:lpstr>PowerPoint Presentation</vt:lpstr>
      <vt:lpstr>Project Management</vt:lpstr>
      <vt:lpstr>Financials</vt:lpstr>
      <vt:lpstr>RLS Development Status</vt:lpstr>
      <vt:lpstr>QA</vt:lpstr>
      <vt:lpstr>QA/QC Metrics</vt:lpstr>
      <vt:lpstr>QA/QC Metrics</vt:lpstr>
      <vt:lpstr>ESH</vt:lpstr>
      <vt:lpstr>International</vt:lpstr>
      <vt:lpstr>Procurement</vt:lpstr>
      <vt:lpstr>SRF Cryo</vt:lpstr>
      <vt:lpstr>Accelerator Systems</vt:lpstr>
      <vt:lpstr>Installation and Commissioning</vt:lpstr>
      <vt:lpstr>Accelerator Complex</vt:lpstr>
      <vt:lpstr>Conventional Facilities</vt:lpstr>
      <vt:lpstr>Technical Integration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Cristian Boffo</cp:lastModifiedBy>
  <cp:revision>2</cp:revision>
  <cp:lastPrinted>2020-01-24T20:57:46Z</cp:lastPrinted>
  <dcterms:created xsi:type="dcterms:W3CDTF">2019-12-16T19:54:36Z</dcterms:created>
  <dcterms:modified xsi:type="dcterms:W3CDTF">2024-12-16T22:46:01Z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0x010100ACAE48FE3BC64A4EBEF429F9D3F9C76C</vt:lpwstr>
  </property>
</Properties>
</file>