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73" r:id="rId14"/>
    <p:sldId id="275" r:id="rId15"/>
    <p:sldId id="276" r:id="rId16"/>
    <p:sldId id="272" r:id="rId17"/>
    <p:sldId id="274" r:id="rId18"/>
    <p:sldId id="277" r:id="rId19"/>
    <p:sldId id="278" r:id="rId20"/>
    <p:sldId id="269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/>
    <p:restoredTop sz="94658"/>
  </p:normalViewPr>
  <p:slideViewPr>
    <p:cSldViewPr snapToGrid="0">
      <p:cViewPr varScale="1">
        <p:scale>
          <a:sx n="120" d="100"/>
          <a:sy n="120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B69D0-0439-A53C-BBEE-C4AC52158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C4C0B7-AE54-6900-9742-11799926D5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C3776-F9B7-D21D-155B-5AA9B1962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D224-9FD2-9448-A018-CCE80F9AE2E5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02F54-8712-49B5-D57F-73DF054D7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93804-5A48-0627-72AB-41B8B676C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45E2-FDB7-9348-B40F-1CAC38DC0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6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47AAF-2056-EE99-2E76-38D9E96C3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A4FE38-43E0-015B-5847-64D43C5659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E7DE3-DCB8-798B-4753-138415C44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D224-9FD2-9448-A018-CCE80F9AE2E5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6FBBC-52BF-2520-CA2F-77151AA3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45D7E-9724-2F9B-F28F-662EB282A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45E2-FDB7-9348-B40F-1CAC38DC0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2755A6-F977-3869-2A3C-444394994E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55EFE4-DD9C-C743-A4DD-D34041F06E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1F9A4-BAFB-FABB-E4B3-89C321965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D224-9FD2-9448-A018-CCE80F9AE2E5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42EBE-1345-E95E-1E65-DC95BC61A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57264-F7DB-4643-EE5E-636302B4F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45E2-FDB7-9348-B40F-1CAC38DC0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1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74F47-179C-2BC4-3CC8-7C9545FE0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FBBBF-1944-E8CC-602F-A1AC7BAC2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5AD0B-3E76-8AC8-BBE7-6AB66E3E5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D224-9FD2-9448-A018-CCE80F9AE2E5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605D3-D92E-DCE6-E776-F034A93B3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5AB26-B268-D16A-7BC5-D8CBD7C4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45E2-FDB7-9348-B40F-1CAC38DC0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3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2D83B-31EA-0FE5-1A36-17283A6C1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185F6-6373-6A81-8E27-374723992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48BC2-F3A2-8BF8-800D-9886E3C76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D224-9FD2-9448-A018-CCE80F9AE2E5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FB72F-DE35-EBBF-FBD9-F9F3A32E4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2A108-748E-B4EF-4E28-B311A5B7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45E2-FDB7-9348-B40F-1CAC38DC0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29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93127-462F-2183-178F-C44C92C32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65D29-F8C9-7CA0-ADB6-1D867A3DE1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ADC93F-25A5-1DEE-5F55-4EEFFA11B3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9E7D5E-D16E-9C18-8785-9DA041497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D224-9FD2-9448-A018-CCE80F9AE2E5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1858E2-1671-8278-166D-BCCB1F7AE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FA1FC0-6A85-BC4E-7DF6-88151714B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45E2-FDB7-9348-B40F-1CAC38DC0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2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7729E-71FD-D81A-D21A-88B849E47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D77CEF-57AC-62BE-165D-1D3042DA4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79F629-E43E-0C05-9480-1EBA414EB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63F1EE-67BD-8504-20A4-F786F3E13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20C3DA-8B5E-791A-60A7-8A151D048E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08294A-3983-6267-C83E-73C63FBDB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D224-9FD2-9448-A018-CCE80F9AE2E5}" type="datetimeFigureOut">
              <a:rPr lang="en-US" smtClean="0"/>
              <a:t>12/3/24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D806CC-D9C8-85A8-DBDF-DE03BF6A2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43FF30-9167-75D5-EA04-A156E1F16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45E2-FDB7-9348-B40F-1CAC38DC0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88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951CB-BEE0-6D53-1EBF-EDE28E7B8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141326-E565-4DD7-6A8B-36CE3EB39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D224-9FD2-9448-A018-CCE80F9AE2E5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80623A-91B7-FA2E-5374-ABF245FB1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4D9B9E-F26B-4A35-D84A-D814E3198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45E2-FDB7-9348-B40F-1CAC38DC0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33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0435C3-F2C0-E50E-7E07-33DA91CD5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D224-9FD2-9448-A018-CCE80F9AE2E5}" type="datetimeFigureOut">
              <a:rPr lang="en-US" smtClean="0"/>
              <a:t>12/3/24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C9B21-6B58-FDED-4F49-D04434609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E16A4-F21D-7B4B-66C1-D36E1994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45E2-FDB7-9348-B40F-1CAC38DC0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22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69858-5C4F-E52D-A8A5-96361B437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44523-BE25-A281-9BEA-9E6B57FC5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F82478-F6D9-D9B4-58B5-B77928F93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72925-A0AC-5089-553D-310F8BAB3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D224-9FD2-9448-A018-CCE80F9AE2E5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2E355-97ED-EAAF-2776-D6760B7A2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B7700-641D-C74A-47AD-E4EBFBDE0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45E2-FDB7-9348-B40F-1CAC38DC0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1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C9BD2-4F26-2438-CE12-354B175E8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2D7875-93E6-576A-E2BC-C075B8649C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2FD079-79B0-534E-C7C5-FBFC84C03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76E4E5-E072-23B7-6F5C-A633EE437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D224-9FD2-9448-A018-CCE80F9AE2E5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DC6C4-EA08-BCEE-2349-5798358D8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275D95-B979-1051-4A45-BBA0F536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45E2-FDB7-9348-B40F-1CAC38DC0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95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AA8099-FF54-336D-A0A5-F4588DD05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59601-A3FB-802C-8F70-9849A71A5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F74CB-21DA-506C-EAC5-759C39C643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4BD224-9FD2-9448-A018-CCE80F9AE2E5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E07FC-3101-EECE-E701-D83ADB856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63772-C3CF-A500-96FB-8EE8354EA9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7345E2-FDB7-9348-B40F-1CAC38DC0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8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27340-BCB1-3E77-13B1-190EBCB73C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Fermilab Trip 10/23-10/25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01FD93-F86A-9A15-724D-E340F4A87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47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FA76D-ECE8-F193-890A-A895913EA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Fiber drift fiber set 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93288F-5FD2-37E8-04CB-9545DC2FB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455801"/>
            <a:ext cx="6824375" cy="454958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A0EC42-268F-0320-E889-194BAE83A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106" y="1455800"/>
            <a:ext cx="6527813" cy="435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68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C622A-9E84-6C94-0AA0-8EA3647A7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 drift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1C3EE2-21B2-766E-0093-FE328A8A4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5614" y="1110950"/>
            <a:ext cx="6768126" cy="451208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3F69B9-B810-30BA-1D83-A583D75D2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76" y="1027906"/>
            <a:ext cx="6593148" cy="439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92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0886C-D3BB-F5D0-17BF-E77EED8DE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Transforms Az</a:t>
            </a:r>
            <a:br>
              <a:rPr lang="en-US" dirty="0"/>
            </a:br>
            <a:r>
              <a:rPr lang="en-US" dirty="0"/>
              <a:t>Real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027AA-5398-22ED-BB18-49DE43A92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14848" cy="4351338"/>
          </a:xfrm>
        </p:spPr>
        <p:txBody>
          <a:bodyPr/>
          <a:lstStyle/>
          <a:p>
            <a:r>
              <a:rPr lang="en-US" dirty="0"/>
              <a:t>Noise might be mainly from laser for fiber 1?</a:t>
            </a:r>
          </a:p>
        </p:txBody>
      </p:sp>
      <p:pic>
        <p:nvPicPr>
          <p:cNvPr id="5" name="Picture 4" descr="A graph of a waveform&#10;&#10;Description automatically generated">
            <a:extLst>
              <a:ext uri="{FF2B5EF4-FFF2-40B4-BE49-F238E27FC236}">
                <a16:creationId xmlns:a16="http://schemas.microsoft.com/office/drawing/2014/main" id="{00365FC6-6703-4477-C7EA-FCD842CCA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2806700"/>
            <a:ext cx="5410200" cy="3505200"/>
          </a:xfrm>
          <a:prstGeom prst="rect">
            <a:avLst/>
          </a:prstGeom>
        </p:spPr>
      </p:pic>
      <p:pic>
        <p:nvPicPr>
          <p:cNvPr id="9" name="Picture 8" descr="A graph of a waveform&#10;&#10;Description automatically generated">
            <a:extLst>
              <a:ext uri="{FF2B5EF4-FFF2-40B4-BE49-F238E27FC236}">
                <a16:creationId xmlns:a16="http://schemas.microsoft.com/office/drawing/2014/main" id="{AF8CB68D-015E-7C47-5B5E-2FBD51D78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331" y="56357"/>
            <a:ext cx="5664200" cy="3403600"/>
          </a:xfrm>
          <a:prstGeom prst="rect">
            <a:avLst/>
          </a:prstGeom>
        </p:spPr>
      </p:pic>
      <p:pic>
        <p:nvPicPr>
          <p:cNvPr id="11" name="Picture 10" descr="A graph of a waveform&#10;&#10;Description automatically generated with medium confidence">
            <a:extLst>
              <a:ext uri="{FF2B5EF4-FFF2-40B4-BE49-F238E27FC236}">
                <a16:creationId xmlns:a16="http://schemas.microsoft.com/office/drawing/2014/main" id="{5D49DCFC-DD33-9447-A60D-48C675A47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981" y="3392284"/>
            <a:ext cx="54229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82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550A0-6B62-D254-8A16-99BA7F0A9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26971-3799-CE71-B41A-0B98AFBEE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Transforms Az</a:t>
            </a:r>
            <a:br>
              <a:rPr lang="en-US" dirty="0"/>
            </a:br>
            <a:r>
              <a:rPr lang="en-US" dirty="0" err="1"/>
              <a:t>Imag</a:t>
            </a:r>
            <a:endParaRPr lang="en-US" dirty="0"/>
          </a:p>
        </p:txBody>
      </p:sp>
      <p:pic>
        <p:nvPicPr>
          <p:cNvPr id="6" name="Content Placeholder 5" descr="A graph of a waveform&#10;&#10;Description automatically generated with medium confidence">
            <a:extLst>
              <a:ext uri="{FF2B5EF4-FFF2-40B4-BE49-F238E27FC236}">
                <a16:creationId xmlns:a16="http://schemas.microsoft.com/office/drawing/2014/main" id="{E5187959-FA4A-BF52-7121-22CCA25B6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666069"/>
            <a:ext cx="6520433" cy="4161659"/>
          </a:xfrm>
        </p:spPr>
      </p:pic>
      <p:pic>
        <p:nvPicPr>
          <p:cNvPr id="8" name="Picture 7" descr="A graph of a waveform&#10;&#10;Description automatically generated">
            <a:extLst>
              <a:ext uri="{FF2B5EF4-FFF2-40B4-BE49-F238E27FC236}">
                <a16:creationId xmlns:a16="http://schemas.microsoft.com/office/drawing/2014/main" id="{B5B856F9-6549-767C-ED41-394F276B2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0"/>
            <a:ext cx="5334000" cy="3352800"/>
          </a:xfrm>
          <a:prstGeom prst="rect">
            <a:avLst/>
          </a:prstGeom>
        </p:spPr>
      </p:pic>
      <p:pic>
        <p:nvPicPr>
          <p:cNvPr id="12" name="Picture 11" descr="A graph of a waveform&#10;&#10;Description automatically generated">
            <a:extLst>
              <a:ext uri="{FF2B5EF4-FFF2-40B4-BE49-F238E27FC236}">
                <a16:creationId xmlns:a16="http://schemas.microsoft.com/office/drawing/2014/main" id="{D12B2030-C61B-F901-4759-2A1A53122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900" y="3378200"/>
            <a:ext cx="56261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45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43CD6-8711-F70F-2CCD-B23518ABF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5FA94-68DE-A104-DED7-9EFBC01E7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Transforms Az</a:t>
            </a:r>
            <a:br>
              <a:rPr lang="en-US" dirty="0"/>
            </a:br>
            <a:r>
              <a:rPr lang="en-US" dirty="0"/>
              <a:t>Real w/out Spikes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F0372-4A3B-E2BF-ECC6-DECFE2E95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14848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A graph of a sound wave&#10;&#10;Description automatically generated">
            <a:extLst>
              <a:ext uri="{FF2B5EF4-FFF2-40B4-BE49-F238E27FC236}">
                <a16:creationId xmlns:a16="http://schemas.microsoft.com/office/drawing/2014/main" id="{3FD6FE56-5DDC-806C-7B46-BEA9CB96B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77" y="2832100"/>
            <a:ext cx="5283200" cy="3479800"/>
          </a:xfrm>
          <a:prstGeom prst="rect">
            <a:avLst/>
          </a:prstGeom>
        </p:spPr>
      </p:pic>
      <p:pic>
        <p:nvPicPr>
          <p:cNvPr id="8" name="Picture 7" descr="A graph of a frequency&#10;&#10;Description automatically generated">
            <a:extLst>
              <a:ext uri="{FF2B5EF4-FFF2-40B4-BE49-F238E27FC236}">
                <a16:creationId xmlns:a16="http://schemas.microsoft.com/office/drawing/2014/main" id="{AE9BC5D8-D7CC-8721-4D4C-1BF345BE6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256" y="0"/>
            <a:ext cx="5334000" cy="3441700"/>
          </a:xfrm>
          <a:prstGeom prst="rect">
            <a:avLst/>
          </a:prstGeom>
        </p:spPr>
      </p:pic>
      <p:pic>
        <p:nvPicPr>
          <p:cNvPr id="12" name="Picture 11" descr="A graph of a sound wave&#10;&#10;Description automatically generated">
            <a:extLst>
              <a:ext uri="{FF2B5EF4-FFF2-40B4-BE49-F238E27FC236}">
                <a16:creationId xmlns:a16="http://schemas.microsoft.com/office/drawing/2014/main" id="{CC3B15C7-7416-3AD8-D9FA-2223B2810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563" y="3429000"/>
            <a:ext cx="56261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97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25EC9-43FE-30C6-0AAC-95255B80C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27C77-6086-4323-7BAE-6F26044EA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Transforms El</a:t>
            </a:r>
            <a:br>
              <a:rPr lang="en-US" dirty="0"/>
            </a:br>
            <a:r>
              <a:rPr lang="en-US" dirty="0"/>
              <a:t>Real w/out Spikes</a:t>
            </a:r>
          </a:p>
        </p:txBody>
      </p:sp>
      <p:pic>
        <p:nvPicPr>
          <p:cNvPr id="7" name="Content Placeholder 6" descr="A graph of a frequency&#10;&#10;Description automatically generated">
            <a:extLst>
              <a:ext uri="{FF2B5EF4-FFF2-40B4-BE49-F238E27FC236}">
                <a16:creationId xmlns:a16="http://schemas.microsoft.com/office/drawing/2014/main" id="{6C19189A-CD90-76B7-9732-88898647C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600" y="3140075"/>
            <a:ext cx="5359400" cy="3352800"/>
          </a:xfrm>
        </p:spPr>
      </p:pic>
      <p:pic>
        <p:nvPicPr>
          <p:cNvPr id="10" name="Picture 9" descr="A graph of a frequency&#10;&#10;Description automatically generated">
            <a:extLst>
              <a:ext uri="{FF2B5EF4-FFF2-40B4-BE49-F238E27FC236}">
                <a16:creationId xmlns:a16="http://schemas.microsoft.com/office/drawing/2014/main" id="{A09ED2DF-B2C1-B2FE-CA22-4FE5381C4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900" y="-23812"/>
            <a:ext cx="5245100" cy="3429000"/>
          </a:xfrm>
          <a:prstGeom prst="rect">
            <a:avLst/>
          </a:prstGeom>
        </p:spPr>
      </p:pic>
      <p:pic>
        <p:nvPicPr>
          <p:cNvPr id="13" name="Picture 12" descr="A graph of a frequency&#10;&#10;Description automatically generated">
            <a:extLst>
              <a:ext uri="{FF2B5EF4-FFF2-40B4-BE49-F238E27FC236}">
                <a16:creationId xmlns:a16="http://schemas.microsoft.com/office/drawing/2014/main" id="{D3A9C7E1-6380-547F-1E64-5A024E39F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150" y="3318691"/>
            <a:ext cx="53086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26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39801-5F45-FCB8-1F8A-BF864A90A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Transform El</a:t>
            </a:r>
            <a:br>
              <a:rPr lang="en-US" dirty="0"/>
            </a:br>
            <a:r>
              <a:rPr lang="en-US" dirty="0"/>
              <a:t>Real</a:t>
            </a:r>
          </a:p>
        </p:txBody>
      </p:sp>
      <p:pic>
        <p:nvPicPr>
          <p:cNvPr id="5" name="Content Placeholder 4" descr="A graph of a frequency&#10;&#10;Description automatically generated with medium confidence">
            <a:extLst>
              <a:ext uri="{FF2B5EF4-FFF2-40B4-BE49-F238E27FC236}">
                <a16:creationId xmlns:a16="http://schemas.microsoft.com/office/drawing/2014/main" id="{744AFCD7-EC16-E9CE-A6FA-C879981DC5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872" y="3307372"/>
            <a:ext cx="5308600" cy="3365500"/>
          </a:xfrm>
        </p:spPr>
      </p:pic>
      <p:pic>
        <p:nvPicPr>
          <p:cNvPr id="7" name="Picture 6" descr="A graph of a waveform&#10;&#10;Description automatically generated">
            <a:extLst>
              <a:ext uri="{FF2B5EF4-FFF2-40B4-BE49-F238E27FC236}">
                <a16:creationId xmlns:a16="http://schemas.microsoft.com/office/drawing/2014/main" id="{7327F7D1-F357-1D90-B4DE-AE6DEC6AC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154972"/>
            <a:ext cx="5588000" cy="3517900"/>
          </a:xfrm>
          <a:prstGeom prst="rect">
            <a:avLst/>
          </a:prstGeom>
        </p:spPr>
      </p:pic>
      <p:pic>
        <p:nvPicPr>
          <p:cNvPr id="9" name="Picture 8" descr="A graph of a frequency&#10;&#10;Description automatically generated">
            <a:extLst>
              <a:ext uri="{FF2B5EF4-FFF2-40B4-BE49-F238E27FC236}">
                <a16:creationId xmlns:a16="http://schemas.microsoft.com/office/drawing/2014/main" id="{0CED8F02-B01D-5CE7-8E99-E646232CD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297" y="0"/>
            <a:ext cx="5301704" cy="330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8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9DA6D-22F6-A5DD-BF04-B64C5F706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D0990-5739-9F12-1BA6-8BA61EFCD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Transform El</a:t>
            </a:r>
            <a:br>
              <a:rPr lang="en-US" dirty="0"/>
            </a:br>
            <a:r>
              <a:rPr lang="en-US" dirty="0" err="1"/>
              <a:t>Imag</a:t>
            </a:r>
            <a:endParaRPr lang="en-US" dirty="0"/>
          </a:p>
        </p:txBody>
      </p:sp>
      <p:pic>
        <p:nvPicPr>
          <p:cNvPr id="8" name="Content Placeholder 7" descr="A graph of a frequency&#10;&#10;Description automatically generated with medium confidence">
            <a:extLst>
              <a:ext uri="{FF2B5EF4-FFF2-40B4-BE49-F238E27FC236}">
                <a16:creationId xmlns:a16="http://schemas.microsoft.com/office/drawing/2014/main" id="{2D13BC8C-D755-CBC2-C47C-EE5218877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285277"/>
            <a:ext cx="5372100" cy="3429000"/>
          </a:xfrm>
        </p:spPr>
      </p:pic>
      <p:pic>
        <p:nvPicPr>
          <p:cNvPr id="11" name="Picture 10" descr="A graph of a waveform&#10;&#10;Description automatically generated">
            <a:extLst>
              <a:ext uri="{FF2B5EF4-FFF2-40B4-BE49-F238E27FC236}">
                <a16:creationId xmlns:a16="http://schemas.microsoft.com/office/drawing/2014/main" id="{CBF5B100-EFA3-C67D-06F8-03D0DFB33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224" y="255971"/>
            <a:ext cx="5257800" cy="3340100"/>
          </a:xfrm>
          <a:prstGeom prst="rect">
            <a:avLst/>
          </a:prstGeom>
        </p:spPr>
      </p:pic>
      <p:pic>
        <p:nvPicPr>
          <p:cNvPr id="13" name="Picture 12" descr="A graph with a line in the center&#10;&#10;Description automatically generated">
            <a:extLst>
              <a:ext uri="{FF2B5EF4-FFF2-40B4-BE49-F238E27FC236}">
                <a16:creationId xmlns:a16="http://schemas.microsoft.com/office/drawing/2014/main" id="{108E2638-3EC0-6ED8-E2C8-50748FCF4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902" y="3705225"/>
            <a:ext cx="4888624" cy="301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34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F8147-1E8B-2010-BDE2-71B90AC65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BD9F5-9BA2-F016-7A97-137FBD1E0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Transform Az</a:t>
            </a:r>
            <a:br>
              <a:rPr lang="en-US" dirty="0"/>
            </a:br>
            <a:r>
              <a:rPr lang="en-US" dirty="0" err="1"/>
              <a:t>Imag</a:t>
            </a:r>
            <a:r>
              <a:rPr lang="en-US" dirty="0"/>
              <a:t> w/out Spikes</a:t>
            </a:r>
          </a:p>
        </p:txBody>
      </p:sp>
      <p:pic>
        <p:nvPicPr>
          <p:cNvPr id="8" name="Content Placeholder 7" descr="A graph of an orange and green line&#10;&#10;Description automatically generated">
            <a:extLst>
              <a:ext uri="{FF2B5EF4-FFF2-40B4-BE49-F238E27FC236}">
                <a16:creationId xmlns:a16="http://schemas.microsoft.com/office/drawing/2014/main" id="{74ECBDBB-9441-2D6F-3EC1-963D6C815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999" y="3127375"/>
            <a:ext cx="5118100" cy="3365500"/>
          </a:xfrm>
        </p:spPr>
      </p:pic>
      <p:pic>
        <p:nvPicPr>
          <p:cNvPr id="11" name="Picture 10" descr="A graph of a waveform&#10;&#10;Description automatically generated">
            <a:extLst>
              <a:ext uri="{FF2B5EF4-FFF2-40B4-BE49-F238E27FC236}">
                <a16:creationId xmlns:a16="http://schemas.microsoft.com/office/drawing/2014/main" id="{B95D8DD3-5954-1957-06E6-2B259C322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903" y="0"/>
            <a:ext cx="5203485" cy="3365500"/>
          </a:xfrm>
          <a:prstGeom prst="rect">
            <a:avLst/>
          </a:prstGeom>
        </p:spPr>
      </p:pic>
      <p:pic>
        <p:nvPicPr>
          <p:cNvPr id="13" name="Picture 12" descr="A graph of a sound wave&#10;&#10;Description automatically generated">
            <a:extLst>
              <a:ext uri="{FF2B5EF4-FFF2-40B4-BE49-F238E27FC236}">
                <a16:creationId xmlns:a16="http://schemas.microsoft.com/office/drawing/2014/main" id="{A0239B74-0C69-E2F9-DFE5-196EF924D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903" y="3249871"/>
            <a:ext cx="53848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2F923-D367-0C9D-4420-D32BF0CD1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BC2E3-7273-D0F0-462E-E38D5243D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Transform El</a:t>
            </a:r>
            <a:br>
              <a:rPr lang="en-US" dirty="0"/>
            </a:br>
            <a:r>
              <a:rPr lang="en-US" dirty="0" err="1"/>
              <a:t>Imag</a:t>
            </a:r>
            <a:endParaRPr lang="en-US" dirty="0"/>
          </a:p>
        </p:txBody>
      </p:sp>
      <p:pic>
        <p:nvPicPr>
          <p:cNvPr id="6" name="Content Placeholder 5" descr="A graph of a frequency&#10;&#10;Description automatically generated with medium confidence">
            <a:extLst>
              <a:ext uri="{FF2B5EF4-FFF2-40B4-BE49-F238E27FC236}">
                <a16:creationId xmlns:a16="http://schemas.microsoft.com/office/drawing/2014/main" id="{BD52B2D3-3794-B7A7-1CC7-E1B490A0AC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270269"/>
            <a:ext cx="5257800" cy="3454400"/>
          </a:xfrm>
        </p:spPr>
      </p:pic>
      <p:pic>
        <p:nvPicPr>
          <p:cNvPr id="9" name="Picture 8" descr="A graph of a frequency&#10;&#10;Description automatically generated with medium confidence">
            <a:extLst>
              <a:ext uri="{FF2B5EF4-FFF2-40B4-BE49-F238E27FC236}">
                <a16:creationId xmlns:a16="http://schemas.microsoft.com/office/drawing/2014/main" id="{6F3CBC7C-C9EB-8878-44D0-72377651A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902" y="133331"/>
            <a:ext cx="5207000" cy="3314700"/>
          </a:xfrm>
          <a:prstGeom prst="rect">
            <a:avLst/>
          </a:prstGeom>
        </p:spPr>
      </p:pic>
      <p:pic>
        <p:nvPicPr>
          <p:cNvPr id="12" name="Picture 11" descr="A graph with a line and text&#10;&#10;Description automatically generated with medium confidence">
            <a:extLst>
              <a:ext uri="{FF2B5EF4-FFF2-40B4-BE49-F238E27FC236}">
                <a16:creationId xmlns:a16="http://schemas.microsoft.com/office/drawing/2014/main" id="{A8DD517B-44B4-1FAC-0491-1CC2CB204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102" y="3476330"/>
            <a:ext cx="53086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41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B1437-4C4F-11F6-1C35-D69E42B1F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accomplished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A3BAE-5722-B443-3051-79425D784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Discussion with </a:t>
            </a:r>
            <a:r>
              <a:rPr lang="en-US" dirty="0" err="1"/>
              <a:t>Ketevan</a:t>
            </a:r>
            <a:r>
              <a:rPr lang="en-US" dirty="0"/>
              <a:t> and Louis about display we would have at LSC</a:t>
            </a:r>
          </a:p>
          <a:p>
            <a:r>
              <a:rPr lang="en-US" dirty="0"/>
              <a:t>Confirmed fiber connections between FCC and LSC</a:t>
            </a:r>
          </a:p>
          <a:p>
            <a:r>
              <a:rPr lang="en-US" dirty="0"/>
              <a:t>Tested loss in fiber connections</a:t>
            </a:r>
          </a:p>
          <a:p>
            <a:r>
              <a:rPr lang="en-US" dirty="0"/>
              <a:t>Measured polarization drift between FCC and LSC</a:t>
            </a:r>
          </a:p>
        </p:txBody>
      </p:sp>
    </p:spTree>
    <p:extLst>
      <p:ext uri="{BB962C8B-B14F-4D97-AF65-F5344CB8AC3E}">
        <p14:creationId xmlns:p14="http://schemas.microsoft.com/office/powerpoint/2010/main" val="3774131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5774F-009A-E202-1A59-3ABEB1BA4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SFWM source for PQN</a:t>
            </a:r>
          </a:p>
        </p:txBody>
      </p:sp>
      <p:pic>
        <p:nvPicPr>
          <p:cNvPr id="5" name="Content Placeholder 4" descr="A close-up of a white paper&#10;&#10;Description automatically generated">
            <a:extLst>
              <a:ext uri="{FF2B5EF4-FFF2-40B4-BE49-F238E27FC236}">
                <a16:creationId xmlns:a16="http://schemas.microsoft.com/office/drawing/2014/main" id="{F453107E-1A02-3945-2E7E-5AB02954B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1041" y="3429000"/>
            <a:ext cx="4442759" cy="1065987"/>
          </a:xfrm>
        </p:spPr>
      </p:pic>
      <p:pic>
        <p:nvPicPr>
          <p:cNvPr id="7" name="Picture 6" descr="A diagram of a fiber spool&#10;&#10;Description automatically generated">
            <a:extLst>
              <a:ext uri="{FF2B5EF4-FFF2-40B4-BE49-F238E27FC236}">
                <a16:creationId xmlns:a16="http://schemas.microsoft.com/office/drawing/2014/main" id="{CCF6094A-D359-465A-46E4-B1E428107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77" y="2135909"/>
            <a:ext cx="5988050" cy="390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7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4488-F23E-11D2-7843-81478A1C7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SFWM sources for PQN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7896D-40FB-C78C-6725-04ED8D684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Possibly switch DSF with PMF to reduce Raman Noise</a:t>
            </a:r>
          </a:p>
          <a:p>
            <a:r>
              <a:rPr lang="en-US" dirty="0"/>
              <a:t>1060nm </a:t>
            </a:r>
            <a:r>
              <a:rPr lang="en-US" dirty="0">
                <a:sym typeface="Wingdings" pitchFamily="2" charset="2"/>
              </a:rPr>
              <a:t> 810nm + 1510nm</a:t>
            </a:r>
          </a:p>
          <a:p>
            <a:r>
              <a:rPr lang="en-US" dirty="0">
                <a:sym typeface="Wingdings" pitchFamily="2" charset="2"/>
              </a:rPr>
              <a:t>Cannot find stable solution for 1550nm near degenerate case</a:t>
            </a:r>
          </a:p>
          <a:p>
            <a:r>
              <a:rPr lang="en-US" dirty="0">
                <a:sym typeface="Wingdings" pitchFamily="2" charset="2"/>
              </a:rPr>
              <a:t>Multiple modes supported in 1550nm PMF fiber</a:t>
            </a:r>
          </a:p>
        </p:txBody>
      </p:sp>
    </p:spTree>
    <p:extLst>
      <p:ext uri="{BB962C8B-B14F-4D97-AF65-F5344CB8AC3E}">
        <p14:creationId xmlns:p14="http://schemas.microsoft.com/office/powerpoint/2010/main" val="3295404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570FC-FC1F-8D04-D7E2-6EC20C1D0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with </a:t>
            </a:r>
            <a:r>
              <a:rPr lang="en-US" dirty="0" err="1"/>
              <a:t>Ketevan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931FB-677F-28D2-540E-4667A2C2E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Showed what we have developed so far</a:t>
            </a:r>
          </a:p>
          <a:p>
            <a:pPr lvl="1"/>
            <a:r>
              <a:rPr lang="en-US" dirty="0"/>
              <a:t>Measurement setup</a:t>
            </a:r>
          </a:p>
          <a:p>
            <a:pPr lvl="1"/>
            <a:r>
              <a:rPr lang="en-US" dirty="0"/>
              <a:t>Comic</a:t>
            </a:r>
          </a:p>
          <a:p>
            <a:pPr lvl="1"/>
            <a:r>
              <a:rPr lang="en-US" dirty="0"/>
              <a:t>Coloring books</a:t>
            </a:r>
          </a:p>
          <a:p>
            <a:pPr lvl="1"/>
            <a:r>
              <a:rPr lang="en-US" dirty="0"/>
              <a:t>CHSH vs angle</a:t>
            </a:r>
          </a:p>
          <a:p>
            <a:pPr lvl="1"/>
            <a:r>
              <a:rPr lang="en-US" dirty="0"/>
              <a:t>Brief discussion on plans for Valentine’s day</a:t>
            </a:r>
          </a:p>
          <a:p>
            <a:r>
              <a:rPr lang="en-US" dirty="0"/>
              <a:t>Discussed ideas for what to do at LSC</a:t>
            </a:r>
          </a:p>
          <a:p>
            <a:pPr lvl="1"/>
            <a:r>
              <a:rPr lang="en-US" dirty="0" err="1"/>
              <a:t>Ketevan</a:t>
            </a:r>
            <a:r>
              <a:rPr lang="en-US" dirty="0"/>
              <a:t> suggested we do measurement time vs uncertainty, i.e. the longer they measure the more std dev they are from the value of 2</a:t>
            </a:r>
          </a:p>
        </p:txBody>
      </p:sp>
    </p:spTree>
    <p:extLst>
      <p:ext uri="{BB962C8B-B14F-4D97-AF65-F5344CB8AC3E}">
        <p14:creationId xmlns:p14="http://schemas.microsoft.com/office/powerpoint/2010/main" val="776097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F0F31-464B-310F-2E45-AA6F56BA7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LSC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73F4B-AFB1-51DD-DF0F-D86F3D737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space for ~6ft table where we saw last time</a:t>
            </a:r>
          </a:p>
          <a:p>
            <a:r>
              <a:rPr lang="en-US" dirty="0"/>
              <a:t>Network closet has standard size networking rack which we can put our measurement system in</a:t>
            </a:r>
          </a:p>
        </p:txBody>
      </p:sp>
      <p:sp>
        <p:nvSpPr>
          <p:cNvPr id="4" name="AutoShape 2" descr="IMG_2279">
            <a:extLst>
              <a:ext uri="{FF2B5EF4-FFF2-40B4-BE49-F238E27FC236}">
                <a16:creationId xmlns:a16="http://schemas.microsoft.com/office/drawing/2014/main" id="{EA9A6E9A-48EF-3832-64E5-9AF49509FD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806456" cy="38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E814A978-F1DE-A27D-0C34-7DBC7681E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730" y="2783359"/>
            <a:ext cx="5432854" cy="407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33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85141-022B-4923-1323-2CB67376E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Fiber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AB645-0E0C-5ECF-85B1-0F9F2DAD8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strands of fiber between FCC and LSC</a:t>
            </a:r>
          </a:p>
          <a:p>
            <a:r>
              <a:rPr lang="en-US" dirty="0"/>
              <a:t>Optical switch at FCC to link locations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5C01A4-D1C8-C2E8-98AE-F22E22B91549}"/>
              </a:ext>
            </a:extLst>
          </p:cNvPr>
          <p:cNvSpPr/>
          <p:nvPr/>
        </p:nvSpPr>
        <p:spPr>
          <a:xfrm>
            <a:off x="2397211" y="3904735"/>
            <a:ext cx="3698789" cy="16434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FCC Lab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0724C1-3A19-9355-B901-40C8B21EA623}"/>
              </a:ext>
            </a:extLst>
          </p:cNvPr>
          <p:cNvSpPr/>
          <p:nvPr/>
        </p:nvSpPr>
        <p:spPr>
          <a:xfrm rot="16200000">
            <a:off x="5851691" y="4647529"/>
            <a:ext cx="3021849" cy="584791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Switch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C4E69E-4CE9-59D0-49F0-2D1515090C8A}"/>
              </a:ext>
            </a:extLst>
          </p:cNvPr>
          <p:cNvSpPr/>
          <p:nvPr/>
        </p:nvSpPr>
        <p:spPr>
          <a:xfrm>
            <a:off x="9101470" y="3904735"/>
            <a:ext cx="2753832" cy="16434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LSC Network Closet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6F9493-90B7-D6B5-0EB7-1DC4CC75D089}"/>
              </a:ext>
            </a:extLst>
          </p:cNvPr>
          <p:cNvCxnSpPr>
            <a:cxnSpLocks/>
          </p:cNvCxnSpPr>
          <p:nvPr/>
        </p:nvCxnSpPr>
        <p:spPr>
          <a:xfrm>
            <a:off x="7655011" y="4125433"/>
            <a:ext cx="1446459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F0DE1A-0DEE-1105-676E-B9D5F6055D36}"/>
              </a:ext>
            </a:extLst>
          </p:cNvPr>
          <p:cNvCxnSpPr>
            <a:cxnSpLocks/>
          </p:cNvCxnSpPr>
          <p:nvPr/>
        </p:nvCxnSpPr>
        <p:spPr>
          <a:xfrm>
            <a:off x="7658339" y="4384159"/>
            <a:ext cx="1446459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F5F46B-3DAE-1475-B384-FDA39288EB09}"/>
              </a:ext>
            </a:extLst>
          </p:cNvPr>
          <p:cNvCxnSpPr>
            <a:cxnSpLocks/>
          </p:cNvCxnSpPr>
          <p:nvPr/>
        </p:nvCxnSpPr>
        <p:spPr>
          <a:xfrm>
            <a:off x="7655011" y="4939924"/>
            <a:ext cx="1446459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28AF0A-DFDB-1AC4-D99A-BD3098529A92}"/>
              </a:ext>
            </a:extLst>
          </p:cNvPr>
          <p:cNvCxnSpPr>
            <a:cxnSpLocks/>
          </p:cNvCxnSpPr>
          <p:nvPr/>
        </p:nvCxnSpPr>
        <p:spPr>
          <a:xfrm>
            <a:off x="7655010" y="5227675"/>
            <a:ext cx="1446459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420B8B9-04F0-6311-37EE-0C52F821FA72}"/>
              </a:ext>
            </a:extLst>
          </p:cNvPr>
          <p:cNvCxnSpPr>
            <a:cxnSpLocks/>
          </p:cNvCxnSpPr>
          <p:nvPr/>
        </p:nvCxnSpPr>
        <p:spPr>
          <a:xfrm>
            <a:off x="6096000" y="4128978"/>
            <a:ext cx="974219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7085B3-D74A-087A-5CF8-33F396DE22D5}"/>
              </a:ext>
            </a:extLst>
          </p:cNvPr>
          <p:cNvCxnSpPr>
            <a:cxnSpLocks/>
          </p:cNvCxnSpPr>
          <p:nvPr/>
        </p:nvCxnSpPr>
        <p:spPr>
          <a:xfrm>
            <a:off x="6095999" y="4384159"/>
            <a:ext cx="974219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A98333A-2960-B374-BE97-D96328BCED7A}"/>
              </a:ext>
            </a:extLst>
          </p:cNvPr>
          <p:cNvCxnSpPr>
            <a:cxnSpLocks/>
          </p:cNvCxnSpPr>
          <p:nvPr/>
        </p:nvCxnSpPr>
        <p:spPr>
          <a:xfrm>
            <a:off x="6095998" y="4957646"/>
            <a:ext cx="974219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9CABE81-A47A-0052-F292-D0EBAEFC76FE}"/>
              </a:ext>
            </a:extLst>
          </p:cNvPr>
          <p:cNvCxnSpPr>
            <a:cxnSpLocks/>
          </p:cNvCxnSpPr>
          <p:nvPr/>
        </p:nvCxnSpPr>
        <p:spPr>
          <a:xfrm>
            <a:off x="6095998" y="5227675"/>
            <a:ext cx="974219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reeform 29">
            <a:extLst>
              <a:ext uri="{FF2B5EF4-FFF2-40B4-BE49-F238E27FC236}">
                <a16:creationId xmlns:a16="http://schemas.microsoft.com/office/drawing/2014/main" id="{C5576275-613B-C739-DE66-67D0D3405FA4}"/>
              </a:ext>
            </a:extLst>
          </p:cNvPr>
          <p:cNvSpPr/>
          <p:nvPr/>
        </p:nvSpPr>
        <p:spPr>
          <a:xfrm>
            <a:off x="9013958" y="4114800"/>
            <a:ext cx="739199" cy="269906"/>
          </a:xfrm>
          <a:custGeom>
            <a:avLst/>
            <a:gdLst>
              <a:gd name="connsiteX0" fmla="*/ 76879 w 739199"/>
              <a:gd name="connsiteY0" fmla="*/ 0 h 269906"/>
              <a:gd name="connsiteX1" fmla="*/ 682935 w 739199"/>
              <a:gd name="connsiteY1" fmla="*/ 106326 h 269906"/>
              <a:gd name="connsiteX2" fmla="*/ 640405 w 739199"/>
              <a:gd name="connsiteY2" fmla="*/ 223284 h 269906"/>
              <a:gd name="connsiteX3" fmla="*/ 44982 w 739199"/>
              <a:gd name="connsiteY3" fmla="*/ 265814 h 269906"/>
              <a:gd name="connsiteX4" fmla="*/ 87512 w 739199"/>
              <a:gd name="connsiteY4" fmla="*/ 265814 h 26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199" h="269906">
                <a:moveTo>
                  <a:pt x="76879" y="0"/>
                </a:moveTo>
                <a:cubicBezTo>
                  <a:pt x="332946" y="34556"/>
                  <a:pt x="589014" y="69112"/>
                  <a:pt x="682935" y="106326"/>
                </a:cubicBezTo>
                <a:cubicBezTo>
                  <a:pt x="776856" y="143540"/>
                  <a:pt x="746731" y="196703"/>
                  <a:pt x="640405" y="223284"/>
                </a:cubicBezTo>
                <a:cubicBezTo>
                  <a:pt x="534079" y="249865"/>
                  <a:pt x="137131" y="258726"/>
                  <a:pt x="44982" y="265814"/>
                </a:cubicBezTo>
                <a:cubicBezTo>
                  <a:pt x="-47167" y="272902"/>
                  <a:pt x="20172" y="269358"/>
                  <a:pt x="87512" y="265814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712E679F-4C90-3EE3-4A91-9B77D3DC77C7}"/>
              </a:ext>
            </a:extLst>
          </p:cNvPr>
          <p:cNvSpPr/>
          <p:nvPr/>
        </p:nvSpPr>
        <p:spPr>
          <a:xfrm>
            <a:off x="9013957" y="4948847"/>
            <a:ext cx="739199" cy="269906"/>
          </a:xfrm>
          <a:custGeom>
            <a:avLst/>
            <a:gdLst>
              <a:gd name="connsiteX0" fmla="*/ 76879 w 739199"/>
              <a:gd name="connsiteY0" fmla="*/ 0 h 269906"/>
              <a:gd name="connsiteX1" fmla="*/ 682935 w 739199"/>
              <a:gd name="connsiteY1" fmla="*/ 106326 h 269906"/>
              <a:gd name="connsiteX2" fmla="*/ 640405 w 739199"/>
              <a:gd name="connsiteY2" fmla="*/ 223284 h 269906"/>
              <a:gd name="connsiteX3" fmla="*/ 44982 w 739199"/>
              <a:gd name="connsiteY3" fmla="*/ 265814 h 269906"/>
              <a:gd name="connsiteX4" fmla="*/ 87512 w 739199"/>
              <a:gd name="connsiteY4" fmla="*/ 265814 h 26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199" h="269906">
                <a:moveTo>
                  <a:pt x="76879" y="0"/>
                </a:moveTo>
                <a:cubicBezTo>
                  <a:pt x="332946" y="34556"/>
                  <a:pt x="589014" y="69112"/>
                  <a:pt x="682935" y="106326"/>
                </a:cubicBezTo>
                <a:cubicBezTo>
                  <a:pt x="776856" y="143540"/>
                  <a:pt x="746731" y="196703"/>
                  <a:pt x="640405" y="223284"/>
                </a:cubicBezTo>
                <a:cubicBezTo>
                  <a:pt x="534079" y="249865"/>
                  <a:pt x="137131" y="258726"/>
                  <a:pt x="44982" y="265814"/>
                </a:cubicBezTo>
                <a:cubicBezTo>
                  <a:pt x="-47167" y="272902"/>
                  <a:pt x="20172" y="269358"/>
                  <a:pt x="87512" y="265814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09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13501-30EB-C48F-5EB7-7FD31C686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Fiber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0806C-320C-BEF0-F305-CF774FAB2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About 2km of fiber between switch at FCC and LSC</a:t>
            </a:r>
          </a:p>
          <a:p>
            <a:r>
              <a:rPr lang="en-US" dirty="0"/>
              <a:t>~2.2+dB of loss in each link from switch to LSC(OTDR) </a:t>
            </a:r>
          </a:p>
          <a:p>
            <a:r>
              <a:rPr lang="en-US" dirty="0"/>
              <a:t>~5dB loss over round trip </a:t>
            </a:r>
          </a:p>
          <a:p>
            <a:pPr lvl="1"/>
            <a:r>
              <a:rPr lang="en-US" dirty="0"/>
              <a:t>We notice ~7dB loss round trip, consistent with 1dB insertion loss into optical switch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C25F72-7E03-E97E-DF91-0357D6F43CFB}"/>
              </a:ext>
            </a:extLst>
          </p:cNvPr>
          <p:cNvSpPr/>
          <p:nvPr/>
        </p:nvSpPr>
        <p:spPr>
          <a:xfrm>
            <a:off x="2397211" y="4213080"/>
            <a:ext cx="3698789" cy="16434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FCC Lab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4C4B8-AEB2-7CE2-BD40-55614943AEA0}"/>
              </a:ext>
            </a:extLst>
          </p:cNvPr>
          <p:cNvSpPr/>
          <p:nvPr/>
        </p:nvSpPr>
        <p:spPr>
          <a:xfrm rot="16200000">
            <a:off x="5851691" y="4955874"/>
            <a:ext cx="3021849" cy="584791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Switch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D2F407-81BE-9BB0-2AB5-8A31F1984521}"/>
              </a:ext>
            </a:extLst>
          </p:cNvPr>
          <p:cNvSpPr/>
          <p:nvPr/>
        </p:nvSpPr>
        <p:spPr>
          <a:xfrm>
            <a:off x="9101470" y="4213080"/>
            <a:ext cx="2753832" cy="16434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LSC Network Closet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0EEE7F-27AD-8A47-82D6-6D3FE4142C9A}"/>
              </a:ext>
            </a:extLst>
          </p:cNvPr>
          <p:cNvCxnSpPr>
            <a:cxnSpLocks/>
          </p:cNvCxnSpPr>
          <p:nvPr/>
        </p:nvCxnSpPr>
        <p:spPr>
          <a:xfrm>
            <a:off x="7655011" y="4433778"/>
            <a:ext cx="1446459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81E228-2349-82C1-F20B-76D2A7CB325A}"/>
              </a:ext>
            </a:extLst>
          </p:cNvPr>
          <p:cNvCxnSpPr>
            <a:cxnSpLocks/>
          </p:cNvCxnSpPr>
          <p:nvPr/>
        </p:nvCxnSpPr>
        <p:spPr>
          <a:xfrm>
            <a:off x="7658339" y="4692504"/>
            <a:ext cx="1446459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A87B6F-9BB5-A3C4-D2F1-185A63500C01}"/>
              </a:ext>
            </a:extLst>
          </p:cNvPr>
          <p:cNvCxnSpPr>
            <a:cxnSpLocks/>
          </p:cNvCxnSpPr>
          <p:nvPr/>
        </p:nvCxnSpPr>
        <p:spPr>
          <a:xfrm>
            <a:off x="7655011" y="5248269"/>
            <a:ext cx="1446459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93BE0A-A7BF-EE18-3BDD-FD024DBC14AA}"/>
              </a:ext>
            </a:extLst>
          </p:cNvPr>
          <p:cNvCxnSpPr>
            <a:cxnSpLocks/>
          </p:cNvCxnSpPr>
          <p:nvPr/>
        </p:nvCxnSpPr>
        <p:spPr>
          <a:xfrm>
            <a:off x="7655010" y="5536020"/>
            <a:ext cx="1446459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65B131E-73FE-B5CB-75D9-5027DC022B30}"/>
              </a:ext>
            </a:extLst>
          </p:cNvPr>
          <p:cNvCxnSpPr>
            <a:cxnSpLocks/>
          </p:cNvCxnSpPr>
          <p:nvPr/>
        </p:nvCxnSpPr>
        <p:spPr>
          <a:xfrm>
            <a:off x="6096000" y="4437323"/>
            <a:ext cx="974219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A732523-28D0-3201-BAB5-1077A2D2AAE2}"/>
              </a:ext>
            </a:extLst>
          </p:cNvPr>
          <p:cNvCxnSpPr>
            <a:cxnSpLocks/>
          </p:cNvCxnSpPr>
          <p:nvPr/>
        </p:nvCxnSpPr>
        <p:spPr>
          <a:xfrm>
            <a:off x="6095999" y="4692504"/>
            <a:ext cx="974219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A514143-49F0-14F1-7D37-4E3CB729A287}"/>
              </a:ext>
            </a:extLst>
          </p:cNvPr>
          <p:cNvCxnSpPr>
            <a:cxnSpLocks/>
          </p:cNvCxnSpPr>
          <p:nvPr/>
        </p:nvCxnSpPr>
        <p:spPr>
          <a:xfrm>
            <a:off x="6095998" y="5265991"/>
            <a:ext cx="974219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05AAB11-53A9-6429-54FF-93027EB08CB3}"/>
              </a:ext>
            </a:extLst>
          </p:cNvPr>
          <p:cNvCxnSpPr>
            <a:cxnSpLocks/>
          </p:cNvCxnSpPr>
          <p:nvPr/>
        </p:nvCxnSpPr>
        <p:spPr>
          <a:xfrm>
            <a:off x="6095998" y="5536020"/>
            <a:ext cx="974219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reeform 15">
            <a:extLst>
              <a:ext uri="{FF2B5EF4-FFF2-40B4-BE49-F238E27FC236}">
                <a16:creationId xmlns:a16="http://schemas.microsoft.com/office/drawing/2014/main" id="{B7565A1A-CD4C-FE1A-2C10-2CFB5BDBC2C6}"/>
              </a:ext>
            </a:extLst>
          </p:cNvPr>
          <p:cNvSpPr/>
          <p:nvPr/>
        </p:nvSpPr>
        <p:spPr>
          <a:xfrm>
            <a:off x="9013958" y="4423145"/>
            <a:ext cx="739199" cy="269906"/>
          </a:xfrm>
          <a:custGeom>
            <a:avLst/>
            <a:gdLst>
              <a:gd name="connsiteX0" fmla="*/ 76879 w 739199"/>
              <a:gd name="connsiteY0" fmla="*/ 0 h 269906"/>
              <a:gd name="connsiteX1" fmla="*/ 682935 w 739199"/>
              <a:gd name="connsiteY1" fmla="*/ 106326 h 269906"/>
              <a:gd name="connsiteX2" fmla="*/ 640405 w 739199"/>
              <a:gd name="connsiteY2" fmla="*/ 223284 h 269906"/>
              <a:gd name="connsiteX3" fmla="*/ 44982 w 739199"/>
              <a:gd name="connsiteY3" fmla="*/ 265814 h 269906"/>
              <a:gd name="connsiteX4" fmla="*/ 87512 w 739199"/>
              <a:gd name="connsiteY4" fmla="*/ 265814 h 26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199" h="269906">
                <a:moveTo>
                  <a:pt x="76879" y="0"/>
                </a:moveTo>
                <a:cubicBezTo>
                  <a:pt x="332946" y="34556"/>
                  <a:pt x="589014" y="69112"/>
                  <a:pt x="682935" y="106326"/>
                </a:cubicBezTo>
                <a:cubicBezTo>
                  <a:pt x="776856" y="143540"/>
                  <a:pt x="746731" y="196703"/>
                  <a:pt x="640405" y="223284"/>
                </a:cubicBezTo>
                <a:cubicBezTo>
                  <a:pt x="534079" y="249865"/>
                  <a:pt x="137131" y="258726"/>
                  <a:pt x="44982" y="265814"/>
                </a:cubicBezTo>
                <a:cubicBezTo>
                  <a:pt x="-47167" y="272902"/>
                  <a:pt x="20172" y="269358"/>
                  <a:pt x="87512" y="265814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D7B5E2EF-88CE-ED23-0D57-FCD127F7D6A1}"/>
              </a:ext>
            </a:extLst>
          </p:cNvPr>
          <p:cNvSpPr/>
          <p:nvPr/>
        </p:nvSpPr>
        <p:spPr>
          <a:xfrm>
            <a:off x="9013957" y="5257192"/>
            <a:ext cx="739199" cy="269906"/>
          </a:xfrm>
          <a:custGeom>
            <a:avLst/>
            <a:gdLst>
              <a:gd name="connsiteX0" fmla="*/ 76879 w 739199"/>
              <a:gd name="connsiteY0" fmla="*/ 0 h 269906"/>
              <a:gd name="connsiteX1" fmla="*/ 682935 w 739199"/>
              <a:gd name="connsiteY1" fmla="*/ 106326 h 269906"/>
              <a:gd name="connsiteX2" fmla="*/ 640405 w 739199"/>
              <a:gd name="connsiteY2" fmla="*/ 223284 h 269906"/>
              <a:gd name="connsiteX3" fmla="*/ 44982 w 739199"/>
              <a:gd name="connsiteY3" fmla="*/ 265814 h 269906"/>
              <a:gd name="connsiteX4" fmla="*/ 87512 w 739199"/>
              <a:gd name="connsiteY4" fmla="*/ 265814 h 26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199" h="269906">
                <a:moveTo>
                  <a:pt x="76879" y="0"/>
                </a:moveTo>
                <a:cubicBezTo>
                  <a:pt x="332946" y="34556"/>
                  <a:pt x="589014" y="69112"/>
                  <a:pt x="682935" y="106326"/>
                </a:cubicBezTo>
                <a:cubicBezTo>
                  <a:pt x="776856" y="143540"/>
                  <a:pt x="746731" y="196703"/>
                  <a:pt x="640405" y="223284"/>
                </a:cubicBezTo>
                <a:cubicBezTo>
                  <a:pt x="534079" y="249865"/>
                  <a:pt x="137131" y="258726"/>
                  <a:pt x="44982" y="265814"/>
                </a:cubicBezTo>
                <a:cubicBezTo>
                  <a:pt x="-47167" y="272902"/>
                  <a:pt x="20172" y="269358"/>
                  <a:pt x="87512" y="265814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72FDE0-3486-1A49-67C7-EEF3D683910D}"/>
              </a:ext>
            </a:extLst>
          </p:cNvPr>
          <p:cNvSpPr txBox="1"/>
          <p:nvPr/>
        </p:nvSpPr>
        <p:spPr>
          <a:xfrm>
            <a:off x="7990487" y="5671863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2km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261F4BF-7B83-DD35-20C4-F30E4F36A87A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8607964" y="5856529"/>
            <a:ext cx="40599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777643B-4842-0EAE-7FDD-869E868169DE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7742523" y="5856529"/>
            <a:ext cx="2479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D6D106E-0899-9C44-6FAB-66FED5A1618B}"/>
              </a:ext>
            </a:extLst>
          </p:cNvPr>
          <p:cNvSpPr txBox="1"/>
          <p:nvPr/>
        </p:nvSpPr>
        <p:spPr>
          <a:xfrm>
            <a:off x="7697028" y="5207479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&gt;2dB loss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2CD90C-A24D-76C7-852A-5CED2014C99C}"/>
              </a:ext>
            </a:extLst>
          </p:cNvPr>
          <p:cNvSpPr txBox="1"/>
          <p:nvPr/>
        </p:nvSpPr>
        <p:spPr>
          <a:xfrm>
            <a:off x="4612732" y="6201061"/>
            <a:ext cx="195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1dB insertion loss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43F0C33-CC49-2596-CC33-855CC9455F13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6568717" y="5856529"/>
            <a:ext cx="501500" cy="5291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454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F1161-0FC8-0910-1E3C-A3E2A5250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Fiber connections</a:t>
            </a:r>
          </a:p>
        </p:txBody>
      </p:sp>
      <p:pic>
        <p:nvPicPr>
          <p:cNvPr id="5" name="Content Placeholder 4" descr="A diagram of numbers and lines&#10;&#10;Description automatically generated">
            <a:extLst>
              <a:ext uri="{FF2B5EF4-FFF2-40B4-BE49-F238E27FC236}">
                <a16:creationId xmlns:a16="http://schemas.microsoft.com/office/drawing/2014/main" id="{696A25EA-23A9-0568-8B8E-BF782985AF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4418" y="0"/>
            <a:ext cx="7217582" cy="2174789"/>
          </a:xfrm>
        </p:spPr>
      </p:pic>
      <p:pic>
        <p:nvPicPr>
          <p:cNvPr id="7" name="Picture 6" descr="A screen with a graph on it&#10;&#10;Description automatically generated">
            <a:extLst>
              <a:ext uri="{FF2B5EF4-FFF2-40B4-BE49-F238E27FC236}">
                <a16:creationId xmlns:a16="http://schemas.microsoft.com/office/drawing/2014/main" id="{B9147499-F473-34AA-713A-6BF234745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396" y="2176797"/>
            <a:ext cx="6241604" cy="4681203"/>
          </a:xfrm>
          <a:prstGeom prst="rect">
            <a:avLst/>
          </a:prstGeom>
        </p:spPr>
      </p:pic>
      <p:pic>
        <p:nvPicPr>
          <p:cNvPr id="9" name="Picture 8" descr="A close up of a screen&#10;&#10;Description automatically generated">
            <a:extLst>
              <a:ext uri="{FF2B5EF4-FFF2-40B4-BE49-F238E27FC236}">
                <a16:creationId xmlns:a16="http://schemas.microsoft.com/office/drawing/2014/main" id="{68D5986C-1846-ABE2-1CB2-306C208C3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55812"/>
            <a:ext cx="6401857" cy="480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51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24070-AFC9-71A9-41E4-D0F9ED9A0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Fiber Drift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4FEAD-FD25-F499-3B6D-98C98EC9A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used the PPCL550 laser, set to 1560nm (current operating wavelength of PQN source)</a:t>
            </a:r>
          </a:p>
          <a:p>
            <a:r>
              <a:rPr lang="en-US" dirty="0"/>
              <a:t>Directed to LSC through fiber switch</a:t>
            </a:r>
          </a:p>
        </p:txBody>
      </p:sp>
    </p:spTree>
    <p:extLst>
      <p:ext uri="{BB962C8B-B14F-4D97-AF65-F5344CB8AC3E}">
        <p14:creationId xmlns:p14="http://schemas.microsoft.com/office/powerpoint/2010/main" val="795271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663EA-4470-4CCF-DC26-6337A1F99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Fiber drift fiber set 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EA8BA9-DCAE-FB8A-1175-12A8260B68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254" y="1282806"/>
            <a:ext cx="6098222" cy="406548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31C2EE-F7CB-30B1-59A6-DF4ED87D2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723" y="1282806"/>
            <a:ext cx="5916153" cy="394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00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3090</TotalTime>
  <Words>352</Words>
  <Application>Microsoft Macintosh PowerPoint</Application>
  <PresentationFormat>Widescreen</PresentationFormat>
  <Paragraphs>57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Aptos</vt:lpstr>
      <vt:lpstr>Aptos Display</vt:lpstr>
      <vt:lpstr>Arial</vt:lpstr>
      <vt:lpstr>Wingdings</vt:lpstr>
      <vt:lpstr>Office Theme</vt:lpstr>
      <vt:lpstr>Fermilab Trip 10/23-10/25</vt:lpstr>
      <vt:lpstr>What we accomplished</vt:lpstr>
      <vt:lpstr>Discussion with Ketevan</vt:lpstr>
      <vt:lpstr>LSC Space</vt:lpstr>
      <vt:lpstr>Fiber connections</vt:lpstr>
      <vt:lpstr>Fiber connections</vt:lpstr>
      <vt:lpstr>Fiber connections</vt:lpstr>
      <vt:lpstr>Fiber Drift Measurements</vt:lpstr>
      <vt:lpstr>Fiber drift fiber set 1</vt:lpstr>
      <vt:lpstr>Fiber drift fiber set 2</vt:lpstr>
      <vt:lpstr>Laser drift</vt:lpstr>
      <vt:lpstr>Fourier Transforms Az Real</vt:lpstr>
      <vt:lpstr>Fourier Transforms Az Imag</vt:lpstr>
      <vt:lpstr>Fourier Transforms Az Real w/out Spikes</vt:lpstr>
      <vt:lpstr>Fourier Transforms El Real w/out Spikes</vt:lpstr>
      <vt:lpstr>Fourier Transform El Real</vt:lpstr>
      <vt:lpstr>Fourier Transform El Imag</vt:lpstr>
      <vt:lpstr>Fourier Transform Az Imag w/out Spikes</vt:lpstr>
      <vt:lpstr>Fourier Transform El Imag</vt:lpstr>
      <vt:lpstr>SFWM source for PQN</vt:lpstr>
      <vt:lpstr>SFWM sources for PQN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Keshav Kapoor</dc:creator>
  <cp:lastModifiedBy>Keshav Kapoor</cp:lastModifiedBy>
  <cp:revision>9</cp:revision>
  <dcterms:created xsi:type="dcterms:W3CDTF">2024-10-28T17:44:56Z</dcterms:created>
  <dcterms:modified xsi:type="dcterms:W3CDTF">2024-12-03T16:21:50Z</dcterms:modified>
</cp:coreProperties>
</file>