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 roundtripDataSignature="AMtx7mh3znCeAQAEETfQQshkbQMyZzziZ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17"/>
    <p:restoredTop sz="92789"/>
  </p:normalViewPr>
  <p:slideViewPr>
    <p:cSldViewPr snapToGrid="0">
      <p:cViewPr varScale="1">
        <p:scale>
          <a:sx n="118" d="100"/>
          <a:sy n="118" d="100"/>
        </p:scale>
        <p:origin x="1040"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
        <p:cNvGrpSpPr/>
        <p:nvPr/>
      </p:nvGrpSpPr>
      <p:grpSpPr>
        <a:xfrm>
          <a:off x="0" y="0"/>
          <a:ext cx="0" cy="0"/>
          <a:chOff x="0" y="0"/>
          <a:chExt cx="0" cy="0"/>
        </a:xfrm>
      </p:grpSpPr>
      <p:sp>
        <p:nvSpPr>
          <p:cNvPr id="20" name="Google Shape;20;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1" name="Google Shape;21;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0" y="0"/>
            <a:ext cx="12192000" cy="762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a:solidFill>
                  <a:srgbClr val="0F663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3"/>
          <p:cNvSpPr txBox="1">
            <a:spLocks noGrp="1"/>
          </p:cNvSpPr>
          <p:nvPr>
            <p:ph type="sldNum" idx="12"/>
          </p:nvPr>
        </p:nvSpPr>
        <p:spPr>
          <a:xfrm>
            <a:off x="11218333" y="6351591"/>
            <a:ext cx="5080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0" y="0"/>
            <a:ext cx="12192000" cy="762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200" b="0" i="0" u="none" strike="noStrike" cap="none">
                <a:solidFill>
                  <a:srgbClr val="106636"/>
                </a:solidFill>
                <a:latin typeface="Calibri"/>
                <a:ea typeface="Calibri"/>
                <a:cs typeface="Calibri"/>
                <a:sym typeface="Calibri"/>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sp>
        <p:nvSpPr>
          <p:cNvPr id="11" name="Google Shape;11;p2"/>
          <p:cNvSpPr txBox="1">
            <a:spLocks noGrp="1"/>
          </p:cNvSpPr>
          <p:nvPr>
            <p:ph type="body" idx="1"/>
          </p:nvPr>
        </p:nvSpPr>
        <p:spPr>
          <a:xfrm>
            <a:off x="469901" y="866775"/>
            <a:ext cx="11214100" cy="5259388"/>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rgbClr val="146737"/>
              </a:buClr>
              <a:buSzPts val="2400"/>
              <a:buFont typeface="Arial"/>
              <a:buChar char="•"/>
              <a:defRPr sz="2400" b="1" i="0" u="none" strike="noStrike" cap="none">
                <a:solidFill>
                  <a:srgbClr val="146737"/>
                </a:solidFill>
                <a:latin typeface="Calibri"/>
                <a:ea typeface="Calibri"/>
                <a:cs typeface="Calibri"/>
                <a:sym typeface="Calibri"/>
              </a:defRPr>
            </a:lvl1pPr>
            <a:lvl2pPr marL="914400" marR="0" lvl="1" indent="-368300" algn="l" rtl="0">
              <a:spcBef>
                <a:spcPts val="440"/>
              </a:spcBef>
              <a:spcAft>
                <a:spcPts val="0"/>
              </a:spcAft>
              <a:buClr>
                <a:srgbClr val="404040"/>
              </a:buClr>
              <a:buSzPts val="2200"/>
              <a:buFont typeface="Arial"/>
              <a:buChar char="–"/>
              <a:defRPr sz="2200" b="0" i="0" u="none" strike="noStrike" cap="none">
                <a:solidFill>
                  <a:srgbClr val="404040"/>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ftr" idx="11"/>
          </p:nvPr>
        </p:nvSpPr>
        <p:spPr>
          <a:xfrm>
            <a:off x="4165600" y="6356351"/>
            <a:ext cx="7112000"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200" b="0" i="0" u="none" strike="noStrike" cap="none">
                <a:solidFill>
                  <a:srgbClr val="106636"/>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sldNum" idx="12"/>
          </p:nvPr>
        </p:nvSpPr>
        <p:spPr>
          <a:xfrm>
            <a:off x="11218333" y="6351589"/>
            <a:ext cx="5080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106636"/>
                </a:solidFill>
                <a:latin typeface="Arial"/>
                <a:ea typeface="Arial"/>
                <a:cs typeface="Arial"/>
                <a:sym typeface="Arial"/>
              </a:defRPr>
            </a:lvl1pPr>
            <a:lvl2pPr marL="0" marR="0" lvl="1" indent="0" algn="r" rtl="0">
              <a:spcBef>
                <a:spcPts val="0"/>
              </a:spcBef>
              <a:spcAft>
                <a:spcPts val="0"/>
              </a:spcAft>
              <a:buNone/>
              <a:defRPr sz="1200" b="0" i="0" u="none" strike="noStrike" cap="none">
                <a:solidFill>
                  <a:srgbClr val="106636"/>
                </a:solidFill>
                <a:latin typeface="Arial"/>
                <a:ea typeface="Arial"/>
                <a:cs typeface="Arial"/>
                <a:sym typeface="Arial"/>
              </a:defRPr>
            </a:lvl2pPr>
            <a:lvl3pPr marL="0" marR="0" lvl="2" indent="0" algn="r" rtl="0">
              <a:spcBef>
                <a:spcPts val="0"/>
              </a:spcBef>
              <a:spcAft>
                <a:spcPts val="0"/>
              </a:spcAft>
              <a:buNone/>
              <a:defRPr sz="1200" b="0" i="0" u="none" strike="noStrike" cap="none">
                <a:solidFill>
                  <a:srgbClr val="106636"/>
                </a:solidFill>
                <a:latin typeface="Arial"/>
                <a:ea typeface="Arial"/>
                <a:cs typeface="Arial"/>
                <a:sym typeface="Arial"/>
              </a:defRPr>
            </a:lvl3pPr>
            <a:lvl4pPr marL="0" marR="0" lvl="3" indent="0" algn="r" rtl="0">
              <a:spcBef>
                <a:spcPts val="0"/>
              </a:spcBef>
              <a:spcAft>
                <a:spcPts val="0"/>
              </a:spcAft>
              <a:buNone/>
              <a:defRPr sz="1200" b="0" i="0" u="none" strike="noStrike" cap="none">
                <a:solidFill>
                  <a:srgbClr val="106636"/>
                </a:solidFill>
                <a:latin typeface="Arial"/>
                <a:ea typeface="Arial"/>
                <a:cs typeface="Arial"/>
                <a:sym typeface="Arial"/>
              </a:defRPr>
            </a:lvl4pPr>
            <a:lvl5pPr marL="0" marR="0" lvl="4" indent="0" algn="r" rtl="0">
              <a:spcBef>
                <a:spcPts val="0"/>
              </a:spcBef>
              <a:spcAft>
                <a:spcPts val="0"/>
              </a:spcAft>
              <a:buNone/>
              <a:defRPr sz="1200" b="0" i="0" u="none" strike="noStrike" cap="none">
                <a:solidFill>
                  <a:srgbClr val="106636"/>
                </a:solidFill>
                <a:latin typeface="Arial"/>
                <a:ea typeface="Arial"/>
                <a:cs typeface="Arial"/>
                <a:sym typeface="Arial"/>
              </a:defRPr>
            </a:lvl5pPr>
            <a:lvl6pPr marL="0" marR="0" lvl="5" indent="0" algn="r" rtl="0">
              <a:spcBef>
                <a:spcPts val="0"/>
              </a:spcBef>
              <a:spcAft>
                <a:spcPts val="0"/>
              </a:spcAft>
              <a:buNone/>
              <a:defRPr sz="1200" b="0" i="0" u="none" strike="noStrike" cap="none">
                <a:solidFill>
                  <a:srgbClr val="106636"/>
                </a:solidFill>
                <a:latin typeface="Arial"/>
                <a:ea typeface="Arial"/>
                <a:cs typeface="Arial"/>
                <a:sym typeface="Arial"/>
              </a:defRPr>
            </a:lvl6pPr>
            <a:lvl7pPr marL="0" marR="0" lvl="6" indent="0" algn="r" rtl="0">
              <a:spcBef>
                <a:spcPts val="0"/>
              </a:spcBef>
              <a:spcAft>
                <a:spcPts val="0"/>
              </a:spcAft>
              <a:buNone/>
              <a:defRPr sz="1200" b="0" i="0" u="none" strike="noStrike" cap="none">
                <a:solidFill>
                  <a:srgbClr val="106636"/>
                </a:solidFill>
                <a:latin typeface="Arial"/>
                <a:ea typeface="Arial"/>
                <a:cs typeface="Arial"/>
                <a:sym typeface="Arial"/>
              </a:defRPr>
            </a:lvl7pPr>
            <a:lvl8pPr marL="0" marR="0" lvl="7" indent="0" algn="r" rtl="0">
              <a:spcBef>
                <a:spcPts val="0"/>
              </a:spcBef>
              <a:spcAft>
                <a:spcPts val="0"/>
              </a:spcAft>
              <a:buNone/>
              <a:defRPr sz="1200" b="0" i="0" u="none" strike="noStrike" cap="none">
                <a:solidFill>
                  <a:srgbClr val="106636"/>
                </a:solidFill>
                <a:latin typeface="Arial"/>
                <a:ea typeface="Arial"/>
                <a:cs typeface="Arial"/>
                <a:sym typeface="Arial"/>
              </a:defRPr>
            </a:lvl8pPr>
            <a:lvl9pPr marL="0" marR="0" lvl="8" indent="0" algn="r" rtl="0">
              <a:spcBef>
                <a:spcPts val="0"/>
              </a:spcBef>
              <a:spcAft>
                <a:spcPts val="0"/>
              </a:spcAft>
              <a:buNone/>
              <a:defRPr sz="1200" b="0" i="0" u="none" strike="noStrike" cap="none">
                <a:solidFill>
                  <a:srgbClr val="10663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4" name="Google Shape;14;p2"/>
          <p:cNvPicPr preferRelativeResize="0"/>
          <p:nvPr/>
        </p:nvPicPr>
        <p:blipFill rotWithShape="1">
          <a:blip r:embed="rId4">
            <a:alphaModFix/>
          </a:blip>
          <a:srcRect/>
          <a:stretch/>
        </p:blipFill>
        <p:spPr>
          <a:xfrm>
            <a:off x="469901" y="6347779"/>
            <a:ext cx="2518396" cy="420898"/>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4" name="Google Shape;24;p1"/>
          <p:cNvSpPr txBox="1">
            <a:spLocks noGrp="1"/>
          </p:cNvSpPr>
          <p:nvPr>
            <p:ph type="sldNum" idx="12"/>
          </p:nvPr>
        </p:nvSpPr>
        <p:spPr>
          <a:xfrm>
            <a:off x="11218333" y="6351591"/>
            <a:ext cx="5080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a:t>
            </a:fld>
            <a:endParaRPr/>
          </a:p>
        </p:txBody>
      </p:sp>
      <p:sp>
        <p:nvSpPr>
          <p:cNvPr id="25" name="Google Shape;25;p1"/>
          <p:cNvSpPr/>
          <p:nvPr/>
        </p:nvSpPr>
        <p:spPr>
          <a:xfrm>
            <a:off x="114298" y="759089"/>
            <a:ext cx="6818955" cy="123106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b="1" i="0" u="none" strike="noStrike" cap="none" dirty="0">
                <a:solidFill>
                  <a:srgbClr val="0F6635"/>
                </a:solidFill>
                <a:latin typeface="Arial"/>
                <a:ea typeface="Arial"/>
                <a:cs typeface="Arial"/>
                <a:sym typeface="Arial"/>
              </a:rPr>
              <a:t>Fiber link between FNAL-ANL</a:t>
            </a:r>
            <a:endParaRPr dirty="0"/>
          </a:p>
          <a:p>
            <a:pPr marL="285750" indent="-285750" algn="just">
              <a:buFont typeface="Arial" panose="020B0604020202020204" pitchFamily="34" charset="0"/>
              <a:buChar char="•"/>
            </a:pPr>
            <a:r>
              <a:rPr lang="en-US" sz="1800" dirty="0"/>
              <a:t>The link has been tested and found working.</a:t>
            </a:r>
          </a:p>
          <a:p>
            <a:pPr marL="285750" indent="-285750" algn="just">
              <a:buFont typeface="Arial" panose="020B0604020202020204" pitchFamily="34" charset="0"/>
              <a:buChar char="•"/>
            </a:pPr>
            <a:r>
              <a:rPr lang="en-US" sz="1800" dirty="0"/>
              <a:t>The hardware for clock detection,  amplification and transmission at Argonne (B360) has been installed.</a:t>
            </a:r>
            <a:endParaRPr sz="1800" dirty="0"/>
          </a:p>
        </p:txBody>
      </p:sp>
      <p:sp>
        <p:nvSpPr>
          <p:cNvPr id="26" name="Google Shape;26;p1"/>
          <p:cNvSpPr/>
          <p:nvPr/>
        </p:nvSpPr>
        <p:spPr>
          <a:xfrm>
            <a:off x="114298" y="2148357"/>
            <a:ext cx="6787245" cy="384716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dirty="0">
                <a:solidFill>
                  <a:srgbClr val="0F6635"/>
                </a:solidFill>
                <a:latin typeface="Arial"/>
                <a:ea typeface="Arial"/>
                <a:cs typeface="Arial"/>
                <a:sym typeface="Arial"/>
              </a:rPr>
              <a:t>Feedback control for minimizing clock drift</a:t>
            </a:r>
            <a:endParaRPr dirty="0"/>
          </a:p>
          <a:p>
            <a:pPr marL="285750" indent="-285750" algn="just">
              <a:buFont typeface="Wingdings" pitchFamily="2" charset="2"/>
              <a:buChar char="Ø"/>
            </a:pPr>
            <a:r>
              <a:rPr lang="en-US" sz="1600" dirty="0">
                <a:solidFill>
                  <a:schemeClr val="dk1"/>
                </a:solidFill>
                <a:latin typeface="Arial"/>
                <a:ea typeface="Arial"/>
                <a:cs typeface="Arial"/>
                <a:sym typeface="Arial"/>
              </a:rPr>
              <a:t>This part is divided into a few smaller steps:</a:t>
            </a:r>
          </a:p>
          <a:p>
            <a:pPr algn="just"/>
            <a:r>
              <a:rPr lang="en-US" sz="1600" dirty="0">
                <a:solidFill>
                  <a:schemeClr val="dk1"/>
                </a:solidFill>
                <a:latin typeface="Arial"/>
                <a:ea typeface="Arial"/>
                <a:cs typeface="Arial"/>
                <a:sym typeface="Arial"/>
              </a:rPr>
              <a:t>Update: </a:t>
            </a:r>
            <a:r>
              <a:rPr lang="en-US" sz="1600" dirty="0">
                <a:solidFill>
                  <a:schemeClr val="dk1"/>
                </a:solidFill>
              </a:rPr>
              <a:t>The time drift detection and recording with Swabian Time Tagger has been completed and tested to be working.</a:t>
            </a:r>
          </a:p>
          <a:p>
            <a:pPr algn="just"/>
            <a:r>
              <a:rPr lang="en-US" sz="1600" dirty="0">
                <a:solidFill>
                  <a:schemeClr val="dk1"/>
                </a:solidFill>
              </a:rPr>
              <a:t>The code for delay adjustment with the Newport Motorized Delay Line using the mean drift obtained from the Swabian is completed.</a:t>
            </a:r>
          </a:p>
          <a:p>
            <a:pPr marL="285750" indent="-285750" algn="just">
              <a:buFont typeface="Wingdings" pitchFamily="2" charset="2"/>
              <a:buChar char="Ø"/>
            </a:pPr>
            <a:r>
              <a:rPr lang="en-US" sz="1600" dirty="0">
                <a:solidFill>
                  <a:schemeClr val="dk1"/>
                </a:solidFill>
              </a:rPr>
              <a:t>Current State: The Newport Motorized Delay Line is connected via a RS232 to COM converted and windows require a </a:t>
            </a:r>
            <a:r>
              <a:rPr lang="en-US" sz="1600" dirty="0"/>
              <a:t>USB-to-serial driver like the </a:t>
            </a:r>
            <a:r>
              <a:rPr lang="en-US" sz="1600" b="1" dirty="0"/>
              <a:t>Prolific PL2303</a:t>
            </a:r>
            <a:r>
              <a:rPr lang="en-US" sz="1600" dirty="0"/>
              <a:t> or </a:t>
            </a:r>
            <a:r>
              <a:rPr lang="en-US" sz="1600" b="1" dirty="0"/>
              <a:t>FTDI FT232</a:t>
            </a:r>
            <a:r>
              <a:rPr lang="en-US" sz="1600" dirty="0"/>
              <a:t> driver. </a:t>
            </a:r>
            <a:r>
              <a:rPr lang="en-US" sz="1600" dirty="0">
                <a:solidFill>
                  <a:srgbClr val="FF0000"/>
                </a:solidFill>
              </a:rPr>
              <a:t>It has not been detected as a COM port otherwise.</a:t>
            </a:r>
            <a:r>
              <a:rPr lang="en-US" sz="1600" dirty="0"/>
              <a:t> I have tried several of  the drivers but the right driver is yet to be found. Andrew has used this device earlier from Ubuntu machine and it is relatively easy to interface in Linux.</a:t>
            </a:r>
          </a:p>
          <a:p>
            <a:pPr marL="285750" indent="-285750" algn="just">
              <a:buFont typeface="Wingdings" pitchFamily="2" charset="2"/>
              <a:buChar char="Ø"/>
            </a:pPr>
            <a:r>
              <a:rPr lang="en-US" sz="1600" dirty="0"/>
              <a:t>Next Step: Update the driver and Run the control between FCC and DZERO and then between DZERO and ANL (B360).</a:t>
            </a:r>
            <a:endParaRPr sz="1600" dirty="0"/>
          </a:p>
        </p:txBody>
      </p:sp>
      <p:sp>
        <p:nvSpPr>
          <p:cNvPr id="5" name="Google Shape;23;p1">
            <a:extLst>
              <a:ext uri="{FF2B5EF4-FFF2-40B4-BE49-F238E27FC236}">
                <a16:creationId xmlns:a16="http://schemas.microsoft.com/office/drawing/2014/main" id="{8EEF3A29-1AFA-CD8D-728D-4EEA55B7053E}"/>
              </a:ext>
            </a:extLst>
          </p:cNvPr>
          <p:cNvSpPr txBox="1">
            <a:spLocks noGrp="1"/>
          </p:cNvSpPr>
          <p:nvPr>
            <p:ph type="title"/>
          </p:nvPr>
        </p:nvSpPr>
        <p:spPr>
          <a:xfrm>
            <a:off x="0" y="-18664"/>
            <a:ext cx="12192000" cy="762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latin typeface="Calibri"/>
                <a:ea typeface="Calibri"/>
                <a:cs typeface="Calibri"/>
                <a:sym typeface="Calibri"/>
              </a:rPr>
              <a:t>Updates on Clock Synchronization between FNAL-ANL</a:t>
            </a:r>
            <a:br>
              <a:rPr lang="en-US" sz="2400" dirty="0">
                <a:latin typeface="Calibri"/>
                <a:ea typeface="Calibri"/>
                <a:cs typeface="Calibri"/>
                <a:sym typeface="Calibri"/>
              </a:rPr>
            </a:br>
            <a:endParaRPr sz="1600" dirty="0">
              <a:latin typeface="Calibri"/>
              <a:ea typeface="Calibri"/>
              <a:cs typeface="Calibri"/>
              <a:sym typeface="Calibri"/>
            </a:endParaRPr>
          </a:p>
        </p:txBody>
      </p:sp>
      <p:pic>
        <p:nvPicPr>
          <p:cNvPr id="4" name="Picture 3">
            <a:extLst>
              <a:ext uri="{FF2B5EF4-FFF2-40B4-BE49-F238E27FC236}">
                <a16:creationId xmlns:a16="http://schemas.microsoft.com/office/drawing/2014/main" id="{541709FB-22E8-DCD2-90BC-5B07E3342D3C}"/>
              </a:ext>
            </a:extLst>
          </p:cNvPr>
          <p:cNvPicPr>
            <a:picLocks noChangeAspect="1"/>
          </p:cNvPicPr>
          <p:nvPr/>
        </p:nvPicPr>
        <p:blipFill>
          <a:blip r:embed="rId3"/>
          <a:stretch>
            <a:fillRect/>
          </a:stretch>
        </p:blipFill>
        <p:spPr>
          <a:xfrm>
            <a:off x="9546035" y="6199277"/>
            <a:ext cx="1900162" cy="658723"/>
          </a:xfrm>
          <a:prstGeom prst="rect">
            <a:avLst/>
          </a:prstGeom>
        </p:spPr>
      </p:pic>
      <p:pic>
        <p:nvPicPr>
          <p:cNvPr id="1026" name="Picture 2" descr="Uploaded image">
            <a:extLst>
              <a:ext uri="{FF2B5EF4-FFF2-40B4-BE49-F238E27FC236}">
                <a16:creationId xmlns:a16="http://schemas.microsoft.com/office/drawing/2014/main" id="{862DDB3A-A857-5A22-9B1F-0733166CAD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3253" y="1897176"/>
            <a:ext cx="5258747" cy="38426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3010</TotalTime>
  <Words>199</Words>
  <Application>Microsoft Macintosh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1_Office Theme</vt:lpstr>
      <vt:lpstr>Updates on Clock Synchronization between FNAL-ANL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With the XYZ Partnership (program) – if applicable</dc:title>
  <dc:creator>Hal.Finkel@science.doe.gov</dc:creator>
  <cp:lastModifiedBy>Md Shariful Islam</cp:lastModifiedBy>
  <cp:revision>10</cp:revision>
  <dcterms:created xsi:type="dcterms:W3CDTF">2020-12-21T20:31:13Z</dcterms:created>
  <dcterms:modified xsi:type="dcterms:W3CDTF">2024-12-03T16:09:33Z</dcterms:modified>
</cp:coreProperties>
</file>