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75" r:id="rId3"/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635" r:id="rId6"/>
    <p:sldId id="678" r:id="rId7"/>
    <p:sldId id="676" r:id="rId8"/>
    <p:sldId id="677" r:id="rId9"/>
    <p:sldId id="660" r:id="rId10"/>
    <p:sldId id="661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69"/>
    <p:restoredTop sz="93667" autoAdjust="0"/>
  </p:normalViewPr>
  <p:slideViewPr>
    <p:cSldViewPr>
      <p:cViewPr varScale="1">
        <p:scale>
          <a:sx n="123" d="100"/>
          <a:sy n="123" d="100"/>
        </p:scale>
        <p:origin x="672" y="17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98"/>
    </p:cViewPr>
  </p:sorterViewPr>
  <p:notesViewPr>
    <p:cSldViewPr>
      <p:cViewPr varScale="1">
        <p:scale>
          <a:sx n="86" d="100"/>
          <a:sy n="86" d="100"/>
        </p:scale>
        <p:origin x="201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1" cy="482282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011" y="1"/>
            <a:ext cx="3169921" cy="482282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04D06D4B-F083-4F0B-B6C9-2D493B329ED9}" type="datetimeFigureOut">
              <a:rPr lang="en-US" smtClean="0"/>
              <a:t>12/11/24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8920"/>
            <a:ext cx="3169921" cy="482281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011" y="9118920"/>
            <a:ext cx="3169921" cy="482281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BC3C506F-2269-46DF-AAD8-716176AB6A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36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072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6656" tIns="48328" rIns="96656" bIns="4832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59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02520" y="6538623"/>
            <a:ext cx="336679" cy="184666"/>
          </a:xfrm>
        </p:spPr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7632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Eric James | APA Frame Welding Issues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12.11.24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12.11.24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6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12.11.24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1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12.11.24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81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12.11.24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1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01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1" y="432611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1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5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822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5347370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9" y="432612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70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1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5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179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432611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1" y="1238252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72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22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9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B5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8859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Eric James | APA Frame Welding Issues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12.11.24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9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3666A"/>
                </a:solidFill>
                <a:latin typeface="Helvetica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9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9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9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425570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880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12.11.24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Eric James | APA Frame Welding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09C-6C5E-44F5-8A86-17792D67C9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62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807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887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187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5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25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64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230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12.11.24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Eric James | APA Frame Welding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09C-6C5E-44F5-8A86-17792D67C9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8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35889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6499859"/>
            <a:ext cx="541020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851904" y="6480046"/>
            <a:ext cx="1185672" cy="25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7632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Eric James | APA Frame Welding Issues</a:t>
            </a:r>
            <a:endParaRPr dirty="0"/>
          </a:p>
        </p:txBody>
      </p:sp>
      <p:sp>
        <p:nvSpPr>
          <p:cNvPr id="12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12.11.24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35889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6499859"/>
            <a:ext cx="541020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851904" y="6480046"/>
            <a:ext cx="1185672" cy="25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7632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Eric James | APA Frame Welding Issues</a:t>
            </a:r>
            <a:endParaRPr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12.11.24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7632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Eric James | APA Frame Welding Issues</a:t>
            </a:r>
            <a:endParaRPr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12.11.24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12.11.24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12.11.24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7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12.11.24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84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12.11.24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81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35889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6499859"/>
            <a:ext cx="541020" cy="220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904" y="1317059"/>
            <a:ext cx="8378190" cy="177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B5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7632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Eric James | APA Frame Welding Issues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12.11.24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0159" y="6538623"/>
            <a:ext cx="3366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12.11.24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1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2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9" y="6488432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488432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1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/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12.11.24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Eric James | APA Frame Welding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576148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962" y="47320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135879" y="211836"/>
            <a:ext cx="3598164" cy="214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316723" y="5974079"/>
            <a:ext cx="1370076" cy="557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44500" y="1951450"/>
            <a:ext cx="786130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lang="en-US" sz="3200" b="1" dirty="0">
                <a:solidFill>
                  <a:srgbClr val="BB5F2B"/>
                </a:solidFill>
                <a:latin typeface="Arial"/>
                <a:cs typeface="Arial"/>
              </a:rPr>
              <a:t>APA Frame Welding Issues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451" y="3463593"/>
            <a:ext cx="8245348" cy="141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200" spc="-10" dirty="0">
                <a:solidFill>
                  <a:srgbClr val="BB5F2B"/>
                </a:solidFill>
                <a:latin typeface="Arial"/>
                <a:cs typeface="Arial"/>
              </a:rPr>
              <a:t>Eric James</a:t>
            </a:r>
          </a:p>
          <a:p>
            <a:pPr marL="12700">
              <a:lnSpc>
                <a:spcPct val="100000"/>
              </a:lnSpc>
            </a:pPr>
            <a:r>
              <a:rPr lang="en-US" sz="2200" spc="-10" dirty="0">
                <a:solidFill>
                  <a:srgbClr val="BB5F2B"/>
                </a:solidFill>
                <a:latin typeface="Arial"/>
                <a:cs typeface="Arial"/>
              </a:rPr>
              <a:t>FD-HD Technical Board Meeting</a:t>
            </a:r>
            <a:endParaRPr lang="en-US" sz="2200" spc="-15" dirty="0">
              <a:solidFill>
                <a:srgbClr val="BB5F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200" spc="-15" dirty="0">
                <a:solidFill>
                  <a:srgbClr val="BB5F2B"/>
                </a:solidFill>
                <a:latin typeface="Arial"/>
                <a:cs typeface="Arial"/>
              </a:rPr>
              <a:t>December 11, </a:t>
            </a:r>
            <a:r>
              <a:rPr sz="2200" spc="-10" dirty="0">
                <a:solidFill>
                  <a:srgbClr val="BB5F2B"/>
                </a:solidFill>
                <a:latin typeface="Arial"/>
                <a:cs typeface="Arial"/>
              </a:rPr>
              <a:t>20</a:t>
            </a:r>
            <a:r>
              <a:rPr lang="en-US" sz="2200" spc="-10" dirty="0">
                <a:solidFill>
                  <a:srgbClr val="BB5F2B"/>
                </a:solidFill>
                <a:latin typeface="Arial"/>
                <a:cs typeface="Arial"/>
              </a:rPr>
              <a:t>24</a:t>
            </a:r>
          </a:p>
          <a:p>
            <a:pPr marL="12700">
              <a:lnSpc>
                <a:spcPts val="2615"/>
              </a:lnSpc>
              <a:spcBef>
                <a:spcPts val="530"/>
              </a:spcBef>
            </a:pPr>
            <a:endParaRPr lang="en-US" sz="2200" spc="-10" dirty="0">
              <a:solidFill>
                <a:srgbClr val="BB5F2B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53711" y="5993891"/>
            <a:ext cx="2519172" cy="537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492443"/>
          </a:xfrm>
        </p:spPr>
        <p:txBody>
          <a:bodyPr/>
          <a:lstStyle/>
          <a:p>
            <a:r>
              <a:rPr lang="en-US" sz="3200" dirty="0"/>
              <a:t>Ash River Installation Prototyping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>
          <a:xfrm>
            <a:off x="5065902" y="6538623"/>
            <a:ext cx="1944498" cy="184666"/>
          </a:xfrm>
        </p:spPr>
        <p:txBody>
          <a:bodyPr/>
          <a:lstStyle/>
          <a:p>
            <a:pPr marL="12700"/>
            <a:r>
              <a:rPr lang="en-US" dirty="0"/>
              <a:t>12.11.24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4086353" cy="184666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Eric James | APA Frame Welding Issues</a:t>
            </a:r>
          </a:p>
        </p:txBody>
      </p:sp>
      <p:pic>
        <p:nvPicPr>
          <p:cNvPr id="12" name="Picture 11" descr="A machine in a factory&#10;&#10;Description automatically generated">
            <a:extLst>
              <a:ext uri="{FF2B5EF4-FFF2-40B4-BE49-F238E27FC236}">
                <a16:creationId xmlns:a16="http://schemas.microsoft.com/office/drawing/2014/main" id="{7B2EBD5D-1C48-48AD-2B4E-5719A046B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27242"/>
            <a:ext cx="3973018" cy="52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1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85E9A-4BC6-A769-8F20-A85510C09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7391-65C6-B109-AD64-171914B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492443"/>
          </a:xfrm>
        </p:spPr>
        <p:txBody>
          <a:bodyPr/>
          <a:lstStyle/>
          <a:p>
            <a:r>
              <a:rPr lang="en-US" sz="3200" dirty="0"/>
              <a:t>Primary Issue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E156A-C125-8D76-EC0F-15B23AEC1C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4103D-559D-A8E6-0076-C554486F16EC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065902" y="6538623"/>
            <a:ext cx="1944498" cy="184666"/>
          </a:xfrm>
        </p:spPr>
        <p:txBody>
          <a:bodyPr/>
          <a:lstStyle/>
          <a:p>
            <a:pPr marL="12700"/>
            <a:r>
              <a:rPr lang="en-US" dirty="0"/>
              <a:t>12.11.24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AB2257-43EB-1FF7-C6F3-ACA0E673ECD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4086353" cy="184666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Eric James | APA Frame Welding Issues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20CB64-7919-B258-E418-03A70E1EB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599" y="1231880"/>
            <a:ext cx="6934201" cy="44319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Recently, we had been investigating some small differences in APA frame welding procedures in the US and UK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As part of this investigation, the original calculations done to verify the strength of the frame welds were re-visited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It was noticed that for four particular welds on the frame, the original calculation was based on a four-sided weld whereas the frame drawing specified a three-layer weld plus stitch welds on the fourth side    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0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67029-5A3C-B295-831C-0D2CDC62A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2BBD-5A32-37B5-9E7B-4633A8E7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492443"/>
          </a:xfrm>
        </p:spPr>
        <p:txBody>
          <a:bodyPr/>
          <a:lstStyle/>
          <a:p>
            <a:r>
              <a:rPr lang="en-US" sz="3200" dirty="0"/>
              <a:t>Primary Issue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FCCC0-4BB6-CAA6-FABD-766CD2CC94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AA61D-9CF0-410A-E02B-95623768D6B7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065902" y="6538623"/>
            <a:ext cx="1944498" cy="184666"/>
          </a:xfrm>
        </p:spPr>
        <p:txBody>
          <a:bodyPr/>
          <a:lstStyle/>
          <a:p>
            <a:pPr marL="12700"/>
            <a:r>
              <a:rPr lang="en-US" dirty="0"/>
              <a:t>12.11.24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421B27-B003-1E8E-284A-405D9C56EA0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4086353" cy="184666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Eric James | APA Frame Welding Issues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ACD149-2876-00FB-2CBF-782EFF502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599" y="1231880"/>
            <a:ext cx="6324601" cy="44319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When we re-did the calculations for these four welds, utilization ratios above one were found for several load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However, because the original calculations gave utilization ratios well below one several conservative assumptions had been applied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 now have two new sets of independent calculations for these welds indicating that the utilization ratios are below one for all of the load cases   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4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92618-37DF-1560-59C2-2136C19C2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642E-C10C-13EB-00FF-973ECDCD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492443"/>
          </a:xfrm>
        </p:spPr>
        <p:txBody>
          <a:bodyPr/>
          <a:lstStyle/>
          <a:p>
            <a:r>
              <a:rPr lang="en-US" sz="3200" dirty="0"/>
              <a:t>Additional Issue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71A8-747E-F486-F8A6-A0BBFE2D4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269B7-A555-4401-106E-A66506BFF303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065902" y="6538623"/>
            <a:ext cx="1944498" cy="184666"/>
          </a:xfrm>
        </p:spPr>
        <p:txBody>
          <a:bodyPr/>
          <a:lstStyle/>
          <a:p>
            <a:pPr marL="12700"/>
            <a:r>
              <a:rPr lang="en-US" dirty="0"/>
              <a:t>12.11.24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5897E1-A1E6-8483-CA58-E32F1521A4A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4086353" cy="184666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Eric James | APA Frame Welding Issues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09A337-12A6-16F9-E264-3120F5252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127"/>
            <a:ext cx="6629401" cy="50475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As part of this investigation, it was noticed that the quality of the stitch welds on the fourth side of the frame had not been performed consistently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 particular, the thickness of these welds on some frames did not meet the drawing specifications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To make sure that this is not an issue for us, we re-did the new calculations assuming complete removal of the stich welds on the fourth side of the 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Even in this extreme case, we still obtain utilization ratios below one (albeit with smaller margins)  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6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5EFC7-6E68-1F23-DF92-BE51EAA4F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7EE4-548A-D41B-5648-C38DB567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492443"/>
          </a:xfrm>
        </p:spPr>
        <p:txBody>
          <a:bodyPr/>
          <a:lstStyle/>
          <a:p>
            <a:r>
              <a:rPr lang="en-US" sz="3200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DB181-1A9F-6A02-D685-442411DDD5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D207A-4917-1ED2-32BE-24AA2C07C969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065902" y="6538623"/>
            <a:ext cx="1944498" cy="184666"/>
          </a:xfrm>
        </p:spPr>
        <p:txBody>
          <a:bodyPr/>
          <a:lstStyle/>
          <a:p>
            <a:pPr marL="12700"/>
            <a:r>
              <a:rPr lang="en-US" dirty="0"/>
              <a:t>12.11.24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EF4046-E8FC-B1D6-2D0E-0085CF8B7D8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4086353" cy="184666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Eric James | APA Frame Welding Issues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0AFFBB-31F0-6E95-30FB-65199D3ED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599" y="1231881"/>
            <a:ext cx="6553201" cy="39497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Since these welds have utilization ratios closer to the limits than expected, we want to check to make sure that there are no other hidden issues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 plan to x-ray all welds on the two APA frames that we have been using to conduct installation prototyping activities at Ash 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goal will be to evaluate the “hidden” chamfer welds made on the other three sides of the APA frame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14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F8A86-E5B6-DA06-ECD3-B03C572D7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0935-BB70-2719-ABCE-F46DC849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492443"/>
          </a:xfrm>
        </p:spPr>
        <p:txBody>
          <a:bodyPr/>
          <a:lstStyle/>
          <a:p>
            <a:r>
              <a:rPr lang="en-US" sz="3200" dirty="0"/>
              <a:t>APA Testing at CERN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DFE98-FC08-0D57-C989-C12AF6DD7E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2E6E9-00FD-FED4-DB02-7A04672DE887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065902" y="6538623"/>
            <a:ext cx="1944498" cy="184666"/>
          </a:xfrm>
        </p:spPr>
        <p:txBody>
          <a:bodyPr/>
          <a:lstStyle/>
          <a:p>
            <a:pPr marL="12700"/>
            <a:r>
              <a:rPr lang="en-US" dirty="0"/>
              <a:t>12.11.24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387E66-40ED-A8D2-D0D3-B583BEE9EE8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4086353" cy="184666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Eric James | APA Frame Welding Issues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F508621-7167-C916-CE58-37B9CE458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599" y="1231881"/>
            <a:ext cx="6629401" cy="37240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Based on updated calculations, we have received permission to resume manipulations of APAs in the NP04 clean room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 need to arrange for APA testing to get back underway after the start of the New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First step is to get team from Daresbury to CERN to repair broken wire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8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25354</TotalTime>
  <Words>447</Words>
  <Application>Microsoft Macintosh PowerPoint</Application>
  <PresentationFormat>On-screen Show (4:3)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</vt:lpstr>
      <vt:lpstr>Lucida Grande</vt:lpstr>
      <vt:lpstr>Office Theme</vt:lpstr>
      <vt:lpstr>LBNF Content-Footer Theme</vt:lpstr>
      <vt:lpstr>1_LBNF Content-Footer Theme</vt:lpstr>
      <vt:lpstr>2_LBNF Content-Footer Theme</vt:lpstr>
      <vt:lpstr>PowerPoint Presentation</vt:lpstr>
      <vt:lpstr>Ash River Installation Prototyping</vt:lpstr>
      <vt:lpstr>Primary Issue</vt:lpstr>
      <vt:lpstr>Primary Issue (cont.)</vt:lpstr>
      <vt:lpstr>Additional Issue</vt:lpstr>
      <vt:lpstr>Next Steps</vt:lpstr>
      <vt:lpstr>APA Testing at CERN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Molly Elizabeth James</cp:lastModifiedBy>
  <cp:revision>1441</cp:revision>
  <cp:lastPrinted>2020-09-14T14:05:25Z</cp:lastPrinted>
  <dcterms:created xsi:type="dcterms:W3CDTF">2016-07-13T11:29:54Z</dcterms:created>
  <dcterms:modified xsi:type="dcterms:W3CDTF">2024-12-11T14:37:21Z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2016-06-23T00:00:00Z</vt:filetime>
  </property>
  <property fmtid="{D5CDD505-2E9C-101B-9397-08002B2CF9AE}" pid="3" name="LastSaved">
    <vt:filetime>2016-07-13T00:00:00Z</vt:filetime>
  </property>
</Properties>
</file>