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20"/>
  </p:notesMasterIdLst>
  <p:handoutMasterIdLst>
    <p:handoutMasterId r:id="rId21"/>
  </p:handoutMasterIdLst>
  <p:sldIdLst>
    <p:sldId id="2534" r:id="rId2"/>
    <p:sldId id="2613" r:id="rId3"/>
    <p:sldId id="2609" r:id="rId4"/>
    <p:sldId id="377" r:id="rId5"/>
    <p:sldId id="2598" r:id="rId6"/>
    <p:sldId id="2596" r:id="rId7"/>
    <p:sldId id="2594" r:id="rId8"/>
    <p:sldId id="2595" r:id="rId9"/>
    <p:sldId id="2607" r:id="rId10"/>
    <p:sldId id="2561" r:id="rId11"/>
    <p:sldId id="2558" r:id="rId12"/>
    <p:sldId id="2612" r:id="rId13"/>
    <p:sldId id="2614" r:id="rId14"/>
    <p:sldId id="2615" r:id="rId15"/>
    <p:sldId id="2611" r:id="rId16"/>
    <p:sldId id="2616" r:id="rId17"/>
    <p:sldId id="2544" r:id="rId18"/>
    <p:sldId id="2603" r:id="rId1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F9D"/>
    <a:srgbClr val="000000"/>
    <a:srgbClr val="FFFFFF"/>
    <a:srgbClr val="719500"/>
    <a:srgbClr val="007836"/>
    <a:srgbClr val="BE0F34"/>
    <a:srgbClr val="820150"/>
    <a:srgbClr val="502D7F"/>
    <a:srgbClr val="00338E"/>
    <a:srgbClr val="00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0F3CD-A666-A741-9766-0DD8338B4583}" v="21" dt="2024-12-09T01:21:43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rch, Eric D" userId="7eff64a6-32ec-45eb-a952-19f64aa64360" providerId="ADAL" clId="{F990F3CD-A666-A741-9766-0DD8338B4583}"/>
    <pc:docChg chg="modSld">
      <pc:chgData name="Church, Eric D" userId="7eff64a6-32ec-45eb-a952-19f64aa64360" providerId="ADAL" clId="{F990F3CD-A666-A741-9766-0DD8338B4583}" dt="2024-12-09T01:21:43.494" v="30" actId="20577"/>
      <pc:docMkLst>
        <pc:docMk/>
      </pc:docMkLst>
      <pc:sldChg chg="modSp mod">
        <pc:chgData name="Church, Eric D" userId="7eff64a6-32ec-45eb-a952-19f64aa64360" providerId="ADAL" clId="{F990F3CD-A666-A741-9766-0DD8338B4583}" dt="2024-12-09T01:20:47.994" v="26" actId="20577"/>
        <pc:sldMkLst>
          <pc:docMk/>
          <pc:sldMk cId="4253032104" sldId="2561"/>
        </pc:sldMkLst>
        <pc:spChg chg="mod">
          <ac:chgData name="Church, Eric D" userId="7eff64a6-32ec-45eb-a952-19f64aa64360" providerId="ADAL" clId="{F990F3CD-A666-A741-9766-0DD8338B4583}" dt="2024-12-09T01:20:47.994" v="26" actId="20577"/>
          <ac:spMkLst>
            <pc:docMk/>
            <pc:sldMk cId="4253032104" sldId="2561"/>
            <ac:spMk id="8" creationId="{5519FBD4-C653-9C55-87BB-099B29D9BC77}"/>
          </ac:spMkLst>
        </pc:spChg>
      </pc:sldChg>
      <pc:sldChg chg="modSp mod">
        <pc:chgData name="Church, Eric D" userId="7eff64a6-32ec-45eb-a952-19f64aa64360" providerId="ADAL" clId="{F990F3CD-A666-A741-9766-0DD8338B4583}" dt="2024-12-09T00:56:25.557" v="9" actId="20577"/>
        <pc:sldMkLst>
          <pc:docMk/>
          <pc:sldMk cId="337035446" sldId="2612"/>
        </pc:sldMkLst>
        <pc:spChg chg="mod">
          <ac:chgData name="Church, Eric D" userId="7eff64a6-32ec-45eb-a952-19f64aa64360" providerId="ADAL" clId="{F990F3CD-A666-A741-9766-0DD8338B4583}" dt="2024-12-09T00:56:25.557" v="9" actId="20577"/>
          <ac:spMkLst>
            <pc:docMk/>
            <pc:sldMk cId="337035446" sldId="2612"/>
            <ac:spMk id="4" creationId="{18787DA4-5151-7F40-B2CE-FDC0750F6D6E}"/>
          </ac:spMkLst>
        </pc:spChg>
      </pc:sldChg>
      <pc:sldChg chg="modSp mod">
        <pc:chgData name="Church, Eric D" userId="7eff64a6-32ec-45eb-a952-19f64aa64360" providerId="ADAL" clId="{F990F3CD-A666-A741-9766-0DD8338B4583}" dt="2024-12-09T01:21:43.494" v="30" actId="20577"/>
        <pc:sldMkLst>
          <pc:docMk/>
          <pc:sldMk cId="1704432272" sldId="2614"/>
        </pc:sldMkLst>
        <pc:spChg chg="mod">
          <ac:chgData name="Church, Eric D" userId="7eff64a6-32ec-45eb-a952-19f64aa64360" providerId="ADAL" clId="{F990F3CD-A666-A741-9766-0DD8338B4583}" dt="2024-12-09T01:21:43.494" v="30" actId="20577"/>
          <ac:spMkLst>
            <pc:docMk/>
            <pc:sldMk cId="1704432272" sldId="2614"/>
            <ac:spMk id="4" creationId="{E4F2746E-7C4A-D2EB-C813-0887882BC8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Image: Abstract Data Visualization – Stock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104DB-87CA-D64F-AB86-DB2520DDF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3600" b="1" baseline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2CE86E-53E7-8448-B228-BD800278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3600" b="1" baseline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16000" t="-13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31" r:id="rId3"/>
    <p:sldLayoutId id="2147483726" r:id="rId4"/>
    <p:sldLayoutId id="2147483725" r:id="rId5"/>
    <p:sldLayoutId id="2147483728" r:id="rId6"/>
    <p:sldLayoutId id="2147483729" r:id="rId7"/>
    <p:sldLayoutId id="2147483730" r:id="rId8"/>
    <p:sldLayoutId id="2147483732" r:id="rId9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hyperlink" Target="https://indico.fnal.gov/event/5990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607" y="2822714"/>
            <a:ext cx="4572000" cy="1828800"/>
          </a:xfrm>
        </p:spPr>
        <p:txBody>
          <a:bodyPr/>
          <a:lstStyle/>
          <a:p>
            <a:r>
              <a:rPr lang="en-US" sz="3600"/>
              <a:t>Phase I&amp;II </a:t>
            </a:r>
            <a:r>
              <a:rPr lang="en-US" sz="3600" err="1"/>
              <a:t>LAr</a:t>
            </a:r>
            <a:r>
              <a:rPr lang="en-US" sz="3600"/>
              <a:t> Simulations… toward Module 3</a:t>
            </a:r>
            <a:br>
              <a:rPr lang="en-US" sz="3600"/>
            </a:br>
            <a:endParaRPr lang="en-US" sz="3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529" y="5669280"/>
            <a:ext cx="4572000" cy="280946"/>
          </a:xfrm>
        </p:spPr>
        <p:txBody>
          <a:bodyPr/>
          <a:lstStyle/>
          <a:p>
            <a:r>
              <a:rPr lang="en-US" b="0"/>
              <a:t>Eric Church</a:t>
            </a:r>
          </a:p>
          <a:p>
            <a:r>
              <a:rPr lang="en-US" b="0"/>
              <a:t>9-December-2024</a:t>
            </a:r>
          </a:p>
          <a:p>
            <a:endParaRPr lang="en-US" b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B6107-3C51-ADE8-2123-2ACA3FC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07" y="1516566"/>
            <a:ext cx="3175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E2280-72D3-157A-0215-F17E9D2C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F41E95-4DBD-242E-81AC-CA181D79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Modeling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41ADC65-6476-C9CC-9498-B6A377214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3701154" cy="438150"/>
          </a:xfrm>
        </p:spPr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9FBD4-C653-9C55-87BB-099B29D9BC77}"/>
              </a:ext>
            </a:extLst>
          </p:cNvPr>
          <p:cNvSpPr txBox="1"/>
          <p:nvPr/>
        </p:nvSpPr>
        <p:spPr>
          <a:xfrm>
            <a:off x="1393104" y="2667653"/>
            <a:ext cx="55888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/>
              <a:t>DUNE Currently: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/>
              <a:t>Background model developed by SDSMT, et 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/>
              <a:t>Representative simulations of small detector slices are scaled to produce background estimates.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/>
              <a:t>No database that holds the model</a:t>
            </a:r>
          </a:p>
          <a:p>
            <a:pPr algn="l"/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EA631-6A1E-DC97-B592-FAB5C4799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465" y="3257416"/>
            <a:ext cx="5292283" cy="40074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6A6854-1EAE-C256-7B36-EA9C2EDFB873}"/>
              </a:ext>
            </a:extLst>
          </p:cNvPr>
          <p:cNvSpPr txBox="1"/>
          <p:nvPr/>
        </p:nvSpPr>
        <p:spPr>
          <a:xfrm>
            <a:off x="12159787" y="491394"/>
            <a:ext cx="1834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/>
              <a:t>This is the</a:t>
            </a:r>
          </a:p>
          <a:p>
            <a:pPr algn="l"/>
            <a:r>
              <a:rPr lang="en-US" sz="1800"/>
              <a:t>NEXT-White</a:t>
            </a:r>
          </a:p>
          <a:p>
            <a:pPr algn="l"/>
            <a:r>
              <a:rPr lang="en-US" sz="1800" err="1"/>
              <a:t>bgd</a:t>
            </a:r>
            <a:r>
              <a:rPr lang="en-US" sz="1800"/>
              <a:t> model plot as an example.</a:t>
            </a:r>
          </a:p>
          <a:p>
            <a:pPr algn="l"/>
            <a:r>
              <a:rPr lang="en-US" sz="1800"/>
              <a:t> </a:t>
            </a:r>
          </a:p>
          <a:p>
            <a:pPr algn="l"/>
            <a:r>
              <a:rPr lang="en-US" sz="1800"/>
              <a:t>DUNE will want to do the equivalent of  this with early Phase I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04AE0-3552-3B79-3E95-9D31B7F6724A}"/>
              </a:ext>
            </a:extLst>
          </p:cNvPr>
          <p:cNvSpPr txBox="1"/>
          <p:nvPr/>
        </p:nvSpPr>
        <p:spPr>
          <a:xfrm>
            <a:off x="3217567" y="601100"/>
            <a:ext cx="4309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</a:rPr>
              <a:t> different simulation effort: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9ADE2-0DF8-B0C3-FA90-CD73697C14C5}"/>
              </a:ext>
            </a:extLst>
          </p:cNvPr>
          <p:cNvSpPr txBox="1"/>
          <p:nvPr/>
        </p:nvSpPr>
        <p:spPr>
          <a:xfrm rot="20479111">
            <a:off x="7265986" y="4582548"/>
            <a:ext cx="567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an example: the NEXT experiment</a:t>
            </a:r>
          </a:p>
        </p:txBody>
      </p:sp>
    </p:spTree>
    <p:extLst>
      <p:ext uri="{BB962C8B-B14F-4D97-AF65-F5344CB8AC3E}">
        <p14:creationId xmlns:p14="http://schemas.microsoft.com/office/powerpoint/2010/main" val="425303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290D35-D01D-314E-B4F9-D7D77754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2097" y="7772400"/>
            <a:ext cx="453223" cy="457200"/>
          </a:xfrm>
        </p:spPr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2E133D-35F8-E244-9B7F-72970D3A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b"/>
          <a:lstStyle/>
          <a:p>
            <a:r>
              <a:rPr lang="en-US">
                <a:latin typeface="Arial"/>
                <a:cs typeface="Arial"/>
              </a:rPr>
              <a:t>Integrated Background Control / Assay </a:t>
            </a:r>
            <a:r>
              <a:rPr lang="en-US" err="1">
                <a:latin typeface="Arial"/>
                <a:cs typeface="Arial"/>
              </a:rPr>
              <a:t>Mgmt</a:t>
            </a:r>
            <a:endParaRPr lang="en-US" err="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14AC59-D21C-C544-A4AD-5F18B8A22FF7}"/>
              </a:ext>
            </a:extLst>
          </p:cNvPr>
          <p:cNvGrpSpPr/>
          <p:nvPr/>
        </p:nvGrpSpPr>
        <p:grpSpPr>
          <a:xfrm>
            <a:off x="6272465" y="6979366"/>
            <a:ext cx="2937483" cy="1129620"/>
            <a:chOff x="9544760" y="7078082"/>
            <a:chExt cx="2113839" cy="139821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EC819F-6472-5442-B5DC-8F1F968D0B72}"/>
                </a:ext>
              </a:extLst>
            </p:cNvPr>
            <p:cNvSpPr txBox="1"/>
            <p:nvPr/>
          </p:nvSpPr>
          <p:spPr>
            <a:xfrm>
              <a:off x="9544760" y="7152861"/>
              <a:ext cx="21138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1626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Material selection and physics sensitivities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1EDDBD1-D8E8-FE44-89FA-6D009EBF2A19}"/>
                </a:ext>
              </a:extLst>
            </p:cNvPr>
            <p:cNvSpPr/>
            <p:nvPr/>
          </p:nvSpPr>
          <p:spPr>
            <a:xfrm>
              <a:off x="9544760" y="7078082"/>
              <a:ext cx="2113839" cy="1029971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9C755E-4187-DC79-7B74-992A6F1DBF68}"/>
              </a:ext>
            </a:extLst>
          </p:cNvPr>
          <p:cNvGrpSpPr/>
          <p:nvPr/>
        </p:nvGrpSpPr>
        <p:grpSpPr>
          <a:xfrm>
            <a:off x="4488148" y="1643662"/>
            <a:ext cx="6470850" cy="5259665"/>
            <a:chOff x="7757859" y="1790819"/>
            <a:chExt cx="6470850" cy="52596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8421F31-AAAE-7D42-A6B3-FA455DDF1018}"/>
                </a:ext>
              </a:extLst>
            </p:cNvPr>
            <p:cNvGrpSpPr/>
            <p:nvPr/>
          </p:nvGrpSpPr>
          <p:grpSpPr>
            <a:xfrm>
              <a:off x="7757859" y="1790819"/>
              <a:ext cx="3398663" cy="1899230"/>
              <a:chOff x="7370361" y="1776651"/>
              <a:chExt cx="3398663" cy="18992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A5F6CAC-76C0-1A48-A480-8D889DA3C45C}"/>
                  </a:ext>
                </a:extLst>
              </p:cNvPr>
              <p:cNvSpPr/>
              <p:nvPr/>
            </p:nvSpPr>
            <p:spPr>
              <a:xfrm>
                <a:off x="7370361" y="1776651"/>
                <a:ext cx="3086100" cy="1899230"/>
              </a:xfrm>
              <a:prstGeom prst="roundRect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972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B555C19-AEBD-FF45-8248-9842F19D4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7521247" y="1953735"/>
                <a:ext cx="2612572" cy="154506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48607-A4E9-754A-9BEA-B7CB46F06856}"/>
                  </a:ext>
                </a:extLst>
              </p:cNvPr>
              <p:cNvSpPr txBox="1"/>
              <p:nvPr/>
            </p:nvSpPr>
            <p:spPr>
              <a:xfrm>
                <a:off x="8156452" y="2913439"/>
                <a:ext cx="26125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972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1626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Material assay framework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98E80B-966B-3F4F-A754-0D8F3D73919A}"/>
                </a:ext>
              </a:extLst>
            </p:cNvPr>
            <p:cNvGrpSpPr/>
            <p:nvPr/>
          </p:nvGrpSpPr>
          <p:grpSpPr>
            <a:xfrm>
              <a:off x="11089388" y="1790819"/>
              <a:ext cx="3139321" cy="1899230"/>
              <a:chOff x="11081586" y="1776651"/>
              <a:chExt cx="3139321" cy="189923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02639D1-9129-2A4F-8AE4-BC7228B82F40}"/>
                  </a:ext>
                </a:extLst>
              </p:cNvPr>
              <p:cNvSpPr/>
              <p:nvPr/>
            </p:nvSpPr>
            <p:spPr>
              <a:xfrm>
                <a:off x="11134807" y="1776651"/>
                <a:ext cx="3086100" cy="1899230"/>
              </a:xfrm>
              <a:prstGeom prst="roundRect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972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FC9F85-39D2-5F41-85B4-AAE4C9409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21395" y="2430090"/>
                <a:ext cx="1689603" cy="88942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A1A21A-1C71-A24E-AC6E-C45DF296B2AE}"/>
                  </a:ext>
                </a:extLst>
              </p:cNvPr>
              <p:cNvSpPr txBox="1"/>
              <p:nvPr/>
            </p:nvSpPr>
            <p:spPr>
              <a:xfrm>
                <a:off x="11081586" y="1816977"/>
                <a:ext cx="3086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0972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61626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GEANT4 radioactive background simulations</a:t>
                </a: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8331ACD-E310-CD42-97A5-4648CE4B5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22557" y="3030764"/>
                <a:ext cx="1845129" cy="538578"/>
              </a:xfrm>
              <a:prstGeom prst="rect">
                <a:avLst/>
              </a:prstGeom>
            </p:spPr>
          </p:pic>
        </p:grpSp>
        <p:sp>
          <p:nvSpPr>
            <p:cNvPr id="41" name="Left-Up Arrow 40">
              <a:extLst>
                <a:ext uri="{FF2B5EF4-FFF2-40B4-BE49-F238E27FC236}">
                  <a16:creationId xmlns:a16="http://schemas.microsoft.com/office/drawing/2014/main" id="{EBA75BB1-A2DD-F643-9716-7EE0DB190D6A}"/>
                </a:ext>
              </a:extLst>
            </p:cNvPr>
            <p:cNvSpPr/>
            <p:nvPr/>
          </p:nvSpPr>
          <p:spPr>
            <a:xfrm rot="5400000">
              <a:off x="7901698" y="3848507"/>
              <a:ext cx="865412" cy="849087"/>
            </a:xfrm>
            <a:prstGeom prst="lef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Left-Up Arrow 41">
              <a:extLst>
                <a:ext uri="{FF2B5EF4-FFF2-40B4-BE49-F238E27FC236}">
                  <a16:creationId xmlns:a16="http://schemas.microsoft.com/office/drawing/2014/main" id="{CE56D045-A3A7-FB4D-AA55-85D3A59B5D69}"/>
                </a:ext>
              </a:extLst>
            </p:cNvPr>
            <p:cNvSpPr/>
            <p:nvPr/>
          </p:nvSpPr>
          <p:spPr>
            <a:xfrm>
              <a:off x="13307788" y="3840344"/>
              <a:ext cx="865412" cy="849087"/>
            </a:xfrm>
            <a:prstGeom prst="left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5C3886-67ED-7441-A3D7-4D9956C5724D}"/>
                </a:ext>
              </a:extLst>
            </p:cNvPr>
            <p:cNvGrpSpPr/>
            <p:nvPr/>
          </p:nvGrpSpPr>
          <p:grpSpPr>
            <a:xfrm>
              <a:off x="8947536" y="4171526"/>
              <a:ext cx="4259801" cy="2565902"/>
              <a:chOff x="9209314" y="4403598"/>
              <a:chExt cx="3494315" cy="232377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DFB2693-E2F8-6D4C-8D82-EF15D59DE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21585" y="4403598"/>
                <a:ext cx="1704733" cy="215187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DD2AB40-D343-3B47-A4E1-B89B9EEB3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66275" y="4533194"/>
                <a:ext cx="1517678" cy="604542"/>
              </a:xfrm>
              <a:prstGeom prst="rect">
                <a:avLst/>
              </a:prstGeom>
            </p:spPr>
          </p:pic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4B13846-200C-3C4B-9412-D32346FF85D5}"/>
                  </a:ext>
                </a:extLst>
              </p:cNvPr>
              <p:cNvSpPr/>
              <p:nvPr/>
            </p:nvSpPr>
            <p:spPr>
              <a:xfrm>
                <a:off x="9209314" y="4403598"/>
                <a:ext cx="3494315" cy="2323773"/>
              </a:xfrm>
              <a:prstGeom prst="roundRect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9728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6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091269-FED6-6047-A9D5-0C6EDE0C3838}"/>
                </a:ext>
              </a:extLst>
            </p:cNvPr>
            <p:cNvSpPr txBox="1"/>
            <p:nvPr/>
          </p:nvSpPr>
          <p:spPr>
            <a:xfrm>
              <a:off x="11471311" y="5237290"/>
              <a:ext cx="17360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1626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Background triage</a:t>
              </a:r>
            </a:p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61626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assessment</a:t>
              </a:r>
            </a:p>
          </p:txBody>
        </p:sp>
        <p:sp>
          <p:nvSpPr>
            <p:cNvPr id="44" name="Down Arrow 43">
              <a:extLst>
                <a:ext uri="{FF2B5EF4-FFF2-40B4-BE49-F238E27FC236}">
                  <a16:creationId xmlns:a16="http://schemas.microsoft.com/office/drawing/2014/main" id="{F1A1DAD6-7BBB-6D48-8C14-A4D05C231B4B}"/>
                </a:ext>
              </a:extLst>
            </p:cNvPr>
            <p:cNvSpPr/>
            <p:nvPr/>
          </p:nvSpPr>
          <p:spPr>
            <a:xfrm>
              <a:off x="10837360" y="6737428"/>
              <a:ext cx="447130" cy="313056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17AB77C7-06D6-DE19-F4D4-1F191B740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9760" r="48131"/>
            <a:stretch/>
          </p:blipFill>
          <p:spPr>
            <a:xfrm>
              <a:off x="9999560" y="5169821"/>
              <a:ext cx="1543702" cy="1258762"/>
            </a:xfrm>
            <a:prstGeom prst="rect">
              <a:avLst/>
            </a:prstGeom>
          </p:spPr>
        </p:pic>
        <p:pic>
          <p:nvPicPr>
            <p:cNvPr id="5" name="Picture 4" descr="Chart, pie chart&#10;&#10;Description automatically generated">
              <a:extLst>
                <a:ext uri="{FF2B5EF4-FFF2-40B4-BE49-F238E27FC236}">
                  <a16:creationId xmlns:a16="http://schemas.microsoft.com/office/drawing/2014/main" id="{D311D4A7-B6AD-2533-1504-400F49051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01604" y="4372495"/>
              <a:ext cx="709314" cy="74872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24AE394-D79C-A89F-8DB4-851DECDADB41}"/>
              </a:ext>
            </a:extLst>
          </p:cNvPr>
          <p:cNvSpPr txBox="1"/>
          <p:nvPr/>
        </p:nvSpPr>
        <p:spPr>
          <a:xfrm>
            <a:off x="11144660" y="4252551"/>
            <a:ext cx="332841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 model must be adjusted during production to respond to assays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9ED9D-BFDB-2FE0-91EB-6BA7CCA355E0}"/>
              </a:ext>
            </a:extLst>
          </p:cNvPr>
          <p:cNvSpPr txBox="1"/>
          <p:nvPr/>
        </p:nvSpPr>
        <p:spPr>
          <a:xfrm>
            <a:off x="1143125" y="4316330"/>
            <a:ext cx="3698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DUNE Currently:</a:t>
            </a:r>
          </a:p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Disparate background tools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BackgroundExplorer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Provides a systematic and integrated background control toolkit</a:t>
            </a:r>
          </a:p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srgbClr val="616265"/>
                </a:solidFill>
                <a:latin typeface="Arial"/>
              </a:rPr>
              <a:t>Tabulates/displays results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321E077-E700-0DAC-C24A-698C3A098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3701154" cy="438150"/>
          </a:xfrm>
        </p:spPr>
        <p:txBody>
          <a:bodyPr/>
          <a:lstStyle/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361762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974613-5B84-2D23-C262-6147E090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3826D3-BE21-38B0-7590-9BFFCE75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Now, simulation to build a background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87DA4-5151-7F40-B2CE-FDC0750F6D6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715001"/>
          </a:xfrm>
        </p:spPr>
        <p:txBody>
          <a:bodyPr/>
          <a:lstStyle/>
          <a:p>
            <a:r>
              <a:rPr lang="en-US"/>
              <a:t>Here, we want to use </a:t>
            </a:r>
            <a:r>
              <a:rPr lang="en-US" err="1"/>
              <a:t>LArSoft</a:t>
            </a:r>
            <a:r>
              <a:rPr lang="en-US"/>
              <a:t> to populate </a:t>
            </a:r>
            <a:r>
              <a:rPr lang="en-US" err="1"/>
              <a:t>BackgroundExplorer</a:t>
            </a:r>
            <a:endParaRPr lang="en-US"/>
          </a:p>
          <a:p>
            <a:pPr lvl="1"/>
            <a:r>
              <a:rPr lang="en-US"/>
              <a:t>In order that we can use the same geometry the collaboration uses</a:t>
            </a:r>
          </a:p>
          <a:p>
            <a:pPr lvl="1"/>
            <a:r>
              <a:rPr lang="en-US"/>
              <a:t>And eventually for the use of a full reconstruction</a:t>
            </a:r>
          </a:p>
          <a:p>
            <a:pPr lvl="1"/>
            <a:r>
              <a:rPr lang="en-US" i="1" err="1"/>
              <a:t>sndwrm</a:t>
            </a:r>
            <a:r>
              <a:rPr lang="en-US"/>
              <a:t> is not as appropriate here</a:t>
            </a:r>
          </a:p>
          <a:p>
            <a:pPr lvl="1"/>
            <a:r>
              <a:rPr lang="en-US"/>
              <a:t>For </a:t>
            </a:r>
            <a:r>
              <a:rPr lang="en-US" err="1"/>
              <a:t>BgdExplorer</a:t>
            </a:r>
            <a:r>
              <a:rPr lang="en-US"/>
              <a:t> we will just be interested in energy deposits</a:t>
            </a:r>
          </a:p>
          <a:p>
            <a:r>
              <a:rPr lang="en-US"/>
              <a:t>Start with Phase I: HD, then VD</a:t>
            </a:r>
          </a:p>
          <a:p>
            <a:pPr lvl="1"/>
            <a:r>
              <a:rPr lang="en-US"/>
              <a:t>Gleb </a:t>
            </a:r>
            <a:r>
              <a:rPr lang="en-US" err="1"/>
              <a:t>Sinev</a:t>
            </a:r>
            <a:r>
              <a:rPr lang="en-US"/>
              <a:t> at SDSMT and I have done a lot of this </a:t>
            </a:r>
          </a:p>
          <a:p>
            <a:pPr lvl="2"/>
            <a:r>
              <a:rPr lang="en-US"/>
              <a:t>for HD</a:t>
            </a:r>
          </a:p>
          <a:p>
            <a:pPr lvl="2"/>
            <a:r>
              <a:rPr lang="en-US"/>
              <a:t>for neutrons only so far: from cryostat, rock, shotcrete, concrete</a:t>
            </a:r>
          </a:p>
          <a:p>
            <a:pPr lvl="1"/>
            <a:r>
              <a:rPr lang="en-US"/>
              <a:t>Automation of the </a:t>
            </a:r>
            <a:r>
              <a:rPr lang="en-US" err="1"/>
              <a:t>fcl</a:t>
            </a:r>
            <a:r>
              <a:rPr lang="en-US"/>
              <a:t> scripts and running is needed</a:t>
            </a:r>
          </a:p>
          <a:p>
            <a:r>
              <a:rPr lang="en-US"/>
              <a:t>Geometries (</a:t>
            </a:r>
            <a:r>
              <a:rPr lang="en-US" err="1"/>
              <a:t>gdml</a:t>
            </a:r>
            <a:r>
              <a:rPr lang="en-US"/>
              <a:t> files)</a:t>
            </a:r>
          </a:p>
          <a:p>
            <a:pPr lvl="2"/>
            <a:r>
              <a:rPr lang="en-US"/>
              <a:t>Full HD (exists!), VD, partial geometries</a:t>
            </a:r>
          </a:p>
          <a:p>
            <a:pPr lvl="2"/>
            <a:r>
              <a:rPr lang="en-US"/>
              <a:t>Then, full APEX</a:t>
            </a:r>
          </a:p>
          <a:p>
            <a:pPr lvl="2"/>
            <a:r>
              <a:rPr lang="en-US"/>
              <a:t>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DC0E-EE56-0D52-3159-2C5EA96A9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33703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52E6E-BC09-6E1C-BCEB-E764479F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B24D7-108C-A214-B991-100DB1DA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</a:t>
            </a:r>
            <a:r>
              <a:rPr lang="en-US" err="1"/>
              <a:t>gdml’s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2746E-7C4A-D2EB-C813-0887882BC841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Viktor Pec is largely responsible for this heroic work</a:t>
            </a:r>
          </a:p>
          <a:p>
            <a:pPr lvl="1"/>
            <a:r>
              <a:rPr lang="en-US"/>
              <a:t>Uses cumbersome, time-</a:t>
            </a:r>
            <a:r>
              <a:rPr lang="en-US" err="1"/>
              <a:t>consuming,error</a:t>
            </a:r>
            <a:r>
              <a:rPr lang="en-US"/>
              <a:t>-prone </a:t>
            </a:r>
            <a:r>
              <a:rPr lang="en-US" err="1"/>
              <a:t>perl</a:t>
            </a:r>
            <a:r>
              <a:rPr lang="en-US"/>
              <a:t> scripts</a:t>
            </a:r>
          </a:p>
          <a:p>
            <a:pPr lvl="2"/>
            <a:r>
              <a:rPr lang="en-US"/>
              <a:t>From the 2010 era. A scripting language nobody uses anymore in the real world and your grad student should not learn it.</a:t>
            </a:r>
          </a:p>
          <a:p>
            <a:r>
              <a:rPr lang="en-US"/>
              <a:t>Brett </a:t>
            </a:r>
            <a:r>
              <a:rPr lang="en-US" err="1"/>
              <a:t>Viren’s</a:t>
            </a:r>
            <a:r>
              <a:rPr lang="en-US"/>
              <a:t> </a:t>
            </a:r>
            <a:r>
              <a:rPr lang="en-US" err="1"/>
              <a:t>GeGeDe</a:t>
            </a:r>
            <a:r>
              <a:rPr lang="en-US"/>
              <a:t> is a python tool </a:t>
            </a:r>
          </a:p>
          <a:p>
            <a:pPr lvl="1"/>
            <a:r>
              <a:rPr lang="en-US"/>
              <a:t>Which Gleb, Aaron </a:t>
            </a:r>
            <a:r>
              <a:rPr lang="en-US" err="1"/>
              <a:t>Borkum</a:t>
            </a:r>
            <a:r>
              <a:rPr lang="en-US"/>
              <a:t>, Pierre </a:t>
            </a:r>
            <a:r>
              <a:rPr lang="en-US" err="1"/>
              <a:t>Lesorak</a:t>
            </a:r>
            <a:r>
              <a:rPr lang="en-US"/>
              <a:t> have used</a:t>
            </a:r>
          </a:p>
          <a:p>
            <a:pPr lvl="1"/>
            <a:r>
              <a:rPr lang="en-US"/>
              <a:t>And that many of us think is the way forward</a:t>
            </a:r>
          </a:p>
          <a:p>
            <a:pPr lvl="1"/>
            <a:r>
              <a:rPr lang="en-US"/>
              <a:t>An HD GGD-built geometry is in use now by some of us</a:t>
            </a:r>
          </a:p>
          <a:p>
            <a:pPr lvl="1"/>
            <a:r>
              <a:rPr lang="en-US"/>
              <a:t>Many geometries eventually need to be built</a:t>
            </a:r>
          </a:p>
          <a:p>
            <a:pPr lvl="2"/>
            <a:r>
              <a:rPr lang="en-US"/>
              <a:t>Including the full VD, APEX, 2x7x14, 1x6x8 ….</a:t>
            </a:r>
          </a:p>
          <a:p>
            <a:r>
              <a:rPr lang="en-US"/>
              <a:t>We had a first meeting 2 weeks ago with</a:t>
            </a:r>
          </a:p>
          <a:p>
            <a:pPr lvl="1"/>
            <a:r>
              <a:rPr lang="en-US"/>
              <a:t>myself, Xin Qian, Christopher Jackson, Brett, Viktor, Gleb</a:t>
            </a:r>
          </a:p>
          <a:p>
            <a:pPr lvl="1"/>
            <a:r>
              <a:rPr lang="en-US"/>
              <a:t>Stay tuned</a:t>
            </a:r>
          </a:p>
          <a:p>
            <a:pPr lvl="1"/>
            <a:r>
              <a:rPr lang="en-US"/>
              <a:t>Offer your student’s help!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DA94C-ED9D-0C0F-75B4-C485BC11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170443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A2594-E2A0-0510-FA45-4A5F35BE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AA2B5-B12E-A92B-EB56-E89820AA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6293B6-CDD1-4D91-5FF4-687360E4E5B3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2920790" y="1529882"/>
            <a:ext cx="10636184" cy="601391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E8A8-E7AC-F667-6F3B-99B8F53E2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317D76-1AEB-860E-5A67-E0DCBDEAABA7}"/>
              </a:ext>
            </a:extLst>
          </p:cNvPr>
          <p:cNvSpPr/>
          <p:nvPr/>
        </p:nvSpPr>
        <p:spPr>
          <a:xfrm>
            <a:off x="10277060" y="6223384"/>
            <a:ext cx="914400" cy="914400"/>
          </a:xfrm>
          <a:prstGeom prst="ellipse">
            <a:avLst/>
          </a:prstGeom>
          <a:noFill/>
          <a:ln w="63500">
            <a:solidFill>
              <a:schemeClr val="accent1">
                <a:shade val="15000"/>
                <a:alpha val="4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62F440-FC02-7E85-CFC1-2DB82D01F0F1}"/>
              </a:ext>
            </a:extLst>
          </p:cNvPr>
          <p:cNvSpPr/>
          <p:nvPr/>
        </p:nvSpPr>
        <p:spPr>
          <a:xfrm>
            <a:off x="12573000" y="6242518"/>
            <a:ext cx="914400" cy="914400"/>
          </a:xfrm>
          <a:prstGeom prst="ellipse">
            <a:avLst/>
          </a:prstGeom>
          <a:noFill/>
          <a:ln w="63500">
            <a:solidFill>
              <a:schemeClr val="accent1">
                <a:shade val="15000"/>
                <a:alpha val="4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5DDFCC-6B9E-024A-4B44-FBDD71BAC05A}"/>
              </a:ext>
            </a:extLst>
          </p:cNvPr>
          <p:cNvSpPr/>
          <p:nvPr/>
        </p:nvSpPr>
        <p:spPr>
          <a:xfrm>
            <a:off x="10674624" y="4079641"/>
            <a:ext cx="914400" cy="914400"/>
          </a:xfrm>
          <a:prstGeom prst="ellipse">
            <a:avLst/>
          </a:prstGeom>
          <a:noFill/>
          <a:ln w="63500">
            <a:solidFill>
              <a:schemeClr val="accent1">
                <a:shade val="15000"/>
                <a:alpha val="4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B1D0C4-EC51-A4D2-8D82-EB2CF993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FE6C82-971E-55D8-E553-5A2935D1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48E7F-393D-A336-7C29-57717042574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i="1" err="1"/>
              <a:t>sndwrm</a:t>
            </a:r>
            <a:r>
              <a:rPr lang="en-US"/>
              <a:t> simulations for studies (APEX, </a:t>
            </a:r>
            <a:r>
              <a:rPr lang="en-US" err="1"/>
              <a:t>SLoMo</a:t>
            </a:r>
            <a:r>
              <a:rPr lang="en-US"/>
              <a:t>, other Phase II modules)</a:t>
            </a:r>
          </a:p>
          <a:p>
            <a:pPr lvl="1"/>
            <a:r>
              <a:rPr lang="en-US"/>
              <a:t>solar </a:t>
            </a:r>
            <a:r>
              <a:rPr lang="en-US" baseline="30000"/>
              <a:t>8</a:t>
            </a:r>
            <a:r>
              <a:rPr lang="en-US"/>
              <a:t>B sensitivities, for example</a:t>
            </a:r>
          </a:p>
          <a:p>
            <a:endParaRPr lang="en-US"/>
          </a:p>
          <a:p>
            <a:r>
              <a:rPr lang="en-US" err="1"/>
              <a:t>LArSoft</a:t>
            </a:r>
            <a:r>
              <a:rPr lang="en-US"/>
              <a:t> simulations in various geometries to populate </a:t>
            </a:r>
            <a:r>
              <a:rPr lang="en-US" err="1"/>
              <a:t>BackgroundExplorer</a:t>
            </a:r>
            <a:endParaRPr lang="en-US"/>
          </a:p>
          <a:p>
            <a:pPr lvl="1"/>
            <a:r>
              <a:rPr lang="en-US"/>
              <a:t>To build the background model to prepare for data</a:t>
            </a:r>
          </a:p>
          <a:p>
            <a:pPr lvl="1"/>
            <a:r>
              <a:rPr lang="en-US"/>
              <a:t>To make convincing case for Low Energy Physics prospects for Module 3</a:t>
            </a:r>
          </a:p>
          <a:p>
            <a:pPr lvl="1"/>
            <a:endParaRPr lang="en-US"/>
          </a:p>
          <a:p>
            <a:r>
              <a:rPr lang="en-US"/>
              <a:t>Effort ongoing to exploit GGD to make those geometries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1CB5-6DEE-5CC8-EE40-3A81EFD36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137481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0615A-40C7-F5DC-4846-59C6A762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26ED7-2E9A-45D5-1486-8605BFA5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2E7C8-C15C-BD8E-A3B2-F133E0D3392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A6B48-6C5C-51F5-8D43-6C2A6978D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19279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B1937F-71EB-D3F2-5B07-81631974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CF1F6E-8323-6D66-9FA2-8975FB7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4 -- </a:t>
            </a:r>
            <a:r>
              <a:rPr lang="en-US" err="1"/>
              <a:t>SLoMo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455445-DB82-84EC-F838-3A2BDB03872E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rcRect/>
          <a:stretch/>
        </p:blipFill>
        <p:spPr>
          <a:xfrm>
            <a:off x="2213035" y="3069818"/>
            <a:ext cx="10724032" cy="4773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FC55B-D57E-A274-3277-475CA1AEDC3A}"/>
              </a:ext>
            </a:extLst>
          </p:cNvPr>
          <p:cNvSpPr txBox="1"/>
          <p:nvPr/>
        </p:nvSpPr>
        <p:spPr>
          <a:xfrm>
            <a:off x="1696266" y="1633367"/>
            <a:ext cx="11766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616265"/>
                </a:solidFill>
                <a:latin typeface="Arial"/>
              </a:rPr>
              <a:t>Sanford Low background Module – going to the low background extreme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38827C-1592-D58F-3BDD-6F03797CD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3701154" cy="438150"/>
          </a:xfrm>
        </p:spPr>
        <p:txBody>
          <a:bodyPr/>
          <a:lstStyle/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191882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7F27E-5D91-AAE8-C231-EF55E352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BAFF7-F62C-505D-FE08-1FCF4840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SLoMo</a:t>
            </a:r>
            <a:r>
              <a:rPr lang="en-US"/>
              <a:t> Properties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4871-6E3F-2EB3-E18B-1103D486D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212F524-06A9-4DD3-6457-2CE9577386B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VD in all respects, including </a:t>
            </a:r>
            <a:r>
              <a:rPr lang="en-US" err="1"/>
              <a:t>PoF</a:t>
            </a:r>
            <a:r>
              <a:rPr lang="en-US"/>
              <a:t>!, </a:t>
            </a:r>
            <a:r>
              <a:rPr lang="en-US" b="1"/>
              <a:t>with following changes</a:t>
            </a:r>
            <a:endParaRPr lang="en-US"/>
          </a:p>
          <a:p>
            <a:r>
              <a:rPr lang="en-US"/>
              <a:t>Outer water shielding</a:t>
            </a:r>
          </a:p>
          <a:p>
            <a:r>
              <a:rPr lang="en-US"/>
              <a:t>Radiopure steel, </a:t>
            </a:r>
            <a:r>
              <a:rPr lang="en-US" err="1"/>
              <a:t>etc</a:t>
            </a:r>
            <a:r>
              <a:rPr lang="en-US"/>
              <a:t> </a:t>
            </a:r>
          </a:p>
          <a:p>
            <a:r>
              <a:rPr lang="en-US" err="1"/>
              <a:t>UAr</a:t>
            </a:r>
            <a:endParaRPr lang="en-US"/>
          </a:p>
          <a:p>
            <a:r>
              <a:rPr lang="en-US"/>
              <a:t>~20% </a:t>
            </a:r>
            <a:r>
              <a:rPr lang="en-US" err="1"/>
              <a:t>SiPM</a:t>
            </a:r>
            <a:r>
              <a:rPr lang="en-US"/>
              <a:t> coverage</a:t>
            </a:r>
          </a:p>
          <a:p>
            <a:r>
              <a:rPr lang="en-US"/>
              <a:t>Heavily </a:t>
            </a:r>
            <a:r>
              <a:rPr lang="en-US" err="1"/>
              <a:t>fiducialize</a:t>
            </a:r>
            <a:r>
              <a:rPr lang="en-US"/>
              <a:t> events</a:t>
            </a:r>
          </a:p>
          <a:p>
            <a:r>
              <a:rPr lang="en-US"/>
              <a:t>Interior structure</a:t>
            </a:r>
          </a:p>
          <a:p>
            <a:pPr lvl="1"/>
            <a:r>
              <a:rPr lang="en-US"/>
              <a:t>Optically hermetic acrylic box</a:t>
            </a:r>
          </a:p>
          <a:p>
            <a:pPr lvl="2"/>
            <a:r>
              <a:rPr lang="en-US"/>
              <a:t>Perhaps allows to confine </a:t>
            </a:r>
            <a:r>
              <a:rPr lang="en-US" err="1"/>
              <a:t>UAr</a:t>
            </a:r>
            <a:r>
              <a:rPr lang="en-US"/>
              <a:t> to smaller volume (2 </a:t>
            </a:r>
            <a:r>
              <a:rPr lang="en-US" err="1"/>
              <a:t>Ar</a:t>
            </a:r>
            <a:r>
              <a:rPr lang="en-US"/>
              <a:t> circulation systems)</a:t>
            </a:r>
          </a:p>
          <a:p>
            <a:pPr lvl="1"/>
            <a:r>
              <a:rPr lang="en-US"/>
              <a:t>Not necessary to be acrylic</a:t>
            </a:r>
          </a:p>
          <a:p>
            <a:pPr lvl="1"/>
            <a:r>
              <a:rPr lang="en-US"/>
              <a:t>Something to hold WLS panels w </a:t>
            </a:r>
            <a:r>
              <a:rPr lang="en-US" err="1"/>
              <a:t>SiPM</a:t>
            </a:r>
            <a:r>
              <a:rPr lang="en-US"/>
              <a:t> modules</a:t>
            </a:r>
          </a:p>
          <a:p>
            <a:r>
              <a:rPr lang="en-US" b="1"/>
              <a:t>At PNNL, we have put this to the side for the moment</a:t>
            </a:r>
          </a:p>
        </p:txBody>
      </p:sp>
    </p:spTree>
    <p:extLst>
      <p:ext uri="{BB962C8B-B14F-4D97-AF65-F5344CB8AC3E}">
        <p14:creationId xmlns:p14="http://schemas.microsoft.com/office/powerpoint/2010/main" val="92153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CEE51-8754-E6BF-C9CA-4D1E95A7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0A4706-F732-5B68-5B6D-70B8E66C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DB106-7E76-839C-9EF3-2DE6A0F95A4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Fast MC for APEX, e.g., physics sensitivities</a:t>
            </a:r>
          </a:p>
          <a:p>
            <a:endParaRPr lang="en-US"/>
          </a:p>
          <a:p>
            <a:r>
              <a:rPr lang="en-US" err="1"/>
              <a:t>BackgroundExplorer</a:t>
            </a:r>
            <a:r>
              <a:rPr lang="en-US"/>
              <a:t> simulations</a:t>
            </a:r>
          </a:p>
          <a:p>
            <a:endParaRPr lang="en-US"/>
          </a:p>
          <a:p>
            <a:r>
              <a:rPr lang="en-US"/>
              <a:t>Need for geometries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9BD18-D10D-7A78-3526-59F515745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</p:spTree>
    <p:extLst>
      <p:ext uri="{BB962C8B-B14F-4D97-AF65-F5344CB8AC3E}">
        <p14:creationId xmlns:p14="http://schemas.microsoft.com/office/powerpoint/2010/main" val="183043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FD419-1CC9-8FF5-53BE-37C309EC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900C47-506C-A524-5E57-C948C097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7529C-34C6-D24F-1547-E4DFFF24B6B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4249921"/>
            <a:ext cx="12801600" cy="3960629"/>
          </a:xfrm>
        </p:spPr>
        <p:txBody>
          <a:bodyPr/>
          <a:lstStyle/>
          <a:p>
            <a:r>
              <a:rPr lang="en-US"/>
              <a:t>A proposed Module 3</a:t>
            </a:r>
          </a:p>
          <a:p>
            <a:pPr lvl="1"/>
            <a:r>
              <a:rPr lang="en-US"/>
              <a:t>Small perturbation to a previous module</a:t>
            </a:r>
          </a:p>
          <a:p>
            <a:pPr lvl="2"/>
            <a:r>
              <a:rPr lang="en-US"/>
              <a:t>That can be built say 3 years after Module 2.</a:t>
            </a:r>
          </a:p>
          <a:p>
            <a:pPr lvl="1"/>
            <a:r>
              <a:rPr lang="en-US"/>
              <a:t>We want this Module  (VD) to have incremental cost over previous modules.</a:t>
            </a:r>
          </a:p>
          <a:p>
            <a:pPr lvl="1"/>
            <a:r>
              <a:rPr lang="en-US"/>
              <a:t>Obviously must be </a:t>
            </a:r>
            <a:r>
              <a:rPr lang="en-US" err="1"/>
              <a:t>LAr</a:t>
            </a:r>
            <a:endParaRPr lang="en-US"/>
          </a:p>
          <a:p>
            <a:pPr lvl="1"/>
            <a:r>
              <a:rPr lang="en-US"/>
              <a:t>APEX is the leading contender. (There now is one other I know about, POWER.)</a:t>
            </a:r>
          </a:p>
          <a:p>
            <a:pPr lvl="2"/>
            <a:r>
              <a:rPr lang="en-US"/>
              <a:t>Costs are VD + \epsilon</a:t>
            </a:r>
          </a:p>
          <a:p>
            <a:pPr lvl="2"/>
            <a:endParaRPr lang="en-US"/>
          </a:p>
          <a:p>
            <a:pPr lvl="1"/>
            <a:r>
              <a:rPr lang="en-US"/>
              <a:t>Puts extensive </a:t>
            </a:r>
            <a:r>
              <a:rPr lang="en-US" err="1"/>
              <a:t>xARAPUCA</a:t>
            </a:r>
            <a:r>
              <a:rPr lang="en-US"/>
              <a:t> coverage on the field cage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33CBD-24D9-C90B-2674-6495AD16B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9A44D-C87D-0D18-30B7-1F4C79EB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19" y="308146"/>
            <a:ext cx="7772400" cy="41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2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9F48EF-4195-E2B1-CE1F-70D7F820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Low-Background Light Sensors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E292C-949B-203C-6B3C-F480AECF289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09134" y="1901809"/>
            <a:ext cx="6330146" cy="6175391"/>
          </a:xfrm>
        </p:spPr>
        <p:txBody>
          <a:bodyPr/>
          <a:lstStyle/>
          <a:p>
            <a:r>
              <a:rPr lang="en-US"/>
              <a:t>DUNE Phase 2 options converging on increased light collection to allow lower energy threshold</a:t>
            </a:r>
          </a:p>
          <a:p>
            <a:r>
              <a:rPr lang="en-US"/>
              <a:t>Baseline option is combined light sensor (</a:t>
            </a:r>
            <a:r>
              <a:rPr lang="en-US" err="1"/>
              <a:t>xARAPUCA</a:t>
            </a:r>
            <a:r>
              <a:rPr lang="en-US"/>
              <a:t>) and field cage</a:t>
            </a:r>
          </a:p>
          <a:p>
            <a:r>
              <a:rPr lang="en-US"/>
              <a:t>No measurement of </a:t>
            </a:r>
            <a:r>
              <a:rPr lang="en-US" err="1"/>
              <a:t>xARAPUCA</a:t>
            </a:r>
            <a:r>
              <a:rPr lang="en-US"/>
              <a:t> radioactive background contributions at all so far </a:t>
            </a:r>
          </a:p>
          <a:p>
            <a:r>
              <a:rPr lang="en-US"/>
              <a:t>PNNL Plan: Make complete evaluation of Phase 2 </a:t>
            </a:r>
            <a:r>
              <a:rPr lang="en-US" err="1"/>
              <a:t>xARAPUCA</a:t>
            </a:r>
            <a:r>
              <a:rPr lang="en-US"/>
              <a:t> backgrounds, to impact and refine the design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F7DD6-0374-0CE3-04A7-EA7361E55D33}"/>
              </a:ext>
            </a:extLst>
          </p:cNvPr>
          <p:cNvSpPr txBox="1"/>
          <p:nvPr/>
        </p:nvSpPr>
        <p:spPr>
          <a:xfrm>
            <a:off x="7135091" y="4165416"/>
            <a:ext cx="749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/>
              <a:t>See DUNE FD3 Mini-Workshop (</a:t>
            </a:r>
            <a:r>
              <a:rPr lang="en-US" sz="1600">
                <a:hlinkClick r:id="rId2"/>
              </a:rPr>
              <a:t>https://indico.fnal.gov/event/59908/</a:t>
            </a:r>
            <a:r>
              <a:rPr lang="en-US" sz="1600"/>
              <a:t>) June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342DBF-7F00-DCE4-4D39-7B27B6924BE7}"/>
              </a:ext>
            </a:extLst>
          </p:cNvPr>
          <p:cNvGrpSpPr/>
          <p:nvPr/>
        </p:nvGrpSpPr>
        <p:grpSpPr>
          <a:xfrm>
            <a:off x="7539280" y="1500169"/>
            <a:ext cx="7091120" cy="2683904"/>
            <a:chOff x="7539280" y="1506404"/>
            <a:chExt cx="7091120" cy="2683904"/>
          </a:xfrm>
        </p:grpSpPr>
        <p:pic>
          <p:nvPicPr>
            <p:cNvPr id="9" name="Picture 8" descr="A picture containing text, screenshot, parallel, design&#10;&#10;Description automatically generated">
              <a:extLst>
                <a:ext uri="{FF2B5EF4-FFF2-40B4-BE49-F238E27FC236}">
                  <a16:creationId xmlns:a16="http://schemas.microsoft.com/office/drawing/2014/main" id="{EA3FFFCE-6330-9896-D8AB-691098B5C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394"/>
            <a:stretch/>
          </p:blipFill>
          <p:spPr>
            <a:xfrm>
              <a:off x="11936340" y="1506404"/>
              <a:ext cx="2694060" cy="2608396"/>
            </a:xfrm>
            <a:prstGeom prst="rect">
              <a:avLst/>
            </a:prstGeom>
          </p:spPr>
        </p:pic>
        <p:pic>
          <p:nvPicPr>
            <p:cNvPr id="7" name="Picture 6" descr="A picture containing screenshot, text, line, parallel&#10;&#10;Description automatically generated">
              <a:extLst>
                <a:ext uri="{FF2B5EF4-FFF2-40B4-BE49-F238E27FC236}">
                  <a16:creationId xmlns:a16="http://schemas.microsoft.com/office/drawing/2014/main" id="{7DFCA5F3-0FFE-55F1-50D6-88C86C324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9280" y="1581912"/>
              <a:ext cx="4449617" cy="260839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350769-2176-4048-C49E-A289130FA1E8}"/>
                </a:ext>
              </a:extLst>
            </p:cNvPr>
            <p:cNvSpPr/>
            <p:nvPr/>
          </p:nvSpPr>
          <p:spPr>
            <a:xfrm>
              <a:off x="9764088" y="3865418"/>
              <a:ext cx="2224809" cy="324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computer generated image of a rectangular object&#10;&#10;Description automatically generated">
            <a:extLst>
              <a:ext uri="{FF2B5EF4-FFF2-40B4-BE49-F238E27FC236}">
                <a16:creationId xmlns:a16="http://schemas.microsoft.com/office/drawing/2014/main" id="{7F0BF84F-1282-E9D0-103C-B2E68E875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9336" y="4613993"/>
            <a:ext cx="2585208" cy="2593854"/>
          </a:xfrm>
          <a:prstGeom prst="rect">
            <a:avLst/>
          </a:prstGeom>
        </p:spPr>
      </p:pic>
      <p:pic>
        <p:nvPicPr>
          <p:cNvPr id="16" name="Picture 15" descr="A computer screen shot of a grid&#10;&#10;Description automatically generated">
            <a:extLst>
              <a:ext uri="{FF2B5EF4-FFF2-40B4-BE49-F238E27FC236}">
                <a16:creationId xmlns:a16="http://schemas.microsoft.com/office/drawing/2014/main" id="{57F60809-0D9B-3702-AC41-288772E0E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810" y="4613993"/>
            <a:ext cx="2593140" cy="2604665"/>
          </a:xfrm>
          <a:prstGeom prst="rect">
            <a:avLst/>
          </a:prstGeom>
        </p:spPr>
      </p:pic>
      <p:pic>
        <p:nvPicPr>
          <p:cNvPr id="17" name="Picture 2" descr="Carlos Moreno">
            <a:extLst>
              <a:ext uri="{FF2B5EF4-FFF2-40B4-BE49-F238E27FC236}">
                <a16:creationId xmlns:a16="http://schemas.microsoft.com/office/drawing/2014/main" id="{B45CA02A-E1E0-889D-4832-9E9FD72C1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24723" r="21124" b="14639"/>
          <a:stretch/>
        </p:blipFill>
        <p:spPr bwMode="auto">
          <a:xfrm>
            <a:off x="12330546" y="6457026"/>
            <a:ext cx="1505516" cy="15016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D362A5-8D30-0C8A-04A1-36F592DA6DBA}"/>
              </a:ext>
            </a:extLst>
          </p:cNvPr>
          <p:cNvSpPr txBox="1"/>
          <p:nvPr/>
        </p:nvSpPr>
        <p:spPr>
          <a:xfrm>
            <a:off x="8478981" y="7296257"/>
            <a:ext cx="365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/>
              <a:t>APEX background light simulations by Eric and Carlos Moreno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1365F-6B99-0E52-5B2D-25197AF8E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C7C45C-37F5-591F-8902-64B54A49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3D91A-040F-E39D-3243-364F9D99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9B80A3-0A82-3F4A-D139-043D3903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/>
              <a:t>8</a:t>
            </a:r>
            <a:r>
              <a:rPr lang="en-US"/>
              <a:t>B events: a study in APEX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7ECE-C8B1-3A09-1EC2-D321606B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AFFC3-FE59-887D-5437-71500411365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This is a nice low energy “calibration source”</a:t>
            </a:r>
          </a:p>
          <a:p>
            <a:r>
              <a:rPr lang="en-US"/>
              <a:t>Wide, low energy distribution from a couple MeV up to 10 MeV deposited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neutrons from three sources</a:t>
            </a:r>
          </a:p>
          <a:p>
            <a:pPr lvl="1"/>
            <a:r>
              <a:rPr lang="en-US"/>
              <a:t>Cold cryostat steel</a:t>
            </a:r>
          </a:p>
          <a:p>
            <a:pPr lvl="1"/>
            <a:r>
              <a:rPr lang="en-US"/>
              <a:t>Warm cryostat steel</a:t>
            </a:r>
          </a:p>
          <a:p>
            <a:pPr lvl="1"/>
            <a:r>
              <a:rPr lang="en-US"/>
              <a:t>Cavern neutrons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5D8399-EE47-51AB-7E5F-4B7507513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6" y="3745638"/>
            <a:ext cx="3400381" cy="2832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EC603-5BBA-6E00-ABEB-3BD891297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19" y="4218482"/>
            <a:ext cx="4912081" cy="3992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EDC2F-3F47-A560-4289-807072BE3F7E}"/>
              </a:ext>
            </a:extLst>
          </p:cNvPr>
          <p:cNvSpPr txBox="1"/>
          <p:nvPr/>
        </p:nvSpPr>
        <p:spPr>
          <a:xfrm>
            <a:off x="10399923" y="3718826"/>
            <a:ext cx="377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True deposited energy</a:t>
            </a:r>
          </a:p>
        </p:txBody>
      </p:sp>
    </p:spTree>
    <p:extLst>
      <p:ext uri="{BB962C8B-B14F-4D97-AF65-F5344CB8AC3E}">
        <p14:creationId xmlns:p14="http://schemas.microsoft.com/office/powerpoint/2010/main" val="19162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2CF53-4B10-3A4C-DE1C-3D273642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96B226-374C-0E69-29B3-C82DD249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the Detector Light Response at all voxels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0BB50CE1-5D47-8C43-7ADF-B9C1C59CCE5D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3069677" y="2469255"/>
            <a:ext cx="11377842" cy="48768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C047A-FE9A-A836-846B-D16125F0C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26DFC-F5D5-9257-CDCA-406B0679685B}"/>
              </a:ext>
            </a:extLst>
          </p:cNvPr>
          <p:cNvSpPr txBox="1"/>
          <p:nvPr/>
        </p:nvSpPr>
        <p:spPr>
          <a:xfrm>
            <a:off x="1617998" y="1638258"/>
            <a:ext cx="1237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/>
              <a:t>Simulation in standalone </a:t>
            </a:r>
            <a:r>
              <a:rPr lang="en-US" sz="2400" i="1" err="1"/>
              <a:t>sndwrm</a:t>
            </a:r>
            <a:r>
              <a:rPr lang="en-US" sz="2400"/>
              <a:t> package (</a:t>
            </a:r>
            <a:r>
              <a:rPr lang="en-US" sz="2400" b="1"/>
              <a:t>s</a:t>
            </a:r>
            <a:r>
              <a:rPr lang="en-US" sz="2400"/>
              <a:t>imulation of a </a:t>
            </a:r>
            <a:r>
              <a:rPr lang="en-US" sz="2400" b="1"/>
              <a:t>n</a:t>
            </a:r>
            <a:r>
              <a:rPr lang="en-US" sz="2400"/>
              <a:t>eutrino </a:t>
            </a:r>
            <a:r>
              <a:rPr lang="en-US" sz="2400" b="1"/>
              <a:t>d</a:t>
            </a:r>
            <a:r>
              <a:rPr lang="en-US" sz="2400"/>
              <a:t>etector with </a:t>
            </a:r>
            <a:r>
              <a:rPr lang="en-US" sz="2400" b="1"/>
              <a:t>r</a:t>
            </a:r>
            <a:r>
              <a:rPr lang="en-US" sz="2400"/>
              <a:t>adiopure </a:t>
            </a:r>
            <a:r>
              <a:rPr lang="en-US" sz="2400" b="1"/>
              <a:t>m</a:t>
            </a:r>
            <a:r>
              <a:rPr lang="en-US" sz="2400"/>
              <a:t>aterials) – </a:t>
            </a:r>
            <a:r>
              <a:rPr lang="en-US" sz="2400" err="1"/>
              <a:t>github.com</a:t>
            </a:r>
            <a:r>
              <a:rPr lang="en-US" sz="2400"/>
              <a:t>/</a:t>
            </a:r>
            <a:r>
              <a:rPr lang="en-US" sz="2400" err="1"/>
              <a:t>echurch</a:t>
            </a:r>
            <a:r>
              <a:rPr lang="en-US" sz="2400"/>
              <a:t>/</a:t>
            </a:r>
            <a:r>
              <a:rPr lang="en-US" sz="2400" err="1"/>
              <a:t>sndwrm</a:t>
            </a:r>
            <a:r>
              <a:rPr lang="en-US" sz="2400"/>
              <a:t>/tree/APEX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A1F78-2662-F9FF-5980-F12D54AEE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98" y="2525601"/>
            <a:ext cx="1066800" cy="1130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1F1E1-E9A7-91ED-2C17-1E6F572643CA}"/>
              </a:ext>
            </a:extLst>
          </p:cNvPr>
          <p:cNvSpPr txBox="1"/>
          <p:nvPr/>
        </p:nvSpPr>
        <p:spPr>
          <a:xfrm>
            <a:off x="1084597" y="3971874"/>
            <a:ext cx="3083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These are slices along z, the beam direction. Each (0.5 m)^3 voxel shows the light detected for photons launched from that voxel.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637BE-D35E-F1FC-CDF1-B01F9DCDD5A4}"/>
              </a:ext>
            </a:extLst>
          </p:cNvPr>
          <p:cNvSpPr txBox="1"/>
          <p:nvPr/>
        </p:nvSpPr>
        <p:spPr>
          <a:xfrm rot="20965838">
            <a:off x="8654287" y="6448672"/>
            <a:ext cx="5700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accent5"/>
                </a:solidFill>
              </a:rPr>
              <a:t>These 3 slides shown at Santa Fe </a:t>
            </a:r>
          </a:p>
          <a:p>
            <a:pPr algn="l"/>
            <a:r>
              <a:rPr lang="en-US" sz="2800">
                <a:solidFill>
                  <a:schemeClr val="accent5"/>
                </a:solidFill>
              </a:rPr>
              <a:t>collaboration mtg </a:t>
            </a:r>
          </a:p>
          <a:p>
            <a:pPr algn="l"/>
            <a:r>
              <a:rPr lang="en-US" sz="2800">
                <a:solidFill>
                  <a:schemeClr val="accent5"/>
                </a:solidFill>
              </a:rPr>
              <a:t>and previous APEX mtgs</a:t>
            </a:r>
          </a:p>
        </p:txBody>
      </p:sp>
    </p:spTree>
    <p:extLst>
      <p:ext uri="{BB962C8B-B14F-4D97-AF65-F5344CB8AC3E}">
        <p14:creationId xmlns:p14="http://schemas.microsoft.com/office/powerpoint/2010/main" val="82924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C98550-2B6B-687B-9D11-2ECE7E04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21E1AC-9440-E2AC-2231-E7313344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Q+L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01E6C-5885-5CB4-148B-6CFBA267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pic>
        <p:nvPicPr>
          <p:cNvPr id="9" name="Content Placeholder 8" descr="A graph of a number of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894D8260-0FD2-5D96-EF4B-B07F150A1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-993929"/>
            <a:ext cx="10837833" cy="8128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9C722E-9C4C-7A00-F394-106C4093D2F6}"/>
              </a:ext>
            </a:extLst>
          </p:cNvPr>
          <p:cNvSpPr/>
          <p:nvPr/>
        </p:nvSpPr>
        <p:spPr>
          <a:xfrm>
            <a:off x="3487479" y="-993929"/>
            <a:ext cx="10356112" cy="418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Q+L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CFB3F-FD1A-C332-EF57-AEE8050F4494}"/>
              </a:ext>
            </a:extLst>
          </p:cNvPr>
          <p:cNvSpPr txBox="1"/>
          <p:nvPr/>
        </p:nvSpPr>
        <p:spPr>
          <a:xfrm>
            <a:off x="4933507" y="174432"/>
            <a:ext cx="534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>
                <a:solidFill>
                  <a:schemeClr val="tx2"/>
                </a:solidFill>
              </a:rPr>
              <a:t>Q + L energy resolution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70F8B-7B1F-31B1-21C0-38B5617962FA}"/>
              </a:ext>
            </a:extLst>
          </p:cNvPr>
          <p:cNvSpPr txBox="1"/>
          <p:nvPr/>
        </p:nvSpPr>
        <p:spPr>
          <a:xfrm>
            <a:off x="4846039" y="6488031"/>
            <a:ext cx="377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True deposited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1B1BD-A1D1-F0E0-9DE7-95E7155FBA5C}"/>
              </a:ext>
            </a:extLst>
          </p:cNvPr>
          <p:cNvSpPr txBox="1"/>
          <p:nvPr/>
        </p:nvSpPr>
        <p:spPr>
          <a:xfrm>
            <a:off x="1547446" y="2280686"/>
            <a:ext cx="377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About 5.7% at 8 MeV.</a:t>
            </a:r>
          </a:p>
        </p:txBody>
      </p:sp>
    </p:spTree>
    <p:extLst>
      <p:ext uri="{BB962C8B-B14F-4D97-AF65-F5344CB8AC3E}">
        <p14:creationId xmlns:p14="http://schemas.microsoft.com/office/powerpoint/2010/main" val="194354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4C11B5-6094-1F57-DBEF-A74F823E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9AD62-3977-2187-68C1-1C50BBAAF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568854-BB6C-6146-A846-8967D1E5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447" y="230981"/>
            <a:ext cx="10515600" cy="1325563"/>
          </a:xfrm>
        </p:spPr>
        <p:txBody>
          <a:bodyPr/>
          <a:lstStyle/>
          <a:p>
            <a:r>
              <a:rPr lang="en-US"/>
              <a:t>Deposited </a:t>
            </a:r>
            <a:r>
              <a:rPr lang="en-US" baseline="30000"/>
              <a:t>8</a:t>
            </a:r>
            <a:r>
              <a:rPr lang="en-US"/>
              <a:t>B and n-</a:t>
            </a:r>
            <a:r>
              <a:rPr lang="en-US" err="1"/>
              <a:t>bkgds</a:t>
            </a:r>
            <a:r>
              <a:rPr lang="en-US"/>
              <a:t> energy from Q+L</a:t>
            </a:r>
          </a:p>
        </p:txBody>
      </p:sp>
      <p:pic>
        <p:nvPicPr>
          <p:cNvPr id="10" name="Picture 9" descr="A graph of energy deposit&#10;&#10;Description automatically generated">
            <a:extLst>
              <a:ext uri="{FF2B5EF4-FFF2-40B4-BE49-F238E27FC236}">
                <a16:creationId xmlns:a16="http://schemas.microsoft.com/office/drawing/2014/main" id="{49B3BB42-C138-3616-0ED5-CFE29EA6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595" y="1556544"/>
            <a:ext cx="7807233" cy="585542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7836E36-489F-F2D8-EB81-512A67BBB0C7}"/>
              </a:ext>
            </a:extLst>
          </p:cNvPr>
          <p:cNvSpPr/>
          <p:nvPr/>
        </p:nvSpPr>
        <p:spPr>
          <a:xfrm>
            <a:off x="5834829" y="2738507"/>
            <a:ext cx="920140" cy="4041025"/>
          </a:xfrm>
          <a:prstGeom prst="roundRect">
            <a:avLst/>
          </a:prstGeom>
          <a:solidFill>
            <a:schemeClr val="accent1">
              <a:alpha val="4351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D4F8CC-46A8-2A0B-4625-7740A0CAEBAF}"/>
              </a:ext>
            </a:extLst>
          </p:cNvPr>
          <p:cNvSpPr/>
          <p:nvPr/>
        </p:nvSpPr>
        <p:spPr>
          <a:xfrm>
            <a:off x="5834829" y="5273749"/>
            <a:ext cx="3032724" cy="150578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351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61EEE-D33C-8290-50E1-5653EFFECF3F}"/>
              </a:ext>
            </a:extLst>
          </p:cNvPr>
          <p:cNvSpPr txBox="1"/>
          <p:nvPr/>
        </p:nvSpPr>
        <p:spPr>
          <a:xfrm>
            <a:off x="1786271" y="3636335"/>
            <a:ext cx="3211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/>
              <a:t>The blue peaks are the 6.1 and 8.4 MeV n-capture peaks off </a:t>
            </a:r>
            <a:r>
              <a:rPr lang="en-US" sz="2800" baseline="30000"/>
              <a:t>40</a:t>
            </a:r>
            <a:r>
              <a:rPr lang="en-US" sz="2800"/>
              <a:t>Ar and </a:t>
            </a:r>
            <a:r>
              <a:rPr lang="en-US" sz="2800" baseline="30000"/>
              <a:t>36</a:t>
            </a:r>
            <a:r>
              <a:rPr lang="en-US" sz="2800"/>
              <a:t>Ar. It is in our interest to keep them sharply defined.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AFED9B-D529-16AF-9682-94AE64CC6FE7}"/>
              </a:ext>
            </a:extLst>
          </p:cNvPr>
          <p:cNvSpPr txBox="1"/>
          <p:nvPr/>
        </p:nvSpPr>
        <p:spPr>
          <a:xfrm>
            <a:off x="12057321" y="3912781"/>
            <a:ext cx="1936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2">
                    <a:lumMod val="50000"/>
                    <a:lumOff val="50000"/>
                  </a:schemeClr>
                </a:solidFill>
              </a:rPr>
              <a:t>Rn</a:t>
            </a:r>
            <a:r>
              <a:rPr lang="en-US" sz="2800"/>
              <a:t> and </a:t>
            </a:r>
            <a:r>
              <a:rPr lang="en-US" sz="2800">
                <a:solidFill>
                  <a:schemeClr val="accent1">
                    <a:lumMod val="40000"/>
                    <a:lumOff val="60000"/>
                  </a:schemeClr>
                </a:solidFill>
                <a:latin typeface="Symbol" pitchFamily="2" charset="2"/>
              </a:rPr>
              <a:t>g</a:t>
            </a:r>
            <a:r>
              <a:rPr lang="en-US" sz="2800"/>
              <a:t> </a:t>
            </a:r>
            <a:r>
              <a:rPr lang="en-US" sz="2800" err="1"/>
              <a:t>bkgds</a:t>
            </a:r>
            <a:r>
              <a:rPr lang="en-US" sz="2800"/>
              <a:t> shown in boxes for  cartoon estimate</a:t>
            </a:r>
          </a:p>
        </p:txBody>
      </p:sp>
    </p:spTree>
    <p:extLst>
      <p:ext uri="{BB962C8B-B14F-4D97-AF65-F5344CB8AC3E}">
        <p14:creationId xmlns:p14="http://schemas.microsoft.com/office/powerpoint/2010/main" val="168545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F03E3-0D65-F81F-AC00-3CDEB9CF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932200-E97A-17D8-DB97-A134A63A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E0F21-6897-11F6-1EA5-8935FE217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Eric Church - DUNE Phase II mtg 9-Dec-2024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D0AD3-4C0C-EFDC-6C55-4D6AC6C8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35" y="270932"/>
            <a:ext cx="10388009" cy="74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9521"/>
      </p:ext>
    </p:extLst>
  </p:cSld>
  <p:clrMapOvr>
    <a:masterClrMapping/>
  </p:clrMapOvr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511CEA-FBDE-2243-8CDE-665C8C581B5C}" vid="{E5ED06E9-1D55-3740-92D8-8F02F77241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Application>Microsoft Office PowerPoint</Application>
  <PresentationFormat>Custom</PresentationFormat>
  <Slides>18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PNNL_Option_4</vt:lpstr>
      <vt:lpstr>Phase I&amp;II LAr Simulations… toward Module 3 </vt:lpstr>
      <vt:lpstr>Outline</vt:lpstr>
      <vt:lpstr>APEX</vt:lpstr>
      <vt:lpstr>Low-Background Light Sensors</vt:lpstr>
      <vt:lpstr>8B events: a study in APEX</vt:lpstr>
      <vt:lpstr>Need the Detector Light Response at all voxels</vt:lpstr>
      <vt:lpstr>Q+L</vt:lpstr>
      <vt:lpstr>Deposited 8B and n-bkgds energy from Q+L</vt:lpstr>
      <vt:lpstr>PowerPoint Presentation</vt:lpstr>
      <vt:lpstr>Background Modeling</vt:lpstr>
      <vt:lpstr>Integrated Background Control / Assay Mgmt</vt:lpstr>
      <vt:lpstr>Now, simulation to build a background model</vt:lpstr>
      <vt:lpstr>Building the gdml’s</vt:lpstr>
      <vt:lpstr>Timeline</vt:lpstr>
      <vt:lpstr>Summary</vt:lpstr>
      <vt:lpstr>Backup</vt:lpstr>
      <vt:lpstr>Module 4 -- SLoMo</vt:lpstr>
      <vt:lpstr>SLoMo Properties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Colson, Shannon B</dc:creator>
  <cp:revision>1</cp:revision>
  <dcterms:created xsi:type="dcterms:W3CDTF">2020-09-14T16:51:54Z</dcterms:created>
  <dcterms:modified xsi:type="dcterms:W3CDTF">2024-12-09T01:22:00Z</dcterms:modified>
</cp:coreProperties>
</file>