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405" r:id="rId3"/>
    <p:sldId id="613" r:id="rId4"/>
    <p:sldId id="276" r:id="rId5"/>
    <p:sldId id="277" r:id="rId6"/>
    <p:sldId id="600" r:id="rId7"/>
    <p:sldId id="616" r:id="rId8"/>
    <p:sldId id="614" r:id="rId9"/>
    <p:sldId id="615" r:id="rId10"/>
    <p:sldId id="617" r:id="rId11"/>
    <p:sldId id="619" r:id="rId12"/>
    <p:sldId id="599" r:id="rId13"/>
    <p:sldId id="618" r:id="rId14"/>
    <p:sldId id="333" r:id="rId15"/>
    <p:sldId id="343" r:id="rId16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olato Gattuso" initials="CG" lastIdx="1" clrIdx="0">
    <p:extLst>
      <p:ext uri="{19B8F6BF-5375-455C-9EA6-DF929625EA0E}">
        <p15:presenceInfo xmlns:p15="http://schemas.microsoft.com/office/powerpoint/2012/main" userId="S::gattuso@services.fnal.gov::e16b36fd-af99-4a23-a2b7-c93a9c63dd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8B18"/>
    <a:srgbClr val="000000"/>
    <a:srgbClr val="004C97"/>
    <a:srgbClr val="4E4E4E"/>
    <a:srgbClr val="A25E20"/>
    <a:srgbClr val="C7C7C7"/>
    <a:srgbClr val="A7A8AA"/>
    <a:srgbClr val="5050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1" autoAdjust="0"/>
    <p:restoredTop sz="94660"/>
  </p:normalViewPr>
  <p:slideViewPr>
    <p:cSldViewPr snapToGrid="0" snapToObjects="1" showGuides="1">
      <p:cViewPr varScale="1">
        <p:scale>
          <a:sx n="160" d="100"/>
          <a:sy n="160" d="100"/>
        </p:scale>
        <p:origin x="4404" y="13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4BE5-DE0D-4079-AED1-8A1D7E015127}" type="datetime1">
              <a:rPr lang="en-US" smtClean="0"/>
              <a:t>12/4/2024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01F17-0500-40E1-A899-6E720B8682FE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398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2069547-4D30-4235-A1C8-83C39F54A915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80E4488-FFED-4C28-90F7-D6C9BD6DEAD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A892359-6481-4B44-968B-60722F79F9E6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2F95BBE-002D-4B5C-9048-98C2BCA40FFC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49808239-D422-4BE6-B932-7B9F8E37BDB2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0DC55-7C34-4FA1-B227-91D40D7083EC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7B7488F1-7B96-433F-BACA-4D50AD060937}" type="datetime1">
              <a:rPr lang="en-US" altLang="en-US" smtClean="0"/>
              <a:t>12/4/2024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1A58-5433-4DC2-A68B-61C1620411CE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7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38A0426-617E-4252-8CA0-5D4F1A97ECC1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6" r:id="rId9"/>
    <p:sldLayoutId id="2147484140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176859"/>
          </a:xfrm>
        </p:spPr>
        <p:txBody>
          <a:bodyPr/>
          <a:lstStyle/>
          <a:p>
            <a:r>
              <a:rPr lang="en-US" dirty="0"/>
              <a:t>Tony Busch</a:t>
            </a:r>
          </a:p>
          <a:p>
            <a:r>
              <a:rPr lang="en-US" dirty="0"/>
              <a:t>AD Shutdown Coordinator</a:t>
            </a:r>
          </a:p>
          <a:p>
            <a:r>
              <a:rPr lang="en-US" dirty="0"/>
              <a:t>Planning &amp; Integration Department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886785"/>
            <a:ext cx="8499232" cy="1580995"/>
          </a:xfrm>
        </p:spPr>
        <p:txBody>
          <a:bodyPr>
            <a:noAutofit/>
          </a:bodyPr>
          <a:lstStyle/>
          <a:p>
            <a:r>
              <a:rPr lang="en-US" dirty="0"/>
              <a:t>Accelerator Division All Hands </a:t>
            </a:r>
          </a:p>
          <a:p>
            <a:r>
              <a:rPr lang="en-US" dirty="0"/>
              <a:t>Summer Shutdown Summary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E06E-5F8E-F22C-2C2A-6ABC5698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" y="52316"/>
            <a:ext cx="7886700" cy="385723"/>
          </a:xfrm>
        </p:spPr>
        <p:txBody>
          <a:bodyPr/>
          <a:lstStyle/>
          <a:p>
            <a:r>
              <a:rPr lang="en-US" sz="2400" dirty="0"/>
              <a:t>Shutdown work support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EF1D0-CB21-DF3F-1274-004D5733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33ABA060-256D-488F-9860-7EDF3BFC8509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6ADE-45E9-0E2D-42A9-78A55FEF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A3731-47C0-5C82-AC5F-C5E745B1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13FC54-9E6E-8D9E-A102-065876B6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8" y="973394"/>
            <a:ext cx="1649420" cy="3569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1B5B51-1AD3-3F70-C39D-69170994BFED}"/>
              </a:ext>
            </a:extLst>
          </p:cNvPr>
          <p:cNvSpPr txBox="1"/>
          <p:nvPr/>
        </p:nvSpPr>
        <p:spPr>
          <a:xfrm>
            <a:off x="2072149" y="833793"/>
            <a:ext cx="294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APSTD Accelerator support crew </a:t>
            </a:r>
          </a:p>
        </p:txBody>
      </p:sp>
      <p:pic>
        <p:nvPicPr>
          <p:cNvPr id="10" name="Picture 9" descr="A picture containing tripod&#10;&#10;Description automatically generated">
            <a:extLst>
              <a:ext uri="{FF2B5EF4-FFF2-40B4-BE49-F238E27FC236}">
                <a16:creationId xmlns:a16="http://schemas.microsoft.com/office/drawing/2014/main" id="{B1A3EDC9-058E-E08B-CF35-BB6E9FA73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909" y="3670811"/>
            <a:ext cx="1962150" cy="2333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DABCBA-D70C-D61E-C287-D2454E5B4575}"/>
              </a:ext>
            </a:extLst>
          </p:cNvPr>
          <p:cNvSpPr txBox="1"/>
          <p:nvPr/>
        </p:nvSpPr>
        <p:spPr>
          <a:xfrm>
            <a:off x="2272291" y="3164136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And Metrology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AC112372-C2C2-6CC9-ACA8-8F691EFE3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709" y="3149328"/>
            <a:ext cx="1883185" cy="1304280"/>
          </a:xfrm>
          <a:prstGeom prst="rect">
            <a:avLst/>
          </a:prstGeom>
        </p:spPr>
      </p:pic>
      <p:pic>
        <p:nvPicPr>
          <p:cNvPr id="21" name="Picture 20" descr="A yellow circle with a black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0A5ECC5A-BE7D-79DD-451F-F9A94A169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418" y="4041632"/>
            <a:ext cx="1703459" cy="17597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F90079-878A-DBA6-4DE3-1878BE42E583}"/>
              </a:ext>
            </a:extLst>
          </p:cNvPr>
          <p:cNvSpPr txBox="1"/>
          <p:nvPr/>
        </p:nvSpPr>
        <p:spPr>
          <a:xfrm>
            <a:off x="6835877" y="4653993"/>
            <a:ext cx="23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ES&amp;H  safety officers and radiation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7984C-6A71-1C11-C161-AC6F9EB559E1}"/>
              </a:ext>
            </a:extLst>
          </p:cNvPr>
          <p:cNvSpPr txBox="1"/>
          <p:nvPr/>
        </p:nvSpPr>
        <p:spPr>
          <a:xfrm>
            <a:off x="5743651" y="464461"/>
            <a:ext cx="2564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rgbClr val="0070C0"/>
                </a:solidFill>
                <a:effectLst/>
                <a:latin typeface="Helvetica Neue"/>
              </a:rPr>
              <a:t>Infrastructure Services</a:t>
            </a:r>
          </a:p>
          <a:p>
            <a:endParaRPr lang="en-US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59248DD6-8A95-6ED6-010D-2F07D05FA2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workers variety logo">
            <a:extLst>
              <a:ext uri="{FF2B5EF4-FFF2-40B4-BE49-F238E27FC236}">
                <a16:creationId xmlns:a16="http://schemas.microsoft.com/office/drawing/2014/main" id="{6307385A-940B-AFDB-EA8E-D81C7877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53" y="842364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5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E06E-5F8E-F22C-2C2A-6ABC5698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" y="52316"/>
            <a:ext cx="7886700" cy="385723"/>
          </a:xfrm>
        </p:spPr>
        <p:txBody>
          <a:bodyPr/>
          <a:lstStyle/>
          <a:p>
            <a:r>
              <a:rPr lang="en-US" sz="2400" dirty="0"/>
              <a:t>Shutdown work dose received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EF1D0-CB21-DF3F-1274-004D5733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467C6034-9F3A-4576-8175-250133B4EE17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6ADE-45E9-0E2D-42A9-78A55FEF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A3731-47C0-5C82-AC5F-C5E745B1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ABCBA-D70C-D61E-C287-D2454E5B4575}"/>
              </a:ext>
            </a:extLst>
          </p:cNvPr>
          <p:cNvSpPr txBox="1"/>
          <p:nvPr/>
        </p:nvSpPr>
        <p:spPr>
          <a:xfrm>
            <a:off x="2272291" y="3164136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And Metrology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21" name="Picture 20" descr="A yellow circle with a black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0A5ECC5A-BE7D-79DD-451F-F9A94A169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66" y="52316"/>
            <a:ext cx="1018920" cy="1052606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59248DD6-8A95-6ED6-010D-2F07D05FA2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3E6C3-CE1F-5832-EC95-010A3622B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5379"/>
            <a:ext cx="9144000" cy="3043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838AFF-C316-4A28-8FBA-7193BD7CB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8851"/>
            <a:ext cx="9144000" cy="21287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42BC78-E1E4-D58C-FB89-3D5BBCBF35DE}"/>
              </a:ext>
            </a:extLst>
          </p:cNvPr>
          <p:cNvSpPr txBox="1"/>
          <p:nvPr/>
        </p:nvSpPr>
        <p:spPr>
          <a:xfrm>
            <a:off x="5731435" y="170843"/>
            <a:ext cx="3455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Estimated dose 3161 person mrem</a:t>
            </a:r>
          </a:p>
          <a:p>
            <a:r>
              <a:rPr lang="en-US" sz="1800" dirty="0"/>
              <a:t>Actual dose 3076 person mrem</a:t>
            </a:r>
          </a:p>
        </p:txBody>
      </p:sp>
    </p:spTree>
    <p:extLst>
      <p:ext uri="{BB962C8B-B14F-4D97-AF65-F5344CB8AC3E}">
        <p14:creationId xmlns:p14="http://schemas.microsoft.com/office/powerpoint/2010/main" val="186504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2CB-CA87-27B8-C5F6-814A97BC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397268"/>
          </a:xfrm>
        </p:spPr>
        <p:txBody>
          <a:bodyPr/>
          <a:lstStyle/>
          <a:p>
            <a:r>
              <a:rPr lang="en-US" dirty="0"/>
              <a:t>Safety Record for the past 2 shutdowns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D779B-9708-DDEC-E91A-99878B5F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8397"/>
            <a:ext cx="8672513" cy="5846269"/>
          </a:xfrm>
        </p:spPr>
        <p:txBody>
          <a:bodyPr/>
          <a:lstStyle/>
          <a:p>
            <a:pPr marL="457200" lvl="1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Total Number of Injuries during shutdown periods (the past </a:t>
            </a:r>
            <a:r>
              <a:rPr lang="en-US" sz="4000" u="sng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FF0000"/>
                </a:solidFill>
              </a:rPr>
              <a:t> shutdowns).</a:t>
            </a:r>
          </a:p>
          <a:p>
            <a:pPr marL="3600450" lvl="8" indent="0">
              <a:buNone/>
            </a:pPr>
            <a:r>
              <a:rPr lang="en-US" sz="9400" dirty="0">
                <a:solidFill>
                  <a:srgbClr val="FF0000"/>
                </a:solidFill>
              </a:rPr>
              <a:t>0 !!</a:t>
            </a:r>
            <a:endParaRPr lang="en-US" sz="1100" dirty="0">
              <a:solidFill>
                <a:srgbClr val="FF0000"/>
              </a:solidFill>
            </a:endParaRPr>
          </a:p>
          <a:p>
            <a:pPr marL="1314450" lvl="3" indent="0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This number is attributed to </a:t>
            </a:r>
            <a:r>
              <a:rPr lang="en-US" sz="3200" u="sng" dirty="0">
                <a:solidFill>
                  <a:schemeClr val="accent6">
                    <a:lumMod val="50000"/>
                  </a:schemeClr>
                </a:solidFill>
              </a:rPr>
              <a:t>your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hard work and attention to detail.  Accidents can happen, but working safely is not an accident.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3CA55-76DF-03C2-C7C0-1CB4E4C4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D0600-02DA-B4BE-7C99-6CD18AB4662E}"/>
              </a:ext>
            </a:extLst>
          </p:cNvPr>
          <p:cNvSpPr txBox="1"/>
          <p:nvPr/>
        </p:nvSpPr>
        <p:spPr>
          <a:xfrm>
            <a:off x="1997962" y="64364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Busch | All Hands Shutdown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2C632F-3C49-2D57-D9A0-019AD95A9186}"/>
              </a:ext>
            </a:extLst>
          </p:cNvPr>
          <p:cNvSpPr txBox="1"/>
          <p:nvPr/>
        </p:nvSpPr>
        <p:spPr>
          <a:xfrm>
            <a:off x="752149" y="6444706"/>
            <a:ext cx="9511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D6C656B-721F-494D-8EE7-5A748C076A4E}" type="datetime1">
              <a:rPr lang="en-US" alt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12/4/2024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7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21C0-546A-4CC3-A66B-B16D4203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15082"/>
          </a:xfrm>
        </p:spPr>
        <p:txBody>
          <a:bodyPr/>
          <a:lstStyle/>
          <a:p>
            <a:r>
              <a:rPr lang="en-US" dirty="0"/>
              <a:t>Schedule completion and shutdown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48549-0733-4605-81E2-BE784C432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1601" y="963895"/>
            <a:ext cx="8755903" cy="4492623"/>
          </a:xfrm>
        </p:spPr>
        <p:txBody>
          <a:bodyPr/>
          <a:lstStyle/>
          <a:p>
            <a:pPr lvl="1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We had ~ 650 jobs/tasks listed on the schedule.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83% of the jobs were completed. 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 Power outages 85% were completed. </a:t>
            </a:r>
          </a:p>
          <a:p>
            <a:pPr lvl="4"/>
            <a:r>
              <a:rPr lang="en-US" sz="1600" dirty="0">
                <a:solidFill>
                  <a:srgbClr val="0070C0"/>
                </a:solidFill>
              </a:rPr>
              <a:t>5 outages were deferred until next year. (all accelerator outages were completed)</a:t>
            </a: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Radioactive/ Hazardous waste disposal one of the top priorities.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Booster has shipped 8 drums, 6 skids, and one 4x4 box.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Main Injector three 4x4 boxes. </a:t>
            </a:r>
          </a:p>
          <a:p>
            <a:pPr marL="1371600" lvl="3" indent="0"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marL="1371600" lvl="3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We know there is more waste for disposal and there will be more to come.</a:t>
            </a:r>
          </a:p>
          <a:p>
            <a:pPr marL="1371600" lvl="3" indent="0">
              <a:buNone/>
            </a:pPr>
            <a:endParaRPr lang="en-US" sz="1600" dirty="0">
              <a:solidFill>
                <a:srgbClr val="0070C0"/>
              </a:solidFill>
            </a:endParaRP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Next year we will be allotted 10 weeks for shutdown work. Current planned date is 7/14/25.  </a:t>
            </a:r>
          </a:p>
          <a:p>
            <a:pPr marL="1828800" lvl="4" indent="0">
              <a:buNone/>
            </a:pPr>
            <a:r>
              <a:rPr lang="en-US" sz="1600" dirty="0"/>
              <a:t>	</a:t>
            </a:r>
          </a:p>
          <a:p>
            <a:pPr lvl="2"/>
            <a:endParaRPr lang="en-US" sz="18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43C4-9DF4-461E-A65F-28BB7264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0198"/>
            <a:ext cx="1076325" cy="241300"/>
          </a:xfrm>
        </p:spPr>
        <p:txBody>
          <a:bodyPr/>
          <a:lstStyle/>
          <a:p>
            <a:fld id="{4D6C656B-721F-494D-8EE7-5A748C076A4E}" type="datetime1">
              <a:rPr lang="en-US" altLang="en-US" smtClean="0"/>
              <a:t>12/4/2024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17EE3-C68A-4082-9033-2CAE3902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</a:t>
            </a:r>
            <a:r>
              <a:rPr lang="en-US" sz="1100" dirty="0"/>
              <a:t>Busch | All Hands Shutdown 2024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9DF19-75D8-420F-9DEE-B18A60BF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384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21C0-546A-4CC3-A66B-B16D4203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415082"/>
          </a:xfrm>
        </p:spPr>
        <p:txBody>
          <a:bodyPr/>
          <a:lstStyle/>
          <a:p>
            <a:r>
              <a:rPr lang="en-US" dirty="0"/>
              <a:t>Schedule completion and shutdown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48549-0733-4605-81E2-BE784C432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9048" y="769825"/>
            <a:ext cx="8921750" cy="5724785"/>
          </a:xfrm>
        </p:spPr>
        <p:txBody>
          <a:bodyPr/>
          <a:lstStyle/>
          <a:p>
            <a:pPr lvl="1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Lessons learned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Di bottle.  A bottle was delivered that was not properly assembled at the manufacturing facility.  A process to test the bottles moving forward has been developed.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There was an HRA/ Contamination area entry that was not properly monitored. Future jobs in an HRA/ Contamination area will have a full job brief/ debrief.	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Proactive waste disposal. We have been working with the RSO and updating our tasks to ensure that the waste stream disposal timelines will improve.</a:t>
            </a:r>
          </a:p>
          <a:p>
            <a:pPr lvl="3"/>
            <a:endParaRPr lang="en-US" sz="1800" dirty="0">
              <a:solidFill>
                <a:srgbClr val="0070C0"/>
              </a:solidFill>
            </a:endParaRPr>
          </a:p>
          <a:p>
            <a:pPr lvl="2"/>
            <a:r>
              <a:rPr lang="en-US" sz="1800" dirty="0">
                <a:solidFill>
                  <a:srgbClr val="0070C0"/>
                </a:solidFill>
              </a:rPr>
              <a:t>Meetings will be starting on January 14</a:t>
            </a:r>
            <a:r>
              <a:rPr lang="en-US" sz="1800" baseline="30000" dirty="0">
                <a:solidFill>
                  <a:srgbClr val="0070C0"/>
                </a:solidFill>
              </a:rPr>
              <a:t>th@ </a:t>
            </a:r>
            <a:r>
              <a:rPr lang="en-US" sz="1800" dirty="0">
                <a:solidFill>
                  <a:srgbClr val="0070C0"/>
                </a:solidFill>
              </a:rPr>
              <a:t> 1100 to start planning the next shutdown and work schedule.</a:t>
            </a:r>
          </a:p>
          <a:p>
            <a:pPr lvl="3"/>
            <a:r>
              <a:rPr lang="en-US" sz="1600" dirty="0">
                <a:solidFill>
                  <a:srgbClr val="0070C0"/>
                </a:solidFill>
              </a:rPr>
              <a:t>We need to stay ahead of known issues such as procurement and delivery dates that keep slipping. </a:t>
            </a:r>
          </a:p>
          <a:p>
            <a:pPr lvl="4"/>
            <a:r>
              <a:rPr lang="en-US" sz="1600" dirty="0">
                <a:solidFill>
                  <a:srgbClr val="0070C0"/>
                </a:solidFill>
              </a:rPr>
              <a:t>Previous shutdowns all work was ready to go for the first 4 weeks of the shutdown prior to work starting.  Work needs to be properly queued.</a:t>
            </a:r>
          </a:p>
          <a:p>
            <a:pPr lvl="4"/>
            <a:r>
              <a:rPr lang="en-US" sz="1600" dirty="0">
                <a:solidFill>
                  <a:srgbClr val="0070C0"/>
                </a:solidFill>
              </a:rPr>
              <a:t>Our ability to pivot on jobs during this shutdown was reduced due to the availability of parts and equipment.</a:t>
            </a:r>
          </a:p>
          <a:p>
            <a:pPr marL="1828800" lvl="4" indent="0">
              <a:buNone/>
            </a:pPr>
            <a:r>
              <a:rPr lang="en-US" sz="1600" dirty="0"/>
              <a:t>	</a:t>
            </a:r>
          </a:p>
          <a:p>
            <a:pPr lvl="2"/>
            <a:endParaRPr lang="en-US" sz="18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43C4-9DF4-461E-A65F-28BB7264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0198"/>
            <a:ext cx="1076325" cy="241300"/>
          </a:xfrm>
        </p:spPr>
        <p:txBody>
          <a:bodyPr/>
          <a:lstStyle/>
          <a:p>
            <a:fld id="{937BADC8-31D9-414C-845F-098067A9EE7E}" type="datetime1">
              <a:rPr lang="en-US" altLang="en-US" smtClean="0"/>
              <a:t>12/4/2024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17EE3-C68A-4082-9033-2CAE3902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</a:t>
            </a:r>
            <a:r>
              <a:rPr lang="en-US" sz="1100" dirty="0"/>
              <a:t>Busch | All Hands Shutdown 2024</a:t>
            </a:r>
            <a:endParaRPr lang="en-US" sz="11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9DF19-75D8-420F-9DEE-B18A60BF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8735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86799" cy="5059363"/>
          </a:xfrm>
        </p:spPr>
        <p:txBody>
          <a:bodyPr/>
          <a:lstStyle/>
          <a:p>
            <a:pPr marL="0" indent="0" algn="ctr">
              <a:buNone/>
            </a:pPr>
            <a:endParaRPr lang="en-US" sz="4800" b="1" dirty="0">
              <a:solidFill>
                <a:srgbClr val="003087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3087"/>
                </a:solidFill>
              </a:rPr>
              <a:t>Thank you all for your help and dedication. 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Busch | All Hands Shutdown 2024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97C72-D3FC-857F-C0D5-CEB8DFD9A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fld id="{89DA73C2-878F-47EC-A8F2-168FAAE5C083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75D5D-49F3-5633-C5FF-8EF9FCF3B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12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19164C-06D3-BBE4-9EAF-39F06C0BA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62000"/>
            <a:ext cx="9144000" cy="5436023"/>
          </a:xfrm>
        </p:spPr>
        <p:txBody>
          <a:bodyPr/>
          <a:lstStyle/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Switchover from </a:t>
            </a:r>
            <a:r>
              <a:rPr lang="en-US" dirty="0" err="1">
                <a:solidFill>
                  <a:srgbClr val="0070C0"/>
                </a:solidFill>
              </a:rPr>
              <a:t>ShutCo</a:t>
            </a:r>
            <a:r>
              <a:rPr lang="en-US" dirty="0">
                <a:solidFill>
                  <a:srgbClr val="0070C0"/>
                </a:solidFill>
              </a:rPr>
              <a:t> to RunCo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Transitioning into operational mode happened on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Friday November 8</a:t>
            </a:r>
            <a:r>
              <a:rPr lang="en-US" baseline="30000" dirty="0">
                <a:solidFill>
                  <a:srgbClr val="0070C0"/>
                </a:solidFill>
              </a:rPr>
              <a:t>th</a:t>
            </a:r>
            <a:r>
              <a:rPr lang="en-US" dirty="0">
                <a:solidFill>
                  <a:srgbClr val="0070C0"/>
                </a:solidFill>
              </a:rPr>
              <a:t> @ 00:01 hrs.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Runco’s (2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Tour)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George Deinlein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Jason Crnkovic</a:t>
            </a:r>
          </a:p>
          <a:p>
            <a:pPr lvl="1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B3CA1A-EA63-023F-D706-8B683DEB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ShutCo</a:t>
            </a:r>
            <a:r>
              <a:rPr lang="en-US" dirty="0"/>
              <a:t> to Runco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E97FB-D03E-06F0-E4B2-13D733512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fld id="{F7C2F2A2-3F65-4C54-AFB6-A1043975E0C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468AF-5A26-B539-8B68-F4175AB28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Busch | All Hands Shutdown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553B-CF77-2CE1-67E5-EA9801D0A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26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940BAE-1D6A-4515-B908-04A3F6D7BDC1}"/>
              </a:ext>
            </a:extLst>
          </p:cNvPr>
          <p:cNvSpPr/>
          <p:nvPr/>
        </p:nvSpPr>
        <p:spPr>
          <a:xfrm>
            <a:off x="3120387" y="345344"/>
            <a:ext cx="2760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Shutdown 2024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9547E-5E0F-00B7-93C0-3908A283E185}"/>
              </a:ext>
            </a:extLst>
          </p:cNvPr>
          <p:cNvSpPr txBox="1"/>
          <p:nvPr/>
        </p:nvSpPr>
        <p:spPr>
          <a:xfrm>
            <a:off x="302738" y="957649"/>
            <a:ext cx="53450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Our Original Shutdown parameters were</a:t>
            </a:r>
            <a:r>
              <a:rPr lang="en-US" sz="1800" b="1" dirty="0">
                <a:solidFill>
                  <a:srgbClr val="0070C0"/>
                </a:solidFill>
              </a:rPr>
              <a:t>:</a:t>
            </a:r>
          </a:p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Duration: 10 weeks</a:t>
            </a:r>
          </a:p>
          <a:p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r>
              <a:rPr lang="en-US" sz="1800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Many coordinators and managers were very helpful in getting a schedule together that was viable for the 10 week timeframe.   </a:t>
            </a:r>
          </a:p>
          <a:p>
            <a:endParaRPr lang="en-US" sz="1800" dirty="0">
              <a:solidFill>
                <a:srgbClr val="0070C0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Due to the Kautz Road transformer fire and other issues </a:t>
            </a:r>
            <a:r>
              <a:rPr lang="en-US" sz="1800" dirty="0" err="1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ie</a:t>
            </a:r>
            <a:r>
              <a:rPr lang="en-US" sz="1800" dirty="0">
                <a:solidFill>
                  <a:srgbClr val="0070C0"/>
                </a:solidFill>
                <a:latin typeface="+mn-lt"/>
                <a:cs typeface="Helvetica" panose="020B0604020202020204" pitchFamily="34" charset="0"/>
              </a:rPr>
              <a:t>… Main Injector heat exchangers, we were extended several weeks.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24BEDF-039A-3F74-F7F3-D9223F7F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18" y="4080192"/>
            <a:ext cx="4256116" cy="19368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241553-6D51-13F4-8511-39A6ED3A7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64" y="1974537"/>
            <a:ext cx="3019308" cy="4028032"/>
          </a:xfrm>
          <a:prstGeom prst="rect">
            <a:avLst/>
          </a:prstGeom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37A605A-AE20-F979-C9F7-05B54558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E743E132-8BFC-4409-B12D-C7BD7CE62A59}" type="datetime1">
              <a:rPr lang="en-US" smtClean="0"/>
              <a:t>12/4/2024</a:t>
            </a:fld>
            <a:endParaRPr lang="en-IN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1CE458B-2827-CCF1-2126-51968AC4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Busch | All Hands Shutdown 2024</a:t>
            </a:r>
            <a:endParaRPr lang="en-IN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73C8B15-63E1-5250-17E7-1EE3B385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01F17-0500-40E1-A899-6E720B8682FE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014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CD27B3-969B-52F5-BB0D-772495F2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Shutdown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776E-85DE-40DB-0477-C4F29B79B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1906" y="6504213"/>
            <a:ext cx="880289" cy="241300"/>
          </a:xfrm>
        </p:spPr>
        <p:txBody>
          <a:bodyPr/>
          <a:lstStyle/>
          <a:p>
            <a:pPr>
              <a:defRPr/>
            </a:pPr>
            <a:fld id="{7EE4D83E-0066-4262-B155-87781A80CF85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7E05-68E9-158E-94B0-56CEBB68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8F32-9D09-15A1-27D0-5E13FE373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6C7A6416-3B1B-FCD1-7A7F-2144B91B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481274"/>
            <a:ext cx="2286622" cy="304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8BD832-5C8B-3C3F-E5D1-C713E1CA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131" y="1481274"/>
            <a:ext cx="2660394" cy="199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58DAA-E3FB-AF9C-C330-4699A6CBD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786" y="1481273"/>
            <a:ext cx="3428173" cy="2571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C382FC-8635-7E39-9BE7-FB66B69316CB}"/>
              </a:ext>
            </a:extLst>
          </p:cNvPr>
          <p:cNvSpPr txBox="1"/>
          <p:nvPr/>
        </p:nvSpPr>
        <p:spPr>
          <a:xfrm>
            <a:off x="133184" y="4500023"/>
            <a:ext cx="3254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New Collimator installed.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Major effort, Booster, MSD, Controls, Iron Workers, Instrumentation, Alignment, &amp; Safety.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DED6C-886B-5D7C-D5B3-8BDC35256F2A}"/>
              </a:ext>
            </a:extLst>
          </p:cNvPr>
          <p:cNvSpPr txBox="1"/>
          <p:nvPr/>
        </p:nvSpPr>
        <p:spPr>
          <a:xfrm>
            <a:off x="2590444" y="3475543"/>
            <a:ext cx="302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girder chokes refurbished</a:t>
            </a:r>
            <a:r>
              <a:rPr lang="en-US" sz="1600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5BD13-AED2-5B0E-C620-AE8DE0BA3C5A}"/>
              </a:ext>
            </a:extLst>
          </p:cNvPr>
          <p:cNvSpPr txBox="1"/>
          <p:nvPr/>
        </p:nvSpPr>
        <p:spPr>
          <a:xfrm>
            <a:off x="5503786" y="4053024"/>
            <a:ext cx="3023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MP03 extraction septa manifold LCW leak repair and hose replacement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3950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CD27B3-969B-52F5-BB0D-772495F2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Shutdown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776E-85DE-40DB-0477-C4F29B79B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8000" y="6504213"/>
            <a:ext cx="904195" cy="241300"/>
          </a:xfrm>
        </p:spPr>
        <p:txBody>
          <a:bodyPr/>
          <a:lstStyle/>
          <a:p>
            <a:pPr>
              <a:defRPr/>
            </a:pPr>
            <a:fld id="{8B1D02F1-86FA-4EE3-A2DF-1A957D08A4E6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7E05-68E9-158E-94B0-56CEBB68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Busch | All Hands Shutdown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8F32-9D09-15A1-27D0-5E13FE373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68804-8F99-7D3E-807C-39EE9A27D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45070"/>
            <a:ext cx="3487052" cy="1610107"/>
          </a:xfrm>
          <a:prstGeom prst="rect">
            <a:avLst/>
          </a:prstGeom>
        </p:spPr>
      </p:pic>
      <p:pic>
        <p:nvPicPr>
          <p:cNvPr id="13" name="Picture 12" descr="A picture containing indoor, ceiling, miller&#10;&#10;Description automatically generated">
            <a:extLst>
              <a:ext uri="{FF2B5EF4-FFF2-40B4-BE49-F238E27FC236}">
                <a16:creationId xmlns:a16="http://schemas.microsoft.com/office/drawing/2014/main" id="{4B555092-DACB-5D7E-F67B-C9B58C47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52" y="1495363"/>
            <a:ext cx="3707296" cy="19848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872917-EBFA-A62B-AC44-D67A7039C2AB}"/>
              </a:ext>
            </a:extLst>
          </p:cNvPr>
          <p:cNvSpPr txBox="1"/>
          <p:nvPr/>
        </p:nvSpPr>
        <p:spPr>
          <a:xfrm>
            <a:off x="222251" y="3164217"/>
            <a:ext cx="302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P2-2 girder manifold LCW leak patch. Extremely difficult area to work behind girder.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78C86-6D58-6F0D-A98A-37331AC0387E}"/>
              </a:ext>
            </a:extLst>
          </p:cNvPr>
          <p:cNvSpPr txBox="1"/>
          <p:nvPr/>
        </p:nvSpPr>
        <p:spPr>
          <a:xfrm>
            <a:off x="7422949" y="1498860"/>
            <a:ext cx="1533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Operational gradient magnet corona testing.  Part of planning for 20 Hz running with PIPII.</a:t>
            </a:r>
          </a:p>
        </p:txBody>
      </p:sp>
      <p:pic>
        <p:nvPicPr>
          <p:cNvPr id="21" name="Picture 2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0CFA0AD6-6F28-D22B-689B-380E1A9B3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42" y="3939034"/>
            <a:ext cx="2572652" cy="19294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6B017A-A54D-C0BB-16A4-5D8510FF6216}"/>
              </a:ext>
            </a:extLst>
          </p:cNvPr>
          <p:cNvSpPr txBox="1"/>
          <p:nvPr/>
        </p:nvSpPr>
        <p:spPr>
          <a:xfrm>
            <a:off x="5500990" y="4570923"/>
            <a:ext cx="1972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P6 HRA replaced bad girder capacitors.</a:t>
            </a:r>
          </a:p>
        </p:txBody>
      </p:sp>
    </p:spTree>
    <p:extLst>
      <p:ext uri="{BB962C8B-B14F-4D97-AF65-F5344CB8AC3E}">
        <p14:creationId xmlns:p14="http://schemas.microsoft.com/office/powerpoint/2010/main" val="24252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E89CC9-B6C9-4535-A585-59802C34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7349" y="1305031"/>
            <a:ext cx="3941888" cy="2690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FE06E-5F8E-F22C-2C2A-6ABC5698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" y="52316"/>
            <a:ext cx="7886700" cy="385723"/>
          </a:xfrm>
        </p:spPr>
        <p:txBody>
          <a:bodyPr/>
          <a:lstStyle/>
          <a:p>
            <a:r>
              <a:rPr lang="en-US" sz="2400" dirty="0"/>
              <a:t>Main Injector 8 </a:t>
            </a:r>
            <a:r>
              <a:rPr lang="en-US" sz="2400" dirty="0" err="1"/>
              <a:t>Gev</a:t>
            </a:r>
            <a:r>
              <a:rPr lang="en-US" sz="2400" dirty="0"/>
              <a:t> Collimators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DFDA4-CBE8-E93C-3C1D-1FE867D3B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6561" y="431438"/>
            <a:ext cx="3499287" cy="119367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Collimators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825-826 and 827-828</a:t>
            </a:r>
          </a:p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Weight per collimator station:  ~175,000 lbs.  (88 tons)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EF1D0-CB21-DF3F-1274-004D5733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44BFC2F0-107D-4FF6-B9F5-683A182D6019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6ADE-45E9-0E2D-42A9-78A55FEF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A3731-47C0-5C82-AC5F-C5E745B1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6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4406873-1637-C8DE-797E-AFFB6C3EDCBC}"/>
              </a:ext>
            </a:extLst>
          </p:cNvPr>
          <p:cNvSpPr txBox="1">
            <a:spLocks/>
          </p:cNvSpPr>
          <p:nvPr/>
        </p:nvSpPr>
        <p:spPr>
          <a:xfrm>
            <a:off x="51641" y="3099724"/>
            <a:ext cx="3422367" cy="2843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is</a:t>
            </a:r>
            <a:r>
              <a:rPr lang="en-US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~75% complete. Vacuum chambers are assembled and ready to install during the next shutdown.  The 8 GeV line is reassembled and ready for operations.</a:t>
            </a: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Collimator installation will be completed </a:t>
            </a:r>
            <a:r>
              <a:rPr lang="en-US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during </a:t>
            </a:r>
            <a:r>
              <a:rPr lang="en-US" sz="16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shutdown 2025.</a:t>
            </a:r>
            <a:endParaRPr lang="en-US" sz="1600" dirty="0">
              <a:solidFill>
                <a:srgbClr val="0070C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3" name="Picture 2" descr="A picture containing indoor, ceiling, warehouse, subway&#10;&#10;Description automatically generated">
            <a:extLst>
              <a:ext uri="{FF2B5EF4-FFF2-40B4-BE49-F238E27FC236}">
                <a16:creationId xmlns:a16="http://schemas.microsoft.com/office/drawing/2014/main" id="{37005DB7-88BD-DAB8-D912-636B2A406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7" y="564415"/>
            <a:ext cx="3325761" cy="2494321"/>
          </a:xfrm>
          <a:prstGeom prst="rect">
            <a:avLst/>
          </a:prstGeom>
        </p:spPr>
      </p:pic>
      <p:pic>
        <p:nvPicPr>
          <p:cNvPr id="18" name="Picture 17" descr="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2443ED01-CE3E-638E-18EE-82C7F37B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29" y="4041058"/>
            <a:ext cx="3003369" cy="22525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9BC54A-9E21-0780-C57D-88FED9E790BC}"/>
              </a:ext>
            </a:extLst>
          </p:cNvPr>
          <p:cNvSpPr txBox="1"/>
          <p:nvPr/>
        </p:nvSpPr>
        <p:spPr>
          <a:xfrm>
            <a:off x="6041357" y="3730526"/>
            <a:ext cx="2881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Fully assembled jaws and vacuum chambers for both 825 and 827</a:t>
            </a:r>
          </a:p>
        </p:txBody>
      </p:sp>
    </p:spTree>
    <p:extLst>
      <p:ext uri="{BB962C8B-B14F-4D97-AF65-F5344CB8AC3E}">
        <p14:creationId xmlns:p14="http://schemas.microsoft.com/office/powerpoint/2010/main" val="323711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FE06E-5F8E-F22C-2C2A-6ABC5698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" y="52316"/>
            <a:ext cx="7886700" cy="385723"/>
          </a:xfrm>
        </p:spPr>
        <p:txBody>
          <a:bodyPr/>
          <a:lstStyle/>
          <a:p>
            <a:r>
              <a:rPr lang="en-US" sz="2400" dirty="0"/>
              <a:t>Main Injector shutdown work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EF1D0-CB21-DF3F-1274-004D5733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0082DD7C-FB10-484F-831E-8D8D74F6FAB7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76ADE-45E9-0E2D-42A9-78A55FEF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A3731-47C0-5C82-AC5F-C5E745B1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09F0A7-785B-0DCC-3943-B3A87F1F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3" y="1724332"/>
            <a:ext cx="2557001" cy="3409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F7333D-7361-D336-850B-69856306F30A}"/>
              </a:ext>
            </a:extLst>
          </p:cNvPr>
          <p:cNvSpPr txBox="1"/>
          <p:nvPr/>
        </p:nvSpPr>
        <p:spPr>
          <a:xfrm>
            <a:off x="222250" y="543458"/>
            <a:ext cx="3502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MI 201 and 218 Sump Discharge Repairs. Replaced with HDPE</a:t>
            </a:r>
            <a:r>
              <a:rPr lang="en-US" sz="1600" kern="100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14" name="Picture 13" descr="A picture containing indoor, wooden, metal, kitchenware&#10;&#10;Description automatically generated">
            <a:extLst>
              <a:ext uri="{FF2B5EF4-FFF2-40B4-BE49-F238E27FC236}">
                <a16:creationId xmlns:a16="http://schemas.microsoft.com/office/drawing/2014/main" id="{1487C540-BCAC-C7DD-AE90-AB52E4F6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429" y="438039"/>
            <a:ext cx="2557001" cy="3409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15C57-8FE5-5E69-A3BA-6748CC32A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077" y="4376936"/>
            <a:ext cx="2800891" cy="18691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B655F5-9380-4DC1-ADBD-7573373E892A}"/>
              </a:ext>
            </a:extLst>
          </p:cNvPr>
          <p:cNvSpPr txBox="1"/>
          <p:nvPr/>
        </p:nvSpPr>
        <p:spPr>
          <a:xfrm>
            <a:off x="3812458" y="958956"/>
            <a:ext cx="225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Injector heat exchangers have corrosion issues. All heat exchangers are being evaluated for use.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4DB39-09AB-53F2-836D-8AECCA0C96F6}"/>
              </a:ext>
            </a:extLst>
          </p:cNvPr>
          <p:cNvSpPr txBox="1"/>
          <p:nvPr/>
        </p:nvSpPr>
        <p:spPr>
          <a:xfrm>
            <a:off x="5988022" y="4190382"/>
            <a:ext cx="2978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All MI LCW Pump Discharge Gaskets were replaced over a 2 week period</a:t>
            </a:r>
            <a:r>
              <a:rPr lang="en-US" sz="1600" kern="100" dirty="0">
                <a:solidFill>
                  <a:srgbClr val="0070C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A93E67-A265-BB91-8EE0-C397A5403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691" y="5196459"/>
            <a:ext cx="993962" cy="9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9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0127-191E-ED1E-B546-63A18E7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48" y="242381"/>
            <a:ext cx="7886700" cy="1325563"/>
          </a:xfrm>
        </p:spPr>
        <p:txBody>
          <a:bodyPr/>
          <a:lstStyle/>
          <a:p>
            <a:r>
              <a:rPr lang="en-US" sz="2800" dirty="0"/>
              <a:t>Electrical work/ upgrades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28C41-13CC-89F9-5CDB-55C938AE6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6" y="6504213"/>
            <a:ext cx="793775" cy="241300"/>
          </a:xfrm>
        </p:spPr>
        <p:txBody>
          <a:bodyPr/>
          <a:lstStyle/>
          <a:p>
            <a:fld id="{4E987C93-F6A1-44CD-A4F0-E11F71BAD9ED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8717A-9FC6-1978-8949-49D0F3D0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5E3EF-D0A1-FCF1-27A9-4CCDAFD0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 descr="New Cable Reel Rack : Warehouse Rack Company, Inc.">
            <a:extLst>
              <a:ext uri="{FF2B5EF4-FFF2-40B4-BE49-F238E27FC236}">
                <a16:creationId xmlns:a16="http://schemas.microsoft.com/office/drawing/2014/main" id="{B683F362-41EB-6B01-4FEC-C07954A4C8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76" y="782871"/>
            <a:ext cx="2811836" cy="17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D09F69-751B-9BEC-A645-05AEDC462F1C}"/>
              </a:ext>
            </a:extLst>
          </p:cNvPr>
          <p:cNvSpPr txBox="1"/>
          <p:nvPr/>
        </p:nvSpPr>
        <p:spPr>
          <a:xfrm>
            <a:off x="636588" y="2540000"/>
            <a:ext cx="81561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Dual PA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’s at MI 60 for PIP2.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8 GeV and Booster collimators. The Controls group contributed work on both Booster and 8 GeV controllers.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Upper and lower dipole at MI 20.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Numerous other pulls.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70C0"/>
                </a:solidFill>
                <a:latin typeface="Calibri" panose="020F0502020204030204" pitchFamily="34" charset="0"/>
              </a:rPr>
              <a:t>17 miles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worth of cable pulled.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44444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444444"/>
              </a:solidFill>
              <a:latin typeface="Calibri" panose="020F0502020204030204" pitchFamily="34" charset="0"/>
            </a:endParaRPr>
          </a:p>
          <a:p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2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C037-E37C-D245-D28E-2854DD30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95" y="350325"/>
            <a:ext cx="7886700" cy="483533"/>
          </a:xfrm>
        </p:spPr>
        <p:txBody>
          <a:bodyPr/>
          <a:lstStyle/>
          <a:p>
            <a:r>
              <a:rPr lang="en-US" sz="2400" dirty="0"/>
              <a:t>Power Electronics Systems Department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4DBC-4C93-E40C-2A06-FFC2E4B1E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3000" y="908427"/>
            <a:ext cx="5645448" cy="4987645"/>
          </a:xfrm>
        </p:spPr>
        <p:txBody>
          <a:bodyPr/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SEL-751 over current relay installation.</a:t>
            </a:r>
          </a:p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Transformer secondary cable replacement for MI-20 Lower &amp; Upper.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Add filter cap bleeder resistors to support faster rep rate.</a:t>
            </a:r>
          </a:p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Add high-temp lugs to dipole supplies to support faster rep rate</a:t>
            </a:r>
          </a:p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Controls electrolytic cap replacement for MP02/MP03/ORBUMP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0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I:Q847 commissioning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Added 480V test points in multiple power supplies and disconnects across the accelerator complex to help support the absence of voltage verification.</a:t>
            </a:r>
            <a:endParaRPr lang="en-US" sz="2000" b="0" i="0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D809F-B76D-C9D9-0423-CF80C0A6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870844" cy="241300"/>
          </a:xfrm>
        </p:spPr>
        <p:txBody>
          <a:bodyPr/>
          <a:lstStyle/>
          <a:p>
            <a:fld id="{FEB5F9B9-6416-4ECB-A981-A84358123BC5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539BF-8731-297C-BAD2-E2586984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   Busch | All Hands Shutdown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60BBD-BBF0-6BBC-B9C2-E06EEC08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AD95032-4B2D-EEF7-9A50-7DE801C3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-737866" y="1694438"/>
            <a:ext cx="2949385" cy="137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DFA82-4318-96B6-5502-18D6B809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035" y="533744"/>
            <a:ext cx="1269441" cy="2814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ADFD3-899C-2CCD-3A89-8A8EEDAE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48" y="3429000"/>
            <a:ext cx="1990136" cy="26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1994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39671</TotalTime>
  <Words>948</Words>
  <Application>Microsoft Office PowerPoint</Application>
  <PresentationFormat>On-screen Show (4:3)</PresentationFormat>
  <Paragraphs>149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Georgia</vt:lpstr>
      <vt:lpstr>Helvetica</vt:lpstr>
      <vt:lpstr>Helvetica Neue</vt:lpstr>
      <vt:lpstr>Times New Roman</vt:lpstr>
      <vt:lpstr>Fermilab_PPT_090815</vt:lpstr>
      <vt:lpstr>PowerPoint Presentation</vt:lpstr>
      <vt:lpstr>ShutCo to Runco</vt:lpstr>
      <vt:lpstr>PowerPoint Presentation</vt:lpstr>
      <vt:lpstr>Booster Shutdown Work</vt:lpstr>
      <vt:lpstr>Booster Shutdown Work</vt:lpstr>
      <vt:lpstr>Main Injector 8 Gev Collimators</vt:lpstr>
      <vt:lpstr>Main Injector shutdown work</vt:lpstr>
      <vt:lpstr>Electrical work/ upgrades</vt:lpstr>
      <vt:lpstr>Power Electronics Systems Department </vt:lpstr>
      <vt:lpstr>Shutdown work support</vt:lpstr>
      <vt:lpstr>Shutdown work dose received</vt:lpstr>
      <vt:lpstr>Safety Record for the past 2 shutdowns</vt:lpstr>
      <vt:lpstr>Schedule completion and shutdown summary</vt:lpstr>
      <vt:lpstr>Schedule completion and shutdown summary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Tony W Busch</cp:lastModifiedBy>
  <cp:revision>396</cp:revision>
  <cp:lastPrinted>2016-04-05T12:58:00Z</cp:lastPrinted>
  <dcterms:created xsi:type="dcterms:W3CDTF">2016-03-03T19:44:14Z</dcterms:created>
  <dcterms:modified xsi:type="dcterms:W3CDTF">2024-12-04T18:20:37Z</dcterms:modified>
</cp:coreProperties>
</file>