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  <p:sldMasterId id="2147484110" r:id="rId3"/>
  </p:sldMasterIdLst>
  <p:notesMasterIdLst>
    <p:notesMasterId r:id="rId10"/>
  </p:notesMasterIdLst>
  <p:handoutMasterIdLst>
    <p:handoutMasterId r:id="rId11"/>
  </p:handoutMasterIdLst>
  <p:sldIdLst>
    <p:sldId id="265" r:id="rId4"/>
    <p:sldId id="286" r:id="rId5"/>
    <p:sldId id="345" r:id="rId6"/>
    <p:sldId id="335" r:id="rId7"/>
    <p:sldId id="342" r:id="rId8"/>
    <p:sldId id="311" r:id="rId9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DD5483-647A-4871-82F6-421C1F86154A}">
          <p14:sldIdLst>
            <p14:sldId id="265"/>
            <p14:sldId id="286"/>
            <p14:sldId id="345"/>
            <p14:sldId id="335"/>
            <p14:sldId id="342"/>
            <p14:sldId id="311"/>
          </p14:sldIdLst>
        </p14:section>
        <p14:section name="extra slide" id="{2E6BB51E-C3C9-4C98-8127-98C4712D76C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4DEE8"/>
    <a:srgbClr val="7BD5E1"/>
    <a:srgbClr val="79CAE3"/>
    <a:srgbClr val="6600FF"/>
    <a:srgbClr val="66FF66"/>
    <a:srgbClr val="CCCC00"/>
    <a:srgbClr val="33CC33"/>
    <a:srgbClr val="00FFF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5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37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12/4/2024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12/4/2024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7331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12/6/2024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421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12/6/2024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986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12/6/2024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830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12/6/2024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29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12/6/2024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12/6/2024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12/6/2024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12/6/2024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12/6/2024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12/6/2024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12/6/2024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12/6/2024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12/6/2024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81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1" r:id="rId1"/>
    <p:sldLayoutId id="2147484112" r:id="rId2"/>
    <p:sldLayoutId id="2147484113" r:id="rId3"/>
    <p:sldLayoutId id="2147484114" r:id="rId4"/>
    <p:sldLayoutId id="2147484115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Shutdown Report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Jim Morgan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Friday 09:00 Ops Meeting 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December 6,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A4576-5A42-4024-8B1E-658088B7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Muon Campus status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E1D7-718F-4B69-B0BB-E2437D1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12/6/2024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7ADB4-F7C8-403F-A498-26D2FD547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311C2-48AE-4864-91BD-D693DB32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2</a:t>
            </a:fld>
            <a:endParaRPr lang="en-US" altLang="en-US" sz="12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C1ECAAB-82EA-4488-8934-2EA55ACC3947}"/>
              </a:ext>
            </a:extLst>
          </p:cNvPr>
          <p:cNvSpPr txBox="1">
            <a:spLocks/>
          </p:cNvSpPr>
          <p:nvPr/>
        </p:nvSpPr>
        <p:spPr>
          <a:xfrm rot="16200000">
            <a:off x="5171960" y="1658111"/>
            <a:ext cx="2500412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Study – Alternative M5 optics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A90B59B-B90A-46DA-8A38-044E39BF583F}"/>
              </a:ext>
            </a:extLst>
          </p:cNvPr>
          <p:cNvSpPr txBox="1">
            <a:spLocks/>
          </p:cNvSpPr>
          <p:nvPr/>
        </p:nvSpPr>
        <p:spPr>
          <a:xfrm rot="16200000">
            <a:off x="5831837" y="1233627"/>
            <a:ext cx="2500412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Study – M1-M3 Optics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FA65EA-4B2E-4FB1-9BFC-95C554DB4EEA}"/>
              </a:ext>
            </a:extLst>
          </p:cNvPr>
          <p:cNvSpPr txBox="1"/>
          <p:nvPr/>
        </p:nvSpPr>
        <p:spPr>
          <a:xfrm>
            <a:off x="228600" y="795926"/>
            <a:ext cx="8686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Electrostatic Septum ESS2 installation and new stand check-out for both septa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ESS vacuum good enough to begin high voltage conditioning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Periodic vacuum “burps” went away when adjacent vacuum pumped down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Motion-control check-out began on ESS1 &amp; ESS2, modifying limit switch brackets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Q205 rad hard quadrupole and modified vacuum pipe installation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Vacuum connections made and pump-down started just before Thanksgiving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Vacuum leak discovered Monday; seal replaced to fix 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Water manifold union has leak, TD experts to investigate today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Domestic water line repair north of AP-0 and over MI-8 Line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Berm integrity has been confirmed after repairs and documented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Muon Campus safety system testing on Tuesday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Ops secured Muon tunnel enclosures on Sunday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Muon LCW resistivity improved when two fresh DI bottles installed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Numerous LCW leaks have been repaired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Large leak on Q406 valved out by Ops on 11/22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F-27 water skid has issues that require further investigation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Working with controls on BPM application program modifications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Also, BPM tests to check out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AP-0 A/C work remains paused</a:t>
            </a:r>
          </a:p>
        </p:txBody>
      </p:sp>
    </p:spTree>
    <p:extLst>
      <p:ext uri="{BB962C8B-B14F-4D97-AF65-F5344CB8AC3E}">
        <p14:creationId xmlns:p14="http://schemas.microsoft.com/office/powerpoint/2010/main" val="227429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C4D2BA-0C93-8F8C-32F9-11DA3238AA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E2054F80-893E-6848-AC11-59729059D7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656" y="889000"/>
            <a:ext cx="6793000" cy="53938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DBBC837-C420-88C4-A4EA-E687F739A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 and Q205 region vacuum pump-down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9EBA96-2C8A-5328-A78C-DC7D98D01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12/6/2024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6FADA-D1DE-E6E9-D4F0-C853B6398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5B2E6-51BC-2FC4-C02B-2A7CEAEE4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A20EE2-87CE-67B7-5D1C-9FF1F29D7416}"/>
              </a:ext>
            </a:extLst>
          </p:cNvPr>
          <p:cNvSpPr txBox="1"/>
          <p:nvPr/>
        </p:nvSpPr>
        <p:spPr>
          <a:xfrm>
            <a:off x="7574648" y="5098350"/>
            <a:ext cx="13407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FF00"/>
                </a:solidFill>
              </a:rPr>
              <a:t>207 thermocouple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F0A1D6-1B5F-665A-9234-777EF44B07F1}"/>
              </a:ext>
            </a:extLst>
          </p:cNvPr>
          <p:cNvSpPr txBox="1"/>
          <p:nvPr/>
        </p:nvSpPr>
        <p:spPr>
          <a:xfrm>
            <a:off x="7668472" y="4511393"/>
            <a:ext cx="11485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ESS2 Ion Gauge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B247F9-7189-DCD1-37C2-63E486E79B34}"/>
              </a:ext>
            </a:extLst>
          </p:cNvPr>
          <p:cNvSpPr txBox="1"/>
          <p:nvPr/>
        </p:nvSpPr>
        <p:spPr>
          <a:xfrm>
            <a:off x="7668472" y="3267612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206 ion pump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279DB2-9CA0-C6FD-0FB0-5670777B7640}"/>
              </a:ext>
            </a:extLst>
          </p:cNvPr>
          <p:cNvSpPr txBox="1"/>
          <p:nvPr/>
        </p:nvSpPr>
        <p:spPr>
          <a:xfrm>
            <a:off x="7668472" y="4113186"/>
            <a:ext cx="11485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C000"/>
                </a:solidFill>
              </a:rPr>
              <a:t>ESS1 Ion Gauge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1DA170-AE54-C216-541B-A32FC5361263}"/>
              </a:ext>
            </a:extLst>
          </p:cNvPr>
          <p:cNvSpPr txBox="1"/>
          <p:nvPr/>
        </p:nvSpPr>
        <p:spPr>
          <a:xfrm rot="16200000">
            <a:off x="2981809" y="1665681"/>
            <a:ext cx="1536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Initial Q205 region</a:t>
            </a:r>
          </a:p>
          <a:p>
            <a:r>
              <a:rPr lang="en-US" sz="1400" dirty="0">
                <a:solidFill>
                  <a:schemeClr val="bg1"/>
                </a:solidFill>
              </a:rPr>
              <a:t>pump-down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F8F4AB-BC24-667C-B106-A6D447EE95E4}"/>
              </a:ext>
            </a:extLst>
          </p:cNvPr>
          <p:cNvSpPr txBox="1"/>
          <p:nvPr/>
        </p:nvSpPr>
        <p:spPr>
          <a:xfrm rot="16200000">
            <a:off x="4411348" y="1739003"/>
            <a:ext cx="2057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Q205 region pump-down</a:t>
            </a:r>
          </a:p>
          <a:p>
            <a:r>
              <a:rPr lang="en-US" sz="1400" dirty="0">
                <a:solidFill>
                  <a:schemeClr val="bg1"/>
                </a:solidFill>
              </a:rPr>
              <a:t>after seal repair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A2D6B00-7294-0F2B-ECA1-07D3C198889E}"/>
              </a:ext>
            </a:extLst>
          </p:cNvPr>
          <p:cNvSpPr txBox="1"/>
          <p:nvPr/>
        </p:nvSpPr>
        <p:spPr>
          <a:xfrm rot="16200000">
            <a:off x="5367528" y="1954692"/>
            <a:ext cx="14098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Turbo valved out</a:t>
            </a:r>
          </a:p>
        </p:txBody>
      </p:sp>
    </p:spTree>
    <p:extLst>
      <p:ext uri="{BB962C8B-B14F-4D97-AF65-F5344CB8AC3E}">
        <p14:creationId xmlns:p14="http://schemas.microsoft.com/office/powerpoint/2010/main" val="1990413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CD794-B88A-0C12-01F4-FE959B5DD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between ESS and Q205 area vacuum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73B0-2891-EE75-D6E6-E8C2C31D0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12/6/2024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631EF-8C10-59DF-862A-F75E2A1F0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72DCC-1D50-2B77-98DD-050AAAFE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4</a:t>
            </a:fld>
            <a:endParaRPr lang="en-US" altLang="en-US" sz="12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1F673F-7C0B-87B9-5AD9-B77A9E64E93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89" b="7779"/>
          <a:stretch/>
        </p:blipFill>
        <p:spPr>
          <a:xfrm>
            <a:off x="56618" y="993980"/>
            <a:ext cx="9030763" cy="513013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9A9FE3-BCDB-E183-EA69-AF5DE93FC8D1}"/>
              </a:ext>
            </a:extLst>
          </p:cNvPr>
          <p:cNvSpPr txBox="1"/>
          <p:nvPr/>
        </p:nvSpPr>
        <p:spPr>
          <a:xfrm>
            <a:off x="452437" y="5719441"/>
            <a:ext cx="747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Q204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7182B8-2B9A-7199-B8A8-E610EC5F8893}"/>
              </a:ext>
            </a:extLst>
          </p:cNvPr>
          <p:cNvSpPr txBox="1"/>
          <p:nvPr/>
        </p:nvSpPr>
        <p:spPr>
          <a:xfrm>
            <a:off x="8067368" y="3228945"/>
            <a:ext cx="6742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ESS1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A04D41-9B06-F706-AA90-FD82493EF8E5}"/>
              </a:ext>
            </a:extLst>
          </p:cNvPr>
          <p:cNvSpPr txBox="1"/>
          <p:nvPr/>
        </p:nvSpPr>
        <p:spPr>
          <a:xfrm>
            <a:off x="5304503" y="4560435"/>
            <a:ext cx="6742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ESS2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FFEA27-6400-1E67-1F06-71DABF7C08F0}"/>
              </a:ext>
            </a:extLst>
          </p:cNvPr>
          <p:cNvSpPr txBox="1"/>
          <p:nvPr/>
        </p:nvSpPr>
        <p:spPr>
          <a:xfrm>
            <a:off x="1473331" y="2446883"/>
            <a:ext cx="1028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BVH203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D99DFF-B1D0-4415-E9ED-092B12C2D0D6}"/>
              </a:ext>
            </a:extLst>
          </p:cNvPr>
          <p:cNvSpPr txBox="1"/>
          <p:nvPr/>
        </p:nvSpPr>
        <p:spPr>
          <a:xfrm rot="21064894">
            <a:off x="2164579" y="2735914"/>
            <a:ext cx="19398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ESS area vacuum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FFFB985-5D47-E15F-6505-332A4A6751C2}"/>
              </a:ext>
            </a:extLst>
          </p:cNvPr>
          <p:cNvSpPr txBox="1"/>
          <p:nvPr/>
        </p:nvSpPr>
        <p:spPr>
          <a:xfrm rot="21064894">
            <a:off x="16853" y="3044278"/>
            <a:ext cx="1947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Q205 area vacuum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4FA0B97-63AB-3974-254F-528250EAE487}"/>
              </a:ext>
            </a:extLst>
          </p:cNvPr>
          <p:cNvCxnSpPr>
            <a:cxnSpLocks/>
          </p:cNvCxnSpPr>
          <p:nvPr/>
        </p:nvCxnSpPr>
        <p:spPr>
          <a:xfrm flipV="1">
            <a:off x="2653636" y="3023586"/>
            <a:ext cx="920299" cy="138681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3FCC437-293B-66D4-F5C4-4646A04F11CD}"/>
              </a:ext>
            </a:extLst>
          </p:cNvPr>
          <p:cNvCxnSpPr>
            <a:cxnSpLocks/>
          </p:cNvCxnSpPr>
          <p:nvPr/>
        </p:nvCxnSpPr>
        <p:spPr>
          <a:xfrm flipH="1">
            <a:off x="452437" y="3319419"/>
            <a:ext cx="1045795" cy="152702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676FEAD-3D93-C8A6-B65A-EA93B19F3BB3}"/>
              </a:ext>
            </a:extLst>
          </p:cNvPr>
          <p:cNvSpPr txBox="1"/>
          <p:nvPr/>
        </p:nvSpPr>
        <p:spPr>
          <a:xfrm>
            <a:off x="2204671" y="4221881"/>
            <a:ext cx="654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IP203</a:t>
            </a:r>
          </a:p>
        </p:txBody>
      </p:sp>
    </p:spTree>
    <p:extLst>
      <p:ext uri="{BB962C8B-B14F-4D97-AF65-F5344CB8AC3E}">
        <p14:creationId xmlns:p14="http://schemas.microsoft.com/office/powerpoint/2010/main" val="3132204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A07154F1-80EA-558F-83F6-69301C513E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521" y="774987"/>
            <a:ext cx="6924050" cy="54263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C04200-0B24-6D85-1CB9-3F8B3C275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Muon LCW conductivity improvement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2DDB5-601C-E1E7-539A-9E50C2ED2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12/6/2024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2DA02-DA19-5DD4-3FBD-67AA23863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EB88F-7C2B-4BA8-EB60-977461F11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D55DCA-BF6C-664F-C88F-1B0C7959DF79}"/>
              </a:ext>
            </a:extLst>
          </p:cNvPr>
          <p:cNvSpPr txBox="1"/>
          <p:nvPr/>
        </p:nvSpPr>
        <p:spPr>
          <a:xfrm>
            <a:off x="7660697" y="2932161"/>
            <a:ext cx="1353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C000"/>
                </a:solidFill>
              </a:rPr>
              <a:t>Polish conductivity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DE21D2-97C2-0892-3B0B-E888B92410EC}"/>
              </a:ext>
            </a:extLst>
          </p:cNvPr>
          <p:cNvSpPr txBox="1"/>
          <p:nvPr/>
        </p:nvSpPr>
        <p:spPr>
          <a:xfrm>
            <a:off x="7705677" y="3542378"/>
            <a:ext cx="12637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LCW conductivity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39741F0-562A-3A5A-9183-861F05A1AE21}"/>
              </a:ext>
            </a:extLst>
          </p:cNvPr>
          <p:cNvCxnSpPr>
            <a:cxnSpLocks/>
          </p:cNvCxnSpPr>
          <p:nvPr/>
        </p:nvCxnSpPr>
        <p:spPr>
          <a:xfrm>
            <a:off x="3822192" y="2015613"/>
            <a:ext cx="0" cy="916548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1F321F7-29AE-450C-0496-FBEACB5146AA}"/>
              </a:ext>
            </a:extLst>
          </p:cNvPr>
          <p:cNvSpPr txBox="1"/>
          <p:nvPr/>
        </p:nvSpPr>
        <p:spPr>
          <a:xfrm>
            <a:off x="3019453" y="1638748"/>
            <a:ext cx="1642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Two fresh DI bottles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F5662D7-11D2-24EC-5B54-8E1CEECEDA51}"/>
              </a:ext>
            </a:extLst>
          </p:cNvPr>
          <p:cNvCxnSpPr>
            <a:cxnSpLocks/>
          </p:cNvCxnSpPr>
          <p:nvPr/>
        </p:nvCxnSpPr>
        <p:spPr>
          <a:xfrm>
            <a:off x="6063604" y="2015613"/>
            <a:ext cx="0" cy="916548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55CFF1F-2A76-4542-C693-ECB1312F0FDE}"/>
              </a:ext>
            </a:extLst>
          </p:cNvPr>
          <p:cNvSpPr txBox="1"/>
          <p:nvPr/>
        </p:nvSpPr>
        <p:spPr>
          <a:xfrm>
            <a:off x="5430033" y="1576944"/>
            <a:ext cx="1267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Q205 valved in</a:t>
            </a:r>
          </a:p>
        </p:txBody>
      </p:sp>
    </p:spTree>
    <p:extLst>
      <p:ext uri="{BB962C8B-B14F-4D97-AF65-F5344CB8AC3E}">
        <p14:creationId xmlns:p14="http://schemas.microsoft.com/office/powerpoint/2010/main" val="75855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9CD3E-9F56-195B-CEDC-53E499B38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095C3-2685-95EC-BC35-1C3894029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" y="897973"/>
            <a:ext cx="8672513" cy="5464556"/>
          </a:xfrm>
        </p:spPr>
        <p:txBody>
          <a:bodyPr/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Tunnel work is largely completed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Install new limit switch hardware for horizontal motion on ESS1 &amp; ESS2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Q205 union leak will hopefully get fixed today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few remaining small LCW leaks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 to do final walk-through of Delivery Ring</a:t>
            </a:r>
          </a:p>
          <a:p>
            <a:pPr indent="-347472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ESS2 High Voltage Conditioning to start soon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 safety system testing signed off to get electrical permit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 upcoming work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Continue ESS1 &amp; ESS2 motion-control check-out and limit switch modifications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Repair Kirk Key hardware on disconnects, requires more modifications to disconnect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Replace several power supply circuit breakers and some primary wiring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Prepare to install Mu2e Extinction Monitor Collimator in Absorber area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M4 Final Focus vacuum installation, A/C dipole installation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Preparing for beam operation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towards power supply check-out and preparations for beam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Hope that upstream accelerators can deliver beam when we’re ready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Concerned that PIP-II construction could impact beam operation in January</a:t>
            </a:r>
          </a:p>
          <a:p>
            <a:pPr lvl="1">
              <a:spcBef>
                <a:spcPts val="0"/>
              </a:spcBef>
            </a:pPr>
            <a:endParaRPr lang="en-US" sz="1800" dirty="0">
              <a:solidFill>
                <a:srgbClr val="004C9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C93F9-8CDE-3E29-1E07-2E673A53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12/6/2024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9D8C-405A-D465-CC22-3C018AAF9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6CACC-DD80-F031-9FC7-73C61240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331999396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724318</TotalTime>
  <Words>453</Words>
  <Application>Microsoft Office PowerPoint</Application>
  <PresentationFormat>On-screen Show (4:3)</PresentationFormat>
  <Paragraphs>85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FermilabTempate</vt:lpstr>
      <vt:lpstr>Fermilab: Footer Only</vt:lpstr>
      <vt:lpstr>1_FermilabTempate</vt:lpstr>
      <vt:lpstr>Muon Campus Shutdown Report</vt:lpstr>
      <vt:lpstr> Muon Campus status</vt:lpstr>
      <vt:lpstr>ESS and Q205 region vacuum pump-down</vt:lpstr>
      <vt:lpstr>Boundary between ESS and Q205 area vacuum</vt:lpstr>
      <vt:lpstr>Muon LCW conductivity improvement</vt:lpstr>
      <vt:lpstr>Upcoming work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James P. Morgan x5236</dc:creator>
  <cp:lastModifiedBy>James P. Morgan</cp:lastModifiedBy>
  <cp:revision>1281</cp:revision>
  <cp:lastPrinted>2016-10-17T16:36:40Z</cp:lastPrinted>
  <dcterms:created xsi:type="dcterms:W3CDTF">2014-12-17T13:45:40Z</dcterms:created>
  <dcterms:modified xsi:type="dcterms:W3CDTF">2024-12-06T14:18:54Z</dcterms:modified>
</cp:coreProperties>
</file>