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  <p:sldMasterId id="2147483682" r:id="rId2"/>
    <p:sldMasterId id="2147484110" r:id="rId3"/>
  </p:sldMasterIdLst>
  <p:notesMasterIdLst>
    <p:notesMasterId r:id="rId10"/>
  </p:notesMasterIdLst>
  <p:handoutMasterIdLst>
    <p:handoutMasterId r:id="rId11"/>
  </p:handoutMasterIdLst>
  <p:sldIdLst>
    <p:sldId id="265" r:id="rId4"/>
    <p:sldId id="286" r:id="rId5"/>
    <p:sldId id="345" r:id="rId6"/>
    <p:sldId id="335" r:id="rId7"/>
    <p:sldId id="342" r:id="rId8"/>
    <p:sldId id="311" r:id="rId9"/>
  </p:sldIdLst>
  <p:sldSz cx="9144000" cy="6858000" type="screen4x3"/>
  <p:notesSz cx="7010400" cy="92964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D5DD5483-647A-4871-82F6-421C1F86154A}">
          <p14:sldIdLst>
            <p14:sldId id="265"/>
            <p14:sldId id="286"/>
            <p14:sldId id="345"/>
            <p14:sldId id="335"/>
            <p14:sldId id="342"/>
            <p14:sldId id="311"/>
          </p14:sldIdLst>
        </p14:section>
        <p14:section name="extra slide" id="{2E6BB51E-C3C9-4C98-8127-98C4712D76C4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FF"/>
    <a:srgbClr val="94DEE8"/>
    <a:srgbClr val="7BD5E1"/>
    <a:srgbClr val="79CAE3"/>
    <a:srgbClr val="6600FF"/>
    <a:srgbClr val="66FF66"/>
    <a:srgbClr val="CCCC00"/>
    <a:srgbClr val="33CC33"/>
    <a:srgbClr val="00FFFF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05" autoAdjust="0"/>
    <p:restoredTop sz="94660"/>
  </p:normalViewPr>
  <p:slideViewPr>
    <p:cSldViewPr snapToGrid="0" snapToObjects="1">
      <p:cViewPr varScale="1">
        <p:scale>
          <a:sx n="97" d="100"/>
          <a:sy n="97" d="100"/>
        </p:scale>
        <p:origin x="1374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Helvetica" pitchFamily="124" charset="0"/>
              </a:defRPr>
            </a:lvl1pPr>
          </a:lstStyle>
          <a:p>
            <a:pPr>
              <a:defRPr/>
            </a:pPr>
            <a:fld id="{56E47BA0-0AD3-421F-955E-9ABE16CAB54E}" type="datetimeFigureOut">
              <a:rPr lang="en-US" altLang="en-US"/>
              <a:pPr>
                <a:defRPr/>
              </a:pPr>
              <a:t>12/4/2024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Helvetica" pitchFamily="124" charset="0"/>
              </a:defRPr>
            </a:lvl1pPr>
          </a:lstStyle>
          <a:p>
            <a:pPr>
              <a:defRPr/>
            </a:pPr>
            <a:fld id="{00481CEC-10F0-4BFB-9E2A-DDF431445A7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7075301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Helvetica" pitchFamily="124" charset="0"/>
              </a:defRPr>
            </a:lvl1pPr>
          </a:lstStyle>
          <a:p>
            <a:pPr>
              <a:defRPr/>
            </a:pPr>
            <a:fld id="{8AF37C3B-BC21-42F3-9B27-D758188CB0F8}" type="datetimeFigureOut">
              <a:rPr lang="en-US" altLang="en-US"/>
              <a:pPr>
                <a:defRPr/>
              </a:pPr>
              <a:t>12/4/2024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Helvetica" pitchFamily="124" charset="0"/>
              </a:defRPr>
            </a:lvl1pPr>
          </a:lstStyle>
          <a:p>
            <a:pPr>
              <a:defRPr/>
            </a:pPr>
            <a:fld id="{BB6268FF-779F-4B36-B075-E2ADD36402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2529284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itchFamily="34" charset="-128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itchFamily="34" charset="-128"/>
        <a:cs typeface="ＭＳ Ｐゴシック" charset="0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itchFamily="34" charset="-128"/>
        <a:cs typeface="ＭＳ Ｐゴシック" charset="0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itchFamily="34" charset="-128"/>
        <a:cs typeface="ＭＳ Ｐゴシック" charset="0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itchFamily="34" charset="-128"/>
        <a:cs typeface="ＭＳ Ｐゴシック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>
              <a:latin typeface="Helvetica" panose="020B0604020202020204" pitchFamily="34" charset="0"/>
            </a:endParaRPr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55650" indent="-290513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63638" indent="-231775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30363" indent="-231775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95500" indent="-231775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52700" indent="-231775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3009900" indent="-231775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67100" indent="-231775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924300" indent="-231775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fld id="{13B6AEA4-AE11-4ED9-9B86-C69C88FA63A3}" type="slidenum">
              <a:rPr lang="en-US" altLang="en-US" sz="1200" smtClean="0">
                <a:latin typeface="Helvetica" panose="020B0604020202020204" pitchFamily="34" charset="0"/>
              </a:rPr>
              <a:pPr/>
              <a:t>1</a:t>
            </a:fld>
            <a:endParaRPr lang="en-US" altLang="en-US" sz="1200">
              <a:latin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36243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TitleSlide_06051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 descr="FermiLogo_RGB_NALBlu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750" y="1149350"/>
            <a:ext cx="32670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06450" y="3559283"/>
            <a:ext cx="7526338" cy="1139271"/>
          </a:xfrm>
          <a:prstGeom prst="rect">
            <a:avLst/>
          </a:prstGeom>
        </p:spPr>
        <p:txBody>
          <a:bodyPr wrap="square" lIns="0" tIns="0" rIns="0" bIns="0" anchor="t"/>
          <a:lstStyle>
            <a:lvl1pPr algn="l">
              <a:defRPr sz="3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806450" y="4841093"/>
            <a:ext cx="7526338" cy="148995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000">
                <a:solidFill>
                  <a:srgbClr val="004C97"/>
                </a:solidFill>
                <a:latin typeface="Helvetica"/>
              </a:defRPr>
            </a:lvl1pPr>
            <a:lvl2pPr marL="4572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2pPr>
            <a:lvl3pPr marL="9144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3pPr>
            <a:lvl4pPr marL="13716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4pPr>
            <a:lvl5pPr marL="18288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4495517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TitleSlide_06051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 descr="FermiLogo_RGB_NALBlu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750" y="1149350"/>
            <a:ext cx="32670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06450" y="3559283"/>
            <a:ext cx="7526338" cy="1139271"/>
          </a:xfrm>
          <a:prstGeom prst="rect">
            <a:avLst/>
          </a:prstGeom>
        </p:spPr>
        <p:txBody>
          <a:bodyPr wrap="square" lIns="0" tIns="0" rIns="0" bIns="0" anchor="t"/>
          <a:lstStyle>
            <a:lvl1pPr algn="l">
              <a:defRPr sz="3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806450" y="4841093"/>
            <a:ext cx="7526338" cy="148995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000">
                <a:solidFill>
                  <a:srgbClr val="004C97"/>
                </a:solidFill>
                <a:latin typeface="Helvetica"/>
              </a:defRPr>
            </a:lvl1pPr>
            <a:lvl2pPr marL="4572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2pPr>
            <a:lvl3pPr marL="9144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3pPr>
            <a:lvl4pPr marL="13716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4pPr>
            <a:lvl5pPr marL="18288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9733131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&amp; Content"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50013" y="6515100"/>
            <a:ext cx="1076325" cy="2413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12/6/2024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900">
                <a:solidFill>
                  <a:srgbClr val="004C97"/>
                </a:solidFill>
              </a:defRPr>
            </a:lvl1pPr>
          </a:lstStyle>
          <a:p>
            <a:pPr>
              <a:defRPr/>
            </a:pPr>
            <a:r>
              <a:rPr lang="en-US"/>
              <a:t>Jim Morgan | Muon Campus Status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F74FF3-8DB7-4100-87D3-F2EE5BDF41D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694214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3"/>
          <p:cNvSpPr>
            <a:spLocks noGrp="1"/>
          </p:cNvSpPr>
          <p:nvPr>
            <p:ph type="body" sz="half" idx="12"/>
          </p:nvPr>
        </p:nvSpPr>
        <p:spPr>
          <a:xfrm>
            <a:off x="229365" y="4765101"/>
            <a:ext cx="425196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4654550" y="4765101"/>
            <a:ext cx="426085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7"/>
          </p:nvPr>
        </p:nvSpPr>
        <p:spPr>
          <a:xfrm>
            <a:off x="228601" y="1043694"/>
            <a:ext cx="4251324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8"/>
          </p:nvPr>
        </p:nvSpPr>
        <p:spPr>
          <a:xfrm>
            <a:off x="4654550" y="1043694"/>
            <a:ext cx="4260851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12/6/2024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Jim Morgan | Muon Campus Status</a:t>
            </a:r>
            <a:endParaRPr lang="en-US" b="1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48CD09-BBAB-4164-9DAD-A7C638E2E81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799863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043693"/>
            <a:ext cx="3027894" cy="49942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3469958" y="1043694"/>
            <a:ext cx="5420360" cy="4994275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12/6/2024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Jim Morgan | Muon Campus Status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B66428-9A87-482B-AA1A-0EB7322FE3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428307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4073" y="1043694"/>
            <a:ext cx="8700851" cy="3695054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12/6/2024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Jim Morgan | Muon Campus Status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A54051-23D7-443D-88FD-82BD49E32C4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252943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&amp; Content"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50013" y="6515100"/>
            <a:ext cx="1076325" cy="2413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12/6/2024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900">
                <a:solidFill>
                  <a:srgbClr val="004C97"/>
                </a:solidFill>
              </a:defRPr>
            </a:lvl1pPr>
          </a:lstStyle>
          <a:p>
            <a:pPr>
              <a:defRPr/>
            </a:pPr>
            <a:r>
              <a:rPr lang="en-US"/>
              <a:t>Jim Morgan | Muon Campus Status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F74FF3-8DB7-4100-87D3-F2EE5BDF41D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842437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3"/>
          <p:cNvSpPr>
            <a:spLocks noGrp="1"/>
          </p:cNvSpPr>
          <p:nvPr>
            <p:ph type="body" sz="half" idx="12"/>
          </p:nvPr>
        </p:nvSpPr>
        <p:spPr>
          <a:xfrm>
            <a:off x="229365" y="4765101"/>
            <a:ext cx="425196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4654550" y="4765101"/>
            <a:ext cx="426085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7"/>
          </p:nvPr>
        </p:nvSpPr>
        <p:spPr>
          <a:xfrm>
            <a:off x="228601" y="1043694"/>
            <a:ext cx="4251324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8"/>
          </p:nvPr>
        </p:nvSpPr>
        <p:spPr>
          <a:xfrm>
            <a:off x="4654550" y="1043694"/>
            <a:ext cx="4260851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12/6/2024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Jim Morgan | Muon Campus Status</a:t>
            </a:r>
            <a:endParaRPr lang="en-US" b="1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48CD09-BBAB-4164-9DAD-A7C638E2E81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287807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043693"/>
            <a:ext cx="3027894" cy="49942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3469958" y="1043694"/>
            <a:ext cx="5420360" cy="4994275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12/6/2024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Jim Morgan | Muon Campus Status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B66428-9A87-482B-AA1A-0EB7322FE3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56402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4073" y="1043694"/>
            <a:ext cx="8700851" cy="3695054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12/6/2024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Jim Morgan | Muon Campus Status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A54051-23D7-443D-88FD-82BD49E32C4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08902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61950"/>
            <a:ext cx="8675688" cy="5668963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12/6/2024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Jim Morgan | Muon Campus Status</a:t>
            </a:r>
            <a:endParaRPr lang="en-US" b="1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C78E6C-9F15-49E5-849D-03416D9FD0C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472750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224073" y="361950"/>
            <a:ext cx="8700851" cy="4369742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Drag picture to placeholder or click icon to add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12/6/2024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Jim Morgan | Muon Campus Status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FCEEA0-0676-4D12-B4C2-CD700AE1CD3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10430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12/6/2024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Jim Morgan | Muon Campus Status</a:t>
            </a:r>
            <a:endParaRPr lang="en-US" b="1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1F1BB1-4B90-49AD-A740-CEFD4AF17EC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38319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Compariso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470916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29365" y="4765101"/>
            <a:ext cx="4205476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9"/>
          </p:nvPr>
        </p:nvSpPr>
        <p:spPr>
          <a:xfrm>
            <a:off x="4709160" y="4765101"/>
            <a:ext cx="4206239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12/6/2024</a:t>
            </a: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2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Jim Morgan | Muon Campus Status</a:t>
            </a:r>
            <a:endParaRPr lang="en-US" b="1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2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5D4941-45B9-4B94-BF3A-1EC49849D31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89300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9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theme" Target="../theme/theme3.xml"/><Relationship Id="rId5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6459538" y="6515100"/>
            <a:ext cx="107632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900" smtClean="0">
                <a:solidFill>
                  <a:srgbClr val="004C97"/>
                </a:solidFill>
                <a:latin typeface="Helvetica" pitchFamily="124" charset="0"/>
              </a:defRPr>
            </a:lvl1pPr>
          </a:lstStyle>
          <a:p>
            <a:pPr>
              <a:defRPr/>
            </a:pPr>
            <a:r>
              <a:rPr lang="en-US" altLang="en-US"/>
              <a:t>12/6/2024</a:t>
            </a: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6450" y="6515100"/>
            <a:ext cx="5373688" cy="2413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 eaLnBrk="1" hangingPunct="1">
              <a:defRPr sz="9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Jim Morgan | Muon Campus Status</a:t>
            </a:r>
            <a:endParaRPr lang="en-US" b="1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600" y="6515100"/>
            <a:ext cx="44767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900">
                <a:solidFill>
                  <a:srgbClr val="004C97"/>
                </a:solidFill>
                <a:latin typeface="Helvetica" pitchFamily="124" charset="0"/>
              </a:defRPr>
            </a:lvl1pPr>
          </a:lstStyle>
          <a:p>
            <a:pPr>
              <a:defRPr/>
            </a:pPr>
            <a:fld id="{BE2EC517-0E79-4ADC-91D4-D94C9F939DE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1029" name="Picture 2" descr="HeaderFooter_0060314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08" r:id="rId1"/>
    <p:sldLayoutId id="2147484109" r:id="rId2"/>
    <p:sldLayoutId id="2147484101" r:id="rId3"/>
    <p:sldLayoutId id="2147484102" r:id="rId4"/>
    <p:sldLayoutId id="2147484103" r:id="rId5"/>
  </p:sldLayoutIdLst>
  <p:hf hd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1700" b="1" kern="1200">
          <a:solidFill>
            <a:srgbClr val="074184"/>
          </a:solidFill>
          <a:latin typeface="Helvetica"/>
          <a:ea typeface="MS PGothic" pitchFamily="34" charset="-128"/>
          <a:cs typeface="ＭＳ Ｐゴシック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MS PGothic" pitchFamily="34" charset="-128"/>
          <a:cs typeface="ＭＳ Ｐゴシック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MS PGothic" pitchFamily="34" charset="-128"/>
          <a:cs typeface="ＭＳ Ｐゴシック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MS PGothic" pitchFamily="34" charset="-128"/>
          <a:cs typeface="ＭＳ Ｐゴシック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MS PGothic" pitchFamily="34" charset="-128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595959"/>
          </a:solidFill>
          <a:latin typeface="Helvetica"/>
          <a:ea typeface="MS PGothic" pitchFamily="34" charset="-128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595959"/>
          </a:solidFill>
          <a:latin typeface="Helvetica"/>
          <a:ea typeface="MS PGothic" pitchFamily="34" charset="-128"/>
          <a:cs typeface="ＭＳ Ｐゴシック" charset="0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595959"/>
          </a:solidFill>
          <a:latin typeface="Helvetica"/>
          <a:ea typeface="MS PGothic" pitchFamily="34" charset="-128"/>
          <a:cs typeface="ＭＳ Ｐゴシック" charset="0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595959"/>
          </a:solidFill>
          <a:latin typeface="Helvetica"/>
          <a:ea typeface="MS PGothic" pitchFamily="34" charset="-128"/>
          <a:cs typeface="ＭＳ Ｐゴシック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595959"/>
          </a:solidFill>
          <a:latin typeface="Helvetica"/>
          <a:ea typeface="MS PGothic" pitchFamily="34" charset="-128"/>
          <a:cs typeface="ＭＳ Ｐゴシック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6450013" y="6515100"/>
            <a:ext cx="107632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/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914400" eaLnBrk="1" hangingPunct="1">
              <a:defRPr sz="900" smtClean="0">
                <a:solidFill>
                  <a:srgbClr val="004C97"/>
                </a:solidFill>
                <a:latin typeface="Helvetica" pitchFamily="124" charset="0"/>
              </a:defRPr>
            </a:lvl1pPr>
          </a:lstStyle>
          <a:p>
            <a:pPr>
              <a:defRPr/>
            </a:pPr>
            <a:r>
              <a:rPr lang="en-US" altLang="en-US"/>
              <a:t>12/6/2024</a:t>
            </a:r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806450" y="6515100"/>
            <a:ext cx="5373688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/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 eaLnBrk="1" hangingPunct="1">
              <a:defRPr sz="900">
                <a:solidFill>
                  <a:srgbClr val="004C97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Jim Morgan | Muon Campus Status</a:t>
            </a:r>
            <a:endParaRPr lang="en-US" b="1"/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228600" y="6515100"/>
            <a:ext cx="44767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/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 eaLnBrk="1" hangingPunct="1">
              <a:defRPr sz="900">
                <a:solidFill>
                  <a:srgbClr val="004C97"/>
                </a:solidFill>
                <a:latin typeface="Helvetica" pitchFamily="124" charset="0"/>
              </a:defRPr>
            </a:lvl1pPr>
          </a:lstStyle>
          <a:p>
            <a:pPr>
              <a:defRPr/>
            </a:pPr>
            <a:fld id="{E8ECF250-2D3B-4E2F-997C-8D255E14B5A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2053" name="Picture 1" descr="Footer_060314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04" r:id="rId1"/>
    <p:sldLayoutId id="2147484105" r:id="rId2"/>
    <p:sldLayoutId id="2147484106" r:id="rId3"/>
    <p:sldLayoutId id="2147484107" r:id="rId4"/>
  </p:sldLayoutIdLst>
  <p:hf hd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1700" b="1" kern="1200">
          <a:solidFill>
            <a:srgbClr val="2E5286"/>
          </a:solidFill>
          <a:latin typeface="Helvetica"/>
          <a:ea typeface="MS PGothic" pitchFamily="34" charset="-128"/>
          <a:cs typeface="ＭＳ Ｐゴシック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MS PGothic" pitchFamily="34" charset="-128"/>
          <a:cs typeface="ＭＳ Ｐゴシック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MS PGothic" pitchFamily="34" charset="-128"/>
          <a:cs typeface="ＭＳ Ｐゴシック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MS PGothic" pitchFamily="34" charset="-128"/>
          <a:cs typeface="ＭＳ Ｐゴシック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MS PGothic" pitchFamily="34" charset="-128"/>
          <a:cs typeface="ＭＳ Ｐゴシック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7F7F7F"/>
          </a:solidFill>
          <a:latin typeface="Helvetica"/>
          <a:ea typeface="MS PGothic" pitchFamily="34" charset="-128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7F7F7F"/>
          </a:solidFill>
          <a:latin typeface="Helvetica"/>
          <a:ea typeface="MS PGothic" pitchFamily="34" charset="-128"/>
          <a:cs typeface="ＭＳ Ｐゴシック" charset="0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7F7F7F"/>
          </a:solidFill>
          <a:latin typeface="Helvetica"/>
          <a:ea typeface="MS PGothic" pitchFamily="34" charset="-128"/>
          <a:cs typeface="ＭＳ Ｐゴシック" charset="0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7F7F7F"/>
          </a:solidFill>
          <a:latin typeface="Helvetica"/>
          <a:ea typeface="MS PGothic" pitchFamily="34" charset="-128"/>
          <a:cs typeface="ＭＳ Ｐゴシック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7F7F7F"/>
          </a:solidFill>
          <a:latin typeface="Helvetica"/>
          <a:ea typeface="MS PGothic" pitchFamily="34" charset="-128"/>
          <a:cs typeface="ＭＳ Ｐゴシック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6459538" y="6515100"/>
            <a:ext cx="107632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900" smtClean="0">
                <a:solidFill>
                  <a:srgbClr val="004C97"/>
                </a:solidFill>
                <a:latin typeface="Helvetica" pitchFamily="124" charset="0"/>
              </a:defRPr>
            </a:lvl1pPr>
          </a:lstStyle>
          <a:p>
            <a:pPr>
              <a:defRPr/>
            </a:pPr>
            <a:r>
              <a:rPr lang="en-US" altLang="en-US"/>
              <a:t>12/6/2024</a:t>
            </a: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6450" y="6515100"/>
            <a:ext cx="5373688" cy="2413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 eaLnBrk="1" hangingPunct="1">
              <a:defRPr sz="9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Jim Morgan | Muon Campus Status</a:t>
            </a:r>
            <a:endParaRPr lang="en-US" b="1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600" y="6515100"/>
            <a:ext cx="44767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900">
                <a:solidFill>
                  <a:srgbClr val="004C97"/>
                </a:solidFill>
                <a:latin typeface="Helvetica" pitchFamily="124" charset="0"/>
              </a:defRPr>
            </a:lvl1pPr>
          </a:lstStyle>
          <a:p>
            <a:pPr>
              <a:defRPr/>
            </a:pPr>
            <a:fld id="{BE2EC517-0E79-4ADC-91D4-D94C9F939DE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1029" name="Picture 2" descr="HeaderFooter_0060314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208149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11" r:id="rId1"/>
    <p:sldLayoutId id="2147484112" r:id="rId2"/>
    <p:sldLayoutId id="2147484113" r:id="rId3"/>
    <p:sldLayoutId id="2147484114" r:id="rId4"/>
    <p:sldLayoutId id="2147484115" r:id="rId5"/>
  </p:sldLayoutIdLst>
  <p:hf hd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1700" b="1" kern="1200">
          <a:solidFill>
            <a:srgbClr val="074184"/>
          </a:solidFill>
          <a:latin typeface="Helvetica"/>
          <a:ea typeface="MS PGothic" pitchFamily="34" charset="-128"/>
          <a:cs typeface="ＭＳ Ｐゴシック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MS PGothic" pitchFamily="34" charset="-128"/>
          <a:cs typeface="ＭＳ Ｐゴシック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MS PGothic" pitchFamily="34" charset="-128"/>
          <a:cs typeface="ＭＳ Ｐゴシック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MS PGothic" pitchFamily="34" charset="-128"/>
          <a:cs typeface="ＭＳ Ｐゴシック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MS PGothic" pitchFamily="34" charset="-128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595959"/>
          </a:solidFill>
          <a:latin typeface="Helvetica"/>
          <a:ea typeface="MS PGothic" pitchFamily="34" charset="-128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595959"/>
          </a:solidFill>
          <a:latin typeface="Helvetica"/>
          <a:ea typeface="MS PGothic" pitchFamily="34" charset="-128"/>
          <a:cs typeface="ＭＳ Ｐゴシック" charset="0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595959"/>
          </a:solidFill>
          <a:latin typeface="Helvetica"/>
          <a:ea typeface="MS PGothic" pitchFamily="34" charset="-128"/>
          <a:cs typeface="ＭＳ Ｐゴシック" charset="0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595959"/>
          </a:solidFill>
          <a:latin typeface="Helvetica"/>
          <a:ea typeface="MS PGothic" pitchFamily="34" charset="-128"/>
          <a:cs typeface="ＭＳ Ｐゴシック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595959"/>
          </a:solidFill>
          <a:latin typeface="Helvetica"/>
          <a:ea typeface="MS PGothic" pitchFamily="34" charset="-128"/>
          <a:cs typeface="ＭＳ Ｐゴシック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 bwMode="auto">
          <a:xfrm>
            <a:off x="806450" y="3559175"/>
            <a:ext cx="7526338" cy="1139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</a:rPr>
              <a:t>Muon Campus Shutdown Report</a:t>
            </a:r>
          </a:p>
        </p:txBody>
      </p:sp>
      <p:sp>
        <p:nvSpPr>
          <p:cNvPr id="7171" name="Text Placeholder 2"/>
          <p:cNvSpPr>
            <a:spLocks noGrp="1"/>
          </p:cNvSpPr>
          <p:nvPr>
            <p:ph type="body" sz="quarter" idx="10"/>
          </p:nvPr>
        </p:nvSpPr>
        <p:spPr bwMode="auto">
          <a:xfrm>
            <a:off x="806450" y="4841875"/>
            <a:ext cx="7526338" cy="14890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</a:rPr>
              <a:t>Jim Morgan</a:t>
            </a:r>
          </a:p>
          <a:p>
            <a:pPr eaLnBrk="1" hangingPunct="1"/>
            <a:r>
              <a:rPr lang="en-US" altLang="en-US" dirty="0">
                <a:latin typeface="Helvetica" panose="020B0604020202020204" pitchFamily="34" charset="0"/>
              </a:rPr>
              <a:t>Friday 09:00 Ops Meeting </a:t>
            </a:r>
          </a:p>
          <a:p>
            <a:pPr eaLnBrk="1" hangingPunct="1"/>
            <a:r>
              <a:rPr lang="en-US" altLang="en-US" dirty="0">
                <a:latin typeface="Helvetica" panose="020B0604020202020204" pitchFamily="34" charset="0"/>
              </a:rPr>
              <a:t>December 6, 2024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AA4576-5A42-4024-8B1E-658088B789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Muon Campus status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C8E1D7-718F-4B69-B0BB-E2437D16E5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z="1200"/>
              <a:t>12/6/2024</a:t>
            </a:r>
            <a:endParaRPr lang="en-US" altLang="en-US" sz="120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77ADB4-F7C8-403F-A498-26D2FD547F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z="1200" dirty="0"/>
              <a:t>Jim Morgan | Muon Campus Status</a:t>
            </a:r>
            <a:endParaRPr lang="en-US" sz="1200" b="1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9311C2-48AE-4864-91BD-D693DB329A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F74FF3-8DB7-4100-87D3-F2EE5BDF41D5}" type="slidenum">
              <a:rPr lang="en-US" altLang="en-US" sz="1200" smtClean="0"/>
              <a:pPr>
                <a:defRPr/>
              </a:pPr>
              <a:t>2</a:t>
            </a:fld>
            <a:endParaRPr lang="en-US" altLang="en-US" sz="1200" dirty="0"/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8C1ECAAB-82EA-4488-8934-2EA55ACC3947}"/>
              </a:ext>
            </a:extLst>
          </p:cNvPr>
          <p:cNvSpPr txBox="1">
            <a:spLocks/>
          </p:cNvSpPr>
          <p:nvPr/>
        </p:nvSpPr>
        <p:spPr>
          <a:xfrm rot="16200000">
            <a:off x="5171960" y="1658111"/>
            <a:ext cx="2500412" cy="497786"/>
          </a:xfrm>
          <a:prstGeom prst="rect">
            <a:avLst/>
          </a:prstGeom>
        </p:spPr>
        <p:txBody>
          <a:bodyPr lIns="0" tIns="0" rIns="0" bIns="0"/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rgbClr val="404040"/>
                </a:solidFill>
                <a:latin typeface="Helvetica"/>
                <a:ea typeface="MS PGothic" pitchFamily="34" charset="-128"/>
                <a:cs typeface="ＭＳ Ｐゴシック" charset="0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200" kern="1200">
                <a:solidFill>
                  <a:srgbClr val="404040"/>
                </a:solidFill>
                <a:latin typeface="Helvetica"/>
                <a:ea typeface="MS PGothic" pitchFamily="34" charset="-128"/>
                <a:cs typeface="ＭＳ Ｐゴシック" charset="0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rgbClr val="404040"/>
                </a:solidFill>
                <a:latin typeface="Helvetica"/>
                <a:ea typeface="MS PGothic" pitchFamily="34" charset="-128"/>
                <a:cs typeface="ＭＳ Ｐゴシック" charset="0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800" kern="1200">
                <a:solidFill>
                  <a:srgbClr val="404040"/>
                </a:solidFill>
                <a:latin typeface="Helvetica"/>
                <a:ea typeface="MS PGothic" pitchFamily="34" charset="-128"/>
                <a:cs typeface="ＭＳ Ｐゴシック" charset="0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•"/>
              <a:defRPr sz="1800" kern="1200">
                <a:solidFill>
                  <a:srgbClr val="404040"/>
                </a:solidFill>
                <a:latin typeface="Helvetica"/>
                <a:ea typeface="MS PGothic" pitchFamily="34" charset="-128"/>
                <a:cs typeface="ＭＳ Ｐゴシック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sz="1600" dirty="0">
              <a:solidFill>
                <a:schemeClr val="bg1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200" dirty="0">
                <a:solidFill>
                  <a:schemeClr val="bg1"/>
                </a:solidFill>
              </a:rPr>
              <a:t>Study – Alternative M5 optics</a:t>
            </a:r>
          </a:p>
        </p:txBody>
      </p:sp>
      <p:sp>
        <p:nvSpPr>
          <p:cNvPr id="31" name="Content Placeholder 2">
            <a:extLst>
              <a:ext uri="{FF2B5EF4-FFF2-40B4-BE49-F238E27FC236}">
                <a16:creationId xmlns:a16="http://schemas.microsoft.com/office/drawing/2014/main" id="{1A90B59B-B90A-46DA-8A38-044E39BF583F}"/>
              </a:ext>
            </a:extLst>
          </p:cNvPr>
          <p:cNvSpPr txBox="1">
            <a:spLocks/>
          </p:cNvSpPr>
          <p:nvPr/>
        </p:nvSpPr>
        <p:spPr>
          <a:xfrm rot="16200000">
            <a:off x="5831837" y="1233627"/>
            <a:ext cx="2500412" cy="497786"/>
          </a:xfrm>
          <a:prstGeom prst="rect">
            <a:avLst/>
          </a:prstGeom>
        </p:spPr>
        <p:txBody>
          <a:bodyPr lIns="0" tIns="0" rIns="0" bIns="0"/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rgbClr val="404040"/>
                </a:solidFill>
                <a:latin typeface="Helvetica"/>
                <a:ea typeface="MS PGothic" pitchFamily="34" charset="-128"/>
                <a:cs typeface="ＭＳ Ｐゴシック" charset="0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200" kern="1200">
                <a:solidFill>
                  <a:srgbClr val="404040"/>
                </a:solidFill>
                <a:latin typeface="Helvetica"/>
                <a:ea typeface="MS PGothic" pitchFamily="34" charset="-128"/>
                <a:cs typeface="ＭＳ Ｐゴシック" charset="0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rgbClr val="404040"/>
                </a:solidFill>
                <a:latin typeface="Helvetica"/>
                <a:ea typeface="MS PGothic" pitchFamily="34" charset="-128"/>
                <a:cs typeface="ＭＳ Ｐゴシック" charset="0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800" kern="1200">
                <a:solidFill>
                  <a:srgbClr val="404040"/>
                </a:solidFill>
                <a:latin typeface="Helvetica"/>
                <a:ea typeface="MS PGothic" pitchFamily="34" charset="-128"/>
                <a:cs typeface="ＭＳ Ｐゴシック" charset="0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•"/>
              <a:defRPr sz="1800" kern="1200">
                <a:solidFill>
                  <a:srgbClr val="404040"/>
                </a:solidFill>
                <a:latin typeface="Helvetica"/>
                <a:ea typeface="MS PGothic" pitchFamily="34" charset="-128"/>
                <a:cs typeface="ＭＳ Ｐゴシック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sz="1600" dirty="0">
              <a:solidFill>
                <a:schemeClr val="bg1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200" dirty="0">
                <a:solidFill>
                  <a:schemeClr val="bg1"/>
                </a:solidFill>
              </a:rPr>
              <a:t>Study – M1-M3 Optics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6FA65EA-4B2E-4FB1-9BFC-95C554DB4EEA}"/>
              </a:ext>
            </a:extLst>
          </p:cNvPr>
          <p:cNvSpPr txBox="1"/>
          <p:nvPr/>
        </p:nvSpPr>
        <p:spPr>
          <a:xfrm>
            <a:off x="228600" y="795926"/>
            <a:ext cx="86868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Electrostatic Septum ESS2 installation and new stand check-out for both septa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ESS vacuum good enough to begin high voltage conditioning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Periodic vacuum “burps” went away when adjacent vacuum pumped down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Motion-control check-out began on ESS1 &amp; ESS2, modifying limit switch brackets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Q205 rad hard quadrupole and modified vacuum pipe installation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Vacuum connections made and pump-down started just before Thanksgiving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Vacuum leak discovered Monday; seal replaced to fix it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Water manifold union has leak, TD experts to investigate today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Domestic water line repair north of AP-0 and over MI-8 Line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Berm integrity has been confirmed after repairs and documented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Muon Campus safety system testing on Tuesday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Ops secured Muon tunnel enclosures on Sunday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Muon LCW resistivity improved when two fresh DI bottles installed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Numerous LCW leaks have been repaired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Large leak on Q406 valved out by Ops on 11/22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F-27 water skid has issues that require further investigation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Working with controls on BPM application program modifications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Also, BPM tests to check out system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AP-0 A/C work remains paused</a:t>
            </a:r>
          </a:p>
        </p:txBody>
      </p:sp>
    </p:spTree>
    <p:extLst>
      <p:ext uri="{BB962C8B-B14F-4D97-AF65-F5344CB8AC3E}">
        <p14:creationId xmlns:p14="http://schemas.microsoft.com/office/powerpoint/2010/main" val="22742989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5C4D2BA-0C93-8F8C-32F9-11DA3238AAD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22">
            <a:extLst>
              <a:ext uri="{FF2B5EF4-FFF2-40B4-BE49-F238E27FC236}">
                <a16:creationId xmlns:a16="http://schemas.microsoft.com/office/drawing/2014/main" id="{E2054F80-893E-6848-AC11-59729059D7C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9656" y="889000"/>
            <a:ext cx="6793000" cy="539381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DBBC837-C420-88C4-A4EA-E687F739A5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ESS and Q205 region vacuum pump-down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9EBA96-2C8A-5328-A78C-DC7D98D01A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12/6/2024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F6FADA-D1DE-E6E9-D4F0-C853B63982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Jim Morgan | Muon Campus Status</a:t>
            </a:r>
            <a:endParaRPr lang="en-US" b="1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C5B2E6-51BC-2FC4-C02B-2A7CEAEE4E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F74FF3-8DB7-4100-87D3-F2EE5BDF41D5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CA20EE2-87CE-67B7-5D1C-9FF1F29D7416}"/>
              </a:ext>
            </a:extLst>
          </p:cNvPr>
          <p:cNvSpPr txBox="1"/>
          <p:nvPr/>
        </p:nvSpPr>
        <p:spPr>
          <a:xfrm>
            <a:off x="7574648" y="5098350"/>
            <a:ext cx="13407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00FF00"/>
                </a:solidFill>
              </a:rPr>
              <a:t>207 thermocouple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CF0A1D6-1B5F-665A-9234-777EF44B07F1}"/>
              </a:ext>
            </a:extLst>
          </p:cNvPr>
          <p:cNvSpPr txBox="1"/>
          <p:nvPr/>
        </p:nvSpPr>
        <p:spPr>
          <a:xfrm>
            <a:off x="7668472" y="4511393"/>
            <a:ext cx="11485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accent1"/>
                </a:solidFill>
              </a:rPr>
              <a:t>ESS2 Ion Gauge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AB247F9-7189-DCD1-37C2-63E486E79B34}"/>
              </a:ext>
            </a:extLst>
          </p:cNvPr>
          <p:cNvSpPr txBox="1"/>
          <p:nvPr/>
        </p:nvSpPr>
        <p:spPr>
          <a:xfrm>
            <a:off x="7668472" y="3267612"/>
            <a:ext cx="105189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</a:rPr>
              <a:t>206 ion pump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E279DB2-9CA0-C6FD-0FB0-5670777B7640}"/>
              </a:ext>
            </a:extLst>
          </p:cNvPr>
          <p:cNvSpPr txBox="1"/>
          <p:nvPr/>
        </p:nvSpPr>
        <p:spPr>
          <a:xfrm>
            <a:off x="7668472" y="4113186"/>
            <a:ext cx="11485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FFC000"/>
                </a:solidFill>
              </a:rPr>
              <a:t>ESS1 Ion Gauge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B1DA170-AE54-C216-541B-A32FC5361263}"/>
              </a:ext>
            </a:extLst>
          </p:cNvPr>
          <p:cNvSpPr txBox="1"/>
          <p:nvPr/>
        </p:nvSpPr>
        <p:spPr>
          <a:xfrm rot="16200000">
            <a:off x="2981809" y="1665681"/>
            <a:ext cx="15368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</a:rPr>
              <a:t>Initial Q205 region</a:t>
            </a:r>
          </a:p>
          <a:p>
            <a:r>
              <a:rPr lang="en-US" sz="1400" dirty="0">
                <a:solidFill>
                  <a:schemeClr val="bg1"/>
                </a:solidFill>
              </a:rPr>
              <a:t>pump-down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DF8F4AB-BC24-667C-B106-A6D447EE95E4}"/>
              </a:ext>
            </a:extLst>
          </p:cNvPr>
          <p:cNvSpPr txBox="1"/>
          <p:nvPr/>
        </p:nvSpPr>
        <p:spPr>
          <a:xfrm rot="16200000">
            <a:off x="4411348" y="1739003"/>
            <a:ext cx="20571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</a:rPr>
              <a:t>Q205 region pump-down</a:t>
            </a:r>
          </a:p>
          <a:p>
            <a:r>
              <a:rPr lang="en-US" sz="1400" dirty="0">
                <a:solidFill>
                  <a:schemeClr val="bg1"/>
                </a:solidFill>
              </a:rPr>
              <a:t>after seal repair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EA2D6B00-7294-0F2B-ECA1-07D3C198889E}"/>
              </a:ext>
            </a:extLst>
          </p:cNvPr>
          <p:cNvSpPr txBox="1"/>
          <p:nvPr/>
        </p:nvSpPr>
        <p:spPr>
          <a:xfrm rot="16200000">
            <a:off x="5367528" y="1954692"/>
            <a:ext cx="14098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</a:rPr>
              <a:t>Turbo valved out</a:t>
            </a:r>
          </a:p>
        </p:txBody>
      </p:sp>
    </p:spTree>
    <p:extLst>
      <p:ext uri="{BB962C8B-B14F-4D97-AF65-F5344CB8AC3E}">
        <p14:creationId xmlns:p14="http://schemas.microsoft.com/office/powerpoint/2010/main" val="19904137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6CD794-B88A-0C12-01F4-FE959B5DD3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Boundary between ESS and Q205 area vacuum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D673B0-2891-EE75-D6E6-E8C2C31D0E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z="1200"/>
              <a:t>12/6/2024</a:t>
            </a:r>
            <a:endParaRPr lang="en-US" altLang="en-US" sz="120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F631EF-8C10-59DF-862A-F75E2A1F07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z="1200" dirty="0"/>
              <a:t>Jim Morgan | Muon Campus Status</a:t>
            </a:r>
            <a:endParaRPr lang="en-US" sz="1200" b="1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B72DCC-1D50-2B77-98DD-050AAAFE89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F74FF3-8DB7-4100-87D3-F2EE5BDF41D5}" type="slidenum">
              <a:rPr lang="en-US" altLang="en-US" sz="1200" smtClean="0"/>
              <a:pPr>
                <a:defRPr/>
              </a:pPr>
              <a:t>4</a:t>
            </a:fld>
            <a:endParaRPr lang="en-US" altLang="en-US" sz="1200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21F673F-7C0B-87B9-5AD9-B77A9E64E936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1489" b="7779"/>
          <a:stretch/>
        </p:blipFill>
        <p:spPr>
          <a:xfrm>
            <a:off x="56618" y="993980"/>
            <a:ext cx="9030763" cy="5130131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C29A9FE3-BCDB-E183-EA69-AF5DE93FC8D1}"/>
              </a:ext>
            </a:extLst>
          </p:cNvPr>
          <p:cNvSpPr txBox="1"/>
          <p:nvPr/>
        </p:nvSpPr>
        <p:spPr>
          <a:xfrm>
            <a:off x="452437" y="5719441"/>
            <a:ext cx="74732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Q204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F7182B8-2B9A-7199-B8A8-E610EC5F8893}"/>
              </a:ext>
            </a:extLst>
          </p:cNvPr>
          <p:cNvSpPr txBox="1"/>
          <p:nvPr/>
        </p:nvSpPr>
        <p:spPr>
          <a:xfrm>
            <a:off x="8067368" y="3228945"/>
            <a:ext cx="6742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ESS1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0A04D41-9B06-F706-AA90-FD82493EF8E5}"/>
              </a:ext>
            </a:extLst>
          </p:cNvPr>
          <p:cNvSpPr txBox="1"/>
          <p:nvPr/>
        </p:nvSpPr>
        <p:spPr>
          <a:xfrm>
            <a:off x="5304503" y="4560435"/>
            <a:ext cx="6742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ESS2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BFFEA27-6400-1E67-1F06-71DABF7C08F0}"/>
              </a:ext>
            </a:extLst>
          </p:cNvPr>
          <p:cNvSpPr txBox="1"/>
          <p:nvPr/>
        </p:nvSpPr>
        <p:spPr>
          <a:xfrm>
            <a:off x="1473331" y="2446883"/>
            <a:ext cx="10282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</a:rPr>
              <a:t>BVH203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1D99DFF-B1D0-4415-E9ED-092B12C2D0D6}"/>
              </a:ext>
            </a:extLst>
          </p:cNvPr>
          <p:cNvSpPr txBox="1"/>
          <p:nvPr/>
        </p:nvSpPr>
        <p:spPr>
          <a:xfrm rot="21064894">
            <a:off x="2164579" y="2735914"/>
            <a:ext cx="19398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ESS area vacuum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FFFB985-5D47-E15F-6505-332A4A6751C2}"/>
              </a:ext>
            </a:extLst>
          </p:cNvPr>
          <p:cNvSpPr txBox="1"/>
          <p:nvPr/>
        </p:nvSpPr>
        <p:spPr>
          <a:xfrm rot="21064894">
            <a:off x="16853" y="3044278"/>
            <a:ext cx="19479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bg1"/>
                </a:solidFill>
              </a:rPr>
              <a:t>Q205 area vacuum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34FA0B97-63AB-3974-254F-528250EAE487}"/>
              </a:ext>
            </a:extLst>
          </p:cNvPr>
          <p:cNvCxnSpPr>
            <a:cxnSpLocks/>
          </p:cNvCxnSpPr>
          <p:nvPr/>
        </p:nvCxnSpPr>
        <p:spPr>
          <a:xfrm flipV="1">
            <a:off x="2653636" y="3023586"/>
            <a:ext cx="920299" cy="138681"/>
          </a:xfrm>
          <a:prstGeom prst="straightConnector1">
            <a:avLst/>
          </a:prstGeom>
          <a:ln w="19050">
            <a:solidFill>
              <a:schemeClr val="bg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B3FCC437-293B-66D4-F5C4-4646A04F11CD}"/>
              </a:ext>
            </a:extLst>
          </p:cNvPr>
          <p:cNvCxnSpPr>
            <a:cxnSpLocks/>
          </p:cNvCxnSpPr>
          <p:nvPr/>
        </p:nvCxnSpPr>
        <p:spPr>
          <a:xfrm flipH="1">
            <a:off x="452437" y="3319419"/>
            <a:ext cx="1045795" cy="152702"/>
          </a:xfrm>
          <a:prstGeom prst="straightConnector1">
            <a:avLst/>
          </a:prstGeom>
          <a:ln w="19050">
            <a:solidFill>
              <a:schemeClr val="bg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3676FEAD-3D93-C8A6-B65A-EA93B19F3BB3}"/>
              </a:ext>
            </a:extLst>
          </p:cNvPr>
          <p:cNvSpPr txBox="1"/>
          <p:nvPr/>
        </p:nvSpPr>
        <p:spPr>
          <a:xfrm>
            <a:off x="2204671" y="4221881"/>
            <a:ext cx="65434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</a:rPr>
              <a:t>IP203</a:t>
            </a:r>
          </a:p>
        </p:txBody>
      </p:sp>
    </p:spTree>
    <p:extLst>
      <p:ext uri="{BB962C8B-B14F-4D97-AF65-F5344CB8AC3E}">
        <p14:creationId xmlns:p14="http://schemas.microsoft.com/office/powerpoint/2010/main" val="31322045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8">
            <a:extLst>
              <a:ext uri="{FF2B5EF4-FFF2-40B4-BE49-F238E27FC236}">
                <a16:creationId xmlns:a16="http://schemas.microsoft.com/office/drawing/2014/main" id="{A07154F1-80EA-558F-83F6-69301C513E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521" y="774987"/>
            <a:ext cx="6924050" cy="542637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DC04200-0B24-6D85-1CB9-3F8B3C275F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Muon LCW conductivity improvement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42DDB5-601C-E1E7-539A-9E50C2ED29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12/6/2024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E2DA02-DA19-5DD4-3FBD-67AA23863E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Jim Morgan | Muon Campus Status</a:t>
            </a:r>
            <a:endParaRPr lang="en-US" b="1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8EB88F-7C2B-4BA8-EB60-977461F112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F74FF3-8DB7-4100-87D3-F2EE5BDF41D5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0D55DCA-BF6C-664F-C88F-1B0C7959DF79}"/>
              </a:ext>
            </a:extLst>
          </p:cNvPr>
          <p:cNvSpPr txBox="1"/>
          <p:nvPr/>
        </p:nvSpPr>
        <p:spPr>
          <a:xfrm>
            <a:off x="7660697" y="2932161"/>
            <a:ext cx="135370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FFC000"/>
                </a:solidFill>
              </a:rPr>
              <a:t>Polish conductivity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4DE21D2-97C2-0892-3B0B-E888B92410EC}"/>
              </a:ext>
            </a:extLst>
          </p:cNvPr>
          <p:cNvSpPr txBox="1"/>
          <p:nvPr/>
        </p:nvSpPr>
        <p:spPr>
          <a:xfrm>
            <a:off x="7705677" y="3542378"/>
            <a:ext cx="12637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accent1"/>
                </a:solidFill>
              </a:rPr>
              <a:t>LCW conductivity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B39741F0-562A-3A5A-9183-861F05A1AE21}"/>
              </a:ext>
            </a:extLst>
          </p:cNvPr>
          <p:cNvCxnSpPr>
            <a:cxnSpLocks/>
          </p:cNvCxnSpPr>
          <p:nvPr/>
        </p:nvCxnSpPr>
        <p:spPr>
          <a:xfrm>
            <a:off x="3822192" y="2015613"/>
            <a:ext cx="0" cy="916548"/>
          </a:xfrm>
          <a:prstGeom prst="straightConnector1">
            <a:avLst/>
          </a:prstGeom>
          <a:ln w="19050">
            <a:solidFill>
              <a:schemeClr val="bg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F1F321F7-29AE-450C-0496-FBEACB5146AA}"/>
              </a:ext>
            </a:extLst>
          </p:cNvPr>
          <p:cNvSpPr txBox="1"/>
          <p:nvPr/>
        </p:nvSpPr>
        <p:spPr>
          <a:xfrm>
            <a:off x="3019453" y="1638748"/>
            <a:ext cx="16420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</a:rPr>
              <a:t>Two fresh DI bottles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AF5662D7-11D2-24EC-5B54-8E1CEECEDA51}"/>
              </a:ext>
            </a:extLst>
          </p:cNvPr>
          <p:cNvCxnSpPr>
            <a:cxnSpLocks/>
          </p:cNvCxnSpPr>
          <p:nvPr/>
        </p:nvCxnSpPr>
        <p:spPr>
          <a:xfrm>
            <a:off x="6063604" y="2015613"/>
            <a:ext cx="0" cy="916548"/>
          </a:xfrm>
          <a:prstGeom prst="straightConnector1">
            <a:avLst/>
          </a:prstGeom>
          <a:ln w="19050">
            <a:solidFill>
              <a:schemeClr val="bg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355CFF1F-2A76-4542-C693-ECB1312F0FDE}"/>
              </a:ext>
            </a:extLst>
          </p:cNvPr>
          <p:cNvSpPr txBox="1"/>
          <p:nvPr/>
        </p:nvSpPr>
        <p:spPr>
          <a:xfrm>
            <a:off x="5430033" y="1576944"/>
            <a:ext cx="12671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</a:rPr>
              <a:t>Q205 valved in</a:t>
            </a:r>
          </a:p>
        </p:txBody>
      </p:sp>
    </p:spTree>
    <p:extLst>
      <p:ext uri="{BB962C8B-B14F-4D97-AF65-F5344CB8AC3E}">
        <p14:creationId xmlns:p14="http://schemas.microsoft.com/office/powerpoint/2010/main" val="758553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99CD3E-9F56-195B-CEDC-53E499B38F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Upcoming 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4095C3-2685-95EC-BC35-1C38940297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2887" y="897973"/>
            <a:ext cx="8672513" cy="5464556"/>
          </a:xfrm>
        </p:spPr>
        <p:txBody>
          <a:bodyPr/>
          <a:lstStyle/>
          <a:p>
            <a:pPr marL="34290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Tunnel work is largely completed</a:t>
            </a:r>
          </a:p>
          <a:p>
            <a:pPr lvl="1" indent="-347472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Install new limit switch hardware for horizontal motion on ESS1 &amp; ESS2</a:t>
            </a:r>
          </a:p>
          <a:p>
            <a:pPr lvl="1" indent="-347472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Q205 union leak will hopefully get fixed today</a:t>
            </a:r>
          </a:p>
          <a:p>
            <a:pPr lvl="1" indent="-347472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few remaining small LCW leaks</a:t>
            </a:r>
          </a:p>
          <a:p>
            <a:pPr lvl="1" indent="-347472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Need to do final walk-through of Delivery Ring</a:t>
            </a:r>
          </a:p>
          <a:p>
            <a:pPr indent="-347472">
              <a:spcBef>
                <a:spcPts val="0"/>
              </a:spcBef>
            </a:pP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ESS2 High Voltage Conditioning to start soon</a:t>
            </a:r>
          </a:p>
          <a:p>
            <a:pPr lvl="1" indent="-347472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Need safety system testing signed off to get electrical permit</a:t>
            </a:r>
          </a:p>
          <a:p>
            <a:pPr>
              <a:spcBef>
                <a:spcPts val="0"/>
              </a:spcBef>
            </a:pPr>
            <a:r>
              <a:rPr lang="en-US" sz="2000" dirty="0">
                <a:solidFill>
                  <a:srgbClr val="004C9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Other upcoming work</a:t>
            </a:r>
          </a:p>
          <a:p>
            <a:pPr lvl="1" indent="-347472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004C9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Continue ESS1 &amp; ESS2 motion-control check-out and limit switch modifications</a:t>
            </a:r>
          </a:p>
          <a:p>
            <a:pPr lvl="1" indent="-347472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Repair Kirk Key hardware on disconnects, requires more modifications to disconnect</a:t>
            </a:r>
          </a:p>
          <a:p>
            <a:pPr lvl="1" indent="-347472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Replace several power supply circuit breakers and some primary wiring</a:t>
            </a:r>
          </a:p>
          <a:p>
            <a:pPr lvl="1" indent="-347472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004C9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Prepare to install Mu2e Extinction Monitor Collimator in Absorber area</a:t>
            </a:r>
          </a:p>
          <a:p>
            <a:pPr lvl="1" indent="-347472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004C9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M4 Final Focus vacuum installation, A/C dipole installation</a:t>
            </a:r>
          </a:p>
          <a:p>
            <a:pPr>
              <a:spcBef>
                <a:spcPts val="0"/>
              </a:spcBef>
            </a:pPr>
            <a:r>
              <a:rPr lang="en-US" sz="2000" dirty="0">
                <a:solidFill>
                  <a:srgbClr val="004C9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Preparing for beam operation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004C9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Work towards power supply check-out and preparations for beam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004C9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Hope that upstream accelerators can deliver beam when we’re ready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004C9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Concerned that PIP-II construction could impact beam operation in January</a:t>
            </a:r>
          </a:p>
          <a:p>
            <a:pPr lvl="1">
              <a:spcBef>
                <a:spcPts val="0"/>
              </a:spcBef>
            </a:pPr>
            <a:endParaRPr lang="en-US" sz="1800" dirty="0">
              <a:solidFill>
                <a:srgbClr val="004C97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5C93F9-8CDE-3E29-1E07-2E673A53AF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z="1200"/>
              <a:t>12/6/2024</a:t>
            </a:r>
            <a:endParaRPr lang="en-US" altLang="en-US" sz="120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059D8C-405A-D465-CC22-3C018AAF98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z="1200" dirty="0"/>
              <a:t>Jim Morgan | Muon Campus Status</a:t>
            </a:r>
            <a:endParaRPr lang="en-US" sz="1200" b="1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26CACC-DD80-F031-9FC7-73C61240DE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F74FF3-8DB7-4100-87D3-F2EE5BDF41D5}" type="slidenum">
              <a:rPr lang="en-US" altLang="en-US" sz="1200" smtClean="0"/>
              <a:pPr>
                <a:defRPr/>
              </a:pPr>
              <a:t>6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2331999396"/>
      </p:ext>
    </p:extLst>
  </p:cSld>
  <p:clrMapOvr>
    <a:masterClrMapping/>
  </p:clrMapOvr>
</p:sld>
</file>

<file path=ppt/theme/theme1.xml><?xml version="1.0" encoding="utf-8"?>
<a:theme xmlns:a="http://schemas.openxmlformats.org/drawingml/2006/main" name="FermilabTempate">
  <a:themeElements>
    <a:clrScheme name="Fermilab">
      <a:dk1>
        <a:srgbClr val="004C97"/>
      </a:dk1>
      <a:lt1>
        <a:srgbClr val="FFFFFF"/>
      </a:lt1>
      <a:dk2>
        <a:srgbClr val="004C9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Fermilab: Footer Only">
  <a:themeElements>
    <a:clrScheme name="Fermilab 1">
      <a:dk1>
        <a:srgbClr val="003087"/>
      </a:dk1>
      <a:lt1>
        <a:srgbClr val="FFFFFF"/>
      </a:lt1>
      <a:dk2>
        <a:srgbClr val="00308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50505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1_FermilabTempate">
  <a:themeElements>
    <a:clrScheme name="Fermilab">
      <a:dk1>
        <a:srgbClr val="004C97"/>
      </a:dk1>
      <a:lt1>
        <a:srgbClr val="FFFFFF"/>
      </a:lt1>
      <a:dk2>
        <a:srgbClr val="004C9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FermilabTempate</Template>
  <TotalTime>724318</TotalTime>
  <Words>453</Words>
  <Application>Microsoft Office PowerPoint</Application>
  <PresentationFormat>On-screen Show (4:3)</PresentationFormat>
  <Paragraphs>85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Helvetica</vt:lpstr>
      <vt:lpstr>FermilabTempate</vt:lpstr>
      <vt:lpstr>Fermilab: Footer Only</vt:lpstr>
      <vt:lpstr>1_FermilabTempate</vt:lpstr>
      <vt:lpstr>Muon Campus Shutdown Report</vt:lpstr>
      <vt:lpstr> Muon Campus status</vt:lpstr>
      <vt:lpstr>ESS and Q205 region vacuum pump-down</vt:lpstr>
      <vt:lpstr>Boundary between ESS and Q205 area vacuum</vt:lpstr>
      <vt:lpstr>Muon LCW conductivity improvement</vt:lpstr>
      <vt:lpstr>Upcoming work</vt:lpstr>
    </vt:vector>
  </TitlesOfParts>
  <Company>Fermilab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Delivery Ring AIP Update</dc:title>
  <dc:creator>James P. Morgan x5236</dc:creator>
  <cp:lastModifiedBy>James P. Morgan</cp:lastModifiedBy>
  <cp:revision>1281</cp:revision>
  <cp:lastPrinted>2016-10-17T16:36:40Z</cp:lastPrinted>
  <dcterms:created xsi:type="dcterms:W3CDTF">2014-12-17T13:45:40Z</dcterms:created>
  <dcterms:modified xsi:type="dcterms:W3CDTF">2024-12-06T14:18:54Z</dcterms:modified>
</cp:coreProperties>
</file>