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321" r:id="rId2"/>
    <p:sldId id="320" r:id="rId3"/>
    <p:sldId id="322" r:id="rId4"/>
    <p:sldId id="323" r:id="rId5"/>
    <p:sldId id="330" r:id="rId6"/>
    <p:sldId id="325" r:id="rId7"/>
    <p:sldId id="324" r:id="rId8"/>
    <p:sldId id="329" r:id="rId9"/>
    <p:sldId id="326" r:id="rId10"/>
    <p:sldId id="331" r:id="rId11"/>
    <p:sldId id="327" r:id="rId12"/>
    <p:sldId id="328" r:id="rId13"/>
    <p:sldId id="33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50"/>
    <p:restoredTop sz="96040"/>
  </p:normalViewPr>
  <p:slideViewPr>
    <p:cSldViewPr snapToGrid="0">
      <p:cViewPr varScale="1">
        <p:scale>
          <a:sx n="153" d="100"/>
          <a:sy n="153" d="100"/>
        </p:scale>
        <p:origin x="2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69DEE-0DC9-B646-9084-6B691A590AB2}" type="datetimeFigureOut">
              <a:rPr lang="en-US" smtClean="0"/>
              <a:t>12/9/24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AE19E-1FD7-FC4C-AC6B-37D37727B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08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354E1-C0C2-9C65-2E52-7AFB739D5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07624-5A07-2038-74B1-FCAD44642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7D86B-0E14-9EEB-53A2-5338F197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79353-8F76-5761-3FE8-A32FDC47A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EPIR SBIR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A5AEF-92AD-B9E1-9C9E-ABCB4428F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78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59534-6F0F-47D1-AA93-DFE10B28F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8DD770-F286-87D2-A5F3-9169BA3A8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8A5D6-83E0-22F8-6FC5-F618433C7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2030C-7A44-BC1E-D416-0B564A332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EPIR SBIR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2C85B-148D-A88D-CD24-6AA9E2BF9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26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08348F-4102-8A04-351E-CAC29F5689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9534F-0FFE-1C83-53B3-3FDB38438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0EE44-0D6A-EAAA-C806-356E91DA5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CB1B9-927A-F8B0-2740-5BB70A021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EPIR SBIR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07BB9-4262-6CB8-8341-9E93E73F9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19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PIR SB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E75D-065D-A5C3-F75F-3C247910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62973"/>
            <a:ext cx="5806439" cy="390249"/>
          </a:xfrm>
        </p:spPr>
        <p:txBody>
          <a:bodyPr>
            <a:noAutofit/>
          </a:bodyPr>
          <a:lstStyle>
            <a:lvl1pPr>
              <a:defRPr sz="2400" b="1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B45EE-FB6F-F04D-893E-74F991B03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588796"/>
            <a:ext cx="5806440" cy="568040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2000"/>
            </a:lvl1pPr>
            <a:lvl2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 sz="2000"/>
            </a:lvl2pPr>
            <a:lvl3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 sz="2000"/>
            </a:lvl3pPr>
            <a:lvl4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 sz="2000"/>
            </a:lvl4pPr>
            <a:lvl5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737E54-01DF-70AF-20B0-1DED4120F585}"/>
              </a:ext>
            </a:extLst>
          </p:cNvPr>
          <p:cNvSpPr txBox="1">
            <a:spLocks/>
          </p:cNvSpPr>
          <p:nvPr userDrawn="1"/>
        </p:nvSpPr>
        <p:spPr>
          <a:xfrm>
            <a:off x="4799275" y="62974"/>
            <a:ext cx="3431650" cy="390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9B753AE-9309-468F-C5D7-826FA3905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15789178-2F45-7837-2650-688D87582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01AF8B5-1303-E911-A639-53A08FB6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30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DCF4E-746E-063C-C1B5-E684738B4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93FAB-536E-1AD2-3540-DE2B22C85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C0C03-AF4B-425F-E5CA-D0B42E6DE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34910-EA3E-F8A3-03F5-DB6F643F7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EPIR SBIR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1BF17-A678-15AC-4454-7D971EF42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21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A5BB1-CDF0-B896-84A8-81A4DF866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372A2-62AB-6FD1-4BF7-0B4C73596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72DD7-322F-85D6-B4C5-8E080EDEA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6EB059-02F0-B315-CA8C-5017DC5D5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996E3-CEC9-17EE-B230-290801711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EPIR SBIR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9A1CF-A3FF-0BDA-4D3E-8BF1BF9C1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41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29AE-62C2-F0A0-839A-4465D9FBF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382A0-3281-ECC6-883C-928820391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1BD35-305C-9F4E-037F-474AC42C85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FBD39-412C-2DB8-FC4D-172197B20E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1EE87-3C74-7DE9-0882-3CF19F37DF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395FD1-52A5-AA9E-F54B-B4DD01D1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A4FBCB-D58A-893C-D566-569194E5D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EPIR SBIR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0208D6-DF85-FEAF-EC15-EAA35760D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72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408A2-769E-75E4-E6F3-07140528E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4659B6-9138-80DF-1A5F-9ED4160D7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C38AA-A3B4-1A1D-8D16-2CBA6AE67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EPIR SBIR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28EFA3-56A4-3E53-61EE-B5F9070A8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7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0DA40-B23B-C6B1-6AB2-83AC0144B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DAB1C2-CDF0-A763-C61C-84D27317C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EPIR SBIR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3753A-E45F-2F75-2D34-2D932DA9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4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8AA22-CF04-34EC-3434-7E5F1489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C91D5-9A3F-F400-1F89-411C1AFCA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44088-601B-98EC-67AE-556DFE70C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5F990-2733-6FAB-0200-04F528F5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50BE19-2D90-6F5E-832D-8B61B736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EPIR SBIR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72E39-30D1-A13D-A651-66EC7D363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8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A7D00-E789-D248-2152-E36760A5B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D3CD0C-F6EE-29A8-0564-04B255F359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FD971-0660-DFDD-87E2-387DB88D9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872EA-8D89-710C-D9F6-82FC48FCF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8308D-42F5-32B4-FC2C-EB1606AC5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EPIR SBIR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36A7E-1D1D-3561-5E8D-C35B10623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FD3F4A-3ECB-BFD0-5620-9DF91B40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62976"/>
            <a:ext cx="3431650" cy="390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Date: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0FF67-2EB6-C9AF-CB4C-67F0610F9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561" y="564583"/>
            <a:ext cx="5806440" cy="568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82FE5-7DE8-55D8-B760-B3918E94D4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3/10/23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23190-4E85-FE92-40BA-BA3C11BF8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EPIR SBIR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D4003-330B-14BB-E828-C2494FD86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2BC4E-C642-DD44-8FF9-FD95F48A9D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D252A2B-02FF-7DBF-F55C-4F3B2C995B9C}"/>
              </a:ext>
            </a:extLst>
          </p:cNvPr>
          <p:cNvSpPr txBox="1">
            <a:spLocks/>
          </p:cNvSpPr>
          <p:nvPr userDrawn="1"/>
        </p:nvSpPr>
        <p:spPr>
          <a:xfrm>
            <a:off x="9843715" y="62975"/>
            <a:ext cx="2267446" cy="390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37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eps.ieee.org/images/files/HIR_2024/HIR_2024_ch25_AME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packaging technology&#10;&#10;Description automatically generated">
            <a:extLst>
              <a:ext uri="{FF2B5EF4-FFF2-40B4-BE49-F238E27FC236}">
                <a16:creationId xmlns:a16="http://schemas.microsoft.com/office/drawing/2014/main" id="{BA267D76-7F8E-15F1-714C-88E58DA25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138" y="68262"/>
            <a:ext cx="7019471" cy="672147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867BD8C-0D22-9F7A-6DF6-C3F19BBDD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0" y="219678"/>
            <a:ext cx="4498428" cy="1655762"/>
          </a:xfrm>
        </p:spPr>
        <p:txBody>
          <a:bodyPr anchor="ctr"/>
          <a:lstStyle/>
          <a:p>
            <a:r>
              <a:rPr lang="en-US" dirty="0"/>
              <a:t>Interconnects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B7527F0-C3D1-23A2-90B5-CA356688C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01119"/>
            <a:ext cx="3762703" cy="1655762"/>
          </a:xfrm>
        </p:spPr>
        <p:txBody>
          <a:bodyPr anchor="ctr"/>
          <a:lstStyle/>
          <a:p>
            <a:r>
              <a:rPr lang="en-US" dirty="0"/>
              <a:t>R. Lipton</a:t>
            </a:r>
          </a:p>
          <a:p>
            <a:r>
              <a:rPr lang="en-US" sz="1800" i="1" dirty="0"/>
              <a:t>Fermilab/RL Physics Consulting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4E535-1AA8-29E2-9F67-BDE15472B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F12FC-4CEB-3F23-AC48-07D3A4C6C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EPIR SBIR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D873B-D32F-1BF1-C874-7FCD8AB9E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70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9CCC2-B22E-F4EE-2719-57A2F70F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Manufacturing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C15BB-C6F3-4BB9-44D4-F6B9E0CC4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675943"/>
            <a:ext cx="5095695" cy="5680407"/>
          </a:xfrm>
        </p:spPr>
        <p:txBody>
          <a:bodyPr/>
          <a:lstStyle/>
          <a:p>
            <a:r>
              <a:rPr lang="en-US" dirty="0"/>
              <a:t>Wide variety of techniques and materials.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Could be applicable for our small scale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Substrate flexibility (literal and fig.)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Process simplicity and flexibility</a:t>
            </a:r>
          </a:p>
          <a:p>
            <a:endParaRPr lang="en-US" dirty="0"/>
          </a:p>
          <a:p>
            <a:r>
              <a:rPr lang="en-US" dirty="0"/>
              <a:t>(</a:t>
            </a:r>
            <a:r>
              <a:rPr lang="en-US" dirty="0">
                <a:hlinkClick r:id="rId2"/>
              </a:rPr>
              <a:t>https://eps.ieee.org/images/files/HIR_2024/HIR_2024_ch25_AME.pdf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4587D-0C36-3AA4-E342-A64C3574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4A9EC-40D3-8368-EF7C-DFCE1C005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39562-1D93-B284-7536-CF77848A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 descr="A table with text and images&#10;&#10;Description automatically generated">
            <a:extLst>
              <a:ext uri="{FF2B5EF4-FFF2-40B4-BE49-F238E27FC236}">
                <a16:creationId xmlns:a16="http://schemas.microsoft.com/office/drawing/2014/main" id="{180212A7-6624-BD77-908C-70A773935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256" y="0"/>
            <a:ext cx="6216537" cy="2791192"/>
          </a:xfrm>
          <a:prstGeom prst="rect">
            <a:avLst/>
          </a:prstGeom>
        </p:spPr>
      </p:pic>
      <p:pic>
        <p:nvPicPr>
          <p:cNvPr id="12" name="Picture 11" descr="A table with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34F9B35E-654E-CAA3-B6B8-430B2B397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255" y="2709171"/>
            <a:ext cx="6216537" cy="3793374"/>
          </a:xfrm>
          <a:prstGeom prst="rect">
            <a:avLst/>
          </a:prstGeom>
        </p:spPr>
      </p:pic>
      <p:pic>
        <p:nvPicPr>
          <p:cNvPr id="14" name="Picture 13" descr="A diagram of a printed circuit board&#10;&#10;Description automatically generated">
            <a:extLst>
              <a:ext uri="{FF2B5EF4-FFF2-40B4-BE49-F238E27FC236}">
                <a16:creationId xmlns:a16="http://schemas.microsoft.com/office/drawing/2014/main" id="{49E0638F-6061-83D3-F4E5-EE5939910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77614"/>
            <a:ext cx="5385254" cy="224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58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57476-1DDD-F409-F7E2-5FD13CF92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- Printed Electronics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4E746-97E4-2E2B-62AC-992F406EB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588796"/>
            <a:ext cx="6310938" cy="5680407"/>
          </a:xfrm>
        </p:spPr>
        <p:txBody>
          <a:bodyPr/>
          <a:lstStyle/>
          <a:p>
            <a:r>
              <a:rPr lang="en-US" dirty="0"/>
              <a:t>interconnects can be 25 to 30 microns wide by 5+ microns in height.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Direct on die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Die to die interconnects on large area array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Adapt to non-planar </a:t>
            </a:r>
            <a:r>
              <a:rPr lang="en-US" dirty="0" err="1"/>
              <a:t>toplogy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Alterative to stitching</a:t>
            </a:r>
          </a:p>
          <a:p>
            <a:endParaRPr lang="en-US" dirty="0"/>
          </a:p>
          <a:p>
            <a:r>
              <a:rPr lang="en-US" dirty="0"/>
              <a:t>+ Stamp Transfer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D20A5-538E-6FA4-6154-F4FE8D5BB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AD303-7813-568E-B148-637B2AF80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37B99-9504-6811-E4E3-806668435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11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E02731D-70C1-8CD2-AF07-10D974DC4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959" y="81472"/>
            <a:ext cx="4529301" cy="363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293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2F819-0CAC-1161-65DB-8D8D8FFF3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927" y="1115158"/>
            <a:ext cx="5806439" cy="390249"/>
          </a:xfrm>
        </p:spPr>
        <p:txBody>
          <a:bodyPr/>
          <a:lstStyle/>
          <a:p>
            <a:r>
              <a:rPr lang="en-US" dirty="0"/>
              <a:t>Anisotropic Conductive Films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3C176-576A-6371-56F1-E3E4DD6DA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81" y="1498752"/>
            <a:ext cx="5806440" cy="2254157"/>
          </a:xfrm>
        </p:spPr>
        <p:txBody>
          <a:bodyPr/>
          <a:lstStyle/>
          <a:p>
            <a:r>
              <a:rPr lang="en-US" dirty="0"/>
              <a:t>Mostly used for LCD type panel displays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Conductive balls or fibers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Requires pressure and often elevated temperature for 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Pitch can be as small as 12 microns but usually much larger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71CB0-4065-D93D-767A-3442E1F8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7F066-079E-B461-AB13-3D937C8C0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80F5F-4DAC-F5B7-420C-8ED8C6C50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12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2530C46-A088-20D5-AC5F-30A278277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375" y="42190"/>
            <a:ext cx="5041443" cy="40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EC860DE-CFF1-E654-A6D4-5C68B8FB2BCE}"/>
              </a:ext>
            </a:extLst>
          </p:cNvPr>
          <p:cNvSpPr txBox="1">
            <a:spLocks/>
          </p:cNvSpPr>
          <p:nvPr/>
        </p:nvSpPr>
        <p:spPr>
          <a:xfrm>
            <a:off x="173182" y="3564440"/>
            <a:ext cx="5806439" cy="390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Quilt Packaging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23528174-74D8-72F2-452A-803C64F2A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432" y="4004352"/>
            <a:ext cx="5041444" cy="285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C499A83-B8C0-DC41-70FA-ED8FE4E673B8}"/>
              </a:ext>
            </a:extLst>
          </p:cNvPr>
          <p:cNvSpPr txBox="1">
            <a:spLocks/>
          </p:cNvSpPr>
          <p:nvPr/>
        </p:nvSpPr>
        <p:spPr>
          <a:xfrm>
            <a:off x="173182" y="3941379"/>
            <a:ext cx="5993931" cy="2853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Addition of top metal “nodule” which extends beyond the normal chip </a:t>
            </a:r>
            <a:r>
              <a:rPr lang="en-US" dirty="0" err="1"/>
              <a:t>boundry</a:t>
            </a:r>
            <a:r>
              <a:rPr lang="en-US" dirty="0"/>
              <a:t>.  The wafer is then background and etched to remove the street area leaving the interconnect nodule.  Adjacent die can be connected by depositing solder on the nodules and heating.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Arbitrary die shape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Avoids stitching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91A84F-781A-7296-2494-7564B9559D2B}"/>
              </a:ext>
            </a:extLst>
          </p:cNvPr>
          <p:cNvSpPr txBox="1">
            <a:spLocks/>
          </p:cNvSpPr>
          <p:nvPr/>
        </p:nvSpPr>
        <p:spPr>
          <a:xfrm>
            <a:off x="266926" y="199941"/>
            <a:ext cx="5806439" cy="390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472178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A7474-712F-89A7-3F1E-1AA3AF774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259FA-75AD-F6BC-C4F4-58ED0C5D3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36" y="501650"/>
            <a:ext cx="5806439" cy="57993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Packaging is seen by many in the semiconductor industry as the extension to Moore’s law</a:t>
            </a:r>
          </a:p>
          <a:p>
            <a:r>
              <a:rPr lang="en-US" dirty="0">
                <a:solidFill>
                  <a:srgbClr val="00B050"/>
                </a:solidFill>
              </a:rPr>
              <a:t>The bar to entry can be high – new techniques must integrate into the supply chain</a:t>
            </a:r>
          </a:p>
          <a:p>
            <a:r>
              <a:rPr lang="en-US" dirty="0">
                <a:solidFill>
                  <a:srgbClr val="0070C0"/>
                </a:solidFill>
              </a:rPr>
              <a:t>No shortage of ideas and opportunities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/>
              <a:t>Focus will depend on HEP needs: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FCC </a:t>
            </a:r>
            <a:r>
              <a:rPr lang="en-US" dirty="0" err="1"/>
              <a:t>ee</a:t>
            </a:r>
            <a:r>
              <a:rPr lang="en-US" dirty="0"/>
              <a:t> or </a:t>
            </a:r>
            <a:r>
              <a:rPr lang="en-US" dirty="0" err="1"/>
              <a:t>hh</a:t>
            </a:r>
            <a:r>
              <a:rPr lang="en-US" dirty="0"/>
              <a:t> –precision and radiation tolerance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Muon collider – focus on on-detector background rejection, radiation tolerance, timing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 detector neural filters</a:t>
            </a:r>
          </a:p>
          <a:p>
            <a:endParaRPr lang="en-US" dirty="0"/>
          </a:p>
          <a:p>
            <a:r>
              <a:rPr lang="en-US" dirty="0"/>
              <a:t>Opportunities in CHIPS packaging initiatives – National Advanced Packaging Manufacturing Program (NAPMP)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Absolics</a:t>
            </a:r>
            <a:r>
              <a:rPr lang="en-US" dirty="0"/>
              <a:t>, Inc. in Covington, Georgia (glass panels 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Applied Materials in Santa Clara, California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Arizona State University in Tempe, Arizona (+ Deca and </a:t>
            </a:r>
            <a:r>
              <a:rPr lang="en-US" dirty="0" err="1"/>
              <a:t>Skywater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DDFF5-53AE-1CA8-FA8E-33695E829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46481-DBB9-CAC8-D10D-23C7D5B3B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83BAB-E749-B42A-37A1-D535C2F5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 descr="A diagram of a company's process&#10;&#10;Description automatically generated">
            <a:extLst>
              <a:ext uri="{FF2B5EF4-FFF2-40B4-BE49-F238E27FC236}">
                <a16:creationId xmlns:a16="http://schemas.microsoft.com/office/drawing/2014/main" id="{30348AA0-3B9F-1624-3BF9-63CACD531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989" y="300593"/>
            <a:ext cx="6320444" cy="310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33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3869B-1C32-C027-1CD9-6E37D823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168166"/>
            <a:ext cx="11597640" cy="6689834"/>
          </a:xfrm>
        </p:spPr>
        <p:txBody>
          <a:bodyPr>
            <a:normAutofit/>
          </a:bodyPr>
          <a:lstStyle/>
          <a:p>
            <a:pPr lvl="2" indent="0"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sz="2400" dirty="0"/>
              <a:t>Much of modern detector design and construction is an exercise in large scale electronics packaging.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Fine pitch interconnect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Unusual topologies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Local data transmission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Moderate distance data transmission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Low mass supports and cooling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With considerations of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Signal/noise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Power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Data rates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Local trigger and processing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Geometry and information flow</a:t>
            </a:r>
          </a:p>
          <a:p>
            <a:pPr marL="285750" indent="-285750"/>
            <a:r>
              <a:rPr lang="en-US" dirty="0"/>
              <a:t>… </a:t>
            </a:r>
            <a:r>
              <a:rPr lang="en-US" dirty="0">
                <a:solidFill>
                  <a:srgbClr val="FF0000"/>
                </a:solidFill>
              </a:rPr>
              <a:t>Most is this is based on 10-year old work on ILC,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muon collider and CMS</a:t>
            </a:r>
          </a:p>
          <a:p>
            <a:pPr marL="971550" lvl="1" indent="-28575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971550" lvl="1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A4F25B-2F9C-3EFD-BE26-10D4A9754AB3}"/>
              </a:ext>
            </a:extLst>
          </p:cNvPr>
          <p:cNvSpPr txBox="1"/>
          <p:nvPr/>
        </p:nvSpPr>
        <p:spPr>
          <a:xfrm>
            <a:off x="7252137" y="3189917"/>
            <a:ext cx="44345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 PS module – data from top strip sensor</a:t>
            </a:r>
            <a:br>
              <a:rPr lang="en-US" dirty="0"/>
            </a:br>
            <a:r>
              <a:rPr lang="en-US" dirty="0"/>
              <a:t>must flow to bottom bump bonded pixel chip</a:t>
            </a:r>
            <a:br>
              <a:rPr lang="en-US" dirty="0"/>
            </a:br>
            <a:r>
              <a:rPr lang="en-US" dirty="0"/>
              <a:t>Power on left, I/O on right. </a:t>
            </a:r>
          </a:p>
          <a:p>
            <a:r>
              <a:rPr lang="en-US" dirty="0"/>
              <a:t>Folded fine pitch Kapton substate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9A88A-4F3F-5E03-8F75-CB0D511E3B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6" t="36935" r="-1376" b="35785"/>
          <a:stretch/>
        </p:blipFill>
        <p:spPr>
          <a:xfrm>
            <a:off x="6603076" y="1135118"/>
            <a:ext cx="5299364" cy="1870841"/>
          </a:xfrm>
          <a:prstGeom prst="rect">
            <a:avLst/>
          </a:prstGeom>
        </p:spPr>
      </p:pic>
      <p:pic>
        <p:nvPicPr>
          <p:cNvPr id="2052" name="Picture 4" descr="Track trigger of the CMS experiment [23 ...">
            <a:extLst>
              <a:ext uri="{FF2B5EF4-FFF2-40B4-BE49-F238E27FC236}">
                <a16:creationId xmlns:a16="http://schemas.microsoft.com/office/drawing/2014/main" id="{348BDCB3-2AAE-4636-00B4-BE6AC088E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96" y="4464281"/>
            <a:ext cx="40386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029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620A3-A425-D573-F44C-20D6FDB30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Transmission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CFE82-76E8-8CAB-7A7C-52B2527D0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Power: Optical links – current technology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20 </a:t>
            </a:r>
            <a:r>
              <a:rPr lang="en-US" dirty="0" err="1"/>
              <a:t>pj</a:t>
            </a:r>
            <a:r>
              <a:rPr lang="en-US" dirty="0"/>
              <a:t>/bit (~ </a:t>
            </a:r>
            <a:r>
              <a:rPr lang="en-US" dirty="0" err="1"/>
              <a:t>lpGBT</a:t>
            </a:r>
            <a:r>
              <a:rPr lang="en-US" dirty="0"/>
              <a:t>) -&gt; 1-10 </a:t>
            </a:r>
            <a:r>
              <a:rPr lang="en-US" dirty="0" err="1"/>
              <a:t>pj</a:t>
            </a:r>
            <a:r>
              <a:rPr lang="en-US" dirty="0"/>
              <a:t>/bit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10-&gt;100 Gbit/sec per interconnect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/>
              <a:t>~ 2pj/bit 25GB/sec demonstrated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>
                <a:solidFill>
                  <a:srgbClr val="FF0000"/>
                </a:solidFill>
              </a:rPr>
              <a:t>But needs to be rad hard</a:t>
            </a:r>
          </a:p>
          <a:p>
            <a:pPr indent="-228600"/>
            <a:r>
              <a:rPr lang="en-US" dirty="0"/>
              <a:t>Copper – mostly on-chip</a:t>
            </a:r>
          </a:p>
          <a:p>
            <a:pPr indent="-228600"/>
            <a:r>
              <a:rPr lang="en-US" dirty="0"/>
              <a:t>	P ~ switching rate x Voltage x Capacitance</a:t>
            </a:r>
          </a:p>
          <a:p>
            <a:pPr indent="-228600"/>
            <a:r>
              <a:rPr lang="en-US" dirty="0"/>
              <a:t>	Bandwidth ~ Capacitance </a:t>
            </a:r>
          </a:p>
          <a:p>
            <a:pPr indent="-228600"/>
            <a:r>
              <a:rPr lang="en-US" dirty="0"/>
              <a:t>Reduce interconnect capacitance and length</a:t>
            </a:r>
          </a:p>
          <a:p>
            <a:pPr marL="57150" indent="-285750">
              <a:buFont typeface="Arial" panose="020B0604020202020204" pitchFamily="34" charset="0"/>
              <a:buChar char="•"/>
            </a:pPr>
            <a:r>
              <a:rPr lang="en-US" dirty="0"/>
              <a:t>Shorter interconnects</a:t>
            </a:r>
          </a:p>
          <a:p>
            <a:pPr marL="57150" indent="-285750">
              <a:buFont typeface="Arial" panose="020B0604020202020204" pitchFamily="34" charset="0"/>
              <a:buChar char="•"/>
            </a:pPr>
            <a:r>
              <a:rPr lang="en-US" dirty="0"/>
              <a:t>Smaller features.</a:t>
            </a:r>
          </a:p>
          <a:p>
            <a:r>
              <a:rPr lang="en-US" dirty="0"/>
              <a:t>Where does the data need to 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device trigger (CMS track trigger)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device AI?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Off-detector bandwidth and rate</a:t>
            </a:r>
          </a:p>
          <a:p>
            <a:pPr marL="571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/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0677D-F0EB-219D-5A7A-DEC3F1E1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2CE43-72F3-4D92-6629-FA57791C6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EPIR SBIR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09B84-FDB2-355B-32B2-89859D9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1F6241-E1A6-D97B-8AC4-3E3B14207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309" y="62973"/>
            <a:ext cx="6032500" cy="286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4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790A8-13F7-4F1F-B410-DBF1F18E8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3D/Hybrid bonding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1F574-7BF0-AB99-0D6A-D56B73082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564583"/>
            <a:ext cx="11797337" cy="61568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A three-dimensional integrated circuit (3D-IC) structure is composed of two or more layers of active electronic components using horizontal intra-tier and vertical inter-tier connectivity. Component Technologies</a:t>
            </a:r>
          </a:p>
          <a:p>
            <a:r>
              <a:rPr lang="en-US" dirty="0">
                <a:solidFill>
                  <a:srgbClr val="000000"/>
                </a:solidFill>
              </a:rPr>
              <a:t>Through Silicon Vias (TSV): small diameter </a:t>
            </a:r>
            <a:r>
              <a:rPr lang="pl-PL" dirty="0" err="1">
                <a:solidFill>
                  <a:srgbClr val="000000"/>
                </a:solidFill>
              </a:rPr>
              <a:t>vertical</a:t>
            </a:r>
            <a:r>
              <a:rPr lang="en-US" dirty="0">
                <a:solidFill>
                  <a:srgbClr val="000000"/>
                </a:solidFill>
              </a:rPr>
              <a:t> connectivity </a:t>
            </a:r>
            <a:r>
              <a:rPr lang="en-US" dirty="0">
                <a:solidFill>
                  <a:srgbClr val="FF6600"/>
                </a:solidFill>
              </a:rPr>
              <a:t>- not only to build chips but also for attaching detectors to readouts</a:t>
            </a:r>
          </a:p>
          <a:p>
            <a:pPr marL="225425" indent="-225425">
              <a:spcBef>
                <a:spcPts val="0"/>
              </a:spcBef>
              <a:buFont typeface="Arial" pitchFamily="34" charset="0"/>
              <a:buChar char="•"/>
            </a:pPr>
            <a:r>
              <a:rPr lang="pl-PL" dirty="0" err="1">
                <a:solidFill>
                  <a:srgbClr val="000000"/>
                </a:solidFill>
              </a:rPr>
              <a:t>Bonding</a:t>
            </a:r>
            <a:r>
              <a:rPr lang="pl-PL" dirty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</a:rPr>
              <a:t>Oxide-, polymer-, metal-, or adhesive </a:t>
            </a:r>
          </a:p>
          <a:p>
            <a:pPr marL="625475" lvl="1" indent="-225425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Wafer-Wafer, Chip-Wafer or Chip-Chip</a:t>
            </a:r>
          </a:p>
          <a:p>
            <a:pPr marL="225425" indent="-225425">
              <a:spcBef>
                <a:spcPts val="0"/>
              </a:spcBef>
              <a:buFont typeface="Arial" pitchFamily="34" charset="0"/>
              <a:buChar char="•"/>
            </a:pPr>
            <a:r>
              <a:rPr lang="pl-PL" dirty="0" err="1">
                <a:solidFill>
                  <a:srgbClr val="000000"/>
                </a:solidFill>
              </a:rPr>
              <a:t>Wafer</a:t>
            </a:r>
            <a:r>
              <a:rPr lang="pl-PL" dirty="0">
                <a:solidFill>
                  <a:srgbClr val="000000"/>
                </a:solidFill>
              </a:rPr>
              <a:t> </a:t>
            </a:r>
            <a:r>
              <a:rPr lang="pl-PL" dirty="0" err="1">
                <a:solidFill>
                  <a:srgbClr val="000000"/>
                </a:solidFill>
              </a:rPr>
              <a:t>thinning</a:t>
            </a:r>
            <a:endParaRPr lang="pl-PL" dirty="0">
              <a:solidFill>
                <a:srgbClr val="000000"/>
              </a:solidFill>
            </a:endParaRPr>
          </a:p>
          <a:p>
            <a:pPr marL="225425" indent="-225425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Back-side processing: metallization and patterning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&lt;3 micron interconnect pitch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Low interconnect capacitance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Heterogeneous bonding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FFC000"/>
                </a:solidFill>
              </a:rPr>
              <a:t>First Three-tier demonstration for HEP in by FNAL/</a:t>
            </a:r>
            <a:r>
              <a:rPr lang="en-US" dirty="0" err="1">
                <a:solidFill>
                  <a:srgbClr val="FFC000"/>
                </a:solidFill>
              </a:rPr>
              <a:t>Ziptronix</a:t>
            </a:r>
            <a:r>
              <a:rPr lang="en-US" dirty="0">
                <a:solidFill>
                  <a:srgbClr val="FFC000"/>
                </a:solidFill>
              </a:rPr>
              <a:t>/</a:t>
            </a:r>
            <a:r>
              <a:rPr lang="en-US" dirty="0" err="1">
                <a:solidFill>
                  <a:srgbClr val="FFC000"/>
                </a:solidFill>
              </a:rPr>
              <a:t>Tezzaron</a:t>
            </a:r>
            <a:r>
              <a:rPr lang="en-US" dirty="0">
                <a:solidFill>
                  <a:srgbClr val="FFC000"/>
                </a:solidFill>
              </a:rPr>
              <a:t> in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~2011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0000"/>
                </a:solidFill>
              </a:rPr>
              <a:t>This is now core technology for camera image sensors. Being 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implemented in a wide variety of foundries.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0000"/>
                </a:solidFill>
              </a:rPr>
              <a:t>Issues include – Availability (but at MIT-LL, Sandia, </a:t>
            </a:r>
            <a:r>
              <a:rPr lang="en-US" dirty="0" err="1">
                <a:solidFill>
                  <a:srgbClr val="000000"/>
                </a:solidFill>
              </a:rPr>
              <a:t>Novati</a:t>
            </a:r>
            <a:r>
              <a:rPr lang="en-US" dirty="0">
                <a:solidFill>
                  <a:srgbClr val="000000"/>
                </a:solidFill>
              </a:rPr>
              <a:t> …)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0000"/>
                </a:solidFill>
              </a:rPr>
              <a:t> TSV insertion (TSV mass, via last geometry, Yield)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0000"/>
                </a:solidFill>
              </a:rPr>
              <a:t>Cost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037F-F65B-4124-D68F-800CDAEF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C35E2-3D76-86F4-C1F1-B887D9FB9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EPIR SBIR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96E26-5297-BA5C-2DCD-8C8F607F2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4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416498-166C-F54C-00D6-56BFD2A50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885" y="5239185"/>
            <a:ext cx="2882868" cy="1317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DFA8E0-2AB4-0086-2E1E-5987A92C2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032" y="2040028"/>
            <a:ext cx="4038409" cy="26889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A107BE-44CD-A129-F680-467B67F66C55}"/>
              </a:ext>
            </a:extLst>
          </p:cNvPr>
          <p:cNvSpPr txBox="1"/>
          <p:nvPr/>
        </p:nvSpPr>
        <p:spPr>
          <a:xfrm>
            <a:off x="8577270" y="1559335"/>
            <a:ext cx="289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FNAL 3D chip to wafer bonds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B3A6B6F-0B60-7489-72F1-300B0A526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693" y="4881259"/>
            <a:ext cx="2453621" cy="184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14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C69F2-C850-F71B-1DD1-C55EAB500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State of the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4D1E4-412D-DB46-0B9C-733DEEDAE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44" y="454028"/>
            <a:ext cx="5806439" cy="107697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Chip-to-wafer</a:t>
            </a:r>
          </a:p>
          <a:p>
            <a:r>
              <a:rPr lang="en-US" dirty="0"/>
              <a:t>Heterogeneous integration</a:t>
            </a:r>
          </a:p>
          <a:p>
            <a:r>
              <a:rPr lang="en-US" dirty="0"/>
              <a:t>(https://</a:t>
            </a:r>
            <a:r>
              <a:rPr lang="en-US" dirty="0" err="1"/>
              <a:t>eps.ieee.org</a:t>
            </a:r>
            <a:r>
              <a:rPr lang="en-US" dirty="0"/>
              <a:t>/images/files/HIR_2024/HIR_2024_ch22_2D-3D.pdf)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F0FBD-8AF1-4B49-A232-ECD8B6FC4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73424-2DE0-54C8-BFB8-F6CCA1CE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33614-33B2-0C44-29CB-F9311FEB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5</a:t>
            </a:fld>
            <a:endParaRPr lang="en-US"/>
          </a:p>
        </p:txBody>
      </p:sp>
      <p:pic>
        <p:nvPicPr>
          <p:cNvPr id="6146" name="Picture 2" descr="PR D2W hybrid bonding">
            <a:extLst>
              <a:ext uri="{FF2B5EF4-FFF2-40B4-BE49-F238E27FC236}">
                <a16:creationId xmlns:a16="http://schemas.microsoft.com/office/drawing/2014/main" id="{F66557CB-8FBB-9CBC-44F6-3A7660D7A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213" y="2385014"/>
            <a:ext cx="3670228" cy="25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ollage of images of weights&#10;&#10;Description automatically generated">
            <a:extLst>
              <a:ext uri="{FF2B5EF4-FFF2-40B4-BE49-F238E27FC236}">
                <a16:creationId xmlns:a16="http://schemas.microsoft.com/office/drawing/2014/main" id="{B99E75A5-B1E8-8653-A08F-7EEEA177A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527" y="0"/>
            <a:ext cx="6402225" cy="19827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83D04F-4FCA-49AF-6BE5-DA38CFBF4805}"/>
              </a:ext>
            </a:extLst>
          </p:cNvPr>
          <p:cNvSpPr txBox="1"/>
          <p:nvPr/>
        </p:nvSpPr>
        <p:spPr>
          <a:xfrm>
            <a:off x="8857629" y="1982722"/>
            <a:ext cx="6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IMEC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4DF4DC-565B-F91A-EA1D-25F4CC1D93DD}"/>
              </a:ext>
            </a:extLst>
          </p:cNvPr>
          <p:cNvSpPr txBox="1"/>
          <p:nvPr/>
        </p:nvSpPr>
        <p:spPr>
          <a:xfrm>
            <a:off x="9466811" y="2491095"/>
            <a:ext cx="2085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Chip-wafer 2 micron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D31DAE-B69B-1EAC-35B4-026AC0EBA019}"/>
              </a:ext>
            </a:extLst>
          </p:cNvPr>
          <p:cNvSpPr txBox="1"/>
          <p:nvPr/>
        </p:nvSpPr>
        <p:spPr>
          <a:xfrm>
            <a:off x="10310435" y="922696"/>
            <a:ext cx="202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wafer-wafer 400nm</a:t>
            </a:r>
          </a:p>
        </p:txBody>
      </p:sp>
      <p:pic>
        <p:nvPicPr>
          <p:cNvPr id="13" name="Picture 12" descr="A table with text on it&#10;&#10;Description automatically generated">
            <a:extLst>
              <a:ext uri="{FF2B5EF4-FFF2-40B4-BE49-F238E27FC236}">
                <a16:creationId xmlns:a16="http://schemas.microsoft.com/office/drawing/2014/main" id="{B326C55C-012E-3E59-DD02-44B7C853B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1006"/>
            <a:ext cx="7011532" cy="545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34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4DDEF-CF8F-23F7-8188-3D01FC78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Tiled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DDD1B-5150-8DE1-F99A-C481450F1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" y="347727"/>
            <a:ext cx="5806440" cy="5680407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Active Edge devices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Stitched reticles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Panel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Active edge or CMOS sensors enable 4-side </a:t>
            </a:r>
            <a:br>
              <a:rPr lang="en-US" sz="2000" dirty="0"/>
            </a:br>
            <a:r>
              <a:rPr lang="en-US" sz="2000" dirty="0" err="1"/>
              <a:t>buttable</a:t>
            </a:r>
            <a:r>
              <a:rPr lang="en-US" sz="2000" dirty="0"/>
              <a:t> arrays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3D with TSV enables complex readout and processing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2E6EC-1EAE-20BB-DD5F-403C7CE6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AA8DE-5300-664D-60CC-5B5E31952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A0A6C-C1AD-7356-F143-B6E7AECD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6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87659F-93AD-D15B-7257-E5E8F21B69AA}"/>
              </a:ext>
            </a:extLst>
          </p:cNvPr>
          <p:cNvGrpSpPr/>
          <p:nvPr/>
        </p:nvGrpSpPr>
        <p:grpSpPr>
          <a:xfrm>
            <a:off x="8366680" y="-18080"/>
            <a:ext cx="3857941" cy="2569072"/>
            <a:chOff x="4755059" y="160735"/>
            <a:chExt cx="4365501" cy="27402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0889B6-B195-2AE3-313C-035C52FBF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3000"/>
            <a:stretch>
              <a:fillRect/>
            </a:stretch>
          </p:blipFill>
          <p:spPr bwMode="auto">
            <a:xfrm>
              <a:off x="4755059" y="160735"/>
              <a:ext cx="4365501" cy="2740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624B81-FF66-5809-A518-688D76D7F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798" y="2222167"/>
              <a:ext cx="117981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700" kern="1200">
                  <a:solidFill>
                    <a:srgbClr val="000080"/>
                  </a:solidFill>
                  <a:ea typeface="ＭＳ Ｐゴシック" charset="0"/>
                  <a:cs typeface="ＭＳ Ｐゴシック" charset="0"/>
                </a:rPr>
                <a:t>Handle wafer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8E9F7D6-0DCF-57C6-F49C-695280643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5161" y="1588159"/>
              <a:ext cx="58990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700" kern="1200">
                  <a:solidFill>
                    <a:srgbClr val="000080"/>
                  </a:solidFill>
                  <a:ea typeface="ＭＳ Ｐゴシック" charset="0"/>
                  <a:cs typeface="ＭＳ Ｐゴシック" charset="0"/>
                </a:rPr>
                <a:t>sensor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694D5-EF48-8458-187C-4F511D6C6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8550" y="1905163"/>
              <a:ext cx="76079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700" kern="1200">
                  <a:solidFill>
                    <a:srgbClr val="000080"/>
                  </a:solidFill>
                  <a:ea typeface="ＭＳ Ｐゴシック" charset="0"/>
                  <a:cs typeface="ＭＳ Ｐゴシック" charset="0"/>
                </a:rPr>
                <a:t>trenches</a:t>
              </a:r>
            </a:p>
          </p:txBody>
        </p:sp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2C7690B8-8C46-6D35-8E99-83DA8954FF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07969" y="1689944"/>
              <a:ext cx="405185" cy="274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kern="1200"/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948D426E-EC7F-BBD3-0E01-55F45E2858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86500" y="1551533"/>
              <a:ext cx="309191" cy="416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kern="12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FD2B53-4EE5-A30B-7784-392DAAF3A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251" y="1457355"/>
              <a:ext cx="58142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700" kern="120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Buried</a:t>
              </a:r>
            </a:p>
            <a:p>
              <a:pPr algn="ctr"/>
              <a:r>
                <a:rPr lang="en-US" sz="1700" kern="120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oxide</a:t>
              </a:r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A94D1253-FDB2-7939-071C-EEA64824C1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64969" y="1580555"/>
              <a:ext cx="405185" cy="2734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kern="12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57A3704-D717-79A5-D427-FA36092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358" y="997476"/>
              <a:ext cx="104022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700" kern="1200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readout</a:t>
              </a:r>
            </a:p>
            <a:p>
              <a:pPr algn="ctr"/>
              <a:r>
                <a:rPr lang="en-US" sz="1700" kern="1200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IC and pads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FB3747C-9CC9-CF69-1881-2B288F6FD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1110" y="1261750"/>
              <a:ext cx="7716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300" kern="1200" dirty="0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200 micron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509D1F5-45B2-9EED-C487-194F6F563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014" y="4460396"/>
            <a:ext cx="6419391" cy="2397604"/>
          </a:xfrm>
          <a:prstGeom prst="rect">
            <a:avLst/>
          </a:prstGeom>
        </p:spPr>
      </p:pic>
      <p:pic>
        <p:nvPicPr>
          <p:cNvPr id="23" name="Picture 22" descr="zip_4.jpg">
            <a:extLst>
              <a:ext uri="{FF2B5EF4-FFF2-40B4-BE49-F238E27FC236}">
                <a16:creationId xmlns:a16="http://schemas.microsoft.com/office/drawing/2014/main" id="{A82E42A0-F251-224F-6D13-827C3EAF1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42" y="2226765"/>
            <a:ext cx="2706516" cy="216521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AA3FADD-E7B9-B78B-9DCE-FF725F4E11E0}"/>
              </a:ext>
            </a:extLst>
          </p:cNvPr>
          <p:cNvSpPr txBox="1"/>
          <p:nvPr/>
        </p:nvSpPr>
        <p:spPr>
          <a:xfrm>
            <a:off x="4257119" y="2801692"/>
            <a:ext cx="2279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FNAL Tile demonstration</a:t>
            </a:r>
          </a:p>
          <a:p>
            <a:r>
              <a:rPr lang="en-US" dirty="0">
                <a:solidFill>
                  <a:srgbClr val="C00000"/>
                </a:solidFill>
              </a:rPr>
              <a:t>3D bonded active edge sensors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C33396E-9FD8-EAD6-95B5-C3A87C49A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524" y="-31121"/>
            <a:ext cx="3584379" cy="176596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3F3C636-9BD4-6D69-1DE0-EDF42AB0F2EF}"/>
              </a:ext>
            </a:extLst>
          </p:cNvPr>
          <p:cNvSpPr txBox="1"/>
          <p:nvPr/>
        </p:nvSpPr>
        <p:spPr>
          <a:xfrm>
            <a:off x="6930096" y="453222"/>
            <a:ext cx="96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Silicon (10</a:t>
            </a:r>
            <a:r>
              <a:rPr lang="en-US" sz="1200" dirty="0">
                <a:latin typeface="Symbol" charset="2"/>
                <a:cs typeface="Symbol" charset="2"/>
              </a:rPr>
              <a:t>m</a:t>
            </a:r>
            <a:r>
              <a:rPr lang="en-US" sz="1200" dirty="0"/>
              <a:t>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C882F32-B442-A3EE-B7C0-D16CD2CB3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18" y="2377515"/>
            <a:ext cx="2394127" cy="438361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0275EA-250D-76DA-DBA5-B78D99B1EBF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111" y="2183352"/>
            <a:ext cx="2939147" cy="221717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3DCA35F-B8D7-7188-4F3D-E6F4461705E4}"/>
              </a:ext>
            </a:extLst>
          </p:cNvPr>
          <p:cNvSpPr txBox="1"/>
          <p:nvPr/>
        </p:nvSpPr>
        <p:spPr>
          <a:xfrm>
            <a:off x="9138459" y="3984649"/>
            <a:ext cx="1709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Infrared image</a:t>
            </a:r>
          </a:p>
        </p:txBody>
      </p:sp>
    </p:spTree>
    <p:extLst>
      <p:ext uri="{BB962C8B-B14F-4D97-AF65-F5344CB8AC3E}">
        <p14:creationId xmlns:p14="http://schemas.microsoft.com/office/powerpoint/2010/main" val="72447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54684-2316-74E8-1BEA-7FFA10C3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2.5D/interposers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80DCA-83B8-F03B-8E50-3901A67C2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2.5D substrate allows us to match large area sensors to chips limited by CMOS reticules to 2-3 cm on a side</a:t>
            </a:r>
          </a:p>
          <a:p>
            <a:r>
              <a:rPr lang="en-US" dirty="0"/>
              <a:t>Can be an enabling technology for large area sensors and focal plane arrays</a:t>
            </a:r>
          </a:p>
          <a:p>
            <a:r>
              <a:rPr lang="en-US" dirty="0"/>
              <a:t>Issues – Availability (Foundries (TSMC, GF, </a:t>
            </a:r>
            <a:r>
              <a:rPr lang="en-US" dirty="0" err="1"/>
              <a:t>Skywater</a:t>
            </a:r>
            <a:r>
              <a:rPr lang="en-US" dirty="0"/>
              <a:t> …) packaging firms </a:t>
            </a:r>
          </a:p>
          <a:p>
            <a:endParaRPr lang="en-US" dirty="0"/>
          </a:p>
          <a:p>
            <a:r>
              <a:rPr lang="en-US" dirty="0"/>
              <a:t>Wafer level packaging – use redistribution layers to provide connections (fan in/out) before dicing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E1579-3CB3-6F74-8F90-248F28029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2D04-6783-829E-24DA-18A60CBF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5CBE0-28B4-521F-A835-5CD7620AB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46800" y="7951328"/>
            <a:ext cx="2079725" cy="174759"/>
          </a:xfrm>
        </p:spPr>
        <p:txBody>
          <a:bodyPr/>
          <a:lstStyle/>
          <a:p>
            <a:fld id="{BF42BC4E-C642-DD44-8FF9-FD95F48A9DBD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E8215F-F2D5-8113-16C8-EA5B0618B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716" y="0"/>
            <a:ext cx="5708284" cy="321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A9FCBA-362B-F9CC-8F87-5CB01DABD86F}"/>
              </a:ext>
            </a:extLst>
          </p:cNvPr>
          <p:cNvSpPr txBox="1"/>
          <p:nvPr/>
        </p:nvSpPr>
        <p:spPr>
          <a:xfrm>
            <a:off x="8063598" y="2839712"/>
            <a:ext cx="191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(electronic design)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BD6E787-8E7B-B43D-89EA-AA1817BAD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714" y="3301048"/>
            <a:ext cx="5708285" cy="251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9D27AC0-BD59-8791-4F3F-2AF1337B3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4206"/>
            <a:ext cx="5507421" cy="302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37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2ABA-01A2-382E-5362-FC159BFAC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Chiplets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252E5-8FB7-0089-1C1E-69ADF18F2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 </a:t>
            </a:r>
            <a:r>
              <a:rPr lang="en-US" dirty="0" err="1"/>
              <a:t>chiplet</a:t>
            </a:r>
            <a:r>
              <a:rPr lang="en-US" dirty="0"/>
              <a:t> is a discrete unpackaged die that can be assembled into a package with other </a:t>
            </a:r>
            <a:r>
              <a:rPr lang="en-US" dirty="0" err="1"/>
              <a:t>chiplets</a:t>
            </a:r>
            <a:r>
              <a:rPr lang="en-US" dirty="0"/>
              <a:t>; each </a:t>
            </a:r>
            <a:r>
              <a:rPr lang="en-US" dirty="0" err="1"/>
              <a:t>chiplet</a:t>
            </a:r>
            <a:r>
              <a:rPr lang="en-US" dirty="0"/>
              <a:t> is optimized to its function, using the node best suited to the function.”</a:t>
            </a:r>
          </a:p>
          <a:p>
            <a:r>
              <a:rPr lang="en-US" dirty="0"/>
              <a:t>This technology is intended to utilize standard “off the shelf” die to assembly a functional system – high tech silicon (or glass) motherboard.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EEC44-7D02-50FA-C65C-479FB003F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C12E0-A003-8D29-4145-2226C6542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A34F8-CB83-2893-ABD4-68FE0DD5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8</a:t>
            </a:fld>
            <a:endParaRPr lang="en-US"/>
          </a:p>
        </p:txBody>
      </p:sp>
      <p:pic>
        <p:nvPicPr>
          <p:cNvPr id="5122" name="Picture 2" descr="Fig. 1: Chiplet-based system using an interposer. Source: Cadence">
            <a:extLst>
              <a:ext uri="{FF2B5EF4-FFF2-40B4-BE49-F238E27FC236}">
                <a16:creationId xmlns:a16="http://schemas.microsoft.com/office/drawing/2014/main" id="{587F0CD4-BDF0-A3DC-CC7E-94271E359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355" y="62973"/>
            <a:ext cx="3991085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tel® stratix® 10 fpga graphic chip with intel® hyperflex® architecture">
            <a:extLst>
              <a:ext uri="{FF2B5EF4-FFF2-40B4-BE49-F238E27FC236}">
                <a16:creationId xmlns:a16="http://schemas.microsoft.com/office/drawing/2014/main" id="{B9E7077A-3D5F-8203-C191-9EB9A2084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570" y="2415475"/>
            <a:ext cx="5506653" cy="309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751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83883-1A3E-7F62-C684-26393C0F4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91828-74B7-D3D5-9258-02D1AB383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588796"/>
            <a:ext cx="5974607" cy="5680407"/>
          </a:xfrm>
        </p:spPr>
        <p:txBody>
          <a:bodyPr/>
          <a:lstStyle/>
          <a:p>
            <a:r>
              <a:rPr lang="en-US" dirty="0"/>
              <a:t>Expanded substrate with high density interconnects -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Organic, silicon or glass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Glass</a:t>
            </a:r>
          </a:p>
          <a:p>
            <a:pPr marL="1028700" lvl="1" indent="-342900"/>
            <a:r>
              <a:rPr lang="en-US" dirty="0"/>
              <a:t>Through glass vias, ink jet wiring or direct </a:t>
            </a:r>
            <a:r>
              <a:rPr lang="en-US" dirty="0" err="1"/>
              <a:t>metalization</a:t>
            </a:r>
            <a:endParaRPr lang="en-US" dirty="0"/>
          </a:p>
          <a:p>
            <a:pPr marL="1028700" lvl="1" indent="-342900"/>
            <a:r>
              <a:rPr lang="en-US" dirty="0"/>
              <a:t>500x500 mm panels</a:t>
            </a:r>
          </a:p>
          <a:p>
            <a:pPr marL="1028700" lvl="1" indent="-342900"/>
            <a:r>
              <a:rPr lang="en-US" dirty="0"/>
              <a:t>CTE match to silicon (3.2-12.4 ppm/</a:t>
            </a:r>
            <a:r>
              <a:rPr lang="en-US" dirty="0" err="1"/>
              <a:t>degC</a:t>
            </a:r>
            <a:r>
              <a:rPr lang="en-US" dirty="0"/>
              <a:t>)</a:t>
            </a:r>
          </a:p>
          <a:p>
            <a:pPr marL="1028700" lvl="1" indent="-342900"/>
            <a:r>
              <a:rPr lang="en-US" dirty="0"/>
              <a:t>Low loss, can be flexible</a:t>
            </a:r>
          </a:p>
          <a:p>
            <a:pPr marL="1028700" lvl="1" indent="-342900"/>
            <a:r>
              <a:rPr lang="en-US" dirty="0"/>
              <a:t>Poor thermal conductivity</a:t>
            </a:r>
          </a:p>
          <a:p>
            <a:pPr marL="342900" indent="-342900"/>
            <a:endParaRPr lang="en-US" dirty="0"/>
          </a:p>
          <a:p>
            <a:pPr marL="1028700" lvl="1" indent="-342900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AEA44-C079-F5C3-2E34-984FA4EF5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21958-9C31-2D28-1536-9C6C3B343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A2CCF-B4D5-4C17-D73C-66A10A08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BC4E-C642-DD44-8FF9-FD95F48A9DBD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 descr="A collage of different images&#10;&#10;Description automatically generated">
            <a:extLst>
              <a:ext uri="{FF2B5EF4-FFF2-40B4-BE49-F238E27FC236}">
                <a16:creationId xmlns:a16="http://schemas.microsoft.com/office/drawing/2014/main" id="{AD28FAA2-A14F-E1D0-E8F9-94E68A4BA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076" y="62973"/>
            <a:ext cx="5002924" cy="26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38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83512</TotalTime>
  <Words>962</Words>
  <Application>Microsoft Macintosh PowerPoint</Application>
  <PresentationFormat>Widescreen</PresentationFormat>
  <Paragraphs>160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ＭＳ Ｐゴシック</vt:lpstr>
      <vt:lpstr>Arial</vt:lpstr>
      <vt:lpstr>Calibri</vt:lpstr>
      <vt:lpstr>Calibri Light</vt:lpstr>
      <vt:lpstr>Symbol</vt:lpstr>
      <vt:lpstr>Office Theme</vt:lpstr>
      <vt:lpstr>Interconnects</vt:lpstr>
      <vt:lpstr>PowerPoint Presentation</vt:lpstr>
      <vt:lpstr>Data Transmission Considerations</vt:lpstr>
      <vt:lpstr>3D/Hybrid bonding</vt:lpstr>
      <vt:lpstr>3D State of the art</vt:lpstr>
      <vt:lpstr>Tiled arrays</vt:lpstr>
      <vt:lpstr>2.5D/interposers</vt:lpstr>
      <vt:lpstr>Chiplets</vt:lpstr>
      <vt:lpstr>Panel Processing</vt:lpstr>
      <vt:lpstr>Additive Manufacturing</vt:lpstr>
      <vt:lpstr>Example - Printed Electronics</vt:lpstr>
      <vt:lpstr>Anisotropic Conductive Films</vt:lpstr>
      <vt:lpstr>Final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Initial EPIR work – setup up directories and context</dc:title>
  <dc:creator>Ronald Lipton</dc:creator>
  <cp:lastModifiedBy>ronald lipton</cp:lastModifiedBy>
  <cp:revision>89</cp:revision>
  <cp:lastPrinted>2023-03-10T14:56:46Z</cp:lastPrinted>
  <dcterms:created xsi:type="dcterms:W3CDTF">2023-03-10T14:54:07Z</dcterms:created>
  <dcterms:modified xsi:type="dcterms:W3CDTF">2024-12-12T15:14:42Z</dcterms:modified>
</cp:coreProperties>
</file>