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9"/>
  </p:notesMasterIdLst>
  <p:handoutMasterIdLst>
    <p:handoutMasterId r:id="rId10"/>
  </p:handoutMasterIdLst>
  <p:sldIdLst>
    <p:sldId id="263" r:id="rId5"/>
    <p:sldId id="264" r:id="rId6"/>
    <p:sldId id="265" r:id="rId7"/>
    <p:sldId id="266" r:id="rId8"/>
  </p:sldIdLst>
  <p:sldSz cx="12192000" cy="6858000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AB6818CC-F3DE-4169-86AB-C900DCF03DB4}">
          <p14:sldIdLst>
            <p14:sldId id="263"/>
            <p14:sldId id="264"/>
          </p14:sldIdLst>
        </p14:section>
        <p14:section name="Other Slides" id="{75782D48-4B0F-4368-893D-1CC11F16DA7E}">
          <p14:sldIdLst>
            <p14:sldId id="265"/>
            <p14:sldId id="26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4080" userDrawn="1">
          <p15:clr>
            <a:srgbClr val="A4A3A4"/>
          </p15:clr>
        </p15:guide>
        <p15:guide id="2" pos="32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uben H Carcagno" initials="RHC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F2F2F2"/>
    <a:srgbClr val="FFCC00"/>
    <a:srgbClr val="FFE699"/>
    <a:srgbClr val="B4C6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7" autoAdjust="0"/>
    <p:restoredTop sz="94660"/>
  </p:normalViewPr>
  <p:slideViewPr>
    <p:cSldViewPr snapToGrid="0">
      <p:cViewPr varScale="1">
        <p:scale>
          <a:sx n="82" d="100"/>
          <a:sy n="82" d="100"/>
        </p:scale>
        <p:origin x="643" y="72"/>
      </p:cViewPr>
      <p:guideLst>
        <p:guide orient="horz" pos="4080"/>
        <p:guide pos="32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F5CDDF-3246-6843-A314-FDDEB3F3DF8E}" type="datetimeFigureOut">
              <a:rPr lang="fr-FR" smtClean="0"/>
              <a:pPr/>
              <a:t>09/12/2024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405983-79D5-E84D-A19B-6B5F52179104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043089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1D8F6D-3354-BF4D-834B-467E3215D30A}" type="datetimeFigureOut">
              <a:rPr lang="fr-FR" smtClean="0"/>
              <a:pPr/>
              <a:t>09/12/2024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4B141A-D04E-DD49-88DC-EFA90428BA41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5358721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4B141A-D04E-DD49-88DC-EFA90428BA41}" type="slidenum">
              <a:rPr lang="fr-FR" smtClean="0"/>
              <a:pPr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4498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 hasCustomPrompt="1"/>
          </p:nvPr>
        </p:nvSpPr>
        <p:spPr>
          <a:xfrm>
            <a:off x="1828800" y="2819400"/>
            <a:ext cx="9600000" cy="1800000"/>
          </a:xfrm>
        </p:spPr>
        <p:txBody>
          <a:bodyPr lIns="0" tIns="0" rIns="0" bIns="0" anchor="t" anchorCtr="0">
            <a:noAutofit/>
          </a:bodyPr>
          <a:lstStyle>
            <a:lvl1pPr algn="l">
              <a:defRPr sz="2800" b="1" baseline="0">
                <a:solidFill>
                  <a:schemeClr val="accent5"/>
                </a:solidFill>
              </a:defRPr>
            </a:lvl1pPr>
          </a:lstStyle>
          <a:p>
            <a:r>
              <a:rPr lang="en-GB" noProof="0"/>
              <a:t>Presentation title - line 1 - Arial 30pt - bold HiLumi dark grey - line 2</a:t>
            </a:r>
            <a:br>
              <a:rPr lang="en-GB" noProof="0"/>
            </a:br>
            <a:r>
              <a:rPr lang="en-GB" noProof="0"/>
              <a:t>line 3</a:t>
            </a:r>
            <a:br>
              <a:rPr lang="en-GB" noProof="0"/>
            </a:br>
            <a:r>
              <a:rPr lang="en-GB" noProof="0"/>
              <a:t>line 4   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1828800" y="4800600"/>
            <a:ext cx="8640000" cy="990600"/>
          </a:xfrm>
        </p:spPr>
        <p:txBody>
          <a:bodyPr lIns="0" tIns="0" rIns="0" bIns="0">
            <a:normAutofit/>
          </a:bodyPr>
          <a:lstStyle>
            <a:lvl1pPr marL="0" indent="0" algn="l">
              <a:buNone/>
              <a:defRPr sz="2000" b="0" baseline="0">
                <a:solidFill>
                  <a:schemeClr val="accent5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noProof="0" err="1"/>
              <a:t>Author(s</a:t>
            </a:r>
            <a:r>
              <a:rPr lang="en-GB" noProof="0"/>
              <a:t>)  - Arial 20 pt – </a:t>
            </a:r>
            <a:r>
              <a:rPr lang="en-GB" noProof="0" err="1"/>
              <a:t>HiLumi</a:t>
            </a:r>
            <a:r>
              <a:rPr lang="en-GB" noProof="0"/>
              <a:t> dark grey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11582400" y="6356350"/>
            <a:ext cx="480000" cy="360000"/>
          </a:xfrm>
          <a:ln>
            <a:solidFill>
              <a:srgbClr val="2BABAD"/>
            </a:solidFill>
          </a:ln>
        </p:spPr>
        <p:txBody>
          <a:bodyPr lIns="0" tIns="0" rIns="0" bIns="0"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FDCA1C4-9514-7B4F-976F-D92F7E296653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15" name="Espace réservé du texte 14"/>
          <p:cNvSpPr>
            <a:spLocks noGrp="1"/>
          </p:cNvSpPr>
          <p:nvPr>
            <p:ph type="body" sz="quarter" idx="14" hasCustomPrompt="1"/>
          </p:nvPr>
        </p:nvSpPr>
        <p:spPr>
          <a:xfrm>
            <a:off x="1828800" y="5899150"/>
            <a:ext cx="8640000" cy="349250"/>
          </a:xfrm>
        </p:spPr>
        <p:txBody>
          <a:bodyPr>
            <a:normAutofit/>
          </a:bodyPr>
          <a:lstStyle>
            <a:lvl1pPr marL="342900" marR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6"/>
              </a:buClr>
              <a:buSzTx/>
              <a:buFontTx/>
              <a:buNone/>
              <a:tabLst/>
              <a:defRPr sz="1600">
                <a:solidFill>
                  <a:schemeClr val="bg2"/>
                </a:solidFill>
              </a:defRPr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6"/>
              </a:buClr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Conference - Location - Date</a:t>
            </a:r>
          </a:p>
          <a:p>
            <a:pPr lvl="0"/>
            <a:endParaRPr lang="en-GB" noProof="0"/>
          </a:p>
        </p:txBody>
      </p:sp>
      <p:sp>
        <p:nvSpPr>
          <p:cNvPr id="14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5999989" y="6388100"/>
            <a:ext cx="4223883" cy="360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en-US"/>
              <a:t>Dec 2, 2024</a:t>
            </a:r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 anchor="ctr" anchorCtr="1"/>
          <a:lstStyle/>
          <a:p>
            <a:r>
              <a:rPr lang="en-GB" noProof="0"/>
              <a:t>Slide title – line 1 – Arial 30 pt – HiLumi blue</a:t>
            </a:r>
            <a:br>
              <a:rPr lang="en-GB" noProof="0"/>
            </a:br>
            <a:r>
              <a:rPr lang="en-GB" noProof="0"/>
              <a:t>Slide title – line 2 – Arial 30 pt – HiLumi blue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>
          <a:xfrm>
            <a:off x="816000" y="1219201"/>
            <a:ext cx="10560000" cy="4906963"/>
          </a:xfrm>
        </p:spPr>
        <p:txBody>
          <a:bodyPr lIns="0" tIns="0" rIns="0" bIns="0"/>
          <a:lstStyle/>
          <a:p>
            <a:pPr lvl="0"/>
            <a:r>
              <a:rPr lang="en-GB" noProof="0"/>
              <a:t>Click to modify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FDCA1C4-9514-7B4F-976F-D92F7E296653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11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641600" y="6356350"/>
            <a:ext cx="8734400" cy="360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en-US"/>
              <a:t>Dec 2, 2024</a:t>
            </a:r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/>
              <a:t>Slide title – line 1 – Arial 30 pt – HiLumi blue</a:t>
            </a:r>
            <a:br>
              <a:rPr lang="en-GB" noProof="0"/>
            </a:br>
            <a:r>
              <a:rPr lang="en-GB" noProof="0"/>
              <a:t>Slide title – line 2 – Arial 30 pt – HiLumi blue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 hasCustomPrompt="1"/>
          </p:nvPr>
        </p:nvSpPr>
        <p:spPr>
          <a:xfrm>
            <a:off x="609600" y="1215232"/>
            <a:ext cx="5386917" cy="639762"/>
          </a:xfrm>
        </p:spPr>
        <p:txBody>
          <a:bodyPr anchor="t">
            <a:normAutofit/>
          </a:bodyPr>
          <a:lstStyle>
            <a:lvl1pPr marL="0" indent="0">
              <a:buNone/>
              <a:defRPr sz="2000" b="1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/>
              <a:t>Click to edit Master text styles 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 hasCustomPrompt="1"/>
          </p:nvPr>
        </p:nvSpPr>
        <p:spPr>
          <a:xfrm>
            <a:off x="609600" y="2057400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/>
              <a:t>Click to edit Master texts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 hasCustomPrompt="1"/>
          </p:nvPr>
        </p:nvSpPr>
        <p:spPr>
          <a:xfrm>
            <a:off x="6193368" y="1215232"/>
            <a:ext cx="5389033" cy="639762"/>
          </a:xfrm>
        </p:spPr>
        <p:txBody>
          <a:bodyPr anchor="t">
            <a:normAutofit/>
          </a:bodyPr>
          <a:lstStyle>
            <a:lvl1pPr marL="0" indent="0">
              <a:buNone/>
              <a:defRPr sz="2000" b="1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/>
              <a:t>Click to edit Master text styles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 hasCustomPrompt="1"/>
          </p:nvPr>
        </p:nvSpPr>
        <p:spPr>
          <a:xfrm>
            <a:off x="6193368" y="2057400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/>
              <a:t>Click to edit Master texts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FDCA1C4-9514-7B4F-976F-D92F7E296653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14" name="Espace réservé du pied de page 4"/>
          <p:cNvSpPr>
            <a:spLocks noGrp="1"/>
          </p:cNvSpPr>
          <p:nvPr>
            <p:ph type="ftr" sz="quarter" idx="13"/>
          </p:nvPr>
        </p:nvSpPr>
        <p:spPr>
          <a:xfrm>
            <a:off x="2641600" y="6356350"/>
            <a:ext cx="8734400" cy="360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en-US"/>
              <a:t>Dec 2, 2024</a:t>
            </a:r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aison without Head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/>
              <a:t>Slide title – line 1 – Arial 30 pt – HiLumi blue</a:t>
            </a:r>
            <a:br>
              <a:rPr lang="en-GB" noProof="0"/>
            </a:br>
            <a:r>
              <a:rPr lang="en-GB" noProof="0"/>
              <a:t>Slide title – line 2 – Arial 30 pt – HiLumi blue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 hasCustomPrompt="1"/>
          </p:nvPr>
        </p:nvSpPr>
        <p:spPr>
          <a:xfrm>
            <a:off x="609600" y="1215232"/>
            <a:ext cx="5386917" cy="479345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/>
              <a:t>Click to edit Master texts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 hasCustomPrompt="1"/>
          </p:nvPr>
        </p:nvSpPr>
        <p:spPr>
          <a:xfrm>
            <a:off x="6193368" y="1215232"/>
            <a:ext cx="5389033" cy="479345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/>
              <a:t>Click to edit Master texts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FDCA1C4-9514-7B4F-976F-D92F7E296653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14" name="Espace réservé du pied de page 4"/>
          <p:cNvSpPr>
            <a:spLocks noGrp="1"/>
          </p:cNvSpPr>
          <p:nvPr>
            <p:ph type="ftr" sz="quarter" idx="13"/>
          </p:nvPr>
        </p:nvSpPr>
        <p:spPr>
          <a:xfrm>
            <a:off x="2641600" y="6356350"/>
            <a:ext cx="8734400" cy="360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en-US"/>
              <a:t>Dec 2,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26578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/>
              <a:t>Slide title – line 1 – Arial 30 pt – HiLumi blue</a:t>
            </a:r>
            <a:br>
              <a:rPr lang="en-GB" noProof="0"/>
            </a:br>
            <a:r>
              <a:rPr lang="en-GB" noProof="0"/>
              <a:t>Slide title – line 2 – Arial 30 pt – HiLumi blue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FDCA1C4-9514-7B4F-976F-D92F7E296653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10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641600" y="6356350"/>
            <a:ext cx="8734400" cy="360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en-US"/>
              <a:t>Dec 2, 2024</a:t>
            </a:r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FDCA1C4-9514-7B4F-976F-D92F7E296653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9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641600" y="6356350"/>
            <a:ext cx="8734400" cy="360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en-US"/>
              <a:t>Dec 2, 2024</a:t>
            </a:r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816000" y="457200"/>
            <a:ext cx="105600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noProof="0"/>
              <a:t>Click icon to add picture</a:t>
            </a:r>
            <a:endParaRPr lang="en-GB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 hasCustomPrompt="1"/>
          </p:nvPr>
        </p:nvSpPr>
        <p:spPr>
          <a:xfrm>
            <a:off x="816000" y="5105400"/>
            <a:ext cx="10560000" cy="9906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noProof="0"/>
              <a:t>Text – image caption – comments ....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FDCA1C4-9514-7B4F-976F-D92F7E296653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4" hasCustomPrompt="1"/>
          </p:nvPr>
        </p:nvSpPr>
        <p:spPr>
          <a:xfrm>
            <a:off x="818067" y="4648200"/>
            <a:ext cx="10557933" cy="381000"/>
          </a:xfrm>
        </p:spPr>
        <p:txBody>
          <a:bodyPr/>
          <a:lstStyle>
            <a:lvl1pPr>
              <a:buFontTx/>
              <a:buNone/>
              <a:defRPr sz="1800">
                <a:solidFill>
                  <a:schemeClr val="bg2"/>
                </a:solidFill>
              </a:defRPr>
            </a:lvl1pPr>
          </a:lstStyle>
          <a:p>
            <a:pPr lvl="0"/>
            <a:r>
              <a:rPr lang="en-GB"/>
              <a:t>Image title</a:t>
            </a:r>
          </a:p>
        </p:txBody>
      </p:sp>
      <p:sp>
        <p:nvSpPr>
          <p:cNvPr id="13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641600" y="6356350"/>
            <a:ext cx="8734400" cy="360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en-US"/>
              <a:t>Dec 2, 2024</a:t>
            </a:r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4"/>
            <a:ext cx="103632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98" indent="0" algn="ctr">
              <a:buNone/>
              <a:defRPr sz="2000"/>
            </a:lvl2pPr>
            <a:lvl3pPr marL="914396" indent="0" algn="ctr">
              <a:buNone/>
              <a:defRPr sz="1800"/>
            </a:lvl3pPr>
            <a:lvl4pPr marL="1371595" indent="0" algn="ctr">
              <a:buNone/>
              <a:defRPr sz="1600"/>
            </a:lvl4pPr>
            <a:lvl5pPr marL="1828793" indent="0" algn="ctr">
              <a:buNone/>
              <a:defRPr sz="1600"/>
            </a:lvl5pPr>
            <a:lvl6pPr marL="2285991" indent="0" algn="ctr">
              <a:buNone/>
              <a:defRPr sz="1600"/>
            </a:lvl6pPr>
            <a:lvl7pPr marL="2743189" indent="0" algn="ctr">
              <a:buNone/>
              <a:defRPr sz="1600"/>
            </a:lvl7pPr>
            <a:lvl8pPr marL="3200388" indent="0" algn="ctr">
              <a:buNone/>
              <a:defRPr sz="1600"/>
            </a:lvl8pPr>
            <a:lvl9pPr marL="3657586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Dec 2, 2024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26EA4-1424-49A7-86E2-FE0508E756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4644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0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16000" y="180000"/>
            <a:ext cx="10560000" cy="720000"/>
          </a:xfrm>
          <a:prstGeom prst="rect">
            <a:avLst/>
          </a:prstGeom>
        </p:spPr>
        <p:txBody>
          <a:bodyPr vert="horz" lIns="0" tIns="0" rIns="0" bIns="0" rtlCol="0" anchor="ctr" anchorCtr="1">
            <a:noAutofit/>
          </a:bodyPr>
          <a:lstStyle/>
          <a:p>
            <a:r>
              <a:rPr lang="en-GB" noProof="0"/>
              <a:t>Slide title – line 1 – Arial 30 pt – HiLumi blue</a:t>
            </a:r>
            <a:br>
              <a:rPr lang="en-GB" noProof="0"/>
            </a:br>
            <a:r>
              <a:rPr lang="en-GB" noProof="0"/>
              <a:t>Slide title – line 2 – Arial 30 pt – HiLumi blue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16000" y="1371601"/>
            <a:ext cx="10560000" cy="475456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GB" noProof="0"/>
              <a:t>Click to edit Master texts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641600" y="6356350"/>
            <a:ext cx="8734400" cy="360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en-US"/>
              <a:t>Dec 2, 2024</a:t>
            </a:r>
            <a:endParaRPr lang="en-GB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11582400" y="6356350"/>
            <a:ext cx="480000" cy="360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FDCA1C4-9514-7B4F-976F-D92F7E296653}" type="slidenum">
              <a:rPr lang="fr-FR" smtClean="0"/>
              <a:pPr/>
              <a:t>‹#›</a:t>
            </a:fld>
            <a:endParaRPr lang="fr-FR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11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6212900"/>
            <a:ext cx="1911927" cy="6451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3" r:id="rId3"/>
    <p:sldLayoutId id="2147483658" r:id="rId4"/>
    <p:sldLayoutId id="2147483654" r:id="rId5"/>
    <p:sldLayoutId id="2147483655" r:id="rId6"/>
    <p:sldLayoutId id="2147483657" r:id="rId7"/>
    <p:sldLayoutId id="2147483659" r:id="rId8"/>
  </p:sldLayoutIdLst>
  <p:hf hdr="0" dt="0"/>
  <p:txStyles>
    <p:titleStyle>
      <a:lvl1pPr algn="ctr" defTabSz="457200" rtl="0" eaLnBrk="1" latinLnBrk="0" hangingPunct="1">
        <a:spcBef>
          <a:spcPct val="0"/>
        </a:spcBef>
        <a:buNone/>
        <a:defRPr sz="2800" b="1" kern="120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chemeClr val="accent6"/>
        </a:buClr>
        <a:buFont typeface="Wingdings" charset="2"/>
        <a:buChar char="§"/>
        <a:defRPr sz="2800" kern="1200">
          <a:solidFill>
            <a:schemeClr val="accent5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Clr>
          <a:schemeClr val="accent6"/>
        </a:buClr>
        <a:buFont typeface="Wingdings" charset="2"/>
        <a:buChar char="§"/>
        <a:defRPr sz="2400" kern="1200">
          <a:solidFill>
            <a:schemeClr val="accent5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Clr>
          <a:schemeClr val="accent6"/>
        </a:buClr>
        <a:buFont typeface="Wingdings" charset="2"/>
        <a:buChar char="§"/>
        <a:defRPr sz="2000" kern="1200">
          <a:solidFill>
            <a:schemeClr val="accent5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Clr>
          <a:schemeClr val="accent6"/>
        </a:buClr>
        <a:buFont typeface="Wingdings" charset="2"/>
        <a:buChar char="§"/>
        <a:defRPr sz="1800" kern="1200">
          <a:solidFill>
            <a:schemeClr val="accent5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Clr>
          <a:schemeClr val="accent6"/>
        </a:buClr>
        <a:buFont typeface="Wingdings" charset="2"/>
        <a:buChar char="§"/>
        <a:defRPr sz="1600" kern="1200">
          <a:solidFill>
            <a:schemeClr val="accent5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2395673" y="908721"/>
            <a:ext cx="604431" cy="1286727"/>
          </a:xfrm>
          <a:custGeom>
            <a:avLst/>
            <a:gdLst>
              <a:gd name="connsiteX0" fmla="*/ 460739 w 604431"/>
              <a:gd name="connsiteY0" fmla="*/ 0 h 1286727"/>
              <a:gd name="connsiteX1" fmla="*/ 460739 w 604431"/>
              <a:gd name="connsiteY1" fmla="*/ 0 h 1286727"/>
              <a:gd name="connsiteX2" fmla="*/ 447677 w 604431"/>
              <a:gd name="connsiteY2" fmla="*/ 117566 h 1286727"/>
              <a:gd name="connsiteX3" fmla="*/ 421551 w 604431"/>
              <a:gd name="connsiteY3" fmla="*/ 156754 h 1286727"/>
              <a:gd name="connsiteX4" fmla="*/ 356237 w 604431"/>
              <a:gd name="connsiteY4" fmla="*/ 274320 h 1286727"/>
              <a:gd name="connsiteX5" fmla="*/ 330111 w 604431"/>
              <a:gd name="connsiteY5" fmla="*/ 313509 h 1286727"/>
              <a:gd name="connsiteX6" fmla="*/ 251734 w 604431"/>
              <a:gd name="connsiteY6" fmla="*/ 378823 h 1286727"/>
              <a:gd name="connsiteX7" fmla="*/ 225608 w 604431"/>
              <a:gd name="connsiteY7" fmla="*/ 418011 h 1286727"/>
              <a:gd name="connsiteX8" fmla="*/ 186419 w 604431"/>
              <a:gd name="connsiteY8" fmla="*/ 444137 h 1286727"/>
              <a:gd name="connsiteX9" fmla="*/ 134168 w 604431"/>
              <a:gd name="connsiteY9" fmla="*/ 522514 h 1286727"/>
              <a:gd name="connsiteX10" fmla="*/ 108042 w 604431"/>
              <a:gd name="connsiteY10" fmla="*/ 561703 h 1286727"/>
              <a:gd name="connsiteX11" fmla="*/ 68854 w 604431"/>
              <a:gd name="connsiteY11" fmla="*/ 679269 h 1286727"/>
              <a:gd name="connsiteX12" fmla="*/ 55791 w 604431"/>
              <a:gd name="connsiteY12" fmla="*/ 718457 h 1286727"/>
              <a:gd name="connsiteX13" fmla="*/ 42728 w 604431"/>
              <a:gd name="connsiteY13" fmla="*/ 757646 h 1286727"/>
              <a:gd name="connsiteX14" fmla="*/ 16602 w 604431"/>
              <a:gd name="connsiteY14" fmla="*/ 809897 h 1286727"/>
              <a:gd name="connsiteX15" fmla="*/ 16602 w 604431"/>
              <a:gd name="connsiteY15" fmla="*/ 1045029 h 1286727"/>
              <a:gd name="connsiteX16" fmla="*/ 55791 w 604431"/>
              <a:gd name="connsiteY16" fmla="*/ 1084217 h 1286727"/>
              <a:gd name="connsiteX17" fmla="*/ 121105 w 604431"/>
              <a:gd name="connsiteY17" fmla="*/ 1162594 h 1286727"/>
              <a:gd name="connsiteX18" fmla="*/ 173357 w 604431"/>
              <a:gd name="connsiteY18" fmla="*/ 1175657 h 1286727"/>
              <a:gd name="connsiteX19" fmla="*/ 199482 w 604431"/>
              <a:gd name="connsiteY19" fmla="*/ 1214846 h 1286727"/>
              <a:gd name="connsiteX20" fmla="*/ 238671 w 604431"/>
              <a:gd name="connsiteY20" fmla="*/ 1227909 h 1286727"/>
              <a:gd name="connsiteX21" fmla="*/ 277859 w 604431"/>
              <a:gd name="connsiteY21" fmla="*/ 1254034 h 1286727"/>
              <a:gd name="connsiteX22" fmla="*/ 369299 w 604431"/>
              <a:gd name="connsiteY22" fmla="*/ 1280160 h 1286727"/>
              <a:gd name="connsiteX23" fmla="*/ 591368 w 604431"/>
              <a:gd name="connsiteY23" fmla="*/ 1227909 h 1286727"/>
              <a:gd name="connsiteX24" fmla="*/ 604431 w 604431"/>
              <a:gd name="connsiteY24" fmla="*/ 1136469 h 1286727"/>
              <a:gd name="connsiteX25" fmla="*/ 578305 w 604431"/>
              <a:gd name="connsiteY25" fmla="*/ 757646 h 1286727"/>
              <a:gd name="connsiteX26" fmla="*/ 565242 w 604431"/>
              <a:gd name="connsiteY26" fmla="*/ 718457 h 1286727"/>
              <a:gd name="connsiteX27" fmla="*/ 578305 w 604431"/>
              <a:gd name="connsiteY27" fmla="*/ 235131 h 1286727"/>
              <a:gd name="connsiteX28" fmla="*/ 486865 w 604431"/>
              <a:gd name="connsiteY28" fmla="*/ 0 h 1286727"/>
              <a:gd name="connsiteX29" fmla="*/ 460739 w 604431"/>
              <a:gd name="connsiteY29" fmla="*/ 0 h 12867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604431" h="1286727">
                <a:moveTo>
                  <a:pt x="460739" y="0"/>
                </a:moveTo>
                <a:lnTo>
                  <a:pt x="460739" y="0"/>
                </a:lnTo>
                <a:cubicBezTo>
                  <a:pt x="456385" y="39189"/>
                  <a:pt x="457240" y="79313"/>
                  <a:pt x="447677" y="117566"/>
                </a:cubicBezTo>
                <a:cubicBezTo>
                  <a:pt x="443869" y="132797"/>
                  <a:pt x="429340" y="143123"/>
                  <a:pt x="421551" y="156754"/>
                </a:cubicBezTo>
                <a:cubicBezTo>
                  <a:pt x="338365" y="302328"/>
                  <a:pt x="465035" y="100242"/>
                  <a:pt x="356237" y="274320"/>
                </a:cubicBezTo>
                <a:cubicBezTo>
                  <a:pt x="347916" y="287633"/>
                  <a:pt x="340162" y="301448"/>
                  <a:pt x="330111" y="313509"/>
                </a:cubicBezTo>
                <a:cubicBezTo>
                  <a:pt x="298682" y="351224"/>
                  <a:pt x="290264" y="353136"/>
                  <a:pt x="251734" y="378823"/>
                </a:cubicBezTo>
                <a:cubicBezTo>
                  <a:pt x="243025" y="391886"/>
                  <a:pt x="236709" y="406910"/>
                  <a:pt x="225608" y="418011"/>
                </a:cubicBezTo>
                <a:cubicBezTo>
                  <a:pt x="214506" y="429112"/>
                  <a:pt x="196757" y="432322"/>
                  <a:pt x="186419" y="444137"/>
                </a:cubicBezTo>
                <a:cubicBezTo>
                  <a:pt x="165743" y="467767"/>
                  <a:pt x="151585" y="496388"/>
                  <a:pt x="134168" y="522514"/>
                </a:cubicBezTo>
                <a:cubicBezTo>
                  <a:pt x="125459" y="535577"/>
                  <a:pt x="113007" y="546809"/>
                  <a:pt x="108042" y="561703"/>
                </a:cubicBezTo>
                <a:lnTo>
                  <a:pt x="68854" y="679269"/>
                </a:lnTo>
                <a:lnTo>
                  <a:pt x="55791" y="718457"/>
                </a:lnTo>
                <a:cubicBezTo>
                  <a:pt x="51437" y="731520"/>
                  <a:pt x="48886" y="745330"/>
                  <a:pt x="42728" y="757646"/>
                </a:cubicBezTo>
                <a:lnTo>
                  <a:pt x="16602" y="809897"/>
                </a:lnTo>
                <a:cubicBezTo>
                  <a:pt x="1443" y="900852"/>
                  <a:pt x="-11575" y="939366"/>
                  <a:pt x="16602" y="1045029"/>
                </a:cubicBezTo>
                <a:cubicBezTo>
                  <a:pt x="21362" y="1062879"/>
                  <a:pt x="43964" y="1070025"/>
                  <a:pt x="55791" y="1084217"/>
                </a:cubicBezTo>
                <a:cubicBezTo>
                  <a:pt x="80384" y="1113729"/>
                  <a:pt x="84677" y="1141778"/>
                  <a:pt x="121105" y="1162594"/>
                </a:cubicBezTo>
                <a:cubicBezTo>
                  <a:pt x="136693" y="1171501"/>
                  <a:pt x="155940" y="1171303"/>
                  <a:pt x="173357" y="1175657"/>
                </a:cubicBezTo>
                <a:cubicBezTo>
                  <a:pt x="182065" y="1188720"/>
                  <a:pt x="187223" y="1205038"/>
                  <a:pt x="199482" y="1214846"/>
                </a:cubicBezTo>
                <a:cubicBezTo>
                  <a:pt x="210234" y="1223448"/>
                  <a:pt x="226355" y="1221751"/>
                  <a:pt x="238671" y="1227909"/>
                </a:cubicBezTo>
                <a:cubicBezTo>
                  <a:pt x="252713" y="1234930"/>
                  <a:pt x="263817" y="1247013"/>
                  <a:pt x="277859" y="1254034"/>
                </a:cubicBezTo>
                <a:cubicBezTo>
                  <a:pt x="296599" y="1263404"/>
                  <a:pt x="352558" y="1275975"/>
                  <a:pt x="369299" y="1280160"/>
                </a:cubicBezTo>
                <a:cubicBezTo>
                  <a:pt x="434801" y="1275793"/>
                  <a:pt x="563973" y="1319226"/>
                  <a:pt x="591368" y="1227909"/>
                </a:cubicBezTo>
                <a:cubicBezTo>
                  <a:pt x="600215" y="1198418"/>
                  <a:pt x="600077" y="1166949"/>
                  <a:pt x="604431" y="1136469"/>
                </a:cubicBezTo>
                <a:cubicBezTo>
                  <a:pt x="598352" y="990576"/>
                  <a:pt x="610202" y="885233"/>
                  <a:pt x="578305" y="757646"/>
                </a:cubicBezTo>
                <a:cubicBezTo>
                  <a:pt x="574965" y="744288"/>
                  <a:pt x="569596" y="731520"/>
                  <a:pt x="565242" y="718457"/>
                </a:cubicBezTo>
                <a:cubicBezTo>
                  <a:pt x="569596" y="557348"/>
                  <a:pt x="578305" y="396298"/>
                  <a:pt x="578305" y="235131"/>
                </a:cubicBezTo>
                <a:cubicBezTo>
                  <a:pt x="578305" y="188617"/>
                  <a:pt x="608232" y="0"/>
                  <a:pt x="486865" y="0"/>
                </a:cubicBezTo>
                <a:lnTo>
                  <a:pt x="460739" y="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Image 11" descr="HLU-logoN-title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876050" y="585575"/>
            <a:ext cx="3540430" cy="153438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811690" y="585576"/>
            <a:ext cx="4057610" cy="1691297"/>
          </a:xfrm>
          <a:prstGeom prst="rect">
            <a:avLst/>
          </a:prstGeom>
        </p:spPr>
      </p:pic>
      <p:sp>
        <p:nvSpPr>
          <p:cNvPr id="5" name="Title 4">
            <a:extLst>
              <a:ext uri="{FF2B5EF4-FFF2-40B4-BE49-F238E27FC236}">
                <a16:creationId xmlns:a16="http://schemas.microsoft.com/office/drawing/2014/main" id="{55C4A34F-716A-03B4-D640-5325EBAF0B2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Cryoassembly</a:t>
            </a:r>
            <a:r>
              <a:rPr lang="en-US" dirty="0"/>
              <a:t> Fabrication and Vacuum Components</a:t>
            </a:r>
            <a:br>
              <a:rPr lang="en-US" dirty="0"/>
            </a:br>
            <a:r>
              <a:rPr lang="en-US" dirty="0"/>
              <a:t>Status Update</a:t>
            </a:r>
          </a:p>
        </p:txBody>
      </p:sp>
      <p:sp>
        <p:nvSpPr>
          <p:cNvPr id="11" name="Subtitle 10">
            <a:extLst>
              <a:ext uri="{FF2B5EF4-FFF2-40B4-BE49-F238E27FC236}">
                <a16:creationId xmlns:a16="http://schemas.microsoft.com/office/drawing/2014/main" id="{DBD570C8-5654-56F7-82C0-D850D50FCBA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Roger Rabehl (for Charles Orozco)</a:t>
            </a:r>
          </a:p>
          <a:p>
            <a:r>
              <a:rPr lang="en-US" dirty="0"/>
              <a:t>9 December 2024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0E04BF-A7CF-9C5F-B7A3-238B74DEA7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6000" y="160806"/>
            <a:ext cx="10560000" cy="720000"/>
          </a:xfrm>
        </p:spPr>
        <p:txBody>
          <a:bodyPr/>
          <a:lstStyle/>
          <a:p>
            <a:r>
              <a:rPr lang="en-US" dirty="0"/>
              <a:t>Status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704410-BA4F-20F6-652A-8F5EE10E3A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CA02</a:t>
            </a:r>
          </a:p>
          <a:p>
            <a:pPr lvl="1"/>
            <a:r>
              <a:rPr lang="en-US" dirty="0"/>
              <a:t>Basic Crating wrapped the assembly on Tuesday</a:t>
            </a:r>
          </a:p>
          <a:p>
            <a:pPr lvl="1"/>
            <a:r>
              <a:rPr lang="en-US" dirty="0"/>
              <a:t>Loaded into shipping container on Wednesday</a:t>
            </a:r>
          </a:p>
          <a:p>
            <a:pPr lvl="1"/>
            <a:r>
              <a:rPr lang="en-US" dirty="0"/>
              <a:t>Departed FNAL Thursday late morning</a:t>
            </a:r>
          </a:p>
          <a:p>
            <a:r>
              <a:rPr lang="en-US" dirty="0"/>
              <a:t>CA03</a:t>
            </a:r>
          </a:p>
          <a:p>
            <a:pPr lvl="1"/>
            <a:r>
              <a:rPr lang="en-US" dirty="0"/>
              <a:t>Closed up for vacuum check and atmosphere to insulating vacuum leak test</a:t>
            </a:r>
          </a:p>
          <a:p>
            <a:pPr lvl="1"/>
            <a:r>
              <a:rPr lang="en-US" dirty="0"/>
              <a:t>Permits submitted for second cold mass pressure test, expected ~today</a:t>
            </a:r>
          </a:p>
          <a:p>
            <a:pPr lvl="1"/>
            <a:r>
              <a:rPr lang="en-US" dirty="0"/>
              <a:t>Pressure testing new end can thermal shield components</a:t>
            </a:r>
          </a:p>
          <a:p>
            <a:pPr lvl="2"/>
            <a:r>
              <a:rPr lang="en-US" dirty="0"/>
              <a:t>Permitting in process for reservoir testing</a:t>
            </a:r>
          </a:p>
          <a:p>
            <a:pPr lvl="1"/>
            <a:r>
              <a:rPr lang="en-US" dirty="0"/>
              <a:t>Vacuum vessel note submitted for review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251DF8-3859-1F5C-E6C5-3195AC9F13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A1C4-9514-7B4F-976F-D92F7E296653}" type="slidenum">
              <a:rPr lang="fr-FR" smtClean="0"/>
              <a:pPr/>
              <a:t>2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34E394-511A-6087-22A5-8B451ECDBCB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Dec 9,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585257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4F41D6-4D42-1B00-A28A-090936BC94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Vacuum Components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6C15C4-80B0-2537-0C8D-5F0FAAFAFE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New vacuum carts</a:t>
            </a:r>
          </a:p>
          <a:p>
            <a:pPr lvl="1"/>
            <a:r>
              <a:rPr lang="en-US" dirty="0"/>
              <a:t>Assembly complete</a:t>
            </a:r>
          </a:p>
          <a:p>
            <a:pPr lvl="1"/>
            <a:r>
              <a:rPr lang="en-US" dirty="0"/>
              <a:t>ORC pending completion of recommendations from ORC walkthrough</a:t>
            </a:r>
          </a:p>
          <a:p>
            <a:pPr lvl="2"/>
            <a:r>
              <a:rPr lang="en-US" dirty="0"/>
              <a:t>Compressed air pressure regulators and relief valves received</a:t>
            </a:r>
          </a:p>
          <a:p>
            <a:pPr lvl="2"/>
            <a:r>
              <a:rPr lang="en-US" dirty="0"/>
              <a:t>Waiting on fuse holders</a:t>
            </a:r>
          </a:p>
          <a:p>
            <a:pPr lvl="1"/>
            <a:r>
              <a:rPr lang="en-US" dirty="0"/>
              <a:t>Plan to fill with oil and run a short functional test to confirm correct polarity</a:t>
            </a:r>
          </a:p>
          <a:p>
            <a:pPr lvl="1"/>
            <a:r>
              <a:rPr lang="en-US" dirty="0"/>
              <a:t>IB1 pump skid being used until the ORC is complete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2D9831-10AD-A2ED-812F-1D679DFA2C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A1C4-9514-7B4F-976F-D92F7E296653}" type="slidenum">
              <a:rPr lang="fr-FR" smtClean="0"/>
              <a:pPr/>
              <a:t>3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D3FCC0-1F04-C1B7-820B-77573EAC0C6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Dec 2,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30613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4F41D6-4D42-1B00-A28A-090936BC94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Vacuum Components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6C15C4-80B0-2537-0C8D-5F0FAAFAFE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Purge with nitrogen after each pressurization with helium and vent outside of building. Standard practice moving forward.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Tony, add steps to CM04, CM05, and (CM06 Adam) cold mass travelers.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Charlie, add steps to CA03, and (CA04 Adam)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cryoassembly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traveler.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Scroll pump exhaust backflow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Charlie/Sandor, develop design attaching to the KF exhaust port to supply nitrogen gas.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Replace CA03 HX flex line with SS tubing,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Qb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end can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Tony, procure SS tubing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Scott, form to usable shape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Tony, weld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assy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Charlie, pressure leak check test (Roger)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O-ring length on cryo-vessel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Roger, update spreadsheet used on CA01 - </a:t>
            </a:r>
            <a:r>
              <a:rPr lang="en-US" sz="18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complete</a:t>
            </a:r>
            <a:endParaRPr lang="en-US" sz="1800" dirty="0">
              <a:solidFill>
                <a:srgbClr val="00B05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Leak check end cans used on CA02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Tony, design interface ring to seal IP/NIP end cans as a unit using plate in parking lot if possible. 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Tony, Scott, perform leak check on CA02 end cans by 17 Jan 2025.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Gas Analyzer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Roger/Thomas use gas analyzer to measure ICBA helium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CA03 combination pressure/leak test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Charlie/Roger, urgently obtain test permit signatures – </a:t>
            </a:r>
            <a:r>
              <a:rPr lang="en-US" sz="18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 progress</a:t>
            </a:r>
            <a:endParaRPr lang="en-US" sz="1800" dirty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2D9831-10AD-A2ED-812F-1D679DFA2C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A1C4-9514-7B4F-976F-D92F7E296653}" type="slidenum">
              <a:rPr lang="fr-FR" smtClean="0"/>
              <a:pPr/>
              <a:t>4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D3FCC0-1F04-C1B7-820B-77573EAC0C6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Dec 2,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11360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HiLumi">
      <a:dk1>
        <a:sysClr val="windowText" lastClr="000000"/>
      </a:dk1>
      <a:lt1>
        <a:sysClr val="window" lastClr="FFFFFF"/>
      </a:lt1>
      <a:dk2>
        <a:srgbClr val="005F8C"/>
      </a:dk2>
      <a:lt2>
        <a:srgbClr val="0093BE"/>
      </a:lt2>
      <a:accent1>
        <a:srgbClr val="64BCD9"/>
      </a:accent1>
      <a:accent2>
        <a:srgbClr val="700A00"/>
      </a:accent2>
      <a:accent3>
        <a:srgbClr val="CA1100"/>
      </a:accent3>
      <a:accent4>
        <a:srgbClr val="E65346"/>
      </a:accent4>
      <a:accent5>
        <a:srgbClr val="5A5A5A"/>
      </a:accent5>
      <a:accent6>
        <a:srgbClr val="FB963C"/>
      </a:accent6>
      <a:hlink>
        <a:srgbClr val="0093BE"/>
      </a:hlink>
      <a:folHlink>
        <a:srgbClr val="6E6E6E"/>
      </a:folHlink>
    </a:clrScheme>
    <a:fontScheme name="Office Classique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AUP 16x9 PPT Template.pptx" id="{E8B0D245-C271-418C-A215-0DE2F5D6EF93}" vid="{B8FA9C53-9CCF-4232-8808-769B3E61FF3B}"/>
    </a:ext>
  </a:ext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EE8F3402ADD1E4DA05C9668DF8947C8" ma:contentTypeVersion="16" ma:contentTypeDescription="Create a new document." ma:contentTypeScope="" ma:versionID="4db465e4c7f2bf3010aac6465535120b">
  <xsd:schema xmlns:xsd="http://www.w3.org/2001/XMLSchema" xmlns:xs="http://www.w3.org/2001/XMLSchema" xmlns:p="http://schemas.microsoft.com/office/2006/metadata/properties" xmlns:ns1="http://schemas.microsoft.com/sharepoint/v3" xmlns:ns3="090e68c1-01bf-4ca3-9902-f13c0b861372" xmlns:ns4="7a3a7298-5a2c-4a7b-947f-d94a8383171a" targetNamespace="http://schemas.microsoft.com/office/2006/metadata/properties" ma:root="true" ma:fieldsID="b832412869b6c44b66a0e75112c7c1f3" ns1:_="" ns3:_="" ns4:_="">
    <xsd:import namespace="http://schemas.microsoft.com/sharepoint/v3"/>
    <xsd:import namespace="090e68c1-01bf-4ca3-9902-f13c0b861372"/>
    <xsd:import namespace="7a3a7298-5a2c-4a7b-947f-d94a8383171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1:_ip_UnifiedCompliancePolicyProperties" minOccurs="0"/>
                <xsd:element ref="ns1:_ip_UnifiedCompliancePolicyUIAction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1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2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90e68c1-01bf-4ca3-9902-f13c0b86137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LengthInSeconds" ma:index="23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a3a7298-5a2c-4a7b-947f-d94a8383171a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CCC4280F-E911-4FF7-B1B5-10F770B636C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8D66F60-C0FF-4E71-9284-27BB3CF662E4}">
  <ds:schemaRefs>
    <ds:schemaRef ds:uri="090e68c1-01bf-4ca3-9902-f13c0b861372"/>
    <ds:schemaRef ds:uri="7a3a7298-5a2c-4a7b-947f-d94a8383171a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microsoft.com/sharepoint/v3"/>
    <ds:schemaRef ds:uri="http://schemas.openxmlformats.org/package/2006/metadata/core-properties"/>
    <ds:schemaRef ds:uri="http://www.w3.org/2000/xmlns/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BF8EF391-2BAD-45F4-B22E-736040720C99}">
  <ds:schemaRefs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http://purl.org/dc/terms/"/>
    <ds:schemaRef ds:uri="090e68c1-01bf-4ca3-9902-f13c0b861372"/>
    <ds:schemaRef ds:uri="http://schemas.microsoft.com/office/2006/metadata/properties"/>
    <ds:schemaRef ds:uri="http://purl.org/dc/elements/1.1/"/>
    <ds:schemaRef ds:uri="http://schemas.microsoft.com/office/infopath/2007/PartnerControls"/>
    <ds:schemaRef ds:uri="7a3a7298-5a2c-4a7b-947f-d94a8383171a"/>
    <ds:schemaRef ds:uri="http://schemas.microsoft.com/sharepoint/v3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AUP 16x9 PPT Template</Template>
  <TotalTime>3729</TotalTime>
  <Words>352</Words>
  <Application>Microsoft Office PowerPoint</Application>
  <PresentationFormat>Widescreen</PresentationFormat>
  <Paragraphs>50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Wingdings</vt:lpstr>
      <vt:lpstr>Thème Office</vt:lpstr>
      <vt:lpstr>Cryoassembly Fabrication and Vacuum Components Status Update</vt:lpstr>
      <vt:lpstr>Status</vt:lpstr>
      <vt:lpstr>Vacuum Components</vt:lpstr>
      <vt:lpstr>Vacuum Components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Cryoassembly Fabrication Status Update</dc:title>
  <dc:creator>Charles Orozco</dc:creator>
  <cp:lastModifiedBy>Roger J Rabehl</cp:lastModifiedBy>
  <cp:revision>5</cp:revision>
  <cp:lastPrinted>2017-05-01T15:41:46Z</cp:lastPrinted>
  <dcterms:created xsi:type="dcterms:W3CDTF">2024-09-23T14:19:55Z</dcterms:created>
  <dcterms:modified xsi:type="dcterms:W3CDTF">2024-12-09T15:09:40Z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0x0101004EE8F3402ADD1E4DA05C9668DF8947C8</vt:lpwstr>
  </property>
</Properties>
</file>