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B6818CC-F3DE-4169-86AB-C900DCF03DB4}">
          <p14:sldIdLst>
            <p14:sldId id="263"/>
            <p14:sldId id="264"/>
          </p14:sldIdLst>
        </p14:section>
        <p14:section name="Other Slides" id="{75782D48-4B0F-4368-893D-1CC11F16DA7E}">
          <p14:sldIdLst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80" userDrawn="1">
          <p15:clr>
            <a:srgbClr val="A4A3A4"/>
          </p15:clr>
        </p15:guide>
        <p15:guide id="2" pos="3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ben H Carcagno" initials="RH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2F2F2"/>
    <a:srgbClr val="FFCC00"/>
    <a:srgbClr val="FFE699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>
        <p:guide orient="horz" pos="4080"/>
        <p:guide pos="32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09/12/2024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09/12/2024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err="1"/>
              <a:t>Author(s</a:t>
            </a:r>
            <a:r>
              <a:rPr lang="en-GB" noProof="0"/>
              <a:t>)  - Arial 20 pt – </a:t>
            </a:r>
            <a:r>
              <a:rPr lang="en-GB" noProof="0" err="1"/>
              <a:t>HiLumi</a:t>
            </a:r>
            <a:r>
              <a:rPr lang="en-GB" noProof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999989" y="6388100"/>
            <a:ext cx="4223883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Dec 2, 2024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/>
              <a:t>Click to modify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Dec 2,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Dec 2, 2024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 without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1215232"/>
            <a:ext cx="5386917" cy="47934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1215232"/>
            <a:ext cx="5389033" cy="47934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Dec 2,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65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Dec 2, 2024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Dec 2, 2024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Dec 2, 2024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4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8" indent="0" algn="ctr">
              <a:buNone/>
              <a:defRPr sz="2000"/>
            </a:lvl2pPr>
            <a:lvl3pPr marL="914396" indent="0" algn="ctr">
              <a:buNone/>
              <a:defRPr sz="1800"/>
            </a:lvl3pPr>
            <a:lvl4pPr marL="1371595" indent="0" algn="ctr">
              <a:buNone/>
              <a:defRPr sz="1600"/>
            </a:lvl4pPr>
            <a:lvl5pPr marL="1828793" indent="0" algn="ctr">
              <a:buNone/>
              <a:defRPr sz="1600"/>
            </a:lvl5pPr>
            <a:lvl6pPr marL="2285991" indent="0" algn="ctr">
              <a:buNone/>
              <a:defRPr sz="1600"/>
            </a:lvl6pPr>
            <a:lvl7pPr marL="2743189" indent="0" algn="ctr">
              <a:buNone/>
              <a:defRPr sz="1600"/>
            </a:lvl7pPr>
            <a:lvl8pPr marL="3200388" indent="0" algn="ctr">
              <a:buNone/>
              <a:defRPr sz="1600"/>
            </a:lvl8pPr>
            <a:lvl9pPr marL="365758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 2,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6EA4-1424-49A7-86E2-FE0508E75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6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Dec 2, 2024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11927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8" r:id="rId4"/>
    <p:sldLayoutId id="2147483654" r:id="rId5"/>
    <p:sldLayoutId id="2147483655" r:id="rId6"/>
    <p:sldLayoutId id="2147483657" r:id="rId7"/>
    <p:sldLayoutId id="2147483659" r:id="rId8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395673" y="908721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11690" y="585576"/>
            <a:ext cx="4057610" cy="169129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55C4A34F-716A-03B4-D640-5325EBAF0B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Cryoassembly</a:t>
            </a:r>
            <a:r>
              <a:rPr lang="en-US" dirty="0"/>
              <a:t> Fabrication and Vacuum Components</a:t>
            </a:r>
            <a:br>
              <a:rPr lang="en-US" dirty="0"/>
            </a:br>
            <a:r>
              <a:rPr lang="en-US" dirty="0"/>
              <a:t>Status Update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DBD570C8-5654-56F7-82C0-D850D50FCB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Roger Rabehl (for Charles Orozco)</a:t>
            </a:r>
          </a:p>
          <a:p>
            <a:r>
              <a:rPr lang="en-US" dirty="0"/>
              <a:t>9 December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E04BF-A7CF-9C5F-B7A3-238B74DEA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00" y="160806"/>
            <a:ext cx="10560000" cy="720000"/>
          </a:xfrm>
        </p:spPr>
        <p:txBody>
          <a:bodyPr/>
          <a:lstStyle/>
          <a:p>
            <a:r>
              <a:rPr lang="en-US" dirty="0"/>
              <a:t>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04410-BA4F-20F6-652A-8F5EE10E3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CA02</a:t>
            </a:r>
          </a:p>
          <a:p>
            <a:pPr lvl="1"/>
            <a:r>
              <a:rPr lang="en-US" dirty="0"/>
              <a:t>Basic Crating wrapped the assembly on Tuesday</a:t>
            </a:r>
          </a:p>
          <a:p>
            <a:pPr lvl="1"/>
            <a:r>
              <a:rPr lang="en-US" dirty="0"/>
              <a:t>Loaded into shipping container on Wednesday</a:t>
            </a:r>
          </a:p>
          <a:p>
            <a:pPr lvl="1"/>
            <a:r>
              <a:rPr lang="en-US" dirty="0"/>
              <a:t>Departed FNAL Thursday late morning</a:t>
            </a:r>
          </a:p>
          <a:p>
            <a:r>
              <a:rPr lang="en-US" dirty="0"/>
              <a:t>CA03</a:t>
            </a:r>
          </a:p>
          <a:p>
            <a:pPr lvl="1"/>
            <a:r>
              <a:rPr lang="en-US" dirty="0"/>
              <a:t>Closed up for vacuum check and atmosphere to insulating vacuum leak test</a:t>
            </a:r>
          </a:p>
          <a:p>
            <a:pPr lvl="1"/>
            <a:r>
              <a:rPr lang="en-US" dirty="0"/>
              <a:t>Permits submitted for second cold mass pressure test, expected ~today</a:t>
            </a:r>
          </a:p>
          <a:p>
            <a:pPr lvl="1"/>
            <a:r>
              <a:rPr lang="en-US" dirty="0"/>
              <a:t>Pressure testing new end can thermal shield components</a:t>
            </a:r>
          </a:p>
          <a:p>
            <a:pPr lvl="2"/>
            <a:r>
              <a:rPr lang="en-US" dirty="0"/>
              <a:t>Permitting in process for reservoir testing</a:t>
            </a:r>
          </a:p>
          <a:p>
            <a:pPr lvl="1"/>
            <a:r>
              <a:rPr lang="en-US" dirty="0"/>
              <a:t>Vacuum vessel note submitted for 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51DF8-3859-1F5C-E6C5-3195AC9F1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4E394-511A-6087-22A5-8B451ECDBC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Dec 9,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52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F41D6-4D42-1B00-A28A-090936BC9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Vacuum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C15C4-80B0-2537-0C8D-5F0FAAFAF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vacuum carts</a:t>
            </a:r>
          </a:p>
          <a:p>
            <a:pPr lvl="1"/>
            <a:r>
              <a:rPr lang="en-US" dirty="0"/>
              <a:t>Assembly complete</a:t>
            </a:r>
          </a:p>
          <a:p>
            <a:pPr lvl="1"/>
            <a:r>
              <a:rPr lang="en-US" dirty="0"/>
              <a:t>ORC pending completion of recommendations from ORC walkthrough</a:t>
            </a:r>
          </a:p>
          <a:p>
            <a:pPr lvl="2"/>
            <a:r>
              <a:rPr lang="en-US" dirty="0"/>
              <a:t>Compressed air pressure regulators and relief valves received</a:t>
            </a:r>
          </a:p>
          <a:p>
            <a:pPr lvl="2"/>
            <a:r>
              <a:rPr lang="en-US" dirty="0"/>
              <a:t>Waiting on fuse holders</a:t>
            </a:r>
          </a:p>
          <a:p>
            <a:pPr lvl="1"/>
            <a:r>
              <a:rPr lang="en-US" dirty="0"/>
              <a:t>Plan to fill with oil and run a short functional test to confirm correct polarity</a:t>
            </a:r>
          </a:p>
          <a:p>
            <a:pPr lvl="1"/>
            <a:r>
              <a:rPr lang="en-US" dirty="0"/>
              <a:t>IB1 pump skid being used until the ORC is complete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D9831-10AD-A2ED-812F-1D679DFA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3FCC0-1F04-C1B7-820B-77573EAC0C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Dec 2,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061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F41D6-4D42-1B00-A28A-090936BC9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Vacuum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C15C4-80B0-2537-0C8D-5F0FAAFAF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Purge with nitrogen after each pressurization with helium and vent outside of building. Standard practice moving forward.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Tony, add steps to CM04, CM05, and (CM06 Adam) cold mass travelers.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Charlie, add steps to CA03, and (CA04 Adam)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cryoassembly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traveler.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Scroll pump exhaust backflow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Charlie/Sandor, develop design attaching to the KF exhaust port to supply nitrogen gas.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Replace CA03 HX flex line with SS tubing,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Qb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end can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Tony, procure SS tubing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Scott, form to usable shape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Tony, weld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assy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Charlie, pressure leak check test (Roger)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O-ring length on cryo-vessel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Roger, update spreadsheet used on CA01 - </a:t>
            </a:r>
            <a:r>
              <a:rPr lang="en-US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complete</a:t>
            </a:r>
            <a:endParaRPr lang="en-US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Leak check end cans used on CA02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Tony, design interface ring to seal IP/NIP end cans as a unit using plate in parking lot if possible.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Tony, Scott, perform leak check on CA02 end cans by 17 Jan 2025.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Gas Analyzer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Roger/Thomas use gas analyzer to measure ICBA helium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CA03 combination pressure/leak test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Charlie/Roger, urgently obtain test permit signatures – </a:t>
            </a:r>
            <a:r>
              <a:rPr lang="en-US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progress</a:t>
            </a:r>
            <a:endParaRPr lang="en-US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D9831-10AD-A2ED-812F-1D679DFA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3FCC0-1F04-C1B7-820B-77573EAC0C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Dec 2,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36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UP 16x9 PPT Template.pptx" id="{E8B0D245-C271-418C-A215-0DE2F5D6EF93}" vid="{B8FA9C53-9CCF-4232-8808-769B3E61FF3B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E8F3402ADD1E4DA05C9668DF8947C8" ma:contentTypeVersion="16" ma:contentTypeDescription="Create a new document." ma:contentTypeScope="" ma:versionID="4db465e4c7f2bf3010aac6465535120b">
  <xsd:schema xmlns:xsd="http://www.w3.org/2001/XMLSchema" xmlns:xs="http://www.w3.org/2001/XMLSchema" xmlns:p="http://schemas.microsoft.com/office/2006/metadata/properties" xmlns:ns1="http://schemas.microsoft.com/sharepoint/v3" xmlns:ns3="090e68c1-01bf-4ca3-9902-f13c0b861372" xmlns:ns4="7a3a7298-5a2c-4a7b-947f-d94a8383171a" targetNamespace="http://schemas.microsoft.com/office/2006/metadata/properties" ma:root="true" ma:fieldsID="b832412869b6c44b66a0e75112c7c1f3" ns1:_="" ns3:_="" ns4:_="">
    <xsd:import namespace="http://schemas.microsoft.com/sharepoint/v3"/>
    <xsd:import namespace="090e68c1-01bf-4ca3-9902-f13c0b861372"/>
    <xsd:import namespace="7a3a7298-5a2c-4a7b-947f-d94a838317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0e68c1-01bf-4ca3-9902-f13c0b8613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3a7298-5a2c-4a7b-947f-d94a8383171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D66F60-C0FF-4E71-9284-27BB3CF662E4}">
  <ds:schemaRefs>
    <ds:schemaRef ds:uri="090e68c1-01bf-4ca3-9902-f13c0b861372"/>
    <ds:schemaRef ds:uri="7a3a7298-5a2c-4a7b-947f-d94a8383171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F8EF391-2BAD-45F4-B22E-736040720C99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090e68c1-01bf-4ca3-9902-f13c0b861372"/>
    <ds:schemaRef ds:uri="http://schemas.microsoft.com/office/2006/metadata/properties"/>
    <ds:schemaRef ds:uri="http://purl.org/dc/elements/1.1/"/>
    <ds:schemaRef ds:uri="http://schemas.microsoft.com/office/infopath/2007/PartnerControls"/>
    <ds:schemaRef ds:uri="7a3a7298-5a2c-4a7b-947f-d94a8383171a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AUP 16x9 PPT Template</Template>
  <TotalTime>3729</TotalTime>
  <Words>352</Words>
  <Application>Microsoft Office PowerPoint</Application>
  <PresentationFormat>Widescreen</PresentationFormat>
  <Paragraphs>50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Thème Office</vt:lpstr>
      <vt:lpstr>Cryoassembly Fabrication and Vacuum Components Status Update</vt:lpstr>
      <vt:lpstr>Status</vt:lpstr>
      <vt:lpstr>Vacuum Components</vt:lpstr>
      <vt:lpstr>Vacuum Components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Cryoassembly Fabrication Status Update</dc:title>
  <dc:creator>Charles Orozco</dc:creator>
  <cp:lastModifiedBy>Roger J Rabehl</cp:lastModifiedBy>
  <cp:revision>5</cp:revision>
  <cp:lastPrinted>2017-05-01T15:41:46Z</cp:lastPrinted>
  <dcterms:created xsi:type="dcterms:W3CDTF">2024-09-23T14:19:55Z</dcterms:created>
  <dcterms:modified xsi:type="dcterms:W3CDTF">2024-12-09T15:09:40Z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0x0101004EE8F3402ADD1E4DA05C9668DF8947C8</vt:lpwstr>
  </property>
</Properties>
</file>