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8"/>
  </p:notesMasterIdLst>
  <p:handoutMasterIdLst>
    <p:handoutMasterId r:id="rId9"/>
  </p:handoutMasterIdLst>
  <p:sldIdLst>
    <p:sldId id="256" r:id="rId3"/>
    <p:sldId id="257" r:id="rId4"/>
    <p:sldId id="258" r:id="rId5"/>
    <p:sldId id="259" r:id="rId6"/>
    <p:sldId id="260" r:id="rId7"/>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204" userDrawn="1">
          <p15:clr>
            <a:srgbClr val="A4A3A4"/>
          </p15:clr>
        </p15:guide>
        <p15:guide id="2" orient="horz" pos="476" userDrawn="1">
          <p15:clr>
            <a:srgbClr val="A4A3A4"/>
          </p15:clr>
        </p15:guide>
        <p15:guide id="3" orient="horz" pos="1443" userDrawn="1">
          <p15:clr>
            <a:srgbClr val="A4A3A4"/>
          </p15:clr>
        </p15:guide>
        <p15:guide id="4" orient="horz" pos="966" userDrawn="1">
          <p15:clr>
            <a:srgbClr val="A4A3A4"/>
          </p15:clr>
        </p15:guide>
        <p15:guide id="5" orient="horz" pos="1876" userDrawn="1">
          <p15:clr>
            <a:srgbClr val="A4A3A4"/>
          </p15:clr>
        </p15:guide>
        <p15:guide id="6" orient="horz" pos="3616" userDrawn="1">
          <p15:clr>
            <a:srgbClr val="A4A3A4"/>
          </p15:clr>
        </p15:guide>
        <p15:guide id="7" pos="2920" userDrawn="1">
          <p15:clr>
            <a:srgbClr val="A4A3A4"/>
          </p15:clr>
        </p15:guide>
        <p15:guide id="8" pos="2917" userDrawn="1">
          <p15:clr>
            <a:srgbClr val="A4A3A4"/>
          </p15:clr>
        </p15:guide>
        <p15:guide id="9" pos="6701" userDrawn="1">
          <p15:clr>
            <a:srgbClr val="A4A3A4"/>
          </p15:clr>
        </p15:guide>
        <p15:guide id="10" pos="3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125"/>
    <a:srgbClr val="F37C23"/>
    <a:srgbClr val="3C5A77"/>
    <a:srgbClr val="BC5F2B"/>
    <a:srgbClr val="32547A"/>
    <a:srgbClr val="B8561A"/>
    <a:srgbClr val="B65A1F"/>
    <a:srgbClr val="5680AB"/>
    <a:srgbClr val="7A7A7A"/>
    <a:srgbClr val="6FA8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8" autoAdjust="0"/>
    <p:restoredTop sz="96327"/>
  </p:normalViewPr>
  <p:slideViewPr>
    <p:cSldViewPr snapToGrid="0" snapToObjects="1">
      <p:cViewPr varScale="1">
        <p:scale>
          <a:sx n="128" d="100"/>
          <a:sy n="128" d="100"/>
        </p:scale>
        <p:origin x="832" y="176"/>
      </p:cViewPr>
      <p:guideLst>
        <p:guide orient="horz" pos="4204"/>
        <p:guide orient="horz" pos="476"/>
        <p:guide orient="horz" pos="1443"/>
        <p:guide orient="horz" pos="966"/>
        <p:guide orient="horz" pos="1876"/>
        <p:guide orient="horz" pos="3616"/>
        <p:guide pos="2920"/>
        <p:guide pos="2917"/>
        <p:guide pos="6701"/>
        <p:guide pos="37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12/9/24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12/9/24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609600" y="1230416"/>
            <a:ext cx="10957984" cy="1143000"/>
          </a:xfrm>
          <a:prstGeom prst="rect">
            <a:avLst/>
          </a:prstGeom>
        </p:spPr>
        <p:txBody>
          <a:bodyPr vert="horz" lIns="0" tIns="0" rIns="0" bIns="0" anchor="b" anchorCtr="0"/>
          <a:lstStyle>
            <a:lvl1pPr algn="l">
              <a:defRPr sz="3200" b="1" i="0" baseline="0">
                <a:solidFill>
                  <a:srgbClr val="E95125"/>
                </a:solidFill>
                <a:latin typeface="Helvetica"/>
                <a:cs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605368" y="2696828"/>
            <a:ext cx="10962217" cy="1721069"/>
          </a:xfrm>
          <a:prstGeom prst="rect">
            <a:avLst/>
          </a:prstGeom>
        </p:spPr>
        <p:txBody>
          <a:bodyPr vert="horz" lIns="0" tIns="0" rIns="0" bIns="0"/>
          <a:lstStyle>
            <a:lvl1pPr marL="0" indent="0">
              <a:buFontTx/>
              <a:buNone/>
              <a:defRPr sz="2200" b="0" i="0" baseline="0">
                <a:solidFill>
                  <a:srgbClr val="E95125"/>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pic>
        <p:nvPicPr>
          <p:cNvPr id="3" name="Picture 2">
            <a:extLst>
              <a:ext uri="{FF2B5EF4-FFF2-40B4-BE49-F238E27FC236}">
                <a16:creationId xmlns:a16="http://schemas.microsoft.com/office/drawing/2014/main" id="{13EA4A5F-2000-78E5-DF60-99D7BAD928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18776" y="6033053"/>
            <a:ext cx="2416647" cy="456772"/>
          </a:xfrm>
          <a:prstGeom prst="rect">
            <a:avLst/>
          </a:prstGeom>
        </p:spPr>
      </p:pic>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609600" y="274638"/>
            <a:ext cx="10972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4400" dirty="0"/>
          </a:p>
        </p:txBody>
      </p:sp>
      <p:sp>
        <p:nvSpPr>
          <p:cNvPr id="14" name="Title 1"/>
          <p:cNvSpPr>
            <a:spLocks noGrp="1"/>
          </p:cNvSpPr>
          <p:nvPr>
            <p:ph type="title"/>
          </p:nvPr>
        </p:nvSpPr>
        <p:spPr>
          <a:xfrm>
            <a:off x="605368" y="462518"/>
            <a:ext cx="109728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605373" y="1207770"/>
            <a:ext cx="10977028"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9"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dirty="0"/>
          </a:p>
        </p:txBody>
      </p:sp>
      <p:sp>
        <p:nvSpPr>
          <p:cNvPr id="10"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9"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a:p>
        </p:txBody>
      </p:sp>
      <p:sp>
        <p:nvSpPr>
          <p:cNvPr id="10"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605368" y="1207770"/>
            <a:ext cx="532100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6261400" y="1215721"/>
            <a:ext cx="532100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6" y="5521483"/>
            <a:ext cx="5338140"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6244261" y="5521483"/>
            <a:ext cx="5338140"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11"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a:p>
        </p:txBody>
      </p:sp>
      <p:sp>
        <p:nvSpPr>
          <p:cNvPr id="12"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626745" y="1206941"/>
            <a:ext cx="532100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6261400" y="1206941"/>
            <a:ext cx="532100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609600" y="1238251"/>
            <a:ext cx="109728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8"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a:p>
        </p:txBody>
      </p:sp>
      <p:sp>
        <p:nvSpPr>
          <p:cNvPr id="9"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12192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7"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a:p>
        </p:txBody>
      </p:sp>
      <p:sp>
        <p:nvSpPr>
          <p:cNvPr id="9"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609605" y="5340612"/>
            <a:ext cx="402336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4955118" y="1208366"/>
            <a:ext cx="6613023"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10"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a:p>
        </p:txBody>
      </p:sp>
      <p:sp>
        <p:nvSpPr>
          <p:cNvPr id="12"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626746" y="1206941"/>
            <a:ext cx="4006220"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5367" y="1227137"/>
            <a:ext cx="109728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609605" y="5839748"/>
            <a:ext cx="10972795"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609605" y="458988"/>
            <a:ext cx="109728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9"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S. Timm |  Ops meeting report</a:t>
            </a:r>
            <a:endParaRPr lang="en-US"/>
          </a:p>
        </p:txBody>
      </p:sp>
      <p:sp>
        <p:nvSpPr>
          <p:cNvPr id="10"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609600" y="5760720"/>
            <a:ext cx="109728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609600" y="472239"/>
            <a:ext cx="109728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9764110" y="5953374"/>
            <a:ext cx="1427351" cy="586543"/>
          </a:xfrm>
          <a:prstGeom prst="rect">
            <a:avLst/>
          </a:prstGeom>
        </p:spPr>
      </p:pic>
      <p:grpSp>
        <p:nvGrpSpPr>
          <p:cNvPr id="3" name="Group 2"/>
          <p:cNvGrpSpPr/>
          <p:nvPr userDrawn="1"/>
        </p:nvGrpSpPr>
        <p:grpSpPr>
          <a:xfrm>
            <a:off x="7750863" y="200562"/>
            <a:ext cx="3831537" cy="231951"/>
            <a:chOff x="5136243" y="672026"/>
            <a:chExt cx="3598105" cy="199542"/>
          </a:xfrm>
        </p:grpSpPr>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5136243" y="682088"/>
              <a:ext cx="1690006" cy="189480"/>
            </a:xfrm>
            <a:prstGeom prst="rect">
              <a:avLst/>
            </a:prstGeom>
          </p:spPr>
        </p:pic>
        <p:pic>
          <p:nvPicPr>
            <p:cNvPr id="10" name="Picture 9"/>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6847491" y="672026"/>
              <a:ext cx="1886857" cy="189480"/>
            </a:xfrm>
            <a:prstGeom prst="rect">
              <a:avLst/>
            </a:prstGeom>
          </p:spPr>
        </p:pic>
      </p:grpSp>
      <p:pic>
        <p:nvPicPr>
          <p:cNvPr id="2" name="Picture 1">
            <a:extLst>
              <a:ext uri="{FF2B5EF4-FFF2-40B4-BE49-F238E27FC236}">
                <a16:creationId xmlns:a16="http://schemas.microsoft.com/office/drawing/2014/main" id="{B63DED84-C5C2-B312-23E6-0369E5262DF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018776" y="6033053"/>
            <a:ext cx="2416647" cy="456772"/>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12/9/24</a:t>
            </a:r>
            <a:endParaRPr lang="en-US" dirty="0">
              <a:latin typeface="Helvetica"/>
              <a:cs typeface="Helvetica"/>
            </a:endParaRPr>
          </a:p>
        </p:txBody>
      </p:sp>
      <p:sp>
        <p:nvSpPr>
          <p:cNvPr id="5" name="Footer Placeholder 4"/>
          <p:cNvSpPr>
            <a:spLocks noGrp="1"/>
          </p:cNvSpPr>
          <p:nvPr>
            <p:ph type="ftr" sz="quarter" idx="3"/>
          </p:nvPr>
        </p:nvSpPr>
        <p:spPr>
          <a:xfrm>
            <a:off x="2503713" y="6549548"/>
            <a:ext cx="6523352"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S. Timm |  Ops meeting report</a:t>
            </a:r>
            <a:endParaRPr lang="en-GB" dirty="0"/>
          </a:p>
        </p:txBody>
      </p:sp>
      <p:sp>
        <p:nvSpPr>
          <p:cNvPr id="6"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609600" y="6357635"/>
            <a:ext cx="109728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9" name="Picture 8">
            <a:extLst>
              <a:ext uri="{FF2B5EF4-FFF2-40B4-BE49-F238E27FC236}">
                <a16:creationId xmlns:a16="http://schemas.microsoft.com/office/drawing/2014/main" id="{E06A3AFF-646B-5740-ADD0-C375F9F838B4}"/>
              </a:ext>
            </a:extLst>
          </p:cNvPr>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10740978" y="6431056"/>
            <a:ext cx="871051" cy="357942"/>
          </a:xfrm>
          <a:prstGeom prst="rect">
            <a:avLst/>
          </a:prstGeom>
        </p:spPr>
      </p:pic>
      <p:pic>
        <p:nvPicPr>
          <p:cNvPr id="2" name="Picture 1">
            <a:extLst>
              <a:ext uri="{FF2B5EF4-FFF2-40B4-BE49-F238E27FC236}">
                <a16:creationId xmlns:a16="http://schemas.microsoft.com/office/drawing/2014/main" id="{157CCC1A-DA12-A5D2-40AF-CA51F1AF59C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409555" y="6513523"/>
            <a:ext cx="1220820" cy="230748"/>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Operations Meeting Summary</a:t>
            </a:r>
          </a:p>
        </p:txBody>
      </p:sp>
      <p:sp>
        <p:nvSpPr>
          <p:cNvPr id="3" name="Text Placeholder 2"/>
          <p:cNvSpPr>
            <a:spLocks noGrp="1"/>
          </p:cNvSpPr>
          <p:nvPr>
            <p:ph type="body" sz="quarter" idx="10"/>
          </p:nvPr>
        </p:nvSpPr>
        <p:spPr/>
        <p:txBody>
          <a:bodyPr/>
          <a:lstStyle/>
          <a:p>
            <a:r>
              <a:rPr lang="en-GB" dirty="0"/>
              <a:t>Steven Timm</a:t>
            </a:r>
          </a:p>
          <a:p>
            <a:r>
              <a:rPr lang="en-GB" dirty="0"/>
              <a:t>Dec 9 2024</a:t>
            </a:r>
          </a:p>
        </p:txBody>
      </p:sp>
    </p:spTree>
    <p:extLst>
      <p:ext uri="{BB962C8B-B14F-4D97-AF65-F5344CB8AC3E}">
        <p14:creationId xmlns:p14="http://schemas.microsoft.com/office/powerpoint/2010/main" val="174176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4400" dirty="0"/>
              <a:t>Running Experiments</a:t>
            </a:r>
          </a:p>
        </p:txBody>
      </p:sp>
      <p:sp>
        <p:nvSpPr>
          <p:cNvPr id="5" name="Content Placeholder 4"/>
          <p:cNvSpPr>
            <a:spLocks noGrp="1"/>
          </p:cNvSpPr>
          <p:nvPr>
            <p:ph idx="11"/>
          </p:nvPr>
        </p:nvSpPr>
        <p:spPr/>
        <p:txBody>
          <a:bodyPr/>
          <a:lstStyle/>
          <a:p>
            <a:r>
              <a:rPr lang="en-GB" dirty="0"/>
              <a:t>NP04 drain started Dec 6</a:t>
            </a:r>
          </a:p>
          <a:p>
            <a:r>
              <a:rPr lang="en-GB" dirty="0"/>
              <a:t>NP02 fill started Dec. 6</a:t>
            </a:r>
          </a:p>
          <a:p>
            <a:r>
              <a:rPr lang="en-GB" dirty="0"/>
              <a:t>Expected to take about a week.</a:t>
            </a:r>
          </a:p>
          <a:p>
            <a:r>
              <a:rPr lang="en-GB" dirty="0"/>
              <a:t>Official as of last week there will be no main injector beam at Fermilab in FY2025 and thus no beam run for 2x2/Minerva.</a:t>
            </a:r>
          </a:p>
          <a:p>
            <a:endParaRPr lang="en-GB" dirty="0"/>
          </a:p>
        </p:txBody>
      </p:sp>
      <p:sp>
        <p:nvSpPr>
          <p:cNvPr id="3" name="Date Placeholder 2"/>
          <p:cNvSpPr>
            <a:spLocks noGrp="1"/>
          </p:cNvSpPr>
          <p:nvPr>
            <p:ph type="dt" sz="half" idx="2"/>
          </p:nvPr>
        </p:nvSpPr>
        <p:spPr/>
        <p:txBody>
          <a:bodyPr/>
          <a:lstStyle/>
          <a:p>
            <a:pPr>
              <a:defRPr/>
            </a:pPr>
            <a:r>
              <a:rPr lang="en-US">
                <a:latin typeface="Helvetica"/>
                <a:cs typeface="Helvetica"/>
              </a:rPr>
              <a:t>12/9/24</a:t>
            </a:r>
            <a:endParaRPr lang="en-US" dirty="0">
              <a:latin typeface="Helvetica"/>
              <a:cs typeface="Helvetica"/>
            </a:endParaRPr>
          </a:p>
        </p:txBody>
      </p:sp>
      <p:sp>
        <p:nvSpPr>
          <p:cNvPr id="6" name="Footer Placeholder 5"/>
          <p:cNvSpPr>
            <a:spLocks noGrp="1"/>
          </p:cNvSpPr>
          <p:nvPr>
            <p:ph type="ftr" sz="quarter" idx="3"/>
          </p:nvPr>
        </p:nvSpPr>
        <p:spPr/>
        <p:txBody>
          <a:bodyPr/>
          <a:lstStyle/>
          <a:p>
            <a:pPr>
              <a:defRPr/>
            </a:pPr>
            <a:r>
              <a:rPr lang="de-DE"/>
              <a:t>S. Timm |  Ops meeting report</a:t>
            </a:r>
            <a:endParaRPr lang="en-US" dirty="0"/>
          </a:p>
        </p:txBody>
      </p:sp>
      <p:sp>
        <p:nvSpPr>
          <p:cNvPr id="7" name="Slide Number Placeholder 6"/>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spTree>
    <p:extLst>
      <p:ext uri="{BB962C8B-B14F-4D97-AF65-F5344CB8AC3E}">
        <p14:creationId xmlns:p14="http://schemas.microsoft.com/office/powerpoint/2010/main" val="190525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a:t>
            </a:r>
          </a:p>
        </p:txBody>
      </p:sp>
      <p:sp>
        <p:nvSpPr>
          <p:cNvPr id="8" name="Content Placeholder 7">
            <a:extLst>
              <a:ext uri="{FF2B5EF4-FFF2-40B4-BE49-F238E27FC236}">
                <a16:creationId xmlns:a16="http://schemas.microsoft.com/office/drawing/2014/main" id="{BF9D59E9-00E4-DC6D-F174-9162D7B734BB}"/>
              </a:ext>
            </a:extLst>
          </p:cNvPr>
          <p:cNvSpPr>
            <a:spLocks noGrp="1"/>
          </p:cNvSpPr>
          <p:nvPr>
            <p:ph idx="11"/>
          </p:nvPr>
        </p:nvSpPr>
        <p:spPr/>
        <p:txBody>
          <a:bodyPr/>
          <a:lstStyle/>
          <a:p>
            <a:r>
              <a:rPr lang="en-US" dirty="0"/>
              <a:t>Data Management:</a:t>
            </a:r>
          </a:p>
          <a:p>
            <a:pPr lvl="1"/>
            <a:r>
              <a:rPr lang="en-US" dirty="0" err="1"/>
              <a:t>Metacat</a:t>
            </a:r>
            <a:r>
              <a:rPr lang="en-US" dirty="0"/>
              <a:t> v4_0_1 bug reported 12/2 was fixed same day (null </a:t>
            </a:r>
            <a:r>
              <a:rPr lang="en-US" dirty="0" err="1"/>
              <a:t>created_timestamp</a:t>
            </a:r>
            <a:r>
              <a:rPr lang="en-US" dirty="0"/>
              <a:t>)</a:t>
            </a:r>
          </a:p>
          <a:p>
            <a:pPr lvl="1"/>
            <a:r>
              <a:rPr lang="en-US" dirty="0"/>
              <a:t>Expect Rucio v35_6 upgrade today</a:t>
            </a:r>
          </a:p>
          <a:p>
            <a:pPr lvl="1"/>
            <a:r>
              <a:rPr lang="en-US" dirty="0"/>
              <a:t>No DM meeting tomorrow due to the tutorial</a:t>
            </a:r>
          </a:p>
          <a:p>
            <a:pPr lvl="1"/>
            <a:r>
              <a:rPr lang="en-US" dirty="0"/>
              <a:t>Inadvertent staging of files from CERN CTA last week, changing to a multi-hop configuration so that this will not happen again</a:t>
            </a:r>
          </a:p>
          <a:p>
            <a:r>
              <a:rPr lang="en-US" dirty="0"/>
              <a:t>JustIN</a:t>
            </a:r>
          </a:p>
          <a:p>
            <a:pPr lvl="1"/>
            <a:r>
              <a:rPr lang="en-US" dirty="0"/>
              <a:t>Tests of JustIN v01_02 have been successful need to set a time to deploy on production, sometime this week probably good, Production needs to sign off due to ongoing production</a:t>
            </a:r>
          </a:p>
          <a:p>
            <a:r>
              <a:rPr lang="en-US" dirty="0"/>
              <a:t>Global Pool</a:t>
            </a:r>
          </a:p>
          <a:p>
            <a:pPr lvl="1"/>
            <a:r>
              <a:rPr lang="en-US" dirty="0"/>
              <a:t>JustIN tests successful all the way from JustIN to NERSC</a:t>
            </a:r>
          </a:p>
        </p:txBody>
      </p:sp>
      <p:sp>
        <p:nvSpPr>
          <p:cNvPr id="3" name="Date Placeholder 2"/>
          <p:cNvSpPr>
            <a:spLocks noGrp="1"/>
          </p:cNvSpPr>
          <p:nvPr>
            <p:ph type="dt" sz="half" idx="2"/>
          </p:nvPr>
        </p:nvSpPr>
        <p:spPr/>
        <p:txBody>
          <a:bodyPr/>
          <a:lstStyle/>
          <a:p>
            <a:pPr>
              <a:defRPr/>
            </a:pPr>
            <a:r>
              <a:rPr lang="en-US">
                <a:latin typeface="Helvetica"/>
                <a:cs typeface="Helvetica"/>
              </a:rPr>
              <a:t>12/9/24</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de-DE"/>
              <a:t>S. Timm |  Ops meeting report</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spTree>
    <p:extLst>
      <p:ext uri="{BB962C8B-B14F-4D97-AF65-F5344CB8AC3E}">
        <p14:creationId xmlns:p14="http://schemas.microsoft.com/office/powerpoint/2010/main" val="93136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5036874-7F75-7CBA-D314-76DC0B177787}"/>
              </a:ext>
            </a:extLst>
          </p:cNvPr>
          <p:cNvSpPr>
            <a:spLocks noGrp="1"/>
          </p:cNvSpPr>
          <p:nvPr>
            <p:ph type="title"/>
          </p:nvPr>
        </p:nvSpPr>
        <p:spPr/>
        <p:txBody>
          <a:bodyPr/>
          <a:lstStyle/>
          <a:p>
            <a:r>
              <a:rPr lang="en-US" dirty="0"/>
              <a:t>Other business</a:t>
            </a:r>
          </a:p>
        </p:txBody>
      </p:sp>
      <p:sp>
        <p:nvSpPr>
          <p:cNvPr id="9" name="Content Placeholder 8">
            <a:extLst>
              <a:ext uri="{FF2B5EF4-FFF2-40B4-BE49-F238E27FC236}">
                <a16:creationId xmlns:a16="http://schemas.microsoft.com/office/drawing/2014/main" id="{7247CAEC-A2D7-5C9D-B4A5-9B66AABA1184}"/>
              </a:ext>
            </a:extLst>
          </p:cNvPr>
          <p:cNvSpPr>
            <a:spLocks noGrp="1"/>
          </p:cNvSpPr>
          <p:nvPr>
            <p:ph idx="11"/>
          </p:nvPr>
        </p:nvSpPr>
        <p:spPr/>
        <p:txBody>
          <a:bodyPr/>
          <a:lstStyle/>
          <a:p>
            <a:r>
              <a:rPr lang="en-US" dirty="0"/>
              <a:t>Authentication—recent meeting between Fermilab security (Mine’) and CILogon indicated that Rucio wants to be its own token issuer, this is first we had heard of that.  Rucio testing with CILogon and tokens has been going good up until now.  Need more info, may be discussed at tomorrow’s WLCG open technical forum.</a:t>
            </a:r>
          </a:p>
          <a:p>
            <a:r>
              <a:rPr lang="en-US" dirty="0"/>
              <a:t>ETF—Chris is trying to take over the ETF service, get the infrastructure upgraded to EL9 and get it working with tokens.</a:t>
            </a:r>
          </a:p>
          <a:p>
            <a:r>
              <a:rPr lang="en-US" dirty="0"/>
              <a:t>Tokens at ARC—2 known UK sites now working on this.</a:t>
            </a:r>
          </a:p>
        </p:txBody>
      </p:sp>
      <p:sp>
        <p:nvSpPr>
          <p:cNvPr id="3" name="Date Placeholder 2">
            <a:extLst>
              <a:ext uri="{FF2B5EF4-FFF2-40B4-BE49-F238E27FC236}">
                <a16:creationId xmlns:a16="http://schemas.microsoft.com/office/drawing/2014/main" id="{EE8635D2-B25A-9397-5742-886B1211CD4A}"/>
              </a:ext>
            </a:extLst>
          </p:cNvPr>
          <p:cNvSpPr>
            <a:spLocks noGrp="1"/>
          </p:cNvSpPr>
          <p:nvPr>
            <p:ph type="dt" sz="half" idx="2"/>
          </p:nvPr>
        </p:nvSpPr>
        <p:spPr/>
        <p:txBody>
          <a:bodyPr/>
          <a:lstStyle/>
          <a:p>
            <a:pPr>
              <a:defRPr/>
            </a:pPr>
            <a:r>
              <a:rPr lang="en-US">
                <a:latin typeface="Helvetica"/>
                <a:cs typeface="Helvetica"/>
              </a:rPr>
              <a:t>12/9/24</a:t>
            </a:r>
            <a:endParaRPr lang="en-US" dirty="0">
              <a:latin typeface="Helvetica"/>
              <a:cs typeface="Helvetica"/>
            </a:endParaRPr>
          </a:p>
        </p:txBody>
      </p:sp>
      <p:sp>
        <p:nvSpPr>
          <p:cNvPr id="4" name="Footer Placeholder 3">
            <a:extLst>
              <a:ext uri="{FF2B5EF4-FFF2-40B4-BE49-F238E27FC236}">
                <a16:creationId xmlns:a16="http://schemas.microsoft.com/office/drawing/2014/main" id="{CC6B540E-F103-A0D5-CCC4-7291E10A9276}"/>
              </a:ext>
            </a:extLst>
          </p:cNvPr>
          <p:cNvSpPr>
            <a:spLocks noGrp="1"/>
          </p:cNvSpPr>
          <p:nvPr>
            <p:ph type="ftr" sz="quarter" idx="3"/>
          </p:nvPr>
        </p:nvSpPr>
        <p:spPr/>
        <p:txBody>
          <a:bodyPr/>
          <a:lstStyle/>
          <a:p>
            <a:pPr>
              <a:defRPr/>
            </a:pPr>
            <a:r>
              <a:rPr lang="de-DE"/>
              <a:t>S. Timm |  Ops meeting report</a:t>
            </a:r>
            <a:endParaRPr lang="en-US"/>
          </a:p>
        </p:txBody>
      </p:sp>
      <p:sp>
        <p:nvSpPr>
          <p:cNvPr id="5" name="Slide Number Placeholder 4">
            <a:extLst>
              <a:ext uri="{FF2B5EF4-FFF2-40B4-BE49-F238E27FC236}">
                <a16:creationId xmlns:a16="http://schemas.microsoft.com/office/drawing/2014/main" id="{8DFF2EB0-1AAE-5BE2-59B7-413EF6BD1756}"/>
              </a:ext>
            </a:extLst>
          </p:cNvPr>
          <p:cNvSpPr>
            <a:spLocks noGrp="1"/>
          </p:cNvSpPr>
          <p:nvPr>
            <p:ph type="sldNum" sz="quarter" idx="4"/>
          </p:nvPr>
        </p:nvSpPr>
        <p:spPr/>
        <p:txBody>
          <a:bodyPr/>
          <a:lstStyle/>
          <a:p>
            <a:pPr>
              <a:defRPr/>
            </a:pPr>
            <a:fld id="{0C39C72E-2A13-EB4D-AD45-6D4E6ACAED8D}" type="slidenum">
              <a:rPr lang="en-US" smtClean="0"/>
              <a:pPr>
                <a:defRPr/>
              </a:pPr>
              <a:t>4</a:t>
            </a:fld>
            <a:endParaRPr lang="en-US" dirty="0"/>
          </a:p>
        </p:txBody>
      </p:sp>
    </p:spTree>
    <p:extLst>
      <p:ext uri="{BB962C8B-B14F-4D97-AF65-F5344CB8AC3E}">
        <p14:creationId xmlns:p14="http://schemas.microsoft.com/office/powerpoint/2010/main" val="777354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1572A-DEF3-9A9E-DF66-4F99846B1896}"/>
              </a:ext>
            </a:extLst>
          </p:cNvPr>
          <p:cNvSpPr>
            <a:spLocks noGrp="1"/>
          </p:cNvSpPr>
          <p:nvPr>
            <p:ph type="title"/>
          </p:nvPr>
        </p:nvSpPr>
        <p:spPr/>
        <p:txBody>
          <a:bodyPr/>
          <a:lstStyle/>
          <a:p>
            <a:r>
              <a:rPr lang="en-US" dirty="0"/>
              <a:t>Production</a:t>
            </a:r>
          </a:p>
        </p:txBody>
      </p:sp>
      <p:sp>
        <p:nvSpPr>
          <p:cNvPr id="3" name="Date Placeholder 2">
            <a:extLst>
              <a:ext uri="{FF2B5EF4-FFF2-40B4-BE49-F238E27FC236}">
                <a16:creationId xmlns:a16="http://schemas.microsoft.com/office/drawing/2014/main" id="{B8F13AA7-D3C5-2472-2AB4-F9F88780413A}"/>
              </a:ext>
            </a:extLst>
          </p:cNvPr>
          <p:cNvSpPr>
            <a:spLocks noGrp="1"/>
          </p:cNvSpPr>
          <p:nvPr>
            <p:ph type="dt" sz="half" idx="2"/>
          </p:nvPr>
        </p:nvSpPr>
        <p:spPr/>
        <p:txBody>
          <a:bodyPr/>
          <a:lstStyle/>
          <a:p>
            <a:pPr>
              <a:defRPr/>
            </a:pPr>
            <a:r>
              <a:rPr lang="en-US">
                <a:latin typeface="Helvetica"/>
                <a:cs typeface="Helvetica"/>
              </a:rPr>
              <a:t>12/9/24</a:t>
            </a:r>
            <a:endParaRPr lang="en-US" dirty="0">
              <a:latin typeface="Helvetica"/>
              <a:cs typeface="Helvetica"/>
            </a:endParaRPr>
          </a:p>
        </p:txBody>
      </p:sp>
      <p:sp>
        <p:nvSpPr>
          <p:cNvPr id="4" name="Footer Placeholder 3">
            <a:extLst>
              <a:ext uri="{FF2B5EF4-FFF2-40B4-BE49-F238E27FC236}">
                <a16:creationId xmlns:a16="http://schemas.microsoft.com/office/drawing/2014/main" id="{1AC9591B-7649-01C1-642A-CEF842C59BD2}"/>
              </a:ext>
            </a:extLst>
          </p:cNvPr>
          <p:cNvSpPr>
            <a:spLocks noGrp="1"/>
          </p:cNvSpPr>
          <p:nvPr>
            <p:ph type="ftr" sz="quarter" idx="3"/>
          </p:nvPr>
        </p:nvSpPr>
        <p:spPr/>
        <p:txBody>
          <a:bodyPr/>
          <a:lstStyle/>
          <a:p>
            <a:pPr>
              <a:defRPr/>
            </a:pPr>
            <a:r>
              <a:rPr lang="de-DE"/>
              <a:t>S. Timm |  Ops meeting report</a:t>
            </a:r>
            <a:endParaRPr lang="en-US"/>
          </a:p>
        </p:txBody>
      </p:sp>
      <p:sp>
        <p:nvSpPr>
          <p:cNvPr id="5" name="Slide Number Placeholder 4">
            <a:extLst>
              <a:ext uri="{FF2B5EF4-FFF2-40B4-BE49-F238E27FC236}">
                <a16:creationId xmlns:a16="http://schemas.microsoft.com/office/drawing/2014/main" id="{C506F203-4714-02DD-5960-4205EF421D64}"/>
              </a:ext>
            </a:extLst>
          </p:cNvPr>
          <p:cNvSpPr>
            <a:spLocks noGrp="1"/>
          </p:cNvSpPr>
          <p:nvPr>
            <p:ph type="sldNum" sz="quarter" idx="4"/>
          </p:nvPr>
        </p:nvSpPr>
        <p:spPr/>
        <p:txBody>
          <a:bodyPr/>
          <a:lstStyle/>
          <a:p>
            <a:pPr>
              <a:defRPr/>
            </a:pPr>
            <a:fld id="{0C39C72E-2A13-EB4D-AD45-6D4E6ACAED8D}" type="slidenum">
              <a:rPr lang="en-US" smtClean="0"/>
              <a:pPr>
                <a:defRPr/>
              </a:pPr>
              <a:t>5</a:t>
            </a:fld>
            <a:endParaRPr lang="en-US" dirty="0"/>
          </a:p>
        </p:txBody>
      </p:sp>
      <p:pic>
        <p:nvPicPr>
          <p:cNvPr id="1026" name="Picture 2">
            <a:extLst>
              <a:ext uri="{FF2B5EF4-FFF2-40B4-BE49-F238E27FC236}">
                <a16:creationId xmlns:a16="http://schemas.microsoft.com/office/drawing/2014/main" id="{36891E0F-B4FC-4F0A-3ED6-1D1A92DA7306}"/>
              </a:ext>
            </a:extLst>
          </p:cNvPr>
          <p:cNvPicPr>
            <a:picLocks noGrp="1" noChangeAspect="1" noChangeArrowheads="1"/>
          </p:cNvPicPr>
          <p:nvPr>
            <p:ph idx="11"/>
          </p:nvPr>
        </p:nvPicPr>
        <p:blipFill>
          <a:blip r:embed="rId2">
            <a:extLst>
              <a:ext uri="{28A0092B-C50C-407E-A947-70E740481C1C}">
                <a14:useLocalDpi xmlns:a14="http://schemas.microsoft.com/office/drawing/2010/main" val="0"/>
              </a:ext>
            </a:extLst>
          </a:blip>
          <a:srcRect/>
          <a:stretch>
            <a:fillRect/>
          </a:stretch>
        </p:blipFill>
        <p:spPr bwMode="auto">
          <a:xfrm>
            <a:off x="604838" y="1674741"/>
            <a:ext cx="8527873" cy="321394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B0AF6A6-6F4B-03A4-3FA2-BB4017E28798}"/>
              </a:ext>
            </a:extLst>
          </p:cNvPr>
          <p:cNvSpPr txBox="1"/>
          <p:nvPr/>
        </p:nvSpPr>
        <p:spPr>
          <a:xfrm>
            <a:off x="688622" y="5136444"/>
            <a:ext cx="10306756" cy="646331"/>
          </a:xfrm>
          <a:prstGeom prst="rect">
            <a:avLst/>
          </a:prstGeom>
          <a:noFill/>
        </p:spPr>
        <p:txBody>
          <a:bodyPr wrap="square" rtlCol="0">
            <a:spAutoFit/>
          </a:bodyPr>
          <a:lstStyle/>
          <a:p>
            <a:r>
              <a:rPr lang="en-US" dirty="0"/>
              <a:t>First 2 LE samples finished (no background), small output, pending merging and declaring.</a:t>
            </a:r>
          </a:p>
          <a:p>
            <a:r>
              <a:rPr lang="en-US" dirty="0"/>
              <a:t>Third LE sample (with background) ready to start will make 700TB have to coordinate with DM.</a:t>
            </a:r>
          </a:p>
        </p:txBody>
      </p:sp>
    </p:spTree>
    <p:extLst>
      <p:ext uri="{BB962C8B-B14F-4D97-AF65-F5344CB8AC3E}">
        <p14:creationId xmlns:p14="http://schemas.microsoft.com/office/powerpoint/2010/main" val="2642006920"/>
      </p:ext>
    </p:extLst>
  </p:cSld>
  <p:clrMapOvr>
    <a:masterClrMapping/>
  </p:clrMapOvr>
</p:sld>
</file>

<file path=ppt/theme/theme1.xml><?xml version="1.0" encoding="utf-8"?>
<a:theme xmlns:a="http://schemas.openxmlformats.org/drawingml/2006/main" name="Dune Template_051215">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_DUNE_Fermilab_Widescreen_template_2023" id="{D990F060-D425-0B4A-8542-2D8CD20902B4}" vid="{F568B28C-A6E8-B244-A853-A416063E8A5D}"/>
    </a:ext>
  </a:ext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_DUNE_Fermilab_Widescreen_template_2023" id="{D990F060-D425-0B4A-8542-2D8CD20902B4}" vid="{A3D7B5D6-6B49-1B46-A05C-A643F6BE6B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Dune Template_051215</Template>
  <TotalTime>12</TotalTime>
  <Words>326</Words>
  <Application>Microsoft Macintosh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Helvetica</vt:lpstr>
      <vt:lpstr>Lucida Grande</vt:lpstr>
      <vt:lpstr>Dune Template_051215</vt:lpstr>
      <vt:lpstr>LBNF Content-Footer Theme</vt:lpstr>
      <vt:lpstr>Operations Meeting Summary</vt:lpstr>
      <vt:lpstr>Running Experiments</vt:lpstr>
      <vt:lpstr>Services</vt:lpstr>
      <vt:lpstr>Other business</vt:lpstr>
      <vt:lpstr>Production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Steven C Timm</dc:creator>
  <cp:keywords/>
  <dc:description>Modified by A. Weber</dc:description>
  <cp:lastModifiedBy>Steven C Timm</cp:lastModifiedBy>
  <cp:revision>1</cp:revision>
  <dcterms:created xsi:type="dcterms:W3CDTF">2024-12-09T15:14:53Z</dcterms:created>
  <dcterms:modified xsi:type="dcterms:W3CDTF">2024-12-09T15:27:15Z</dcterms:modified>
  <cp:category/>
</cp:coreProperties>
</file>