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 userDrawn="1">
          <p15:clr>
            <a:srgbClr val="A4A3A4"/>
          </p15:clr>
        </p15:guide>
        <p15:guide id="2" orient="horz" pos="476" userDrawn="1">
          <p15:clr>
            <a:srgbClr val="A4A3A4"/>
          </p15:clr>
        </p15:guide>
        <p15:guide id="3" orient="horz" pos="1443" userDrawn="1">
          <p15:clr>
            <a:srgbClr val="A4A3A4"/>
          </p15:clr>
        </p15:guide>
        <p15:guide id="4" orient="horz" pos="966" userDrawn="1">
          <p15:clr>
            <a:srgbClr val="A4A3A4"/>
          </p15:clr>
        </p15:guide>
        <p15:guide id="5" orient="horz" pos="1876" userDrawn="1">
          <p15:clr>
            <a:srgbClr val="A4A3A4"/>
          </p15:clr>
        </p15:guide>
        <p15:guide id="6" orient="horz" pos="3616" userDrawn="1">
          <p15:clr>
            <a:srgbClr val="A4A3A4"/>
          </p15:clr>
        </p15:guide>
        <p15:guide id="7" pos="2920" userDrawn="1">
          <p15:clr>
            <a:srgbClr val="A4A3A4"/>
          </p15:clr>
        </p15:guide>
        <p15:guide id="8" pos="2917" userDrawn="1">
          <p15:clr>
            <a:srgbClr val="A4A3A4"/>
          </p15:clr>
        </p15:guide>
        <p15:guide id="9" pos="6701" userDrawn="1">
          <p15:clr>
            <a:srgbClr val="A4A3A4"/>
          </p15:clr>
        </p15:guide>
        <p15:guide id="10" pos="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8" autoAdjust="0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832" y="17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920"/>
        <p:guide pos="2917"/>
        <p:guide pos="6701"/>
        <p:guide pos="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12/9/24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12/9/24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0416"/>
            <a:ext cx="10957984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8" y="2696828"/>
            <a:ext cx="10962217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EA4A5F-2000-78E5-DF60-99D7BAD92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605368" y="1207770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6261400" y="1215721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1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26745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261400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09728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340612"/>
            <a:ext cx="402336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08366"/>
            <a:ext cx="6613023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26746" y="1206941"/>
            <a:ext cx="4006220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7" y="1227137"/>
            <a:ext cx="109728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839748"/>
            <a:ext cx="10972795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458988"/>
            <a:ext cx="109728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09600" y="5760720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472239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4110" y="5953374"/>
            <a:ext cx="1427351" cy="586543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7750863" y="200562"/>
            <a:ext cx="3831537" cy="231951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63DED84-C5C2-B312-23E6-0369E5262D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3" y="6549548"/>
            <a:ext cx="6523352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6357635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06A3AFF-646B-5740-ADD0-C375F9F838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40978" y="6431056"/>
            <a:ext cx="871051" cy="357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7CCC1A-DA12-A5D2-40AF-CA51F1AF59C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555" y="6513523"/>
            <a:ext cx="1220820" cy="2307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Management Development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S. Timm</a:t>
            </a:r>
          </a:p>
          <a:p>
            <a:r>
              <a:rPr lang="en-GB" dirty="0"/>
              <a:t>2024 Dec 9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Rucio and Tokens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dirty="0"/>
              <a:t>Full Rucio/Tokens work includes 4 “flows”</a:t>
            </a:r>
          </a:p>
          <a:p>
            <a:pPr lvl="1"/>
            <a:r>
              <a:rPr lang="en-GB" dirty="0"/>
              <a:t>Rucio Admin Client (for 3</a:t>
            </a:r>
            <a:r>
              <a:rPr lang="en-GB" baseline="30000" dirty="0"/>
              <a:t>rd</a:t>
            </a:r>
            <a:r>
              <a:rPr lang="en-GB" dirty="0"/>
              <a:t> party transfers and direct deletes)</a:t>
            </a:r>
          </a:p>
          <a:p>
            <a:pPr lvl="1"/>
            <a:r>
              <a:rPr lang="en-GB" dirty="0"/>
              <a:t>Rucio User Client (for authenticating Users to Rucio)</a:t>
            </a:r>
          </a:p>
          <a:p>
            <a:pPr lvl="1"/>
            <a:r>
              <a:rPr lang="en-GB" dirty="0"/>
              <a:t>Rucio download</a:t>
            </a:r>
          </a:p>
          <a:p>
            <a:pPr lvl="1"/>
            <a:r>
              <a:rPr lang="en-GB" dirty="0"/>
              <a:t>Rucio upload</a:t>
            </a:r>
          </a:p>
          <a:p>
            <a:r>
              <a:rPr lang="en-GB" dirty="0"/>
              <a:t>Developers have given stubs of code to us—experiments which use other token issuers than IAM are responsible to make those issuers work</a:t>
            </a:r>
          </a:p>
          <a:p>
            <a:pPr lvl="1"/>
            <a:r>
              <a:rPr lang="en-GB" dirty="0"/>
              <a:t>Significant work done on the first 2 flows by James Perry and Anil </a:t>
            </a:r>
            <a:r>
              <a:rPr lang="en-GB" dirty="0" err="1"/>
              <a:t>Panta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Second 2, upload and download, we are waiting for Rucio </a:t>
            </a:r>
            <a:r>
              <a:rPr lang="en-GB" dirty="0" err="1"/>
              <a:t>devs</a:t>
            </a:r>
            <a:r>
              <a:rPr lang="en-GB" dirty="0"/>
              <a:t>.</a:t>
            </a:r>
          </a:p>
          <a:p>
            <a:r>
              <a:rPr lang="en-GB" dirty="0"/>
              <a:t>Discussion in this morning’s ops meeting indicated that Rucio may be changing directions again, trying to get more info.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Reconfiguration of tape RSE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C7FDA9-BB5B-A8DE-F3EF-2B796576B45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Brandon has done a bunch of testing in preparation for Rucio v35_6 upgrade (later today)</a:t>
            </a:r>
          </a:p>
          <a:p>
            <a:pPr lvl="1"/>
            <a:r>
              <a:rPr lang="en-US" dirty="0"/>
              <a:t>Moving FNAL_DCACHE away from using SRM to https/</a:t>
            </a:r>
            <a:r>
              <a:rPr lang="en-US" dirty="0" err="1"/>
              <a:t>davs</a:t>
            </a:r>
            <a:r>
              <a:rPr lang="en-US" dirty="0"/>
              <a:t> for staging from tape</a:t>
            </a:r>
          </a:p>
          <a:p>
            <a:pPr lvl="1"/>
            <a:r>
              <a:rPr lang="en-US" dirty="0"/>
              <a:t>Changing to “multi-hop” transfers at FNAL_DCACHE and CERN CTA</a:t>
            </a:r>
          </a:p>
          <a:p>
            <a:r>
              <a:rPr lang="en-US" dirty="0"/>
              <a:t>Also Data management planning to request a shift:</a:t>
            </a:r>
          </a:p>
          <a:p>
            <a:pPr lvl="1"/>
            <a:r>
              <a:rPr lang="en-US" dirty="0"/>
              <a:t>Currently 7.5 PB in front of tape-backed dCache, 2.6 PB of persistent (disk only)</a:t>
            </a:r>
          </a:p>
          <a:p>
            <a:pPr lvl="1"/>
            <a:r>
              <a:rPr lang="en-US" dirty="0"/>
              <a:t>Proposing to shift 5PB out of the tape-backed dCache to persistent, in two 2.5 PB increments, one within the next couple weeks and one in </a:t>
            </a:r>
            <a:r>
              <a:rPr lang="en-US"/>
              <a:t>the spring.</a:t>
            </a:r>
          </a:p>
          <a:p>
            <a:pPr lvl="1"/>
            <a:r>
              <a:rPr lang="en-US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F568B28C-A6E8-B244-A853-A416063E8A5D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A3D7B5D6-6B49-1B46-A05C-A643F6BE6B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10</TotalTime>
  <Words>241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Data Management Development</vt:lpstr>
      <vt:lpstr>Rucio and Tokens</vt:lpstr>
      <vt:lpstr>Reconfiguration of tape RSE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Steven C Timm</dc:creator>
  <cp:keywords/>
  <dc:description>Modified by A. Weber</dc:description>
  <cp:lastModifiedBy>Steven C Timm</cp:lastModifiedBy>
  <cp:revision>1</cp:revision>
  <dcterms:created xsi:type="dcterms:W3CDTF">2024-12-09T15:29:49Z</dcterms:created>
  <dcterms:modified xsi:type="dcterms:W3CDTF">2024-12-09T15:39:51Z</dcterms:modified>
  <cp:category/>
</cp:coreProperties>
</file>