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3" r:id="rId6"/>
    <p:sldId id="1857" r:id="rId7"/>
    <p:sldId id="1759" r:id="rId8"/>
    <p:sldId id="2147196876" r:id="rId9"/>
    <p:sldId id="2147196883" r:id="rId10"/>
    <p:sldId id="2210" r:id="rId11"/>
    <p:sldId id="2147196887" r:id="rId12"/>
    <p:sldId id="2147196899" r:id="rId13"/>
    <p:sldId id="2147196900" r:id="rId14"/>
    <p:sldId id="2147196901" r:id="rId15"/>
    <p:sldId id="2147196891" r:id="rId16"/>
    <p:sldId id="2147196902" r:id="rId17"/>
    <p:sldId id="2147196903" r:id="rId18"/>
    <p:sldId id="2147196904" r:id="rId19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H Carcagno" initials="RH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B9"/>
    <a:srgbClr val="FFE699"/>
    <a:srgbClr val="009900"/>
    <a:srgbClr val="F1FEE2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6407" autoAdjust="0"/>
  </p:normalViewPr>
  <p:slideViewPr>
    <p:cSldViewPr snapToObjects="1" showGuides="1">
      <p:cViewPr varScale="1">
        <p:scale>
          <a:sx n="116" d="100"/>
          <a:sy n="116" d="100"/>
        </p:scale>
        <p:origin x="1128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5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105253"/>
            <a:ext cx="7200000" cy="825624"/>
          </a:xfrm>
        </p:spPr>
        <p:txBody>
          <a:bodyPr/>
          <a:lstStyle/>
          <a:p>
            <a:r>
              <a:rPr lang="en-GB" dirty="0"/>
              <a:t>HL-LHC Accelerator Upgrade Project </a:t>
            </a:r>
            <a:br>
              <a:rPr lang="en-GB" dirty="0"/>
            </a:br>
            <a:r>
              <a:rPr lang="en-GB" dirty="0"/>
              <a:t>PMG #66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07902"/>
            <a:ext cx="6480000" cy="1341378"/>
          </a:xfrm>
        </p:spPr>
        <p:txBody>
          <a:bodyPr>
            <a:normAutofit/>
          </a:bodyPr>
          <a:lstStyle/>
          <a:p>
            <a:r>
              <a:rPr lang="en-GB" dirty="0"/>
              <a:t>Giorgio Apollinari/Gianluca </a:t>
            </a:r>
            <a:r>
              <a:rPr lang="en-GB" dirty="0" err="1"/>
              <a:t>Sabbi</a:t>
            </a:r>
            <a:r>
              <a:rPr lang="en-GB" dirty="0"/>
              <a:t>/Vito Lombardo</a:t>
            </a:r>
          </a:p>
          <a:p>
            <a:r>
              <a:rPr lang="en-GB" dirty="0"/>
              <a:t>Project &amp; Deputy Project Managers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6176094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PMG – Dec 17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21288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4BD9-BF01-8B70-3C74-8AFF2271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dirty="0"/>
              <a:t>Shipment of LQXFAB-02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21E5-7280-ED99-9C14-92C03057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692696"/>
            <a:ext cx="7920000" cy="23762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LQXFAB-02 left FNAL on Dec. 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LQXFAB-02 boarded “Atlantic Sun” and left Norfolk on Dec. 14</a:t>
            </a:r>
            <a:r>
              <a:rPr lang="en-US" baseline="30000" dirty="0"/>
              <a:t>th</a:t>
            </a:r>
            <a:r>
              <a:rPr lang="en-US" dirty="0"/>
              <a:t> (C. Orozco on site)</a:t>
            </a:r>
          </a:p>
          <a:p>
            <a:r>
              <a:rPr lang="en-US" dirty="0"/>
              <a:t>Expected at Antwerp after Christmas, will be stored under roof-coverage until departure for CERN, with planned arrival on Jan 8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FD36B-1A74-80C0-8098-289D1F07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D5727-0566-A2CA-5794-6D273609E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 descr="A truck with a trailer in front of a building&#10;&#10;Description automatically generated">
            <a:extLst>
              <a:ext uri="{FF2B5EF4-FFF2-40B4-BE49-F238E27FC236}">
                <a16:creationId xmlns:a16="http://schemas.microsoft.com/office/drawing/2014/main" id="{E3A029F5-E2A8-2947-2BD6-BF0C045AE7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68960"/>
            <a:ext cx="2912464" cy="2184348"/>
          </a:xfrm>
          <a:prstGeom prst="rect">
            <a:avLst/>
          </a:prstGeom>
        </p:spPr>
      </p:pic>
      <p:pic>
        <p:nvPicPr>
          <p:cNvPr id="10" name="Picture 9" descr="A truck loading a container into a ship&#10;&#10;Description automatically generated">
            <a:extLst>
              <a:ext uri="{FF2B5EF4-FFF2-40B4-BE49-F238E27FC236}">
                <a16:creationId xmlns:a16="http://schemas.microsoft.com/office/drawing/2014/main" id="{44A54DDB-C3F6-549E-7EA0-49DB40A652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731987"/>
            <a:ext cx="2912464" cy="2184348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40BEAE9-18A0-84FF-C42A-8747D9AEE8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4671572"/>
            <a:ext cx="3531964" cy="2141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C77431-EA9A-4479-65DB-1F1597A6DE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0" y="0"/>
            <a:ext cx="8012376" cy="6853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62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334E-0109-3310-11E0-67CEC484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68" y="0"/>
            <a:ext cx="7920000" cy="720000"/>
          </a:xfrm>
        </p:spPr>
        <p:txBody>
          <a:bodyPr/>
          <a:lstStyle/>
          <a:p>
            <a:r>
              <a:rPr lang="en-US" dirty="0"/>
              <a:t>RFD Crab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3313-DFE2-CC7F-BCF2-00B1AAD0D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620688"/>
            <a:ext cx="7920000" cy="27581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Embraced in an interesting Tango. </a:t>
            </a:r>
          </a:p>
          <a:p>
            <a:pPr lvl="1"/>
            <a:r>
              <a:rPr lang="en-US" dirty="0"/>
              <a:t>Last Steering Meeting (mostly dedicated to CERN CA tests) on Nov. 27</a:t>
            </a:r>
            <a:r>
              <a:rPr lang="en-US" baseline="30000" dirty="0"/>
              <a:t>th</a:t>
            </a:r>
            <a:r>
              <a:rPr lang="en-US" dirty="0"/>
              <a:t>. Another interesting “contribution” from WP4 (see below), followed by recent comments that CERN was not a part of Production stop at ZANON.</a:t>
            </a:r>
          </a:p>
          <a:p>
            <a:r>
              <a:rPr lang="en-US" dirty="0"/>
              <a:t>Under discussion</a:t>
            </a:r>
          </a:p>
          <a:p>
            <a:pPr lvl="1"/>
            <a:r>
              <a:rPr lang="en-US" dirty="0"/>
              <a:t>Approval of NCRs for “built objects” (2 pre-series and 1 series)</a:t>
            </a:r>
          </a:p>
          <a:p>
            <a:pPr lvl="1"/>
            <a:r>
              <a:rPr lang="en-US" dirty="0"/>
              <a:t>Approval of Construction Documents (MIPs and Welding Books) for Bare and Jacketed Cavities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4DC84-AA8F-59DD-A494-24AD8086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DCF242-0C4E-2990-534C-A09D67F13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12389-1643-15CF-372D-0824E8FB3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3215855"/>
            <a:ext cx="6511087" cy="3619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514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6AD1-3DEB-FAA1-34FE-84B329B4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RFD Crab Cavities - NCRs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4C9A3-7CDA-D8DB-4BB8-ABD8B137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2D6A5BD1-E806-490D-AAE2-4D201484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22" y="1127024"/>
            <a:ext cx="7282356" cy="2487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B40936-2926-70CF-BF92-7F1487BF86F6}"/>
              </a:ext>
            </a:extLst>
          </p:cNvPr>
          <p:cNvSpPr txBox="1"/>
          <p:nvPr/>
        </p:nvSpPr>
        <p:spPr>
          <a:xfrm>
            <a:off x="3851920" y="668075"/>
            <a:ext cx="473560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Brazes accepted by CERN. Traceability info uploaded by AUP on Feb. ‘24. Probably “lost” to CERN due to massive upload. Points at </a:t>
            </a:r>
            <a:r>
              <a:rPr lang="en-US" i="1" dirty="0"/>
              <a:t>lack of communication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32D5F07-43FF-F352-6163-D68FFA281F07}"/>
              </a:ext>
            </a:extLst>
          </p:cNvPr>
          <p:cNvSpPr/>
          <p:nvPr/>
        </p:nvSpPr>
        <p:spPr>
          <a:xfrm>
            <a:off x="3419872" y="2122273"/>
            <a:ext cx="3672408" cy="266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A028B-1055-4283-D789-A38BAEC074AE}"/>
              </a:ext>
            </a:extLst>
          </p:cNvPr>
          <p:cNvSpPr txBox="1"/>
          <p:nvPr/>
        </p:nvSpPr>
        <p:spPr>
          <a:xfrm>
            <a:off x="3491880" y="3735063"/>
            <a:ext cx="509564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Prepared </a:t>
            </a:r>
            <a:r>
              <a:rPr lang="en-US" b="1" i="1" dirty="0"/>
              <a:t>AUP Metrology Assessment </a:t>
            </a:r>
            <a:r>
              <a:rPr lang="en-US" dirty="0"/>
              <a:t>to guide CERN to reconstruction of necessary Eng. Spec. parameters. Appears to point at </a:t>
            </a:r>
            <a:r>
              <a:rPr lang="en-US" i="1" dirty="0"/>
              <a:t>lack of communication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A57AAA-F4B8-D17A-FFA5-79DE3CD8B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114326"/>
            <a:ext cx="8291264" cy="12420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 of Dec 9</a:t>
            </a:r>
            <a:r>
              <a:rPr lang="en-US" baseline="30000" dirty="0"/>
              <a:t>th</a:t>
            </a:r>
            <a:r>
              <a:rPr lang="en-US" dirty="0"/>
              <a:t>, CERN appears to plan acceptance of all pre-series cavities NCRs (email communication from WP4 leader and, in some cases, actual approval in EDMS).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C8DD7E1-E046-6B84-919C-9CBAB18C606E}"/>
              </a:ext>
            </a:extLst>
          </p:cNvPr>
          <p:cNvSpPr/>
          <p:nvPr/>
        </p:nvSpPr>
        <p:spPr>
          <a:xfrm>
            <a:off x="1583668" y="2528472"/>
            <a:ext cx="5838410" cy="537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1A2434C-C228-901D-7302-E1E2490A96A6}"/>
              </a:ext>
            </a:extLst>
          </p:cNvPr>
          <p:cNvCxnSpPr>
            <a:cxnSpLocks/>
            <a:stCxn id="14" idx="3"/>
            <a:endCxn id="12" idx="3"/>
          </p:cNvCxnSpPr>
          <p:nvPr/>
        </p:nvCxnSpPr>
        <p:spPr>
          <a:xfrm>
            <a:off x="7422078" y="2797366"/>
            <a:ext cx="1165445" cy="1537862"/>
          </a:xfrm>
          <a:prstGeom prst="bentConnector3">
            <a:avLst>
              <a:gd name="adj1" fmla="val 11961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24DFB-0A9B-4663-AB65-849F48B88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24E166C-FDAB-7F51-2278-03A94B348C65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092280" y="1268240"/>
            <a:ext cx="1495243" cy="1008632"/>
          </a:xfrm>
          <a:prstGeom prst="bentConnector3">
            <a:avLst>
              <a:gd name="adj1" fmla="val -1528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5D1E59C-3E59-6854-631A-79728B3D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48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9FB1-46C9-9541-2AD5-9B6A1DAF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WB and MIPs approval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0B371-6CE3-22BC-FED0-1DA95C95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150F6907-DC7D-0122-5477-BDD634F1A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14" y="620688"/>
            <a:ext cx="8491143" cy="17945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F7EA69-7EB3-F624-0C15-BAA2008F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32" y="2656290"/>
            <a:ext cx="8280040" cy="20688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ZANON </a:t>
            </a:r>
            <a:r>
              <a:rPr lang="en-US" i="1" dirty="0"/>
              <a:t>mis-led</a:t>
            </a:r>
            <a:r>
              <a:rPr lang="en-US" dirty="0"/>
              <a:t> by Approval of Procedure for Nb-SS brazed joints, some of them already assembled in Series #3-to-#6.</a:t>
            </a:r>
          </a:p>
          <a:p>
            <a:pPr lvl="1"/>
            <a:r>
              <a:rPr lang="en-US" i="1" dirty="0"/>
              <a:t>Critical item </a:t>
            </a:r>
            <a:r>
              <a:rPr lang="en-US" dirty="0"/>
              <a:t>for CERN is lack of C-Scan. Hard for AUP to perform.</a:t>
            </a:r>
          </a:p>
          <a:p>
            <a:r>
              <a:rPr lang="en-US" dirty="0"/>
              <a:t>Ti-SS brazes approved at Manufacturing Company by NDT and Notified L3 Body. Initially rejected by CERN upon metallurgy</a:t>
            </a:r>
          </a:p>
          <a:p>
            <a:r>
              <a:rPr lang="en-US" u="sng" dirty="0"/>
              <a:t>As of Dec 9</a:t>
            </a:r>
            <a:r>
              <a:rPr lang="en-US" u="sng" baseline="30000" dirty="0"/>
              <a:t>th</a:t>
            </a:r>
            <a:r>
              <a:rPr lang="en-US" u="sng" dirty="0"/>
              <a:t>, CERN appears OK in C-scanning all AUP brazes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341D44-95F5-1D5F-A5A3-2B6262521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649FEE8-76A6-C0D2-99E3-2388230D1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4653136"/>
            <a:ext cx="6289338" cy="20688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BA46EF-9363-80B6-BFCE-F6A21B60F90F}"/>
              </a:ext>
            </a:extLst>
          </p:cNvPr>
          <p:cNvCxnSpPr/>
          <p:nvPr/>
        </p:nvCxnSpPr>
        <p:spPr>
          <a:xfrm>
            <a:off x="5868144" y="5517232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84A68E-DAAF-5A4F-6920-A773DF395974}"/>
              </a:ext>
            </a:extLst>
          </p:cNvPr>
          <p:cNvCxnSpPr>
            <a:cxnSpLocks/>
          </p:cNvCxnSpPr>
          <p:nvPr/>
        </p:nvCxnSpPr>
        <p:spPr>
          <a:xfrm>
            <a:off x="1835696" y="5661248"/>
            <a:ext cx="55892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5E5024-72C6-791A-E60C-45EA97349F44}"/>
              </a:ext>
            </a:extLst>
          </p:cNvPr>
          <p:cNvCxnSpPr>
            <a:cxnSpLocks/>
          </p:cNvCxnSpPr>
          <p:nvPr/>
        </p:nvCxnSpPr>
        <p:spPr>
          <a:xfrm>
            <a:off x="1835696" y="5813648"/>
            <a:ext cx="51125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D1EA32-0B85-AF53-14BE-BDDFC350DD00}"/>
              </a:ext>
            </a:extLst>
          </p:cNvPr>
          <p:cNvSpPr/>
          <p:nvPr/>
        </p:nvSpPr>
        <p:spPr>
          <a:xfrm>
            <a:off x="3131840" y="3717032"/>
            <a:ext cx="5328592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80454711-557D-4FA5-168A-245633BAC3FC}"/>
              </a:ext>
            </a:extLst>
          </p:cNvPr>
          <p:cNvCxnSpPr>
            <a:cxnSpLocks/>
            <a:stCxn id="18" idx="3"/>
            <a:endCxn id="10" idx="3"/>
          </p:cNvCxnSpPr>
          <p:nvPr/>
        </p:nvCxnSpPr>
        <p:spPr>
          <a:xfrm flipH="1">
            <a:off x="8053026" y="3933056"/>
            <a:ext cx="407406" cy="1754507"/>
          </a:xfrm>
          <a:prstGeom prst="bentConnector3">
            <a:avLst>
              <a:gd name="adj1" fmla="val -8585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9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3176-713F-19A0-7A7B-3610CE23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Interactions with ZANON &amp;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A3DD-8D42-FB54-AAAE-44A1DF78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73" y="789682"/>
            <a:ext cx="8412027" cy="566365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ZANON production has been stopped by mid-October after AUP realized Nb-SS brazed flanges were not going to be approved without a C-Scan, which is increasingly difficult to perform as the parts progress in the manufacturing.</a:t>
            </a:r>
          </a:p>
          <a:p>
            <a:r>
              <a:rPr lang="en-US" sz="2400" dirty="0"/>
              <a:t>Company maintains collaborative spirit but submitted REA (Request for Equitable Adjustment) and a proposal for tri-partite CERN-AUP-ZANON meetings to ensure no surprises - due to lack of approval(s) - lurk in the future.</a:t>
            </a:r>
          </a:p>
          <a:p>
            <a:r>
              <a:rPr lang="en-US" sz="2400" dirty="0"/>
              <a:t>Proposed interactions over next ~1-1.5 months:</a:t>
            </a:r>
          </a:p>
          <a:p>
            <a:pPr lvl="1"/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Brazing/NDT and Metrology (Wednesday, December 18</a:t>
            </a:r>
            <a:r>
              <a:rPr lang="en-US" sz="20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Welding Book (Jan.)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MIPs for bare and jacketed (Jan.)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MRR to finalize all documentation prior to manufacturing (Feb.)</a:t>
            </a:r>
          </a:p>
          <a:p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Surprisingly, CERN appears opposed to an MRR (too late)</a:t>
            </a:r>
          </a:p>
          <a:p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Stay tuned !</a:t>
            </a:r>
          </a:p>
          <a:p>
            <a:endParaRPr lang="en-US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9632E-80F4-51AE-6674-003193F4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F3943-4F93-3F2D-743B-A24800AED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sz="3200"/>
              <a:t>Plans for Today</a:t>
            </a:r>
            <a:endParaRPr lang="en-US" sz="32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764704"/>
            <a:ext cx="8219255" cy="544819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AUP Status – Apollinari/</a:t>
            </a:r>
            <a:r>
              <a:rPr lang="en-US" dirty="0" err="1">
                <a:solidFill>
                  <a:schemeClr val="tx1"/>
                </a:solidFill>
              </a:rPr>
              <a:t>Sabbi</a:t>
            </a:r>
            <a:r>
              <a:rPr lang="en-US" dirty="0">
                <a:solidFill>
                  <a:schemeClr val="tx1"/>
                </a:solidFill>
              </a:rPr>
              <a:t>/Lombardo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Funding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Shipment of LQXFAB-02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Progress on Crab Cavities</a:t>
            </a:r>
          </a:p>
          <a:p>
            <a:r>
              <a:rPr lang="en-US" dirty="0">
                <a:solidFill>
                  <a:schemeClr val="tx1"/>
                </a:solidFill>
              </a:rPr>
              <a:t>Budget Status, Risks and Objective KPPs  - Lombardo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Next PMG: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Feb. 18</a:t>
            </a:r>
            <a:r>
              <a:rPr lang="en-US" baseline="30000" dirty="0">
                <a:solidFill>
                  <a:schemeClr val="tx1"/>
                </a:solidFill>
              </a:rPr>
              <a:t>th </a:t>
            </a:r>
            <a:r>
              <a:rPr lang="en-US" dirty="0">
                <a:solidFill>
                  <a:schemeClr val="tx1"/>
                </a:solidFill>
              </a:rPr>
              <a:t>2025  (-27 </a:t>
            </a:r>
            <a:r>
              <a:rPr lang="en-US" dirty="0" err="1">
                <a:solidFill>
                  <a:schemeClr val="tx1"/>
                </a:solidFill>
              </a:rPr>
              <a:t>mos</a:t>
            </a:r>
            <a:r>
              <a:rPr lang="en-US" dirty="0">
                <a:solidFill>
                  <a:schemeClr val="tx1"/>
                </a:solidFill>
              </a:rPr>
              <a:t> from WS early CD-4)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2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DC70D8A-6027-2221-8D63-2860C90C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047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23DCE-EB0B-7641-A619-A124A61B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382642-2C08-E94D-9DF8-2D19F66F8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08079"/>
              </p:ext>
            </p:extLst>
          </p:nvPr>
        </p:nvGraphicFramePr>
        <p:xfrm>
          <a:off x="1302355" y="523386"/>
          <a:ext cx="6539289" cy="232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xcel Worksheet" r:id="rId2" imgW="5334000" imgH="2108200" progId="">
                  <p:embed/>
                </p:oleObj>
              </mc:Choice>
              <mc:Fallback>
                <p:oleObj name="Microsoft Excel Worksheet" r:id="rId2" imgW="5334000" imgH="21082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382642-2C08-E94D-9DF8-2D19F66F8D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355" y="523386"/>
                        <a:ext cx="6539289" cy="232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D150E2-05B9-5A48-A5CD-912DBAE69B3F}"/>
              </a:ext>
            </a:extLst>
          </p:cNvPr>
          <p:cNvSpPr txBox="1">
            <a:spLocks/>
          </p:cNvSpPr>
          <p:nvPr/>
        </p:nvSpPr>
        <p:spPr>
          <a:xfrm>
            <a:off x="107504" y="3027237"/>
            <a:ext cx="8939296" cy="24347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AUP is fully funded at the </a:t>
            </a:r>
            <a:r>
              <a:rPr lang="en-US" sz="2400" err="1"/>
              <a:t>rebaseline</a:t>
            </a:r>
            <a:r>
              <a:rPr lang="en-US" sz="2400"/>
              <a:t> TPC level ($266M)</a:t>
            </a:r>
          </a:p>
          <a:p>
            <a:r>
              <a:rPr lang="en-US" sz="2400"/>
              <a:t>FY24-FY26 are “Carry-forward years”, with FNAL funds supporting activities at BNL and LBNL, if necessary</a:t>
            </a:r>
          </a:p>
          <a:p>
            <a:pPr lvl="1"/>
            <a:r>
              <a:rPr lang="en-US" sz="2000"/>
              <a:t>No transfer to BNL expected. </a:t>
            </a:r>
          </a:p>
          <a:p>
            <a:pPr lvl="1"/>
            <a:r>
              <a:rPr lang="en-US" sz="2000"/>
              <a:t>Completed a $2M transfer of funds from FNAL to LBNL.</a:t>
            </a:r>
          </a:p>
          <a:p>
            <a:pPr lvl="2"/>
            <a:r>
              <a:rPr lang="en-US" sz="1600"/>
              <a:t>Further BCRs and Manual EAC adjustment might require additional corrections.</a:t>
            </a:r>
          </a:p>
          <a:p>
            <a:pPr lvl="1"/>
            <a:r>
              <a:rPr lang="en-US" sz="2000"/>
              <a:t>Followed on monthly basis, might be impacted by future BCRs</a:t>
            </a:r>
          </a:p>
          <a:p>
            <a:pPr marL="0" indent="0">
              <a:buNone/>
            </a:pPr>
            <a:endParaRPr lang="en-US" sz="2400"/>
          </a:p>
          <a:p>
            <a:pPr lvl="1"/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EF5AD-BAA8-954A-89D0-DB0ED92517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E7897B-B773-F64D-91AF-F191FCF145E4}"/>
              </a:ext>
            </a:extLst>
          </p:cNvPr>
          <p:cNvSpPr txBox="1">
            <a:spLocks/>
          </p:cNvSpPr>
          <p:nvPr/>
        </p:nvSpPr>
        <p:spPr>
          <a:xfrm>
            <a:off x="612000" y="44704"/>
            <a:ext cx="7920000" cy="50397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Project Manager Summary Assessment and Funding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523E38-1527-5D1C-BC7A-04AC24A3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143136"/>
            <a:ext cx="6984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F0E73-7D21-2FE7-3D9E-648F0D177CE7}"/>
              </a:ext>
            </a:extLst>
          </p:cNvPr>
          <p:cNvCxnSpPr>
            <a:cxnSpLocks/>
          </p:cNvCxnSpPr>
          <p:nvPr/>
        </p:nvCxnSpPr>
        <p:spPr>
          <a:xfrm>
            <a:off x="8686800" y="4511794"/>
            <a:ext cx="0" cy="17774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D42F4C-9F4E-5914-C6E0-E0533C9EC897}"/>
              </a:ext>
            </a:extLst>
          </p:cNvPr>
          <p:cNvCxnSpPr>
            <a:cxnSpLocks/>
          </p:cNvCxnSpPr>
          <p:nvPr/>
        </p:nvCxnSpPr>
        <p:spPr>
          <a:xfrm>
            <a:off x="7264205" y="6289252"/>
            <a:ext cx="142259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97D6FD-53F7-EA48-4D28-C4F1E96D6F1D}"/>
              </a:ext>
            </a:extLst>
          </p:cNvPr>
          <p:cNvCxnSpPr>
            <a:cxnSpLocks/>
          </p:cNvCxnSpPr>
          <p:nvPr/>
        </p:nvCxnSpPr>
        <p:spPr>
          <a:xfrm flipH="1">
            <a:off x="7020272" y="4501692"/>
            <a:ext cx="16921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0963B9-8197-EA18-4527-D605F65BA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90445"/>
              </p:ext>
            </p:extLst>
          </p:nvPr>
        </p:nvGraphicFramePr>
        <p:xfrm>
          <a:off x="1446372" y="5501474"/>
          <a:ext cx="5645908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787">
                  <a:extLst>
                    <a:ext uri="{9D8B030D-6E8A-4147-A177-3AD203B41FA5}">
                      <a16:colId xmlns:a16="http://schemas.microsoft.com/office/drawing/2014/main" val="337872501"/>
                    </a:ext>
                  </a:extLst>
                </a:gridCol>
                <a:gridCol w="1158826">
                  <a:extLst>
                    <a:ext uri="{9D8B030D-6E8A-4147-A177-3AD203B41FA5}">
                      <a16:colId xmlns:a16="http://schemas.microsoft.com/office/drawing/2014/main" val="2170114380"/>
                    </a:ext>
                  </a:extLst>
                </a:gridCol>
                <a:gridCol w="1064503">
                  <a:extLst>
                    <a:ext uri="{9D8B030D-6E8A-4147-A177-3AD203B41FA5}">
                      <a16:colId xmlns:a16="http://schemas.microsoft.com/office/drawing/2014/main" val="2253687629"/>
                    </a:ext>
                  </a:extLst>
                </a:gridCol>
                <a:gridCol w="1428320">
                  <a:extLst>
                    <a:ext uri="{9D8B030D-6E8A-4147-A177-3AD203B41FA5}">
                      <a16:colId xmlns:a16="http://schemas.microsoft.com/office/drawing/2014/main" val="933675456"/>
                    </a:ext>
                  </a:extLst>
                </a:gridCol>
                <a:gridCol w="1347472">
                  <a:extLst>
                    <a:ext uri="{9D8B030D-6E8A-4147-A177-3AD203B41FA5}">
                      <a16:colId xmlns:a16="http://schemas.microsoft.com/office/drawing/2014/main" val="54180381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Funding Received to Date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ACWP+OC to date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Remaining Funds at CD-4 (Based on BAC)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Remaining Funds at CD-4 (Based on EAC)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8954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BNL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45,541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38,334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8433085"/>
                  </a:ext>
                </a:extLst>
              </a:tr>
              <a:tr h="178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LBNL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46,634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44,153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-910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-926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7321531"/>
                  </a:ext>
                </a:extLst>
              </a:tr>
            </a:tbl>
          </a:graphicData>
        </a:graphic>
      </p:graphicFrame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5985F386-EF69-FED5-A101-CA42D1806A18}"/>
              </a:ext>
            </a:extLst>
          </p:cNvPr>
          <p:cNvSpPr/>
          <p:nvPr/>
        </p:nvSpPr>
        <p:spPr>
          <a:xfrm>
            <a:off x="6472117" y="6179157"/>
            <a:ext cx="792088" cy="202171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7C68E9-3313-8682-F5E1-AFD44CA420D4}"/>
              </a:ext>
            </a:extLst>
          </p:cNvPr>
          <p:cNvSpPr txBox="1"/>
          <p:nvPr/>
        </p:nvSpPr>
        <p:spPr>
          <a:xfrm>
            <a:off x="1576948" y="6405074"/>
            <a:ext cx="1122844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dirty="0"/>
              <a:t>Updated Oct 2024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0FCDEC7-9B48-E98C-947E-CB7BFC02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64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87839-CB8E-7312-24A9-A7794851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BEC347-FE60-A724-FA64-DFBF04990CAC}"/>
              </a:ext>
            </a:extLst>
          </p:cNvPr>
          <p:cNvSpPr txBox="1">
            <a:spLocks/>
          </p:cNvSpPr>
          <p:nvPr/>
        </p:nvSpPr>
        <p:spPr>
          <a:xfrm>
            <a:off x="827584" y="141650"/>
            <a:ext cx="7920000" cy="720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CERN Cost &amp; Schedule Review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D3DCEA-EADF-1AE9-A2BA-3E5CBF9D38D7}"/>
              </a:ext>
            </a:extLst>
          </p:cNvPr>
          <p:cNvSpPr txBox="1">
            <a:spLocks/>
          </p:cNvSpPr>
          <p:nvPr/>
        </p:nvSpPr>
        <p:spPr>
          <a:xfrm>
            <a:off x="539552" y="692696"/>
            <a:ext cx="8280920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Appreciation of </a:t>
            </a:r>
            <a:r>
              <a:rPr lang="en-US" i="1" dirty="0"/>
              <a:t>Threshold vs. Objective KPPs </a:t>
            </a:r>
            <a:r>
              <a:rPr lang="en-US" dirty="0"/>
              <a:t>and </a:t>
            </a:r>
            <a:r>
              <a:rPr lang="en-US" i="1" dirty="0"/>
              <a:t>IPR Management Recommendation to start addressing Scope Contingency</a:t>
            </a:r>
          </a:p>
          <a:p>
            <a:pPr lvl="1"/>
            <a:r>
              <a:rPr lang="en-US" dirty="0"/>
              <a:t>CERN is giving upmost priority to Q1/Q3 cryomodules</a:t>
            </a:r>
          </a:p>
          <a:p>
            <a:pPr lvl="1"/>
            <a:r>
              <a:rPr lang="en-US" dirty="0"/>
              <a:t>(All) Crab Cavities delays at center-stage during C&amp;S, with discussions of delayed installation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5A57948-2E9F-3E7B-BEDE-CCDF3918D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3" y="5121681"/>
            <a:ext cx="8208911" cy="899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E5547E9-498F-B92F-9CA4-6B5FAD252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3" y="3465497"/>
            <a:ext cx="8208911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7FF55-BE14-513B-C578-27764AD94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C77B1D-E67E-5BDD-8409-BD1861E28D2E}"/>
              </a:ext>
            </a:extLst>
          </p:cNvPr>
          <p:cNvSpPr/>
          <p:nvPr/>
        </p:nvSpPr>
        <p:spPr>
          <a:xfrm>
            <a:off x="3203848" y="5733256"/>
            <a:ext cx="2088232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C83981B-B430-2947-3364-0882AD5B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65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7DC0A-FFCF-4974-334B-B33396FB1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0B19-F669-161C-BB43-0104B89D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dirty="0"/>
              <a:t>Cost Reduction Measure</a:t>
            </a:r>
            <a:br>
              <a:rPr lang="en-US" dirty="0"/>
            </a:br>
            <a:r>
              <a:rPr lang="en-US" dirty="0"/>
              <a:t>Magnet Vertical Test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C3F9-6E2B-888F-93F2-13841F9E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861730"/>
            <a:ext cx="8208472" cy="1991206"/>
          </a:xfrm>
        </p:spPr>
        <p:txBody>
          <a:bodyPr>
            <a:normAutofit/>
          </a:bodyPr>
          <a:lstStyle/>
          <a:p>
            <a:r>
              <a:rPr lang="en-US" sz="2300" dirty="0"/>
              <a:t>Decision: </a:t>
            </a:r>
            <a:r>
              <a:rPr lang="en-US" sz="2300" b="1" i="1" dirty="0"/>
              <a:t>Test all remaining MQXFA Magnets vertically through only TC1 and reduce number of magnetic measurements at BNL. </a:t>
            </a:r>
          </a:p>
          <a:p>
            <a:r>
              <a:rPr lang="en-US" sz="2300" dirty="0"/>
              <a:t>BCR implemented in Nov. ’24 schedule, with an AUP cost savings of ~1M$</a:t>
            </a:r>
          </a:p>
          <a:p>
            <a:endParaRPr lang="en-US" sz="2400" b="1" i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D4F0A-8F5B-1FE7-5852-6A461081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C033E94-3595-03DA-161D-7DEA9DD545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528" y="2632289"/>
            <a:ext cx="3603193" cy="3749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91661-C338-87E6-5733-0E15FEBE9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99F53C-C412-9E4E-4485-797806E5E516}"/>
              </a:ext>
            </a:extLst>
          </p:cNvPr>
          <p:cNvSpPr txBox="1">
            <a:spLocks/>
          </p:cNvSpPr>
          <p:nvPr/>
        </p:nvSpPr>
        <p:spPr>
          <a:xfrm>
            <a:off x="612000" y="2744884"/>
            <a:ext cx="4752528" cy="4068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Pros:</a:t>
            </a:r>
            <a:r>
              <a:rPr lang="en-US" sz="2400" dirty="0"/>
              <a:t> </a:t>
            </a:r>
          </a:p>
          <a:p>
            <a:pPr lvl="2"/>
            <a:r>
              <a:rPr lang="en-US" dirty="0"/>
              <a:t>Reduce considerably risks for LQXFA/B, eliminating the necessity to carry forward a cryomodule re-assembly in the baseline schedule</a:t>
            </a:r>
          </a:p>
          <a:p>
            <a:pPr lvl="2"/>
            <a:r>
              <a:rPr lang="en-US" dirty="0"/>
              <a:t>Reduces costs and anticipates schedule</a:t>
            </a:r>
          </a:p>
          <a:p>
            <a:r>
              <a:rPr lang="en-US" sz="2300" dirty="0"/>
              <a:t>Cons:</a:t>
            </a:r>
          </a:p>
          <a:p>
            <a:pPr lvl="2"/>
            <a:r>
              <a:rPr lang="en-US" dirty="0"/>
              <a:t>Training memory establishment delayed from Vertical Test to LQXFAB Horizontal Test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DD9710E-496C-C88F-4DF6-B7D9229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412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2754-1BB6-9315-14CB-D58C7FFC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vs. Threshold KPPs</a:t>
            </a:r>
            <a:br>
              <a:rPr lang="en-US"/>
            </a:br>
            <a:r>
              <a:rPr lang="en-US"/>
              <a:t>Criteria for Decision Making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DF939-B267-DCEC-7EB8-8E21AE71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56FB58-E040-D2B5-8F8A-D814C5685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2736"/>
            <a:ext cx="3600400" cy="50600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2BE03A-9976-C083-4FBE-377D9A83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219200"/>
            <a:ext cx="4536064" cy="4906963"/>
          </a:xfrm>
        </p:spPr>
        <p:txBody>
          <a:bodyPr/>
          <a:lstStyle/>
          <a:p>
            <a:r>
              <a:rPr lang="en-US"/>
              <a:t>Criteria to </a:t>
            </a:r>
            <a:r>
              <a:rPr lang="en-US" i="1" u="sng"/>
              <a:t>trigger</a:t>
            </a:r>
            <a:r>
              <a:rPr lang="en-US"/>
              <a:t> discussion with CERN on scope Reduction:</a:t>
            </a:r>
          </a:p>
          <a:p>
            <a:pPr lvl="1"/>
            <a:r>
              <a:rPr lang="en-US"/>
              <a:t>Based on decreasing contingency performance </a:t>
            </a:r>
          </a:p>
          <a:p>
            <a:r>
              <a:rPr lang="en-US"/>
              <a:t>Criteria to </a:t>
            </a:r>
            <a:r>
              <a:rPr lang="en-US" i="1" u="sng"/>
              <a:t>execute</a:t>
            </a:r>
            <a:r>
              <a:rPr lang="en-US"/>
              <a:t> scope Reduction:</a:t>
            </a:r>
          </a:p>
          <a:p>
            <a:pPr lvl="1"/>
            <a:r>
              <a:rPr lang="en-US"/>
              <a:t>Based on preserving success for overall HL-LHC endeavor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3D881-59A3-70A3-EC63-3897AAB8D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A4AC34A-B20B-155A-16FC-B321196B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416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6721D-E050-552B-B3FC-C96C03F2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7E01-55AE-A3CE-1425-D8A3E360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Examples of Potential Solutions for </a:t>
            </a:r>
            <a:br>
              <a:rPr lang="en-US" dirty="0"/>
            </a:br>
            <a:r>
              <a:rPr lang="en-US" dirty="0"/>
              <a:t>Scope Contingency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65F7F-40F9-50A0-9317-6EC356CE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8B03EF4-6CA1-19D3-8112-421C1B4A11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64" y="764704"/>
            <a:ext cx="8219257" cy="2884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AD68-DC3A-7BB2-458D-17AF228D1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8BD18C2-708E-233A-E997-2408FFE737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784" y="3645024"/>
            <a:ext cx="8160219" cy="2638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1E262D9-5995-7148-2311-0044343D457E}"/>
              </a:ext>
            </a:extLst>
          </p:cNvPr>
          <p:cNvGrpSpPr/>
          <p:nvPr/>
        </p:nvGrpSpPr>
        <p:grpSpPr>
          <a:xfrm>
            <a:off x="2599109" y="1010107"/>
            <a:ext cx="5789315" cy="1220482"/>
            <a:chOff x="2599109" y="1010107"/>
            <a:chExt cx="5789315" cy="12204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72B8A9-E1AF-5DFF-A51A-CBEBC55DA488}"/>
                </a:ext>
              </a:extLst>
            </p:cNvPr>
            <p:cNvSpPr txBox="1"/>
            <p:nvPr/>
          </p:nvSpPr>
          <p:spPr>
            <a:xfrm>
              <a:off x="2599109" y="1584258"/>
              <a:ext cx="469013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Hard Scope: Magnet Assembly</a:t>
              </a:r>
            </a:p>
            <a:p>
              <a:r>
                <a:rPr lang="en-US" i="1" dirty="0"/>
                <a:t>AUP commitment to produce last 2 magnets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595A09-34F3-882D-A6FB-367209D62EAB}"/>
                </a:ext>
              </a:extLst>
            </p:cNvPr>
            <p:cNvSpPr/>
            <p:nvPr/>
          </p:nvSpPr>
          <p:spPr>
            <a:xfrm>
              <a:off x="7596336" y="1010107"/>
              <a:ext cx="792088" cy="618693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A2411AC-11D1-463B-AB7F-830C8B8A01E4}"/>
                </a:ext>
              </a:extLst>
            </p:cNvPr>
            <p:cNvCxnSpPr>
              <a:stCxn id="3" idx="3"/>
              <a:endCxn id="8" idx="2"/>
            </p:cNvCxnSpPr>
            <p:nvPr/>
          </p:nvCxnSpPr>
          <p:spPr>
            <a:xfrm flipV="1">
              <a:off x="7289239" y="1628800"/>
              <a:ext cx="703141" cy="27862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77E8A2-6E98-2F0A-695D-FC48BDB78DF1}"/>
              </a:ext>
            </a:extLst>
          </p:cNvPr>
          <p:cNvGrpSpPr/>
          <p:nvPr/>
        </p:nvGrpSpPr>
        <p:grpSpPr>
          <a:xfrm>
            <a:off x="35496" y="2643836"/>
            <a:ext cx="6192688" cy="1865284"/>
            <a:chOff x="35496" y="2564904"/>
            <a:chExt cx="6192688" cy="18652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344942-5D86-A680-A35F-8C84DC2B10F0}"/>
                </a:ext>
              </a:extLst>
            </p:cNvPr>
            <p:cNvSpPr/>
            <p:nvPr/>
          </p:nvSpPr>
          <p:spPr>
            <a:xfrm>
              <a:off x="2987824" y="2572061"/>
              <a:ext cx="792088" cy="618693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D2CA35-0028-0571-A847-8C60DC7E463A}"/>
                </a:ext>
              </a:extLst>
            </p:cNvPr>
            <p:cNvSpPr/>
            <p:nvPr/>
          </p:nvSpPr>
          <p:spPr>
            <a:xfrm>
              <a:off x="3779912" y="2564904"/>
              <a:ext cx="792088" cy="618693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1C8354-D4B1-58F1-485A-59A39CC428EA}"/>
                </a:ext>
              </a:extLst>
            </p:cNvPr>
            <p:cNvSpPr/>
            <p:nvPr/>
          </p:nvSpPr>
          <p:spPr>
            <a:xfrm>
              <a:off x="5436096" y="2572061"/>
              <a:ext cx="792088" cy="618693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9B67BE-18D5-DE5D-3F3F-C528794B3B10}"/>
                </a:ext>
              </a:extLst>
            </p:cNvPr>
            <p:cNvGrpSpPr/>
            <p:nvPr/>
          </p:nvGrpSpPr>
          <p:grpSpPr>
            <a:xfrm>
              <a:off x="35496" y="3183597"/>
              <a:ext cx="5796644" cy="1246591"/>
              <a:chOff x="35496" y="3183597"/>
              <a:chExt cx="5796644" cy="124659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9DF046-50A2-CE03-3581-04A6FDFDF042}"/>
                  </a:ext>
                </a:extLst>
              </p:cNvPr>
              <p:cNvSpPr txBox="1"/>
              <p:nvPr/>
            </p:nvSpPr>
            <p:spPr>
              <a:xfrm>
                <a:off x="35496" y="3229859"/>
                <a:ext cx="3090991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Soft Scope: </a:t>
                </a:r>
                <a:r>
                  <a:rPr lang="en-US" b="1" dirty="0" err="1"/>
                  <a:t>CryoM</a:t>
                </a:r>
                <a:r>
                  <a:rPr lang="en-US" b="1" dirty="0"/>
                  <a:t>. Test</a:t>
                </a:r>
              </a:p>
              <a:p>
                <a:r>
                  <a:rPr lang="en-US" i="1" dirty="0"/>
                  <a:t>Will receive help from CERN for test of 3 Cryomodules at ~75k$/test</a:t>
                </a:r>
              </a:p>
            </p:txBody>
          </p:sp>
          <p:cxnSp>
            <p:nvCxnSpPr>
              <p:cNvPr id="17" name="Elbow Connector 16">
                <a:extLst>
                  <a:ext uri="{FF2B5EF4-FFF2-40B4-BE49-F238E27FC236}">
                    <a16:creationId xmlns:a16="http://schemas.microsoft.com/office/drawing/2014/main" id="{5D1F48CB-F32B-18A6-F94F-B53A24965F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1840" y="3190754"/>
                <a:ext cx="299013" cy="362271"/>
              </a:xfrm>
              <a:prstGeom prst="bentConnector2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>
                <a:extLst>
                  <a:ext uri="{FF2B5EF4-FFF2-40B4-BE49-F238E27FC236}">
                    <a16:creationId xmlns:a16="http://schemas.microsoft.com/office/drawing/2014/main" id="{B35F28AF-DA14-F29E-A1ED-151B92F6CB93}"/>
                  </a:ext>
                </a:extLst>
              </p:cNvPr>
              <p:cNvCxnSpPr>
                <a:cxnSpLocks/>
                <a:endCxn id="14" idx="2"/>
              </p:cNvCxnSpPr>
              <p:nvPr/>
            </p:nvCxnSpPr>
            <p:spPr>
              <a:xfrm flipV="1">
                <a:off x="3131840" y="3183597"/>
                <a:ext cx="1044116" cy="369428"/>
              </a:xfrm>
              <a:prstGeom prst="bentConnector2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272BA658-2ABA-B3A7-93A0-30807E45951D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 flipV="1">
                <a:off x="3126487" y="3190754"/>
                <a:ext cx="2705653" cy="362271"/>
              </a:xfrm>
              <a:prstGeom prst="bentConnector2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5276DC9-60AD-7842-90AC-7B299A97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55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E221-8894-4192-E6B7-013D2963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CERN-AUP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D630-E5F2-656E-B39A-7673739D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23449"/>
            <a:ext cx="4248032" cy="52894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Achieved agreement with CERN including:</a:t>
            </a:r>
          </a:p>
          <a:p>
            <a:pPr lvl="1"/>
            <a:r>
              <a:rPr lang="en-US" dirty="0"/>
              <a:t>Test of 3 </a:t>
            </a:r>
            <a:r>
              <a:rPr lang="en-US" dirty="0" err="1"/>
              <a:t>cryoassemblies</a:t>
            </a:r>
            <a:r>
              <a:rPr lang="en-US" dirty="0"/>
              <a:t> at CERN</a:t>
            </a:r>
          </a:p>
          <a:p>
            <a:pPr lvl="1"/>
            <a:r>
              <a:rPr lang="en-US" dirty="0"/>
              <a:t>Production at FNAL of 5 additional MQXFA coils funded by “debt” in ”Part Exchange”. Coils not used by AUP will be sent to CERN</a:t>
            </a:r>
          </a:p>
          <a:p>
            <a:pPr lvl="1"/>
            <a:r>
              <a:rPr lang="en-US" b="1" dirty="0"/>
              <a:t>Vito to show implications for AUP related to achievement of Objective KPPs.</a:t>
            </a:r>
          </a:p>
          <a:p>
            <a:r>
              <a:rPr lang="en-US" dirty="0"/>
              <a:t>Request from APS-TD Associate Director:</a:t>
            </a:r>
          </a:p>
          <a:p>
            <a:pPr lvl="1"/>
            <a:r>
              <a:rPr lang="en-US" dirty="0"/>
              <a:t>Is there a way to “retrieve” testing scope back to the US ?</a:t>
            </a:r>
          </a:p>
          <a:p>
            <a:pPr lvl="1"/>
            <a:r>
              <a:rPr lang="en-US" dirty="0"/>
              <a:t>Are we sure the # of CERN tests is limited to 3 ?</a:t>
            </a:r>
          </a:p>
          <a:p>
            <a:pPr lvl="1"/>
            <a:r>
              <a:rPr lang="en-US" dirty="0"/>
              <a:t>Review/Workshop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9E999-7731-B4AA-2FDF-A9CB97C9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B5B64-A098-0AD6-1D10-2969F72AB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72C8D93-10A5-FC6A-AB39-B8A504BAE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836712"/>
            <a:ext cx="2688299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530AA06-A361-EAFC-8B0F-571114EA4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472" y="2785619"/>
            <a:ext cx="2483328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9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254-D1C4-AF51-5614-C4634F35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dirty="0"/>
              <a:t>HT at FNAL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49A3-66B2-E4A7-5A12-6DD9322F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41" y="537770"/>
            <a:ext cx="7920000" cy="4906963"/>
          </a:xfrm>
        </p:spPr>
        <p:txBody>
          <a:bodyPr/>
          <a:lstStyle/>
          <a:p>
            <a:r>
              <a:rPr lang="en-US" dirty="0"/>
              <a:t>Simple-minded bean-counting assessment.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747C5-BF04-0764-55B2-B2BD8EAD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6CC4A-45B6-5BD4-9FAA-AF777D4BD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E776B43-B536-DBF5-FDB3-2AC7A646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12/17/2024</a:t>
            </a:r>
            <a:endParaRPr lang="en-GB" noProof="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1DE5C5-F5A5-A648-34D3-8B26C55CC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53" y="1052736"/>
            <a:ext cx="7808975" cy="1993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735C295-6447-3C12-3E23-846332B1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423" r="-8" b="767"/>
          <a:stretch/>
        </p:blipFill>
        <p:spPr>
          <a:xfrm>
            <a:off x="667512" y="3356992"/>
            <a:ext cx="7808975" cy="1517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4EFB6A6-4DED-EC80-848B-F48F13BD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53" y="5157192"/>
            <a:ext cx="7808975" cy="1514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2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U56HFXRV3UV3-648-3982</_dlc_DocId>
    <_dlc_DocIdUrl xmlns="3c193e6c-6e3b-402d-bd50-2724693fb6d8">
      <Url>https://fermipoint.fnal.gov/org/ocoo/ippm/POG/_layouts/15/DocIdRedir.aspx?ID=U56HFXRV3UV3-648-3982</Url>
      <Description>U56HFXRV3UV3-648-3982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8E0F19526F440B8E8AAF73A1F5F2F" ma:contentTypeVersion="10" ma:contentTypeDescription="Create a new document." ma:contentTypeScope="" ma:versionID="780572e66b433a30be30c9018918022d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c64206e3cdc22ca9738adab5d4afcb9e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3c193e6c-6e3b-402d-bd50-2724693fb6d8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B0BAA6-3084-4264-99FD-07C45DE8071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5D0A6F8-E413-42A1-8AE3-22C11AA28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93e6c-6e3b-402d-bd50-2724693f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155976</TotalTime>
  <Words>987</Words>
  <Application>Microsoft Macintosh PowerPoint</Application>
  <PresentationFormat>On-screen Show (4:3)</PresentationFormat>
  <Paragraphs>124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Wingdings</vt:lpstr>
      <vt:lpstr>Thème Office</vt:lpstr>
      <vt:lpstr>Microsoft Excel Worksheet</vt:lpstr>
      <vt:lpstr>HL-LHC Accelerator Upgrade Project  PMG #66</vt:lpstr>
      <vt:lpstr>Plans for Today</vt:lpstr>
      <vt:lpstr>PowerPoint Presentation</vt:lpstr>
      <vt:lpstr>PowerPoint Presentation</vt:lpstr>
      <vt:lpstr>Cost Reduction Measure Magnet Vertical Test Decision</vt:lpstr>
      <vt:lpstr>Objective vs. Threshold KPPs Criteria for Decision Making</vt:lpstr>
      <vt:lpstr>Examples of Potential Solutions for  Scope Contingency</vt:lpstr>
      <vt:lpstr>CERN-AUP Agreement</vt:lpstr>
      <vt:lpstr>HT at FNAL</vt:lpstr>
      <vt:lpstr>Shipment of LQXFAB-02</vt:lpstr>
      <vt:lpstr>RFD Crab Cavities</vt:lpstr>
      <vt:lpstr>RFD Crab Cavities - NCRs</vt:lpstr>
      <vt:lpstr>WB and MIPs approval</vt:lpstr>
      <vt:lpstr>Interactions with ZANON &amp; CERN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giorgioapollina@gmail.com</cp:lastModifiedBy>
  <cp:revision>2140</cp:revision>
  <cp:lastPrinted>2024-05-16T14:21:39Z</cp:lastPrinted>
  <dcterms:created xsi:type="dcterms:W3CDTF">2016-03-23T12:58:39Z</dcterms:created>
  <dcterms:modified xsi:type="dcterms:W3CDTF">2024-12-17T21:00:06Z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0x0101009788E0F19526F440B8E8AAF73A1F5F2F</vt:lpwstr>
  </property>
  <property fmtid="{D5CDD505-2E9C-101B-9397-08002B2CF9AE}" pid="3" name="_dlc_DocIdItemGuid">
    <vt:lpwstr>7e5c799d-dca0-475a-b621-6c07515ef004</vt:lpwstr>
  </property>
</Properties>
</file>