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5"/>
  </p:notesMasterIdLst>
  <p:sldIdLst>
    <p:sldId id="4014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9D3342-6A22-4F59-9CC8-87E91818D284}" v="2" dt="2024-12-10T14:53:00.7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90"/>
    <p:restoredTop sz="94673"/>
  </p:normalViewPr>
  <p:slideViewPr>
    <p:cSldViewPr snapToGrid="0">
      <p:cViewPr varScale="1">
        <p:scale>
          <a:sx n="153" d="100"/>
          <a:sy n="153" d="100"/>
        </p:scale>
        <p:origin x="360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Robin" userId="6b91f6a0-ca7b-48f9-93a8-96205b8f59ad" providerId="ADAL" clId="{099D3342-6A22-4F59-9CC8-87E91818D284}"/>
    <pc:docChg chg="custSel modSld">
      <pc:chgData name="Alex Robin" userId="6b91f6a0-ca7b-48f9-93a8-96205b8f59ad" providerId="ADAL" clId="{099D3342-6A22-4F59-9CC8-87E91818D284}" dt="2024-12-10T15:02:23.422" v="429" actId="1076"/>
      <pc:docMkLst>
        <pc:docMk/>
      </pc:docMkLst>
      <pc:sldChg chg="addSp delSp modSp mod">
        <pc:chgData name="Alex Robin" userId="6b91f6a0-ca7b-48f9-93a8-96205b8f59ad" providerId="ADAL" clId="{099D3342-6A22-4F59-9CC8-87E91818D284}" dt="2024-12-10T15:02:23.422" v="429" actId="1076"/>
        <pc:sldMkLst>
          <pc:docMk/>
          <pc:sldMk cId="3287275571" sldId="256"/>
        </pc:sldMkLst>
        <pc:spChg chg="mod">
          <ac:chgData name="Alex Robin" userId="6b91f6a0-ca7b-48f9-93a8-96205b8f59ad" providerId="ADAL" clId="{099D3342-6A22-4F59-9CC8-87E91818D284}" dt="2024-12-10T14:58:18.712" v="410" actId="20577"/>
          <ac:spMkLst>
            <pc:docMk/>
            <pc:sldMk cId="3287275571" sldId="256"/>
            <ac:spMk id="9" creationId="{DDE9390B-35A9-7D0A-A752-032BEC7BAD31}"/>
          </ac:spMkLst>
        </pc:spChg>
        <pc:spChg chg="add mod">
          <ac:chgData name="Alex Robin" userId="6b91f6a0-ca7b-48f9-93a8-96205b8f59ad" providerId="ADAL" clId="{099D3342-6A22-4F59-9CC8-87E91818D284}" dt="2024-12-10T15:01:50.488" v="426" actId="1076"/>
          <ac:spMkLst>
            <pc:docMk/>
            <pc:sldMk cId="3287275571" sldId="256"/>
            <ac:spMk id="13" creationId="{8D3D5383-3EF0-C633-5DF4-ADA6E7E28B04}"/>
          </ac:spMkLst>
        </pc:spChg>
        <pc:picChg chg="del">
          <ac:chgData name="Alex Robin" userId="6b91f6a0-ca7b-48f9-93a8-96205b8f59ad" providerId="ADAL" clId="{099D3342-6A22-4F59-9CC8-87E91818D284}" dt="2024-12-10T14:52:17.627" v="55" actId="478"/>
          <ac:picMkLst>
            <pc:docMk/>
            <pc:sldMk cId="3287275571" sldId="256"/>
            <ac:picMk id="7" creationId="{6D0BDBCB-39A6-D739-908A-A9E21C921C0E}"/>
          </ac:picMkLst>
        </pc:picChg>
        <pc:picChg chg="del">
          <ac:chgData name="Alex Robin" userId="6b91f6a0-ca7b-48f9-93a8-96205b8f59ad" providerId="ADAL" clId="{099D3342-6A22-4F59-9CC8-87E91818D284}" dt="2024-12-10T14:52:18.142" v="56" actId="478"/>
          <ac:picMkLst>
            <pc:docMk/>
            <pc:sldMk cId="3287275571" sldId="256"/>
            <ac:picMk id="8" creationId="{4EF0A46F-5DC7-1805-B2D0-E964952FAAE0}"/>
          </ac:picMkLst>
        </pc:picChg>
        <pc:picChg chg="add mod">
          <ac:chgData name="Alex Robin" userId="6b91f6a0-ca7b-48f9-93a8-96205b8f59ad" providerId="ADAL" clId="{099D3342-6A22-4F59-9CC8-87E91818D284}" dt="2024-12-10T15:01:06.224" v="420" actId="1076"/>
          <ac:picMkLst>
            <pc:docMk/>
            <pc:sldMk cId="3287275571" sldId="256"/>
            <ac:picMk id="10" creationId="{852876AB-AE27-2441-E76A-AAF55D344BF7}"/>
          </ac:picMkLst>
        </pc:picChg>
        <pc:picChg chg="add mod">
          <ac:chgData name="Alex Robin" userId="6b91f6a0-ca7b-48f9-93a8-96205b8f59ad" providerId="ADAL" clId="{099D3342-6A22-4F59-9CC8-87E91818D284}" dt="2024-12-10T15:01:07.844" v="421" actId="1076"/>
          <ac:picMkLst>
            <pc:docMk/>
            <pc:sldMk cId="3287275571" sldId="256"/>
            <ac:picMk id="12" creationId="{F383605C-54FB-D98F-CDE6-7D77C6541731}"/>
          </ac:picMkLst>
        </pc:picChg>
        <pc:picChg chg="add mod">
          <ac:chgData name="Alex Robin" userId="6b91f6a0-ca7b-48f9-93a8-96205b8f59ad" providerId="ADAL" clId="{099D3342-6A22-4F59-9CC8-87E91818D284}" dt="2024-12-10T15:02:23.422" v="429" actId="1076"/>
          <ac:picMkLst>
            <pc:docMk/>
            <pc:sldMk cId="3287275571" sldId="256"/>
            <ac:picMk id="15" creationId="{6D50BEE4-670C-9A55-59C3-0CD0E527BB73}"/>
          </ac:picMkLst>
        </pc:picChg>
      </pc:sldChg>
      <pc:sldChg chg="modSp mod">
        <pc:chgData name="Alex Robin" userId="6b91f6a0-ca7b-48f9-93a8-96205b8f59ad" providerId="ADAL" clId="{099D3342-6A22-4F59-9CC8-87E91818D284}" dt="2024-12-10T14:51:19.130" v="54" actId="15"/>
        <pc:sldMkLst>
          <pc:docMk/>
          <pc:sldMk cId="4025046123" sldId="4014"/>
        </pc:sldMkLst>
        <pc:spChg chg="mod">
          <ac:chgData name="Alex Robin" userId="6b91f6a0-ca7b-48f9-93a8-96205b8f59ad" providerId="ADAL" clId="{099D3342-6A22-4F59-9CC8-87E91818D284}" dt="2024-12-10T14:51:19.130" v="54" actId="15"/>
          <ac:spMkLst>
            <pc:docMk/>
            <pc:sldMk cId="4025046123" sldId="4014"/>
            <ac:spMk id="7" creationId="{6C505897-4F27-DC61-C388-8BFAB426FED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F6792-8189-A244-BF4E-7A5875ABB8B3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F047A-909E-7340-88E1-0E0999601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55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F047A-909E-7340-88E1-0E0999601F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41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4211D-2AAD-E1C8-EC7A-6FE5C906E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602550-1C38-0055-A773-15D2E5BCC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7B8E4-1DD8-2C21-E378-4FDD46FF8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BF53E-D023-EFFD-3101-1F69B5860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1BCB8-6C25-6ECF-555C-ED67C0BA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6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F85EB-C8BD-33BF-5229-8A8AA76BD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E62C70-05E7-E0FD-6A16-2153D80C1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83A60-6587-8BAB-5885-882D177C6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B84BF-F94A-E0B6-83E3-E35C067D6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F4507-D49C-6779-0647-4BFC47948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0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AC8BE5-56F8-1EAB-B912-27ACABF7BD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21DF45-CB39-CBD6-DC8F-A9F00E791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137DE-2490-350B-141F-B4D937E05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46BBE-91AC-3F50-0F81-A758D9487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53AB7-D0B2-A42B-33D4-455706E2F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8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42F55E-5880-DFDC-1269-28EDE5F7EF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80" y="808129"/>
            <a:ext cx="1225296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0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34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ED135D-5C29-B729-A5F1-BCAB25D951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17011"/>
            <a:ext cx="1225296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83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7C3AF8-3A11-7294-17A4-8CA21B169D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98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6D4CD9-E6FD-C338-F1B5-149A3CE7FF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5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67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96D69098-13E1-4120-8645-033B1763E745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929" y="6258849"/>
            <a:ext cx="1477859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85989" y="6323963"/>
            <a:ext cx="10041468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47220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0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3" y="971550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1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1" y="4765101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DF6DB5B-8F06-41AF-83F5-AB80BB674523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929" y="6258849"/>
            <a:ext cx="1477859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85989" y="6323963"/>
            <a:ext cx="10041468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8573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E8018-AB4B-C2B0-D839-FD7EBADFE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6CE34-E409-8E9C-AB4F-23024FB8A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CC447-80A1-859B-7140-ACA5F2BD4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67622-A670-599C-39D9-5C9D0F717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18C49-2338-DE47-8F72-BB04F68B1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35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49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17" y="958851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3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3796ACC1-1F24-46C9-862A-C826577AB705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40802" y="6504214"/>
            <a:ext cx="8349492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929" y="6258849"/>
            <a:ext cx="1477859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85989" y="6323963"/>
            <a:ext cx="10041468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77085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1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6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FCA0339-3922-4D37-BE61-F125153EB4E4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3594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929" y="6258849"/>
            <a:ext cx="1477859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85989" y="6323963"/>
            <a:ext cx="10041468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87137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3"/>
            <a:ext cx="900491" cy="241300"/>
          </a:xfrm>
        </p:spPr>
        <p:txBody>
          <a:bodyPr/>
          <a:lstStyle/>
          <a:p>
            <a:pPr>
              <a:defRPr/>
            </a:pPr>
            <a:fld id="{3C17EDA5-843A-4B8A-BBCE-E49BB2D45071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3" y="650421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929" y="6258849"/>
            <a:ext cx="1477859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85989" y="6323963"/>
            <a:ext cx="10041468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30986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C19515-06B7-414C-A39A-50C60D592768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4" y="6504214"/>
            <a:ext cx="8363037" cy="242873"/>
          </a:xfrm>
        </p:spPr>
        <p:txBody>
          <a:bodyPr/>
          <a:lstStyle/>
          <a:p>
            <a:pPr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929" y="6258849"/>
            <a:ext cx="1477859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85989" y="6323963"/>
            <a:ext cx="10041468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1356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63538-B125-23F9-9577-963ED09BF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7DF93-B7B8-5961-6297-1EB8D0DE1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EBD29-B54D-1C05-F095-9CE233CD9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83869-5F69-744A-0A4E-9711BBFC6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B0FC2-44A0-9092-2DCE-7D81C0CA5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76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65192-A4D4-5665-91A1-C80B7ECD4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9976C-8C7A-7A34-FFAD-A50A77EB5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CEBB8-0478-7D71-D6D2-864D5F6EF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BE2CB-F3C4-3F6A-55D3-AAB8E240D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6284C-EC0A-57FB-3D54-DC4B0A3A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7D055-345C-F07A-E352-BDCC1B7F5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07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80CE3-D0B6-7080-9E2E-E23428061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EA933-B143-C605-C951-37CF6D000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0192E-D5FA-62E9-F788-D9C60216C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D53253-A651-1DE7-FF1C-190D132B4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79CC6C-671B-F0C3-45D0-52B6D7067B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1E9161-EFE8-0B79-5F26-D9228BDD0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05AA5E-0DFC-582F-4259-166F7E44B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E8E0C8-123A-0129-0FC6-29594B05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9A244-8167-FAF7-A75D-C5A94C184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DB2BFE-159F-1A16-1DFE-4ADA3D007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D30C66-F1A4-5EF1-DB76-97C5DC753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504750-9A77-3106-FC2C-77E3886E0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94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ECEE52-1129-5C84-DD7D-1A90E211E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5F776B-8942-2BE7-C8F4-8EA0FDF9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2D182-74CE-4604-D672-2795DB92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6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84891-EB43-E976-E3B9-C8F972DFA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CC2C2-47FF-D0F3-6F90-705D0CC5F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8096E4-F852-8CA6-2876-738B50AB1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079533-9245-2D13-B282-E81611910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04E7D-7C9E-5444-ED68-EBF25CEFC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683C0-2C0B-A7FE-937F-ACD476F4B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9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E73C6-FED4-97BB-68C9-4C679312B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EA7028-A1BA-5ED4-73EA-B077D1256E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34616-A05D-E35A-B97B-E61A25770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EC3C3F-CA5C-0279-EF71-D6C1A2DE4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FF7A4-A592-498C-E83F-980272255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E19BB-9934-882D-FB77-FD6188E93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9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12109F-6292-883F-431E-4909750DE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C1784-750B-5792-1846-80475BB0A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0A367-5316-7C90-7491-04535FD68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477D3-21B3-0ECD-3C5A-B150BD0A90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AAA2F-49A5-1F3F-F2A8-573F9174C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8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50D9457-5592-490D-87B0-AD6CE6C7AB35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18" y="4477484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2400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7867" y="6258863"/>
            <a:ext cx="11599333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792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dms.cern.ch/project/CERN-000026418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project/CERN-000026418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C3498-30F9-711C-B7BD-0D7E92F1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1"/>
            <a:ext cx="5382986" cy="508134"/>
          </a:xfrm>
        </p:spPr>
        <p:txBody>
          <a:bodyPr>
            <a:noAutofit/>
          </a:bodyPr>
          <a:lstStyle/>
          <a:p>
            <a:r>
              <a:rPr lang="en-US" sz="2800" dirty="0"/>
              <a:t>Mezzanine Flooring and Railing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51915-5BF1-8ECF-7609-C8E1E02C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1</a:t>
            </a:fld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C505897-4F27-DC61-C388-8BFAB426F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8" y="656285"/>
            <a:ext cx="6608233" cy="13747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Status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Design note and calculation note uploaded to </a:t>
            </a:r>
            <a:r>
              <a:rPr lang="en-US" sz="1800" dirty="0" err="1"/>
              <a:t>edms</a:t>
            </a:r>
            <a:endParaRPr lang="en-US" sz="1800" dirty="0"/>
          </a:p>
          <a:p>
            <a:pPr lvl="2">
              <a:spcBef>
                <a:spcPts val="0"/>
              </a:spcBef>
            </a:pPr>
            <a:r>
              <a:rPr lang="en-US" sz="1400" dirty="0">
                <a:hlinkClick r:id="rId2"/>
              </a:rPr>
              <a:t>264185</a:t>
            </a:r>
            <a:endParaRPr lang="en-US" sz="1400" dirty="0"/>
          </a:p>
          <a:p>
            <a:pPr lvl="1">
              <a:spcBef>
                <a:spcPts val="0"/>
              </a:spcBef>
            </a:pPr>
            <a:endParaRPr lang="en-US" sz="1800" dirty="0"/>
          </a:p>
          <a:p>
            <a:pPr lvl="1">
              <a:spcBef>
                <a:spcPts val="0"/>
              </a:spcBef>
            </a:pPr>
            <a:endParaRPr lang="en-US" sz="1800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AEC8EEF-6D2A-F896-787D-F3C070BDB311}"/>
              </a:ext>
            </a:extLst>
          </p:cNvPr>
          <p:cNvSpPr txBox="1">
            <a:spLocks/>
          </p:cNvSpPr>
          <p:nvPr/>
        </p:nvSpPr>
        <p:spPr>
          <a:xfrm>
            <a:off x="6130170" y="3893185"/>
            <a:ext cx="5938953" cy="2582899"/>
          </a:xfrm>
          <a:prstGeom prst="rect">
            <a:avLst/>
          </a:prstGeom>
        </p:spPr>
        <p:txBody>
          <a:bodyPr lIns="91440" rIns="9144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spcBef>
                <a:spcPts val="100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DA9D71-B820-B43A-6A47-75E1C78ECF4C}"/>
              </a:ext>
            </a:extLst>
          </p:cNvPr>
          <p:cNvSpPr txBox="1"/>
          <p:nvPr/>
        </p:nvSpPr>
        <p:spPr>
          <a:xfrm>
            <a:off x="8745971" y="889818"/>
            <a:ext cx="3323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Walking surface and railings for mezzanines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8136D936-0596-137B-9936-2F6171522D0B}"/>
              </a:ext>
            </a:extLst>
          </p:cNvPr>
          <p:cNvSpPr txBox="1">
            <a:spLocks/>
          </p:cNvSpPr>
          <p:nvPr/>
        </p:nvSpPr>
        <p:spPr>
          <a:xfrm>
            <a:off x="266679" y="4720334"/>
            <a:ext cx="6608233" cy="17272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4263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8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431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12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/>
              <a:t>Procurement plan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600" dirty="0"/>
              <a:t>Decking and railings are COTS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600" dirty="0"/>
              <a:t>Two types of custom railing mounts will be required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600" dirty="0"/>
              <a:t>Self install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230188" indent="-230188">
              <a:spcBef>
                <a:spcPts val="0"/>
              </a:spcBef>
            </a:pPr>
            <a:endParaRPr lang="en-US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EDC4E2A-313D-125F-E6BC-407D284B0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115848"/>
              </p:ext>
            </p:extLst>
          </p:nvPr>
        </p:nvGraphicFramePr>
        <p:xfrm>
          <a:off x="355084" y="1943581"/>
          <a:ext cx="6608231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597">
                  <a:extLst>
                    <a:ext uri="{9D8B030D-6E8A-4147-A177-3AD203B41FA5}">
                      <a16:colId xmlns:a16="http://schemas.microsoft.com/office/drawing/2014/main" val="3117290910"/>
                    </a:ext>
                  </a:extLst>
                </a:gridCol>
                <a:gridCol w="1449518">
                  <a:extLst>
                    <a:ext uri="{9D8B030D-6E8A-4147-A177-3AD203B41FA5}">
                      <a16:colId xmlns:a16="http://schemas.microsoft.com/office/drawing/2014/main" val="2766552089"/>
                    </a:ext>
                  </a:extLst>
                </a:gridCol>
                <a:gridCol w="2152878">
                  <a:extLst>
                    <a:ext uri="{9D8B030D-6E8A-4147-A177-3AD203B41FA5}">
                      <a16:colId xmlns:a16="http://schemas.microsoft.com/office/drawing/2014/main" val="2638997240"/>
                    </a:ext>
                  </a:extLst>
                </a:gridCol>
                <a:gridCol w="1151238">
                  <a:extLst>
                    <a:ext uri="{9D8B030D-6E8A-4147-A177-3AD203B41FA5}">
                      <a16:colId xmlns:a16="http://schemas.microsoft.com/office/drawing/2014/main" val="4134486096"/>
                    </a:ext>
                  </a:extLst>
                </a:gridCol>
              </a:tblGrid>
              <a:tr h="232021">
                <a:tc>
                  <a:txBody>
                    <a:bodyPr/>
                    <a:lstStyle/>
                    <a:p>
                      <a:r>
                        <a:rPr lang="en-US" sz="1600" dirty="0"/>
                        <a:t>Tech Spec.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Starting this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281335"/>
                  </a:ext>
                </a:extLst>
              </a:tr>
              <a:tr h="232021">
                <a:tc>
                  <a:txBody>
                    <a:bodyPr/>
                    <a:lstStyle/>
                    <a:p>
                      <a:r>
                        <a:rPr lang="en-US" sz="1600" dirty="0"/>
                        <a:t>3D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11/1/24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580887"/>
                  </a:ext>
                </a:extLst>
              </a:tr>
              <a:tr h="232021">
                <a:tc>
                  <a:txBody>
                    <a:bodyPr/>
                    <a:lstStyle/>
                    <a:p>
                      <a:r>
                        <a:rPr lang="en-US" sz="1600" dirty="0"/>
                        <a:t>Design Note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First Draft 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11/8/24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525968"/>
                  </a:ext>
                </a:extLst>
              </a:tr>
              <a:tr h="232021">
                <a:tc>
                  <a:txBody>
                    <a:bodyPr/>
                    <a:lstStyle/>
                    <a:p>
                      <a:r>
                        <a:rPr lang="en-US" sz="1600" dirty="0"/>
                        <a:t>Eng.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First Draft 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12/2/24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0953"/>
                  </a:ext>
                </a:extLst>
              </a:tr>
              <a:tr h="232021">
                <a:tc>
                  <a:txBody>
                    <a:bodyPr/>
                    <a:lstStyle/>
                    <a:p>
                      <a:r>
                        <a:rPr lang="en-US" sz="1600" dirty="0"/>
                        <a:t>CO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446214"/>
                  </a:ext>
                </a:extLst>
              </a:tr>
              <a:tr h="232021">
                <a:tc>
                  <a:txBody>
                    <a:bodyPr/>
                    <a:lstStyle/>
                    <a:p>
                      <a:r>
                        <a:rPr lang="en-US" sz="1600" dirty="0"/>
                        <a:t>2D Drawings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349638"/>
                  </a:ext>
                </a:extLst>
              </a:tr>
              <a:tr h="232021">
                <a:tc>
                  <a:txBody>
                    <a:bodyPr/>
                    <a:lstStyle/>
                    <a:p>
                      <a:r>
                        <a:rPr lang="en-US" sz="1600" dirty="0"/>
                        <a:t>Schedule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613310"/>
                  </a:ext>
                </a:extLst>
              </a:tr>
              <a:tr h="335140">
                <a:tc>
                  <a:txBody>
                    <a:bodyPr/>
                    <a:lstStyle/>
                    <a:p>
                      <a:r>
                        <a:rPr lang="en-US" sz="1600" dirty="0"/>
                        <a:t>Install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459022"/>
                  </a:ext>
                </a:extLst>
              </a:tr>
            </a:tbl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4AAFE433-A34A-77CF-D13F-89482C111BF8}"/>
              </a:ext>
            </a:extLst>
          </p:cNvPr>
          <p:cNvGrpSpPr/>
          <p:nvPr/>
        </p:nvGrpSpPr>
        <p:grpSpPr>
          <a:xfrm>
            <a:off x="8610600" y="1536149"/>
            <a:ext cx="3414557" cy="4822563"/>
            <a:chOff x="8415311" y="1673038"/>
            <a:chExt cx="3414557" cy="4822563"/>
          </a:xfrm>
          <a:solidFill>
            <a:schemeClr val="bg1"/>
          </a:solidFill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3658A4-89F2-DDF8-B392-57CC39BACB07}"/>
                </a:ext>
              </a:extLst>
            </p:cNvPr>
            <p:cNvSpPr txBox="1"/>
            <p:nvPr/>
          </p:nvSpPr>
          <p:spPr>
            <a:xfrm>
              <a:off x="8703793" y="1673038"/>
              <a:ext cx="2910468" cy="1477328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Install Activity:</a:t>
              </a:r>
            </a:p>
            <a:p>
              <a:r>
                <a:rPr lang="en-US" dirty="0"/>
                <a:t>Install flooring and railing onto detector, </a:t>
              </a:r>
              <a:r>
                <a:rPr lang="en-US" dirty="0" err="1"/>
                <a:t>cryo</a:t>
              </a:r>
              <a:r>
                <a:rPr lang="en-US" dirty="0"/>
                <a:t>, and ledge mezzanines</a:t>
              </a:r>
            </a:p>
            <a:p>
              <a:pPr algn="ctr"/>
              <a:r>
                <a:rPr lang="en-US" dirty="0"/>
                <a:t>16-Sept-26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2BA38F-C1FE-7D31-5255-FE09DD354679}"/>
                </a:ext>
              </a:extLst>
            </p:cNvPr>
            <p:cNvSpPr txBox="1"/>
            <p:nvPr/>
          </p:nvSpPr>
          <p:spPr>
            <a:xfrm>
              <a:off x="8873314" y="3625361"/>
              <a:ext cx="2544286" cy="36933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Store/Move 120d - 4mo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2B69EB-3B74-94AE-0919-ED2FE2FAAFF8}"/>
                </a:ext>
              </a:extLst>
            </p:cNvPr>
            <p:cNvSpPr txBox="1"/>
            <p:nvPr/>
          </p:nvSpPr>
          <p:spPr>
            <a:xfrm>
              <a:off x="9143116" y="4150786"/>
              <a:ext cx="2031821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Fabrication</a:t>
              </a:r>
            </a:p>
            <a:p>
              <a:r>
                <a:rPr lang="en-US" dirty="0"/>
                <a:t>30d – 1mo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C7E5A0-B06D-6F9F-5435-C43CAA70656C}"/>
                </a:ext>
              </a:extLst>
            </p:cNvPr>
            <p:cNvSpPr txBox="1"/>
            <p:nvPr/>
          </p:nvSpPr>
          <p:spPr>
            <a:xfrm>
              <a:off x="9406257" y="4953210"/>
              <a:ext cx="1505540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Procurement</a:t>
              </a:r>
            </a:p>
            <a:p>
              <a:r>
                <a:rPr lang="en-US" dirty="0"/>
                <a:t>90d – 3mo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B4AF47-7050-56B4-EAA2-BD9DBCE80129}"/>
                </a:ext>
              </a:extLst>
            </p:cNvPr>
            <p:cNvSpPr txBox="1"/>
            <p:nvPr/>
          </p:nvSpPr>
          <p:spPr>
            <a:xfrm>
              <a:off x="8415311" y="5849270"/>
              <a:ext cx="3414557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Latest “Submit to Procurement”</a:t>
              </a:r>
            </a:p>
            <a:p>
              <a:pPr algn="ctr"/>
              <a:r>
                <a:rPr lang="en-US" dirty="0"/>
                <a:t>16-Jan-26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681F911-2A4A-AA71-BA63-2E4A66C8E7A5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 flipH="1">
              <a:off x="10145457" y="3150366"/>
              <a:ext cx="13570" cy="474995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2C0263E-9F35-967C-4851-F7334A7F5250}"/>
                </a:ext>
              </a:extLst>
            </p:cNvPr>
            <p:cNvCxnSpPr>
              <a:cxnSpLocks/>
              <a:stCxn id="27" idx="2"/>
              <a:endCxn id="28" idx="0"/>
            </p:cNvCxnSpPr>
            <p:nvPr/>
          </p:nvCxnSpPr>
          <p:spPr>
            <a:xfrm>
              <a:off x="10145457" y="3994693"/>
              <a:ext cx="1357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C2FABCF-C74F-5E6B-05AB-4D767B0AC682}"/>
                </a:ext>
              </a:extLst>
            </p:cNvPr>
            <p:cNvCxnSpPr>
              <a:cxnSpLocks/>
              <a:stCxn id="29" idx="0"/>
              <a:endCxn id="28" idx="2"/>
            </p:cNvCxnSpPr>
            <p:nvPr/>
          </p:nvCxnSpPr>
          <p:spPr>
            <a:xfrm flipV="1">
              <a:off x="10159027" y="4797117"/>
              <a:ext cx="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30CF3D1-6457-02EC-A8CD-EFCB95435553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 flipH="1">
              <a:off x="10122590" y="5599541"/>
              <a:ext cx="36437" cy="249729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D5B318A-18B9-36B5-5661-E5AC31717410}"/>
              </a:ext>
            </a:extLst>
          </p:cNvPr>
          <p:cNvSpPr txBox="1"/>
          <p:nvPr/>
        </p:nvSpPr>
        <p:spPr>
          <a:xfrm>
            <a:off x="7727506" y="6370578"/>
            <a:ext cx="235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PRR Target</a:t>
            </a:r>
            <a:r>
              <a:rPr lang="en-US">
                <a:solidFill>
                  <a:srgbClr val="FF0000"/>
                </a:solidFill>
              </a:rPr>
              <a:t>: Dec. </a:t>
            </a:r>
            <a:r>
              <a:rPr lang="en-US" dirty="0">
                <a:solidFill>
                  <a:srgbClr val="FF0000"/>
                </a:solidFill>
              </a:rPr>
              <a:t>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0F98CD-E422-86AA-2D6D-E543C6EE0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196" y="46790"/>
            <a:ext cx="2043366" cy="904996"/>
          </a:xfrm>
          <a:prstGeom prst="rect">
            <a:avLst/>
          </a:prstGeom>
        </p:spPr>
      </p:pic>
      <p:sp>
        <p:nvSpPr>
          <p:cNvPr id="12" name="TextBox 42">
            <a:extLst>
              <a:ext uri="{FF2B5EF4-FFF2-40B4-BE49-F238E27FC236}">
                <a16:creationId xmlns:a16="http://schemas.microsoft.com/office/drawing/2014/main" id="{CA52A3E5-93CD-E57B-03BE-740E8F36C76E}"/>
              </a:ext>
            </a:extLst>
          </p:cNvPr>
          <p:cNvSpPr txBox="1"/>
          <p:nvPr/>
        </p:nvSpPr>
        <p:spPr>
          <a:xfrm>
            <a:off x="704816" y="6262936"/>
            <a:ext cx="2151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Fabrication/delivery</a:t>
            </a:r>
          </a:p>
        </p:txBody>
      </p:sp>
    </p:spTree>
    <p:extLst>
      <p:ext uri="{BB962C8B-B14F-4D97-AF65-F5344CB8AC3E}">
        <p14:creationId xmlns:p14="http://schemas.microsoft.com/office/powerpoint/2010/main" val="4025046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B030E0-174D-C9C2-6986-25B05F76E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Week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67605-6A9A-7597-A442-4FCABF0CA4D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4FF393B-F6E5-439A-8FE9-246D86697E89}" type="datetime1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849E1-57E1-1E73-4E41-F15388A183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F3314-C5AC-32BE-B53D-930266BA4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48C009B-CB69-E04A-B9B3-34B26D69E9CF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DE9390B-35A9-7D0A-A752-032BEC7BA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28" y="899318"/>
            <a:ext cx="3909951" cy="5059363"/>
          </a:xfrm>
        </p:spPr>
        <p:txBody>
          <a:bodyPr/>
          <a:lstStyle/>
          <a:p>
            <a:r>
              <a:rPr lang="en-US" sz="1400" dirty="0"/>
              <a:t>Mezzanine Railing</a:t>
            </a:r>
          </a:p>
          <a:p>
            <a:pPr lvl="1"/>
            <a:r>
              <a:rPr lang="en-US" sz="1400" dirty="0"/>
              <a:t>Engineering note first draft complete</a:t>
            </a:r>
          </a:p>
          <a:p>
            <a:pPr lvl="2"/>
            <a:r>
              <a:rPr lang="en-US" sz="1400" dirty="0"/>
              <a:t>Minor adjustments made from Justin’s feedback</a:t>
            </a:r>
          </a:p>
          <a:p>
            <a:pPr lvl="2"/>
            <a:r>
              <a:rPr lang="en-US" sz="1400" dirty="0"/>
              <a:t>Uploaded to EDMS @ </a:t>
            </a:r>
            <a:r>
              <a:rPr lang="en-US" sz="1400" dirty="0">
                <a:hlinkClick r:id="rId3"/>
              </a:rPr>
              <a:t>264185</a:t>
            </a:r>
            <a:r>
              <a:rPr lang="en-US" sz="1400" dirty="0"/>
              <a:t> along with design note</a:t>
            </a:r>
          </a:p>
          <a:p>
            <a:r>
              <a:rPr lang="en-US" sz="1400" dirty="0"/>
              <a:t>DAQ</a:t>
            </a:r>
          </a:p>
          <a:p>
            <a:pPr lvl="1"/>
            <a:r>
              <a:rPr lang="en-US" sz="1400" dirty="0"/>
              <a:t>Pulling together power draw from DAQ racks to begin specifying air handler</a:t>
            </a:r>
          </a:p>
          <a:p>
            <a:pPr lvl="1"/>
            <a:r>
              <a:rPr lang="en-US" sz="1400" dirty="0"/>
              <a:t>Working on further development of DAQ rooms</a:t>
            </a:r>
          </a:p>
          <a:p>
            <a:r>
              <a:rPr lang="en-US" sz="1600" dirty="0" err="1"/>
              <a:t>Cryo</a:t>
            </a:r>
            <a:r>
              <a:rPr lang="en-US" sz="1600" dirty="0"/>
              <a:t> Mezzanine Installation</a:t>
            </a:r>
          </a:p>
          <a:p>
            <a:pPr lvl="1"/>
            <a:r>
              <a:rPr lang="en-US" sz="1400" dirty="0"/>
              <a:t>Working on updated installation plan for updated </a:t>
            </a:r>
            <a:r>
              <a:rPr lang="en-US" sz="1400" dirty="0" err="1"/>
              <a:t>cryo</a:t>
            </a:r>
            <a:r>
              <a:rPr lang="en-US" sz="1400" dirty="0"/>
              <a:t> mezzanine construction</a:t>
            </a:r>
          </a:p>
          <a:p>
            <a:pPr marL="457200" lvl="1" indent="0">
              <a:buNone/>
            </a:pPr>
            <a:endParaRPr lang="en-US" sz="1400" dirty="0"/>
          </a:p>
          <a:p>
            <a:pPr lvl="1"/>
            <a:endParaRPr lang="en-US" sz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2876AB-AE27-2441-E76A-AAF55D344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517" y="3807335"/>
            <a:ext cx="3138254" cy="21513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83605C-54FB-D98F-CDE6-7D77C6541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3232" y="3807335"/>
            <a:ext cx="3054126" cy="2151346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8D3D5383-3EF0-C633-5DF4-ADA6E7E28B04}"/>
              </a:ext>
            </a:extLst>
          </p:cNvPr>
          <p:cNvSpPr/>
          <p:nvPr/>
        </p:nvSpPr>
        <p:spPr>
          <a:xfrm>
            <a:off x="7797297" y="4640692"/>
            <a:ext cx="97840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D50BEE4-670C-9A55-59C3-0CD0E527BB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573" y="465691"/>
            <a:ext cx="4589856" cy="283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75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4x3_103023" id="{F2029D91-1E1B-4147-A04E-4575F649CF25}" vid="{509262D9-4838-4000-A698-A5662E84E36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2584</TotalTime>
  <Words>210</Words>
  <Application>Microsoft Office PowerPoint</Application>
  <PresentationFormat>Widescreen</PresentationFormat>
  <Paragraphs>63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Helvetica</vt:lpstr>
      <vt:lpstr>Office Theme</vt:lpstr>
      <vt:lpstr>Fermilab_PPT_090815</vt:lpstr>
      <vt:lpstr>Mezzanine Flooring and Railing</vt:lpstr>
      <vt:lpstr>Last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FD2 Cryostat Decking and Railings</dc:title>
  <dc:creator>Stewart, James</dc:creator>
  <cp:lastModifiedBy>Alex Robin</cp:lastModifiedBy>
  <cp:revision>20</cp:revision>
  <dcterms:created xsi:type="dcterms:W3CDTF">2024-10-15T11:57:25Z</dcterms:created>
  <dcterms:modified xsi:type="dcterms:W3CDTF">2024-12-10T15:02:29Z</dcterms:modified>
</cp:coreProperties>
</file>