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4"/>
  </p:sldMasterIdLst>
  <p:notesMasterIdLst>
    <p:notesMasterId r:id="rId23"/>
  </p:notesMasterIdLst>
  <p:handoutMasterIdLst>
    <p:handoutMasterId r:id="rId24"/>
  </p:handoutMasterIdLst>
  <p:sldIdLst>
    <p:sldId id="2470" r:id="rId5"/>
    <p:sldId id="2713" r:id="rId6"/>
    <p:sldId id="2939" r:id="rId7"/>
    <p:sldId id="2942" r:id="rId8"/>
    <p:sldId id="2947" r:id="rId9"/>
    <p:sldId id="2957" r:id="rId10"/>
    <p:sldId id="2689" r:id="rId11"/>
    <p:sldId id="2691" r:id="rId12"/>
    <p:sldId id="2943" r:id="rId13"/>
    <p:sldId id="2948" r:id="rId14"/>
    <p:sldId id="2960" r:id="rId15"/>
    <p:sldId id="2962" r:id="rId16"/>
    <p:sldId id="2945" r:id="rId17"/>
    <p:sldId id="2946" r:id="rId18"/>
    <p:sldId id="2708" r:id="rId19"/>
    <p:sldId id="2699" r:id="rId20"/>
    <p:sldId id="2700" r:id="rId21"/>
    <p:sldId id="2955" r:id="rId22"/>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713"/>
            <p14:sldId id="2939"/>
            <p14:sldId id="2942"/>
            <p14:sldId id="2947"/>
            <p14:sldId id="2957"/>
            <p14:sldId id="2689"/>
            <p14:sldId id="2691"/>
            <p14:sldId id="2943"/>
            <p14:sldId id="2948"/>
            <p14:sldId id="2960"/>
            <p14:sldId id="2962"/>
            <p14:sldId id="2945"/>
            <p14:sldId id="2946"/>
            <p14:sldId id="2708"/>
            <p14:sldId id="2699"/>
            <p14:sldId id="2700"/>
            <p14:sldId id="2955"/>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EC269-F988-67BA-8F12-F98919325E3E}" name="Guest User" initials="GU" userId="S::urn:spo:anon#b0e4bdf21366cc95a8a3b9266d111a838025299f10b6478e4e77ef1e9cba5256::" providerId="AD"/>
  <p188:author id="{DCBD06B3-1815-B03A-C142-87E493C49F68}" name="Cristian Boffo" initials="CB" userId="S::crboffo@services.fnal.gov::1227677d-13bd-46c0-bdd5-02e0cbff23a7" providerId="AD"/>
  <p188:author id="{8CD176C2-3838-6ADE-DC05-0AECB74C7B25}" name="Richard P Stanek" initials="RPS" userId="S::rstanek@services.fnal.gov::b39fe952-ccac-4ff7-99e5-ef8dc3db4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C2B"/>
    <a:srgbClr val="004C97"/>
    <a:srgbClr val="000000"/>
    <a:srgbClr val="B0B0B0"/>
    <a:srgbClr val="C9C9C9"/>
    <a:srgbClr val="EBAA02"/>
    <a:srgbClr val="D9D9D9"/>
    <a:srgbClr val="DB720C"/>
    <a:srgbClr val="0085AD"/>
    <a:srgbClr val="8A2A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9BE4F-64D9-459E-B869-D8441E86ED96}" v="4118" dt="2025-01-14T18:45:21.668"/>
    <p1510:client id="{AFC40EA8-F669-1842-ABCA-5863BEEC8F7F}" v="563" dt="2025-01-15T14:43:19.056"/>
    <p1510:client id="{FBE209FD-3215-304B-8C5F-E90871147334}" v="385" dt="2025-01-15T17:29:20.02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8"/>
    <p:restoredTop sz="94689"/>
  </p:normalViewPr>
  <p:slideViewPr>
    <p:cSldViewPr snapToGrid="0">
      <p:cViewPr varScale="1">
        <p:scale>
          <a:sx n="180" d="100"/>
          <a:sy n="180" d="100"/>
        </p:scale>
        <p:origin x="200" y="240"/>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van K. Chandrasekaran" userId="S::saravan@services.fnal.gov::d17f42ac-67e8-41cb-9b08-d39450231a32" providerId="AD" clId="Web-{2C6FA5E8-2243-9F3E-0885-4E7BC87B1ACF}"/>
    <pc:docChg chg="modSld">
      <pc:chgData name="Saravan K. Chandrasekaran" userId="S::saravan@services.fnal.gov::d17f42ac-67e8-41cb-9b08-d39450231a32" providerId="AD" clId="Web-{2C6FA5E8-2243-9F3E-0885-4E7BC87B1ACF}" dt="2025-01-11T01:41:57.252" v="1" actId="20577"/>
      <pc:docMkLst>
        <pc:docMk/>
      </pc:docMkLst>
      <pc:sldChg chg="modSp">
        <pc:chgData name="Saravan K. Chandrasekaran" userId="S::saravan@services.fnal.gov::d17f42ac-67e8-41cb-9b08-d39450231a32" providerId="AD" clId="Web-{2C6FA5E8-2243-9F3E-0885-4E7BC87B1ACF}" dt="2025-01-11T01:41:57.252" v="1" actId="20577"/>
        <pc:sldMkLst>
          <pc:docMk/>
          <pc:sldMk cId="1278019839" sldId="2691"/>
        </pc:sldMkLst>
        <pc:spChg chg="mod">
          <ac:chgData name="Saravan K. Chandrasekaran" userId="S::saravan@services.fnal.gov::d17f42ac-67e8-41cb-9b08-d39450231a32" providerId="AD" clId="Web-{2C6FA5E8-2243-9F3E-0885-4E7BC87B1ACF}" dt="2025-01-11T01:41:57.252" v="1" actId="20577"/>
          <ac:spMkLst>
            <pc:docMk/>
            <pc:sldMk cId="1278019839" sldId="2691"/>
            <ac:spMk id="2" creationId="{F2702227-C49B-482E-D987-D520CAC3B7F6}"/>
          </ac:spMkLst>
        </pc:spChg>
      </pc:sldChg>
    </pc:docChg>
  </pc:docChgLst>
  <pc:docChgLst>
    <pc:chgData name="Jeremiah Holzbauer" userId="1e9fde1d-ad65-4ad6-b14e-c8638be20743" providerId="ADAL" clId="{9E89BE4F-64D9-459E-B869-D8441E86ED96}"/>
    <pc:docChg chg="custSel addSld modSld sldOrd modSection">
      <pc:chgData name="Jeremiah Holzbauer" userId="1e9fde1d-ad65-4ad6-b14e-c8638be20743" providerId="ADAL" clId="{9E89BE4F-64D9-459E-B869-D8441E86ED96}" dt="2025-01-14T18:45:21.668" v="4118" actId="207"/>
      <pc:docMkLst>
        <pc:docMk/>
      </pc:docMkLst>
      <pc:sldChg chg="addSp delSp modSp mod">
        <pc:chgData name="Jeremiah Holzbauer" userId="1e9fde1d-ad65-4ad6-b14e-c8638be20743" providerId="ADAL" clId="{9E89BE4F-64D9-459E-B869-D8441E86ED96}" dt="2025-01-14T18:45:21.668" v="4118" actId="207"/>
        <pc:sldMkLst>
          <pc:docMk/>
          <pc:sldMk cId="2739375223" sldId="2945"/>
        </pc:sldMkLst>
        <pc:spChg chg="add mod">
          <ac:chgData name="Jeremiah Holzbauer" userId="1e9fde1d-ad65-4ad6-b14e-c8638be20743" providerId="ADAL" clId="{9E89BE4F-64D9-459E-B869-D8441E86ED96}" dt="2025-01-14T18:28:57.470" v="3500" actId="1076"/>
          <ac:spMkLst>
            <pc:docMk/>
            <pc:sldMk cId="2739375223" sldId="2945"/>
            <ac:spMk id="3" creationId="{A0A7F502-0173-2895-38D1-3BA0AF190A42}"/>
          </ac:spMkLst>
        </pc:spChg>
        <pc:spChg chg="mod">
          <ac:chgData name="Jeremiah Holzbauer" userId="1e9fde1d-ad65-4ad6-b14e-c8638be20743" providerId="ADAL" clId="{9E89BE4F-64D9-459E-B869-D8441E86ED96}" dt="2025-01-14T18:42:24.521" v="4098" actId="20577"/>
          <ac:spMkLst>
            <pc:docMk/>
            <pc:sldMk cId="2739375223" sldId="2945"/>
            <ac:spMk id="4" creationId="{EE52F794-7681-A930-BD96-DD31F4123C14}"/>
          </ac:spMkLst>
        </pc:spChg>
        <pc:spChg chg="add mod">
          <ac:chgData name="Jeremiah Holzbauer" userId="1e9fde1d-ad65-4ad6-b14e-c8638be20743" providerId="ADAL" clId="{9E89BE4F-64D9-459E-B869-D8441E86ED96}" dt="2025-01-14T18:44:23.859" v="4110" actId="1076"/>
          <ac:spMkLst>
            <pc:docMk/>
            <pc:sldMk cId="2739375223" sldId="2945"/>
            <ac:spMk id="8" creationId="{ABAF05FE-5C34-8936-878B-E95AD6002C9B}"/>
          </ac:spMkLst>
        </pc:spChg>
        <pc:spChg chg="del">
          <ac:chgData name="Jeremiah Holzbauer" userId="1e9fde1d-ad65-4ad6-b14e-c8638be20743" providerId="ADAL" clId="{9E89BE4F-64D9-459E-B869-D8441E86ED96}" dt="2025-01-14T18:29:00.794" v="3501" actId="478"/>
          <ac:spMkLst>
            <pc:docMk/>
            <pc:sldMk cId="2739375223" sldId="2945"/>
            <ac:spMk id="12" creationId="{87255DE8-A8F9-BD78-4F30-F203C1516342}"/>
          </ac:spMkLst>
        </pc:spChg>
        <pc:spChg chg="del">
          <ac:chgData name="Jeremiah Holzbauer" userId="1e9fde1d-ad65-4ad6-b14e-c8638be20743" providerId="ADAL" clId="{9E89BE4F-64D9-459E-B869-D8441E86ED96}" dt="2025-01-14T16:56:11.359" v="2703" actId="478"/>
          <ac:spMkLst>
            <pc:docMk/>
            <pc:sldMk cId="2739375223" sldId="2945"/>
            <ac:spMk id="14" creationId="{26D5CD79-3759-8799-6CE0-4E53EE69B5BD}"/>
          </ac:spMkLst>
        </pc:spChg>
        <pc:spChg chg="add mod">
          <ac:chgData name="Jeremiah Holzbauer" userId="1e9fde1d-ad65-4ad6-b14e-c8638be20743" providerId="ADAL" clId="{9E89BE4F-64D9-459E-B869-D8441E86ED96}" dt="2025-01-14T18:45:21.668" v="4118" actId="207"/>
          <ac:spMkLst>
            <pc:docMk/>
            <pc:sldMk cId="2739375223" sldId="2945"/>
            <ac:spMk id="16" creationId="{DA04995F-6677-5299-B90E-A614074C7AFE}"/>
          </ac:spMkLst>
        </pc:spChg>
        <pc:picChg chg="add mod">
          <ac:chgData name="Jeremiah Holzbauer" userId="1e9fde1d-ad65-4ad6-b14e-c8638be20743" providerId="ADAL" clId="{9E89BE4F-64D9-459E-B869-D8441E86ED96}" dt="2025-01-14T18:28:52.193" v="3499" actId="14100"/>
          <ac:picMkLst>
            <pc:docMk/>
            <pc:sldMk cId="2739375223" sldId="2945"/>
            <ac:picMk id="2" creationId="{E6D8117C-3025-C432-2055-76734246B666}"/>
          </ac:picMkLst>
        </pc:picChg>
        <pc:picChg chg="add mod ord">
          <ac:chgData name="Jeremiah Holzbauer" userId="1e9fde1d-ad65-4ad6-b14e-c8638be20743" providerId="ADAL" clId="{9E89BE4F-64D9-459E-B869-D8441E86ED96}" dt="2025-01-14T18:43:52.034" v="4102" actId="1076"/>
          <ac:picMkLst>
            <pc:docMk/>
            <pc:sldMk cId="2739375223" sldId="2945"/>
            <ac:picMk id="5" creationId="{B5A3EB22-1994-F414-A151-2BA7E467A972}"/>
          </ac:picMkLst>
        </pc:picChg>
        <pc:picChg chg="add mod">
          <ac:chgData name="Jeremiah Holzbauer" userId="1e9fde1d-ad65-4ad6-b14e-c8638be20743" providerId="ADAL" clId="{9E89BE4F-64D9-459E-B869-D8441E86ED96}" dt="2025-01-14T18:43:54.546" v="4103" actId="1076"/>
          <ac:picMkLst>
            <pc:docMk/>
            <pc:sldMk cId="2739375223" sldId="2945"/>
            <ac:picMk id="7" creationId="{2F2BE13B-CFE6-82CD-A661-9C680612A9A6}"/>
          </ac:picMkLst>
        </pc:picChg>
        <pc:picChg chg="del">
          <ac:chgData name="Jeremiah Holzbauer" userId="1e9fde1d-ad65-4ad6-b14e-c8638be20743" providerId="ADAL" clId="{9E89BE4F-64D9-459E-B869-D8441E86ED96}" dt="2025-01-14T16:56:08.958" v="2702" actId="478"/>
          <ac:picMkLst>
            <pc:docMk/>
            <pc:sldMk cId="2739375223" sldId="2945"/>
            <ac:picMk id="11" creationId="{7B28EA85-4B43-559C-484C-409800D976A8}"/>
          </ac:picMkLst>
        </pc:picChg>
        <pc:picChg chg="add mod modCrop">
          <ac:chgData name="Jeremiah Holzbauer" userId="1e9fde1d-ad65-4ad6-b14e-c8638be20743" providerId="ADAL" clId="{9E89BE4F-64D9-459E-B869-D8441E86ED96}" dt="2025-01-14T18:44:54.608" v="4114" actId="14100"/>
          <ac:picMkLst>
            <pc:docMk/>
            <pc:sldMk cId="2739375223" sldId="2945"/>
            <ac:picMk id="13" creationId="{B60FD2F7-D6E3-11B0-FAF0-356E7796C895}"/>
          </ac:picMkLst>
        </pc:picChg>
        <pc:picChg chg="del">
          <ac:chgData name="Jeremiah Holzbauer" userId="1e9fde1d-ad65-4ad6-b14e-c8638be20743" providerId="ADAL" clId="{9E89BE4F-64D9-459E-B869-D8441E86ED96}" dt="2025-01-14T18:28:26.146" v="3493" actId="478"/>
          <ac:picMkLst>
            <pc:docMk/>
            <pc:sldMk cId="2739375223" sldId="2945"/>
            <ac:picMk id="15" creationId="{E916499E-CF63-7900-3B89-D8D5072FB092}"/>
          </ac:picMkLst>
        </pc:picChg>
      </pc:sldChg>
      <pc:sldChg chg="addSp delSp modSp add mod ord">
        <pc:chgData name="Jeremiah Holzbauer" userId="1e9fde1d-ad65-4ad6-b14e-c8638be20743" providerId="ADAL" clId="{9E89BE4F-64D9-459E-B869-D8441E86ED96}" dt="2025-01-14T16:50:13.760" v="2042"/>
        <pc:sldMkLst>
          <pc:docMk/>
          <pc:sldMk cId="1575889253" sldId="2962"/>
        </pc:sldMkLst>
        <pc:spChg chg="mod">
          <ac:chgData name="Jeremiah Holzbauer" userId="1e9fde1d-ad65-4ad6-b14e-c8638be20743" providerId="ADAL" clId="{9E89BE4F-64D9-459E-B869-D8441E86ED96}" dt="2025-01-14T16:49:59.924" v="2040" actId="20577"/>
          <ac:spMkLst>
            <pc:docMk/>
            <pc:sldMk cId="1575889253" sldId="2962"/>
            <ac:spMk id="4" creationId="{EE52F794-7681-A930-BD96-DD31F4123C14}"/>
          </ac:spMkLst>
        </pc:spChg>
        <pc:spChg chg="add mod">
          <ac:chgData name="Jeremiah Holzbauer" userId="1e9fde1d-ad65-4ad6-b14e-c8638be20743" providerId="ADAL" clId="{9E89BE4F-64D9-459E-B869-D8441E86ED96}" dt="2025-01-14T16:49:03.477" v="1909" actId="1076"/>
          <ac:spMkLst>
            <pc:docMk/>
            <pc:sldMk cId="1575889253" sldId="2962"/>
            <ac:spMk id="7" creationId="{39A10B73-0990-E17F-18C9-3202685CF16F}"/>
          </ac:spMkLst>
        </pc:spChg>
        <pc:spChg chg="del">
          <ac:chgData name="Jeremiah Holzbauer" userId="1e9fde1d-ad65-4ad6-b14e-c8638be20743" providerId="ADAL" clId="{9E89BE4F-64D9-459E-B869-D8441E86ED96}" dt="2025-01-14T16:36:04.513" v="533" actId="478"/>
          <ac:spMkLst>
            <pc:docMk/>
            <pc:sldMk cId="1575889253" sldId="2962"/>
            <ac:spMk id="12" creationId="{87255DE8-A8F9-BD78-4F30-F203C1516342}"/>
          </ac:spMkLst>
        </pc:spChg>
        <pc:spChg chg="add mod">
          <ac:chgData name="Jeremiah Holzbauer" userId="1e9fde1d-ad65-4ad6-b14e-c8638be20743" providerId="ADAL" clId="{9E89BE4F-64D9-459E-B869-D8441E86ED96}" dt="2025-01-14T16:49:27.536" v="1954" actId="1076"/>
          <ac:spMkLst>
            <pc:docMk/>
            <pc:sldMk cId="1575889253" sldId="2962"/>
            <ac:spMk id="13" creationId="{2A8833FA-7909-ACE3-C570-75425ED5986E}"/>
          </ac:spMkLst>
        </pc:spChg>
        <pc:spChg chg="del">
          <ac:chgData name="Jeremiah Holzbauer" userId="1e9fde1d-ad65-4ad6-b14e-c8638be20743" providerId="ADAL" clId="{9E89BE4F-64D9-459E-B869-D8441E86ED96}" dt="2025-01-14T16:36:01.308" v="531" actId="478"/>
          <ac:spMkLst>
            <pc:docMk/>
            <pc:sldMk cId="1575889253" sldId="2962"/>
            <ac:spMk id="14" creationId="{26D5CD79-3759-8799-6CE0-4E53EE69B5BD}"/>
          </ac:spMkLst>
        </pc:spChg>
        <pc:picChg chg="add mod">
          <ac:chgData name="Jeremiah Holzbauer" userId="1e9fde1d-ad65-4ad6-b14e-c8638be20743" providerId="ADAL" clId="{9E89BE4F-64D9-459E-B869-D8441E86ED96}" dt="2025-01-14T16:48:30.335" v="1899" actId="1076"/>
          <ac:picMkLst>
            <pc:docMk/>
            <pc:sldMk cId="1575889253" sldId="2962"/>
            <ac:picMk id="2" creationId="{568C11C8-A5E4-218C-B4C9-C30C1A5EFB92}"/>
          </ac:picMkLst>
        </pc:picChg>
        <pc:picChg chg="add mod modCrop">
          <ac:chgData name="Jeremiah Holzbauer" userId="1e9fde1d-ad65-4ad6-b14e-c8638be20743" providerId="ADAL" clId="{9E89BE4F-64D9-459E-B869-D8441E86ED96}" dt="2025-01-14T16:48:32.630" v="1900" actId="1076"/>
          <ac:picMkLst>
            <pc:docMk/>
            <pc:sldMk cId="1575889253" sldId="2962"/>
            <ac:picMk id="3" creationId="{D96FAF63-D0EB-49A0-9173-B37792C9AD4F}"/>
          </ac:picMkLst>
        </pc:picChg>
        <pc:picChg chg="add mod">
          <ac:chgData name="Jeremiah Holzbauer" userId="1e9fde1d-ad65-4ad6-b14e-c8638be20743" providerId="ADAL" clId="{9E89BE4F-64D9-459E-B869-D8441E86ED96}" dt="2025-01-14T16:45:28.669" v="1653" actId="1076"/>
          <ac:picMkLst>
            <pc:docMk/>
            <pc:sldMk cId="1575889253" sldId="2962"/>
            <ac:picMk id="5" creationId="{451D0F4C-EA2C-5CAF-5809-F2DB8F846FC8}"/>
          </ac:picMkLst>
        </pc:picChg>
        <pc:picChg chg="add mod modCrop">
          <ac:chgData name="Jeremiah Holzbauer" userId="1e9fde1d-ad65-4ad6-b14e-c8638be20743" providerId="ADAL" clId="{9E89BE4F-64D9-459E-B869-D8441E86ED96}" dt="2025-01-14T16:48:52.459" v="1905" actId="1076"/>
          <ac:picMkLst>
            <pc:docMk/>
            <pc:sldMk cId="1575889253" sldId="2962"/>
            <ac:picMk id="8" creationId="{0A49BBC1-169F-6608-B9AC-70AB80675264}"/>
          </ac:picMkLst>
        </pc:picChg>
        <pc:picChg chg="del">
          <ac:chgData name="Jeremiah Holzbauer" userId="1e9fde1d-ad65-4ad6-b14e-c8638be20743" providerId="ADAL" clId="{9E89BE4F-64D9-459E-B869-D8441E86ED96}" dt="2025-01-14T16:36:02.507" v="532" actId="478"/>
          <ac:picMkLst>
            <pc:docMk/>
            <pc:sldMk cId="1575889253" sldId="2962"/>
            <ac:picMk id="11" creationId="{7B28EA85-4B43-559C-484C-409800D976A8}"/>
          </ac:picMkLst>
        </pc:picChg>
        <pc:picChg chg="del">
          <ac:chgData name="Jeremiah Holzbauer" userId="1e9fde1d-ad65-4ad6-b14e-c8638be20743" providerId="ADAL" clId="{9E89BE4F-64D9-459E-B869-D8441E86ED96}" dt="2025-01-14T16:36:05.561" v="534" actId="478"/>
          <ac:picMkLst>
            <pc:docMk/>
            <pc:sldMk cId="1575889253" sldId="2962"/>
            <ac:picMk id="15" creationId="{E916499E-CF63-7900-3B89-D8D5072FB092}"/>
          </ac:picMkLst>
        </pc:picChg>
      </pc:sldChg>
    </pc:docChg>
  </pc:docChgLst>
  <pc:docChgLst>
    <pc:chgData name="Allan M Rowe" userId="S::arowe@services.fnal.gov::a47b93c3-83ad-4fb6-aa95-fb0d6e57d93e" providerId="AD" clId="Web-{918DCC98-8977-5CE3-CE29-D8A5415F367A}"/>
    <pc:docChg chg="modSld">
      <pc:chgData name="Allan M Rowe" userId="S::arowe@services.fnal.gov::a47b93c3-83ad-4fb6-aa95-fb0d6e57d93e" providerId="AD" clId="Web-{918DCC98-8977-5CE3-CE29-D8A5415F367A}" dt="2025-01-10T20:28:11.677" v="333" actId="20577"/>
      <pc:docMkLst>
        <pc:docMk/>
      </pc:docMkLst>
      <pc:sldChg chg="modSp">
        <pc:chgData name="Allan M Rowe" userId="S::arowe@services.fnal.gov::a47b93c3-83ad-4fb6-aa95-fb0d6e57d93e" providerId="AD" clId="Web-{918DCC98-8977-5CE3-CE29-D8A5415F367A}" dt="2025-01-10T20:28:11.677" v="333" actId="20577"/>
        <pc:sldMkLst>
          <pc:docMk/>
          <pc:sldMk cId="28231402" sldId="2700"/>
        </pc:sldMkLst>
        <pc:spChg chg="mod">
          <ac:chgData name="Allan M Rowe" userId="S::arowe@services.fnal.gov::a47b93c3-83ad-4fb6-aa95-fb0d6e57d93e" providerId="AD" clId="Web-{918DCC98-8977-5CE3-CE29-D8A5415F367A}" dt="2025-01-10T20:28:11.677" v="333" actId="20577"/>
          <ac:spMkLst>
            <pc:docMk/>
            <pc:sldMk cId="28231402" sldId="2700"/>
            <ac:spMk id="5" creationId="{F72B8C43-BC6F-0872-066E-BA4276223232}"/>
          </ac:spMkLst>
        </pc:spChg>
      </pc:sldChg>
    </pc:docChg>
  </pc:docChgLst>
  <pc:docChgLst>
    <pc:chgData name="Jerry R Leibfritz" userId="S::leibfritz@services.fnal.gov::579ae2f1-00ce-401c-81cf-f42a7cd640d1" providerId="AD" clId="Web-{B2CFA25F-C018-05A2-402B-ED39AB5826B4}"/>
    <pc:docChg chg="modSld">
      <pc:chgData name="Jerry R Leibfritz" userId="S::leibfritz@services.fnal.gov::579ae2f1-00ce-401c-81cf-f42a7cd640d1" providerId="AD" clId="Web-{B2CFA25F-C018-05A2-402B-ED39AB5826B4}" dt="2025-01-14T02:53:56.579" v="15"/>
      <pc:docMkLst>
        <pc:docMk/>
      </pc:docMkLst>
      <pc:sldChg chg="delSp modSp">
        <pc:chgData name="Jerry R Leibfritz" userId="S::leibfritz@services.fnal.gov::579ae2f1-00ce-401c-81cf-f42a7cd640d1" providerId="AD" clId="Web-{B2CFA25F-C018-05A2-402B-ED39AB5826B4}" dt="2025-01-14T02:53:56.579" v="15"/>
        <pc:sldMkLst>
          <pc:docMk/>
          <pc:sldMk cId="412194630" sldId="2946"/>
        </pc:sldMkLst>
        <pc:spChg chg="del">
          <ac:chgData name="Jerry R Leibfritz" userId="S::leibfritz@services.fnal.gov::579ae2f1-00ce-401c-81cf-f42a7cd640d1" providerId="AD" clId="Web-{B2CFA25F-C018-05A2-402B-ED39AB5826B4}" dt="2025-01-14T02:53:56.579" v="15"/>
          <ac:spMkLst>
            <pc:docMk/>
            <pc:sldMk cId="412194630" sldId="2946"/>
            <ac:spMk id="2" creationId="{B61F1A33-E401-A015-A24E-62A8B167485B}"/>
          </ac:spMkLst>
        </pc:spChg>
        <pc:spChg chg="mod">
          <ac:chgData name="Jerry R Leibfritz" userId="S::leibfritz@services.fnal.gov::579ae2f1-00ce-401c-81cf-f42a7cd640d1" providerId="AD" clId="Web-{B2CFA25F-C018-05A2-402B-ED39AB5826B4}" dt="2025-01-14T02:53:49.439" v="14" actId="20577"/>
          <ac:spMkLst>
            <pc:docMk/>
            <pc:sldMk cId="412194630" sldId="2946"/>
            <ac:spMk id="3" creationId="{F47673BF-B133-6CC3-88F2-6F5772ED9F78}"/>
          </ac:spMkLst>
        </pc:spChg>
      </pc:sldChg>
    </pc:docChg>
  </pc:docChgLst>
  <pc:docChgLst>
    <pc:chgData name="Steven J Dixon" userId="ec1ebdd4-28dd-4688-9c93-a95d239ae897" providerId="ADAL" clId="{F3AD7135-0352-432B-89E6-FD05C3E32D2B}"/>
    <pc:docChg chg="undo custSel modSld">
      <pc:chgData name="Steven J Dixon" userId="ec1ebdd4-28dd-4688-9c93-a95d239ae897" providerId="ADAL" clId="{F3AD7135-0352-432B-89E6-FD05C3E32D2B}" dt="2025-01-14T13:57:49.384" v="1472" actId="1076"/>
      <pc:docMkLst>
        <pc:docMk/>
      </pc:docMkLst>
      <pc:sldChg chg="addSp delSp modSp mod">
        <pc:chgData name="Steven J Dixon" userId="ec1ebdd4-28dd-4688-9c93-a95d239ae897" providerId="ADAL" clId="{F3AD7135-0352-432B-89E6-FD05C3E32D2B}" dt="2025-01-14T13:57:49.384" v="1472" actId="1076"/>
        <pc:sldMkLst>
          <pc:docMk/>
          <pc:sldMk cId="3858422653" sldId="2699"/>
        </pc:sldMkLst>
        <pc:spChg chg="mod">
          <ac:chgData name="Steven J Dixon" userId="ec1ebdd4-28dd-4688-9c93-a95d239ae897" providerId="ADAL" clId="{F3AD7135-0352-432B-89E6-FD05C3E32D2B}" dt="2025-01-14T13:53:44.916" v="1441" actId="20577"/>
          <ac:spMkLst>
            <pc:docMk/>
            <pc:sldMk cId="3858422653" sldId="2699"/>
            <ac:spMk id="6" creationId="{46269288-CA5F-727E-8741-9FD472021C21}"/>
          </ac:spMkLst>
        </pc:spChg>
        <pc:spChg chg="mod">
          <ac:chgData name="Steven J Dixon" userId="ec1ebdd4-28dd-4688-9c93-a95d239ae897" providerId="ADAL" clId="{F3AD7135-0352-432B-89E6-FD05C3E32D2B}" dt="2025-01-14T13:41:40.914" v="615" actId="20577"/>
          <ac:spMkLst>
            <pc:docMk/>
            <pc:sldMk cId="3858422653" sldId="2699"/>
            <ac:spMk id="10" creationId="{76801F56-8113-5444-4650-980361A46284}"/>
          </ac:spMkLst>
        </pc:spChg>
        <pc:spChg chg="add mod">
          <ac:chgData name="Steven J Dixon" userId="ec1ebdd4-28dd-4688-9c93-a95d239ae897" providerId="ADAL" clId="{F3AD7135-0352-432B-89E6-FD05C3E32D2B}" dt="2025-01-14T13:57:40.627" v="1470" actId="20577"/>
          <ac:spMkLst>
            <pc:docMk/>
            <pc:sldMk cId="3858422653" sldId="2699"/>
            <ac:spMk id="11" creationId="{DEAD22CC-56B2-E311-D286-CD1F424255A9}"/>
          </ac:spMkLst>
        </pc:spChg>
        <pc:spChg chg="mod">
          <ac:chgData name="Steven J Dixon" userId="ec1ebdd4-28dd-4688-9c93-a95d239ae897" providerId="ADAL" clId="{F3AD7135-0352-432B-89E6-FD05C3E32D2B}" dt="2025-01-14T13:57:49.384" v="1472" actId="1076"/>
          <ac:spMkLst>
            <pc:docMk/>
            <pc:sldMk cId="3858422653" sldId="2699"/>
            <ac:spMk id="13" creationId="{CDD97423-DCC9-66A7-6B70-C31EF48C76C6}"/>
          </ac:spMkLst>
        </pc:spChg>
        <pc:picChg chg="add mod">
          <ac:chgData name="Steven J Dixon" userId="ec1ebdd4-28dd-4688-9c93-a95d239ae897" providerId="ADAL" clId="{F3AD7135-0352-432B-89E6-FD05C3E32D2B}" dt="2025-01-14T13:57:45.650" v="1471" actId="1076"/>
          <ac:picMkLst>
            <pc:docMk/>
            <pc:sldMk cId="3858422653" sldId="2699"/>
            <ac:picMk id="3" creationId="{C9910E54-D072-1066-CE87-F7834EAAB66C}"/>
          </ac:picMkLst>
        </pc:picChg>
        <pc:picChg chg="add del mod">
          <ac:chgData name="Steven J Dixon" userId="ec1ebdd4-28dd-4688-9c93-a95d239ae897" providerId="ADAL" clId="{F3AD7135-0352-432B-89E6-FD05C3E32D2B}" dt="2025-01-14T13:41:24.602" v="585" actId="478"/>
          <ac:picMkLst>
            <pc:docMk/>
            <pc:sldMk cId="3858422653" sldId="2699"/>
            <ac:picMk id="4" creationId="{BD61FB20-E3E2-B5DB-9708-E8CA87394C2A}"/>
          </ac:picMkLst>
        </pc:picChg>
        <pc:picChg chg="add del mod ord">
          <ac:chgData name="Steven J Dixon" userId="ec1ebdd4-28dd-4688-9c93-a95d239ae897" providerId="ADAL" clId="{F3AD7135-0352-432B-89E6-FD05C3E32D2B}" dt="2025-01-14T13:41:22.672" v="584" actId="478"/>
          <ac:picMkLst>
            <pc:docMk/>
            <pc:sldMk cId="3858422653" sldId="2699"/>
            <ac:picMk id="5" creationId="{866BCA0C-14E9-1333-3C6D-CC6AB37EFF71}"/>
          </ac:picMkLst>
        </pc:picChg>
        <pc:picChg chg="add mod">
          <ac:chgData name="Steven J Dixon" userId="ec1ebdd4-28dd-4688-9c93-a95d239ae897" providerId="ADAL" clId="{F3AD7135-0352-432B-89E6-FD05C3E32D2B}" dt="2025-01-14T13:57:28.744" v="1444" actId="1076"/>
          <ac:picMkLst>
            <pc:docMk/>
            <pc:sldMk cId="3858422653" sldId="2699"/>
            <ac:picMk id="8" creationId="{143A7C5D-A55A-E223-9EDE-7B33874AE637}"/>
          </ac:picMkLst>
        </pc:picChg>
      </pc:sldChg>
    </pc:docChg>
  </pc:docChgLst>
  <pc:docChgLst>
    <pc:chgData name="Robby L. Beebe" userId="S::rlbeebe@services.fnal.gov::2b258236-5bea-4faa-960c-1429b7510a60" providerId="AD" clId="Web-{BDB9A60C-1131-DDC9-425D-CCD715811C35}"/>
    <pc:docChg chg="modSld">
      <pc:chgData name="Robby L. Beebe" userId="S::rlbeebe@services.fnal.gov::2b258236-5bea-4faa-960c-1429b7510a60" providerId="AD" clId="Web-{BDB9A60C-1131-DDC9-425D-CCD715811C35}" dt="2025-01-14T14:36:54.558" v="244" actId="14100"/>
      <pc:docMkLst>
        <pc:docMk/>
      </pc:docMkLst>
      <pc:sldChg chg="modSp">
        <pc:chgData name="Robby L. Beebe" userId="S::rlbeebe@services.fnal.gov::2b258236-5bea-4faa-960c-1429b7510a60" providerId="AD" clId="Web-{BDB9A60C-1131-DDC9-425D-CCD715811C35}" dt="2025-01-14T14:36:54.558" v="244" actId="14100"/>
        <pc:sldMkLst>
          <pc:docMk/>
          <pc:sldMk cId="3407255897" sldId="2689"/>
        </pc:sldMkLst>
        <pc:spChg chg="mod">
          <ac:chgData name="Robby L. Beebe" userId="S::rlbeebe@services.fnal.gov::2b258236-5bea-4faa-960c-1429b7510a60" providerId="AD" clId="Web-{BDB9A60C-1131-DDC9-425D-CCD715811C35}" dt="2025-01-14T14:36:54.558" v="244" actId="14100"/>
          <ac:spMkLst>
            <pc:docMk/>
            <pc:sldMk cId="3407255897" sldId="2689"/>
            <ac:spMk id="4" creationId="{00000000-0000-0000-0000-000000000000}"/>
          </ac:spMkLst>
        </pc:spChg>
      </pc:sldChg>
    </pc:docChg>
  </pc:docChgLst>
  <pc:docChgLst>
    <pc:chgData name="Michele Reynolds" userId="S::micheler@services.fnal.gov::5b309f6e-c739-4593-b2d4-e6428c7c4d5a" providerId="AD" clId="Web-{FDC9C752-24A1-DFA1-DC41-32F491DDA7F2}"/>
    <pc:docChg chg="modSld">
      <pc:chgData name="Michele Reynolds" userId="S::micheler@services.fnal.gov::5b309f6e-c739-4593-b2d4-e6428c7c4d5a" providerId="AD" clId="Web-{FDC9C752-24A1-DFA1-DC41-32F491DDA7F2}" dt="2025-01-09T18:28:03.904" v="44" actId="20577"/>
      <pc:docMkLst>
        <pc:docMk/>
      </pc:docMkLst>
      <pc:sldChg chg="addSp delSp modSp">
        <pc:chgData name="Michele Reynolds" userId="S::micheler@services.fnal.gov::5b309f6e-c739-4593-b2d4-e6428c7c4d5a" providerId="AD" clId="Web-{FDC9C752-24A1-DFA1-DC41-32F491DDA7F2}" dt="2025-01-09T18:28:03.904" v="44" actId="20577"/>
        <pc:sldMkLst>
          <pc:docMk/>
          <pc:sldMk cId="1850173281" sldId="2943"/>
        </pc:sldMkLst>
        <pc:spChg chg="mod">
          <ac:chgData name="Michele Reynolds" userId="S::micheler@services.fnal.gov::5b309f6e-c739-4593-b2d4-e6428c7c4d5a" providerId="AD" clId="Web-{FDC9C752-24A1-DFA1-DC41-32F491DDA7F2}" dt="2025-01-09T18:28:03.904" v="44" actId="20577"/>
          <ac:spMkLst>
            <pc:docMk/>
            <pc:sldMk cId="1850173281" sldId="2943"/>
            <ac:spMk id="5" creationId="{EAA20CD2-4064-5270-9661-4688CE9428E4}"/>
          </ac:spMkLst>
        </pc:spChg>
        <pc:picChg chg="add mod">
          <ac:chgData name="Michele Reynolds" userId="S::micheler@services.fnal.gov::5b309f6e-c739-4593-b2d4-e6428c7c4d5a" providerId="AD" clId="Web-{FDC9C752-24A1-DFA1-DC41-32F491DDA7F2}" dt="2025-01-09T18:24:01.139" v="12" actId="1076"/>
          <ac:picMkLst>
            <pc:docMk/>
            <pc:sldMk cId="1850173281" sldId="2943"/>
            <ac:picMk id="7" creationId="{06A7EB4D-46F5-C705-E5AD-1470BD7BF839}"/>
          </ac:picMkLst>
        </pc:picChg>
      </pc:sldChg>
    </pc:docChg>
  </pc:docChgLst>
  <pc:docChgLst>
    <pc:chgData name="Jerry R Leibfritz" userId="579ae2f1-00ce-401c-81cf-f42a7cd640d1" providerId="ADAL" clId="{ED7570B7-92C3-5D40-B3D0-3E5C3E3AE4FE}"/>
    <pc:docChg chg="custSel modSld">
      <pc:chgData name="Jerry R Leibfritz" userId="579ae2f1-00ce-401c-81cf-f42a7cd640d1" providerId="ADAL" clId="{ED7570B7-92C3-5D40-B3D0-3E5C3E3AE4FE}" dt="2025-01-14T02:55:56.707" v="31" actId="20577"/>
      <pc:docMkLst>
        <pc:docMk/>
      </pc:docMkLst>
      <pc:sldChg chg="addSp delSp modSp mod">
        <pc:chgData name="Jerry R Leibfritz" userId="579ae2f1-00ce-401c-81cf-f42a7cd640d1" providerId="ADAL" clId="{ED7570B7-92C3-5D40-B3D0-3E5C3E3AE4FE}" dt="2025-01-14T02:55:56.707" v="31" actId="20577"/>
        <pc:sldMkLst>
          <pc:docMk/>
          <pc:sldMk cId="412194630" sldId="2946"/>
        </pc:sldMkLst>
        <pc:spChg chg="add mod">
          <ac:chgData name="Jerry R Leibfritz" userId="579ae2f1-00ce-401c-81cf-f42a7cd640d1" providerId="ADAL" clId="{ED7570B7-92C3-5D40-B3D0-3E5C3E3AE4FE}" dt="2025-01-08T21:55:06.897" v="6" actId="20577"/>
          <ac:spMkLst>
            <pc:docMk/>
            <pc:sldMk cId="412194630" sldId="2946"/>
            <ac:spMk id="2" creationId="{B61F1A33-E401-A015-A24E-62A8B167485B}"/>
          </ac:spMkLst>
        </pc:spChg>
        <pc:spChg chg="mod">
          <ac:chgData name="Jerry R Leibfritz" userId="579ae2f1-00ce-401c-81cf-f42a7cd640d1" providerId="ADAL" clId="{ED7570B7-92C3-5D40-B3D0-3E5C3E3AE4FE}" dt="2025-01-14T02:55:56.707" v="31" actId="20577"/>
          <ac:spMkLst>
            <pc:docMk/>
            <pc:sldMk cId="412194630" sldId="2946"/>
            <ac:spMk id="3" creationId="{F47673BF-B133-6CC3-88F2-6F5772ED9F78}"/>
          </ac:spMkLst>
        </pc:spChg>
        <pc:spChg chg="add mod">
          <ac:chgData name="Jerry R Leibfritz" userId="579ae2f1-00ce-401c-81cf-f42a7cd640d1" providerId="ADAL" clId="{ED7570B7-92C3-5D40-B3D0-3E5C3E3AE4FE}" dt="2025-01-14T02:54:41.383" v="7"/>
          <ac:spMkLst>
            <pc:docMk/>
            <pc:sldMk cId="412194630" sldId="2946"/>
            <ac:spMk id="6" creationId="{23AD2EDA-DB12-75FB-0E6C-D9428D6F155E}"/>
          </ac:spMkLst>
        </pc:spChg>
        <pc:spChg chg="add del mod">
          <ac:chgData name="Jerry R Leibfritz" userId="579ae2f1-00ce-401c-81cf-f42a7cd640d1" providerId="ADAL" clId="{ED7570B7-92C3-5D40-B3D0-3E5C3E3AE4FE}" dt="2025-01-14T02:54:49.429" v="8" actId="478"/>
          <ac:spMkLst>
            <pc:docMk/>
            <pc:sldMk cId="412194630" sldId="2946"/>
            <ac:spMk id="7" creationId="{C92B10C6-ED0D-001C-62F0-19B45486165B}"/>
          </ac:spMkLst>
        </pc:spChg>
        <pc:spChg chg="add del mod">
          <ac:chgData name="Jerry R Leibfritz" userId="579ae2f1-00ce-401c-81cf-f42a7cd640d1" providerId="ADAL" clId="{ED7570B7-92C3-5D40-B3D0-3E5C3E3AE4FE}" dt="2025-01-14T02:54:49.429" v="8" actId="478"/>
          <ac:spMkLst>
            <pc:docMk/>
            <pc:sldMk cId="412194630" sldId="2946"/>
            <ac:spMk id="8" creationId="{C36EB999-C35F-5653-E058-1716FBF9B6E4}"/>
          </ac:spMkLst>
        </pc:spChg>
        <pc:spChg chg="add mod">
          <ac:chgData name="Jerry R Leibfritz" userId="579ae2f1-00ce-401c-81cf-f42a7cd640d1" providerId="ADAL" clId="{ED7570B7-92C3-5D40-B3D0-3E5C3E3AE4FE}" dt="2025-01-14T02:55:31.389" v="9"/>
          <ac:spMkLst>
            <pc:docMk/>
            <pc:sldMk cId="412194630" sldId="2946"/>
            <ac:spMk id="13" creationId="{1E96F199-80FB-E056-0CB8-BBEC4977901D}"/>
          </ac:spMkLst>
        </pc:spChg>
        <pc:spChg chg="add mod">
          <ac:chgData name="Jerry R Leibfritz" userId="579ae2f1-00ce-401c-81cf-f42a7cd640d1" providerId="ADAL" clId="{ED7570B7-92C3-5D40-B3D0-3E5C3E3AE4FE}" dt="2025-01-14T02:55:31.389" v="9"/>
          <ac:spMkLst>
            <pc:docMk/>
            <pc:sldMk cId="412194630" sldId="2946"/>
            <ac:spMk id="15" creationId="{06494794-807B-A83C-0834-DBF60BB03426}"/>
          </ac:spMkLst>
        </pc:spChg>
        <pc:spChg chg="add mod">
          <ac:chgData name="Jerry R Leibfritz" userId="579ae2f1-00ce-401c-81cf-f42a7cd640d1" providerId="ADAL" clId="{ED7570B7-92C3-5D40-B3D0-3E5C3E3AE4FE}" dt="2025-01-14T02:55:31.389" v="9"/>
          <ac:spMkLst>
            <pc:docMk/>
            <pc:sldMk cId="412194630" sldId="2946"/>
            <ac:spMk id="18" creationId="{4BAC9311-DA52-69FA-6D1A-D41D16376221}"/>
          </ac:spMkLst>
        </pc:spChg>
        <pc:spChg chg="add mod">
          <ac:chgData name="Jerry R Leibfritz" userId="579ae2f1-00ce-401c-81cf-f42a7cd640d1" providerId="ADAL" clId="{ED7570B7-92C3-5D40-B3D0-3E5C3E3AE4FE}" dt="2025-01-14T02:55:31.389" v="9"/>
          <ac:spMkLst>
            <pc:docMk/>
            <pc:sldMk cId="412194630" sldId="2946"/>
            <ac:spMk id="19" creationId="{1DCBE600-867C-068C-73C6-AC1B92ED3134}"/>
          </ac:spMkLst>
        </pc:spChg>
        <pc:spChg chg="add mod">
          <ac:chgData name="Jerry R Leibfritz" userId="579ae2f1-00ce-401c-81cf-f42a7cd640d1" providerId="ADAL" clId="{ED7570B7-92C3-5D40-B3D0-3E5C3E3AE4FE}" dt="2025-01-14T02:55:31.389" v="9"/>
          <ac:spMkLst>
            <pc:docMk/>
            <pc:sldMk cId="412194630" sldId="2946"/>
            <ac:spMk id="21" creationId="{367F9C25-81C6-FD35-C984-AC485AD0C177}"/>
          </ac:spMkLst>
        </pc:spChg>
        <pc:spChg chg="add mod">
          <ac:chgData name="Jerry R Leibfritz" userId="579ae2f1-00ce-401c-81cf-f42a7cd640d1" providerId="ADAL" clId="{ED7570B7-92C3-5D40-B3D0-3E5C3E3AE4FE}" dt="2025-01-14T02:55:31.389" v="9"/>
          <ac:spMkLst>
            <pc:docMk/>
            <pc:sldMk cId="412194630" sldId="2946"/>
            <ac:spMk id="23" creationId="{3C070D87-372D-2AC0-1AD2-121288ADA94E}"/>
          </ac:spMkLst>
        </pc:spChg>
        <pc:spChg chg="add mod">
          <ac:chgData name="Jerry R Leibfritz" userId="579ae2f1-00ce-401c-81cf-f42a7cd640d1" providerId="ADAL" clId="{ED7570B7-92C3-5D40-B3D0-3E5C3E3AE4FE}" dt="2025-01-14T02:55:31.389" v="9"/>
          <ac:spMkLst>
            <pc:docMk/>
            <pc:sldMk cId="412194630" sldId="2946"/>
            <ac:spMk id="25" creationId="{02249FB0-9A33-858F-7C75-1A08CF4CC79A}"/>
          </ac:spMkLst>
        </pc:spChg>
        <pc:spChg chg="add mod">
          <ac:chgData name="Jerry R Leibfritz" userId="579ae2f1-00ce-401c-81cf-f42a7cd640d1" providerId="ADAL" clId="{ED7570B7-92C3-5D40-B3D0-3E5C3E3AE4FE}" dt="2025-01-14T02:55:31.389" v="9"/>
          <ac:spMkLst>
            <pc:docMk/>
            <pc:sldMk cId="412194630" sldId="2946"/>
            <ac:spMk id="26" creationId="{DBD22787-3F29-105A-8BF2-DEAEAC263FC5}"/>
          </ac:spMkLst>
        </pc:spChg>
        <pc:picChg chg="add del mod">
          <ac:chgData name="Jerry R Leibfritz" userId="579ae2f1-00ce-401c-81cf-f42a7cd640d1" providerId="ADAL" clId="{ED7570B7-92C3-5D40-B3D0-3E5C3E3AE4FE}" dt="2025-01-14T02:54:49.429" v="8" actId="478"/>
          <ac:picMkLst>
            <pc:docMk/>
            <pc:sldMk cId="412194630" sldId="2946"/>
            <ac:picMk id="9" creationId="{E0D8F265-C7CC-CA94-33EF-84EA323D7926}"/>
          </ac:picMkLst>
        </pc:picChg>
        <pc:picChg chg="add del mod">
          <ac:chgData name="Jerry R Leibfritz" userId="579ae2f1-00ce-401c-81cf-f42a7cd640d1" providerId="ADAL" clId="{ED7570B7-92C3-5D40-B3D0-3E5C3E3AE4FE}" dt="2025-01-14T02:54:49.429" v="8" actId="478"/>
          <ac:picMkLst>
            <pc:docMk/>
            <pc:sldMk cId="412194630" sldId="2946"/>
            <ac:picMk id="10" creationId="{5C6744AA-BBD2-4E51-0BCA-12B4A118E0FF}"/>
          </ac:picMkLst>
        </pc:picChg>
        <pc:picChg chg="add del mod">
          <ac:chgData name="Jerry R Leibfritz" userId="579ae2f1-00ce-401c-81cf-f42a7cd640d1" providerId="ADAL" clId="{ED7570B7-92C3-5D40-B3D0-3E5C3E3AE4FE}" dt="2025-01-14T02:54:49.429" v="8" actId="478"/>
          <ac:picMkLst>
            <pc:docMk/>
            <pc:sldMk cId="412194630" sldId="2946"/>
            <ac:picMk id="11" creationId="{E2E23021-DF6B-B27C-5751-97EF594CC032}"/>
          </ac:picMkLst>
        </pc:picChg>
        <pc:picChg chg="add mod">
          <ac:chgData name="Jerry R Leibfritz" userId="579ae2f1-00ce-401c-81cf-f42a7cd640d1" providerId="ADAL" clId="{ED7570B7-92C3-5D40-B3D0-3E5C3E3AE4FE}" dt="2025-01-14T02:55:31.389" v="9"/>
          <ac:picMkLst>
            <pc:docMk/>
            <pc:sldMk cId="412194630" sldId="2946"/>
            <ac:picMk id="14" creationId="{71ADD5AD-7C63-54E6-773D-BC507F895F55}"/>
          </ac:picMkLst>
        </pc:picChg>
        <pc:picChg chg="add mod">
          <ac:chgData name="Jerry R Leibfritz" userId="579ae2f1-00ce-401c-81cf-f42a7cd640d1" providerId="ADAL" clId="{ED7570B7-92C3-5D40-B3D0-3E5C3E3AE4FE}" dt="2025-01-14T02:55:31.389" v="9"/>
          <ac:picMkLst>
            <pc:docMk/>
            <pc:sldMk cId="412194630" sldId="2946"/>
            <ac:picMk id="20" creationId="{EC7EEB32-B371-CF00-8E50-F7DE654D89D1}"/>
          </ac:picMkLst>
        </pc:picChg>
      </pc:sldChg>
    </pc:docChg>
  </pc:docChgLst>
  <pc:docChgLst>
    <pc:chgData name="Saravan K. Chandrasekaran" userId="S::saravan@services.fnal.gov::d17f42ac-67e8-41cb-9b08-d39450231a32" providerId="AD" clId="Web-{395247C0-1B50-2A9D-55C3-8B5E2A4C9FA7}"/>
    <pc:docChg chg="modSld">
      <pc:chgData name="Saravan K. Chandrasekaran" userId="S::saravan@services.fnal.gov::d17f42ac-67e8-41cb-9b08-d39450231a32" providerId="AD" clId="Web-{395247C0-1B50-2A9D-55C3-8B5E2A4C9FA7}" dt="2025-01-10T18:07:46.840" v="385" actId="20577"/>
      <pc:docMkLst>
        <pc:docMk/>
      </pc:docMkLst>
      <pc:sldChg chg="modSp">
        <pc:chgData name="Saravan K. Chandrasekaran" userId="S::saravan@services.fnal.gov::d17f42ac-67e8-41cb-9b08-d39450231a32" providerId="AD" clId="Web-{395247C0-1B50-2A9D-55C3-8B5E2A4C9FA7}" dt="2025-01-10T18:07:46.840" v="385" actId="20577"/>
        <pc:sldMkLst>
          <pc:docMk/>
          <pc:sldMk cId="1278019839" sldId="2691"/>
        </pc:sldMkLst>
        <pc:spChg chg="mod">
          <ac:chgData name="Saravan K. Chandrasekaran" userId="S::saravan@services.fnal.gov::d17f42ac-67e8-41cb-9b08-d39450231a32" providerId="AD" clId="Web-{395247C0-1B50-2A9D-55C3-8B5E2A4C9FA7}" dt="2025-01-10T18:07:46.840" v="385" actId="20577"/>
          <ac:spMkLst>
            <pc:docMk/>
            <pc:sldMk cId="1278019839" sldId="2691"/>
            <ac:spMk id="2" creationId="{F2702227-C49B-482E-D987-D520CAC3B7F6}"/>
          </ac:spMkLst>
        </pc:spChg>
      </pc:sldChg>
    </pc:docChg>
  </pc:docChgLst>
  <pc:docChgLst>
    <pc:chgData name="Thomas A. Digrazia" userId="S::digrazia@services.fnal.gov::390fbc20-101e-4c82-957a-89d277fa97db" providerId="AD" clId="Web-{EDB9F320-D841-8F0D-645B-BD0CAD87D935}"/>
    <pc:docChg chg="modSld">
      <pc:chgData name="Thomas A. Digrazia" userId="S::digrazia@services.fnal.gov::390fbc20-101e-4c82-957a-89d277fa97db" providerId="AD" clId="Web-{EDB9F320-D841-8F0D-645B-BD0CAD87D935}" dt="2025-01-09T18:31:19.004" v="2" actId="20577"/>
      <pc:docMkLst>
        <pc:docMk/>
      </pc:docMkLst>
      <pc:sldChg chg="modSp">
        <pc:chgData name="Thomas A. Digrazia" userId="S::digrazia@services.fnal.gov::390fbc20-101e-4c82-957a-89d277fa97db" providerId="AD" clId="Web-{EDB9F320-D841-8F0D-645B-BD0CAD87D935}" dt="2025-01-09T18:31:19.004" v="2" actId="20577"/>
        <pc:sldMkLst>
          <pc:docMk/>
          <pc:sldMk cId="2819591689" sldId="2947"/>
        </pc:sldMkLst>
        <pc:spChg chg="mod">
          <ac:chgData name="Thomas A. Digrazia" userId="S::digrazia@services.fnal.gov::390fbc20-101e-4c82-957a-89d277fa97db" providerId="AD" clId="Web-{EDB9F320-D841-8F0D-645B-BD0CAD87D935}" dt="2025-01-09T18:31:19.004" v="2" actId="20577"/>
          <ac:spMkLst>
            <pc:docMk/>
            <pc:sldMk cId="2819591689" sldId="2947"/>
            <ac:spMk id="3" creationId="{537C309A-AC86-FE9A-C9A8-7FE5FEB2C24E}"/>
          </ac:spMkLst>
        </pc:spChg>
      </pc:sldChg>
    </pc:docChg>
  </pc:docChgLst>
  <pc:docChgLst>
    <pc:chgData name="Saravan K. Chandrasekaran" userId="S::saravan@services.fnal.gov::d17f42ac-67e8-41cb-9b08-d39450231a32" providerId="AD" clId="Web-{18FC867B-4B3F-01DA-D44D-DDAD823305BD}"/>
    <pc:docChg chg="modSld">
      <pc:chgData name="Saravan K. Chandrasekaran" userId="S::saravan@services.fnal.gov::d17f42ac-67e8-41cb-9b08-d39450231a32" providerId="AD" clId="Web-{18FC867B-4B3F-01DA-D44D-DDAD823305BD}" dt="2025-01-13T20:45:49.380" v="1" actId="20577"/>
      <pc:docMkLst>
        <pc:docMk/>
      </pc:docMkLst>
      <pc:sldChg chg="modSp">
        <pc:chgData name="Saravan K. Chandrasekaran" userId="S::saravan@services.fnal.gov::d17f42ac-67e8-41cb-9b08-d39450231a32" providerId="AD" clId="Web-{18FC867B-4B3F-01DA-D44D-DDAD823305BD}" dt="2025-01-13T20:45:49.380" v="1" actId="20577"/>
        <pc:sldMkLst>
          <pc:docMk/>
          <pc:sldMk cId="1278019839" sldId="2691"/>
        </pc:sldMkLst>
        <pc:spChg chg="mod">
          <ac:chgData name="Saravan K. Chandrasekaran" userId="S::saravan@services.fnal.gov::d17f42ac-67e8-41cb-9b08-d39450231a32" providerId="AD" clId="Web-{18FC867B-4B3F-01DA-D44D-DDAD823305BD}" dt="2025-01-13T20:45:49.380" v="1" actId="20577"/>
          <ac:spMkLst>
            <pc:docMk/>
            <pc:sldMk cId="1278019839" sldId="2691"/>
            <ac:spMk id="2" creationId="{F2702227-C49B-482E-D987-D520CAC3B7F6}"/>
          </ac:spMkLst>
        </pc:spChg>
      </pc:sldChg>
    </pc:docChg>
  </pc:docChgLst>
  <pc:docChgLst>
    <pc:chgData name="Thomas A. Digrazia" userId="S::digrazia@services.fnal.gov::390fbc20-101e-4c82-957a-89d277fa97db" providerId="AD" clId="Web-{207B4361-88AE-1DC5-4302-33887B9B0898}"/>
    <pc:docChg chg="modSld">
      <pc:chgData name="Thomas A. Digrazia" userId="S::digrazia@services.fnal.gov::390fbc20-101e-4c82-957a-89d277fa97db" providerId="AD" clId="Web-{207B4361-88AE-1DC5-4302-33887B9B0898}" dt="2025-01-09T17:37:11.263" v="731" actId="20577"/>
      <pc:docMkLst>
        <pc:docMk/>
      </pc:docMkLst>
      <pc:sldChg chg="addSp delSp modSp">
        <pc:chgData name="Thomas A. Digrazia" userId="S::digrazia@services.fnal.gov::390fbc20-101e-4c82-957a-89d277fa97db" providerId="AD" clId="Web-{207B4361-88AE-1DC5-4302-33887B9B0898}" dt="2025-01-09T17:37:11.263" v="731" actId="20577"/>
        <pc:sldMkLst>
          <pc:docMk/>
          <pc:sldMk cId="2819591689" sldId="2947"/>
        </pc:sldMkLst>
        <pc:spChg chg="add del mod">
          <ac:chgData name="Thomas A. Digrazia" userId="S::digrazia@services.fnal.gov::390fbc20-101e-4c82-957a-89d277fa97db" providerId="AD" clId="Web-{207B4361-88AE-1DC5-4302-33887B9B0898}" dt="2025-01-09T17:37:11.263" v="731" actId="20577"/>
          <ac:spMkLst>
            <pc:docMk/>
            <pc:sldMk cId="2819591689" sldId="2947"/>
            <ac:spMk id="3" creationId="{537C309A-AC86-FE9A-C9A8-7FE5FEB2C24E}"/>
          </ac:spMkLst>
        </pc:spChg>
      </pc:sldChg>
      <pc:sldChg chg="addSp delSp modSp">
        <pc:chgData name="Thomas A. Digrazia" userId="S::digrazia@services.fnal.gov::390fbc20-101e-4c82-957a-89d277fa97db" providerId="AD" clId="Web-{207B4361-88AE-1DC5-4302-33887B9B0898}" dt="2025-01-09T15:30:14.897" v="629" actId="14100"/>
        <pc:sldMkLst>
          <pc:docMk/>
          <pc:sldMk cId="4249399788" sldId="2956"/>
        </pc:sldMkLst>
      </pc:sldChg>
      <pc:sldChg chg="addSp delSp modSp">
        <pc:chgData name="Thomas A. Digrazia" userId="S::digrazia@services.fnal.gov::390fbc20-101e-4c82-957a-89d277fa97db" providerId="AD" clId="Web-{207B4361-88AE-1DC5-4302-33887B9B0898}" dt="2025-01-09T15:27:15.383" v="608" actId="1076"/>
        <pc:sldMkLst>
          <pc:docMk/>
          <pc:sldMk cId="2360860351" sldId="2957"/>
        </pc:sldMkLst>
      </pc:sldChg>
    </pc:docChg>
  </pc:docChgLst>
  <pc:docChgLst>
    <pc:chgData name="Thomas A. Digrazia" userId="S::digrazia@services.fnal.gov::390fbc20-101e-4c82-957a-89d277fa97db" providerId="AD" clId="Web-{CCC039F0-2C3D-8E8D-A2C8-8915BC85B348}"/>
    <pc:docChg chg="delSld modSld modSection">
      <pc:chgData name="Thomas A. Digrazia" userId="S::digrazia@services.fnal.gov::390fbc20-101e-4c82-957a-89d277fa97db" providerId="AD" clId="Web-{CCC039F0-2C3D-8E8D-A2C8-8915BC85B348}" dt="2025-01-10T16:27:01.958" v="19"/>
      <pc:docMkLst>
        <pc:docMk/>
      </pc:docMkLst>
      <pc:sldChg chg="del">
        <pc:chgData name="Thomas A. Digrazia" userId="S::digrazia@services.fnal.gov::390fbc20-101e-4c82-957a-89d277fa97db" providerId="AD" clId="Web-{CCC039F0-2C3D-8E8D-A2C8-8915BC85B348}" dt="2025-01-10T15:18:43.156" v="0"/>
        <pc:sldMkLst>
          <pc:docMk/>
          <pc:sldMk cId="4249399788" sldId="2956"/>
        </pc:sldMkLst>
      </pc:sldChg>
      <pc:sldChg chg="addSp delSp modSp">
        <pc:chgData name="Thomas A. Digrazia" userId="S::digrazia@services.fnal.gov::390fbc20-101e-4c82-957a-89d277fa97db" providerId="AD" clId="Web-{CCC039F0-2C3D-8E8D-A2C8-8915BC85B348}" dt="2025-01-10T16:27:01.958" v="19"/>
        <pc:sldMkLst>
          <pc:docMk/>
          <pc:sldMk cId="2360860351" sldId="2957"/>
        </pc:sldMkLst>
        <pc:spChg chg="mod">
          <ac:chgData name="Thomas A. Digrazia" userId="S::digrazia@services.fnal.gov::390fbc20-101e-4c82-957a-89d277fa97db" providerId="AD" clId="Web-{CCC039F0-2C3D-8E8D-A2C8-8915BC85B348}" dt="2025-01-10T16:24:41.818" v="15" actId="20577"/>
          <ac:spMkLst>
            <pc:docMk/>
            <pc:sldMk cId="2360860351" sldId="2957"/>
            <ac:spMk id="6" creationId="{45A8C60B-9964-A37D-ABF1-BFCD5B477814}"/>
          </ac:spMkLst>
        </pc:spChg>
      </pc:sldChg>
    </pc:docChg>
  </pc:docChgLst>
  <pc:docChgLst>
    <pc:chgData name="Saravan K. Chandrasekaran" userId="S::saravan@services.fnal.gov::d17f42ac-67e8-41cb-9b08-d39450231a32" providerId="AD" clId="Web-{FD7BA6E3-F0B6-BA04-B68E-B5EB64A0583D}"/>
    <pc:docChg chg="modSld">
      <pc:chgData name="Saravan K. Chandrasekaran" userId="S::saravan@services.fnal.gov::d17f42ac-67e8-41cb-9b08-d39450231a32" providerId="AD" clId="Web-{FD7BA6E3-F0B6-BA04-B68E-B5EB64A0583D}" dt="2025-01-10T21:05:31.514" v="137" actId="20577"/>
      <pc:docMkLst>
        <pc:docMk/>
      </pc:docMkLst>
      <pc:sldChg chg="modSp">
        <pc:chgData name="Saravan K. Chandrasekaran" userId="S::saravan@services.fnal.gov::d17f42ac-67e8-41cb-9b08-d39450231a32" providerId="AD" clId="Web-{FD7BA6E3-F0B6-BA04-B68E-B5EB64A0583D}" dt="2025-01-10T21:05:31.514" v="137" actId="20577"/>
        <pc:sldMkLst>
          <pc:docMk/>
          <pc:sldMk cId="1278019839" sldId="2691"/>
        </pc:sldMkLst>
        <pc:spChg chg="mod">
          <ac:chgData name="Saravan K. Chandrasekaran" userId="S::saravan@services.fnal.gov::d17f42ac-67e8-41cb-9b08-d39450231a32" providerId="AD" clId="Web-{FD7BA6E3-F0B6-BA04-B68E-B5EB64A0583D}" dt="2025-01-10T21:05:31.514" v="137" actId="20577"/>
          <ac:spMkLst>
            <pc:docMk/>
            <pc:sldMk cId="1278019839" sldId="2691"/>
            <ac:spMk id="2" creationId="{F2702227-C49B-482E-D987-D520CAC3B7F6}"/>
          </ac:spMkLst>
        </pc:spChg>
      </pc:sldChg>
    </pc:docChg>
  </pc:docChgLst>
  <pc:docChgLst>
    <pc:chgData name="Cristian Boffo" userId="1227677d-13bd-46c0-bdd5-02e0cbff23a7" providerId="ADAL" clId="{FBE209FD-3215-304B-8C5F-E90871147334}"/>
    <pc:docChg chg="custSel addSld delSld modSld modMainMaster modSection">
      <pc:chgData name="Cristian Boffo" userId="1227677d-13bd-46c0-bdd5-02e0cbff23a7" providerId="ADAL" clId="{FBE209FD-3215-304B-8C5F-E90871147334}" dt="2025-01-15T17:29:20.024" v="1275" actId="20577"/>
      <pc:docMkLst>
        <pc:docMk/>
      </pc:docMkLst>
      <pc:sldChg chg="modSp mod">
        <pc:chgData name="Cristian Boffo" userId="1227677d-13bd-46c0-bdd5-02e0cbff23a7" providerId="ADAL" clId="{FBE209FD-3215-304B-8C5F-E90871147334}" dt="2025-01-14T02:02:07.099" v="1209" actId="404"/>
        <pc:sldMkLst>
          <pc:docMk/>
          <pc:sldMk cId="1278019839" sldId="2691"/>
        </pc:sldMkLst>
        <pc:spChg chg="mod">
          <ac:chgData name="Cristian Boffo" userId="1227677d-13bd-46c0-bdd5-02e0cbff23a7" providerId="ADAL" clId="{FBE209FD-3215-304B-8C5F-E90871147334}" dt="2025-01-14T02:02:07.099" v="1209" actId="404"/>
          <ac:spMkLst>
            <pc:docMk/>
            <pc:sldMk cId="1278019839" sldId="2691"/>
            <ac:spMk id="2" creationId="{F2702227-C49B-482E-D987-D520CAC3B7F6}"/>
          </ac:spMkLst>
        </pc:spChg>
      </pc:sldChg>
      <pc:sldChg chg="modSp mod">
        <pc:chgData name="Cristian Boffo" userId="1227677d-13bd-46c0-bdd5-02e0cbff23a7" providerId="ADAL" clId="{FBE209FD-3215-304B-8C5F-E90871147334}" dt="2025-01-14T18:46:51.868" v="1263" actId="20577"/>
        <pc:sldMkLst>
          <pc:docMk/>
          <pc:sldMk cId="3858422653" sldId="2699"/>
        </pc:sldMkLst>
        <pc:spChg chg="mod">
          <ac:chgData name="Cristian Boffo" userId="1227677d-13bd-46c0-bdd5-02e0cbff23a7" providerId="ADAL" clId="{FBE209FD-3215-304B-8C5F-E90871147334}" dt="2025-01-14T18:46:51.868" v="1263" actId="20577"/>
          <ac:spMkLst>
            <pc:docMk/>
            <pc:sldMk cId="3858422653" sldId="2699"/>
            <ac:spMk id="10" creationId="{76801F56-8113-5444-4650-980361A46284}"/>
          </ac:spMkLst>
        </pc:spChg>
      </pc:sldChg>
      <pc:sldChg chg="modSp mod">
        <pc:chgData name="Cristian Boffo" userId="1227677d-13bd-46c0-bdd5-02e0cbff23a7" providerId="ADAL" clId="{FBE209FD-3215-304B-8C5F-E90871147334}" dt="2025-01-14T02:00:21.939" v="1198"/>
        <pc:sldMkLst>
          <pc:docMk/>
          <pc:sldMk cId="0" sldId="2713"/>
        </pc:sldMkLst>
        <pc:spChg chg="mod">
          <ac:chgData name="Cristian Boffo" userId="1227677d-13bd-46c0-bdd5-02e0cbff23a7" providerId="ADAL" clId="{FBE209FD-3215-304B-8C5F-E90871147334}" dt="2025-01-14T02:00:21.939" v="1198"/>
          <ac:spMkLst>
            <pc:docMk/>
            <pc:sldMk cId="0" sldId="2713"/>
            <ac:spMk id="3" creationId="{185883E4-CCF1-86D4-E11F-F164D5CC68A1}"/>
          </ac:spMkLst>
        </pc:spChg>
      </pc:sldChg>
      <pc:sldChg chg="addSp delSp modSp mod">
        <pc:chgData name="Cristian Boffo" userId="1227677d-13bd-46c0-bdd5-02e0cbff23a7" providerId="ADAL" clId="{FBE209FD-3215-304B-8C5F-E90871147334}" dt="2025-01-15T17:29:20.024" v="1275" actId="20577"/>
        <pc:sldMkLst>
          <pc:docMk/>
          <pc:sldMk cId="2340463371" sldId="2939"/>
        </pc:sldMkLst>
        <pc:spChg chg="mod">
          <ac:chgData name="Cristian Boffo" userId="1227677d-13bd-46c0-bdd5-02e0cbff23a7" providerId="ADAL" clId="{FBE209FD-3215-304B-8C5F-E90871147334}" dt="2025-01-14T14:04:46.245" v="1219" actId="207"/>
          <ac:spMkLst>
            <pc:docMk/>
            <pc:sldMk cId="2340463371" sldId="2939"/>
            <ac:spMk id="2" creationId="{20E1645F-4A89-42B9-7C69-0B90B88B847E}"/>
          </ac:spMkLst>
        </pc:spChg>
        <pc:spChg chg="add mod">
          <ac:chgData name="Cristian Boffo" userId="1227677d-13bd-46c0-bdd5-02e0cbff23a7" providerId="ADAL" clId="{FBE209FD-3215-304B-8C5F-E90871147334}" dt="2025-01-13T18:01:03.116" v="908" actId="1076"/>
          <ac:spMkLst>
            <pc:docMk/>
            <pc:sldMk cId="2340463371" sldId="2939"/>
            <ac:spMk id="4" creationId="{C3F95810-BEB8-9A20-D81C-051F35D34AAE}"/>
          </ac:spMkLst>
        </pc:spChg>
        <pc:spChg chg="mod">
          <ac:chgData name="Cristian Boffo" userId="1227677d-13bd-46c0-bdd5-02e0cbff23a7" providerId="ADAL" clId="{FBE209FD-3215-304B-8C5F-E90871147334}" dt="2025-01-15T17:29:20.024" v="1275" actId="20577"/>
          <ac:spMkLst>
            <pc:docMk/>
            <pc:sldMk cId="2340463371" sldId="2939"/>
            <ac:spMk id="5" creationId="{1FA17298-BE72-388C-878A-E765BDFC67A3}"/>
          </ac:spMkLst>
        </pc:spChg>
        <pc:spChg chg="mod">
          <ac:chgData name="Cristian Boffo" userId="1227677d-13bd-46c0-bdd5-02e0cbff23a7" providerId="ADAL" clId="{FBE209FD-3215-304B-8C5F-E90871147334}" dt="2025-01-14T14:05:17.260" v="1230" actId="207"/>
          <ac:spMkLst>
            <pc:docMk/>
            <pc:sldMk cId="2340463371" sldId="2939"/>
            <ac:spMk id="7" creationId="{9B5D5125-BE66-0534-AE37-0342A20B5526}"/>
          </ac:spMkLst>
        </pc:spChg>
        <pc:spChg chg="mod">
          <ac:chgData name="Cristian Boffo" userId="1227677d-13bd-46c0-bdd5-02e0cbff23a7" providerId="ADAL" clId="{FBE209FD-3215-304B-8C5F-E90871147334}" dt="2025-01-14T14:04:52.316" v="1220" actId="1076"/>
          <ac:spMkLst>
            <pc:docMk/>
            <pc:sldMk cId="2340463371" sldId="2939"/>
            <ac:spMk id="8" creationId="{0DC2BDD2-8968-976D-FBF6-D4CB966CD599}"/>
          </ac:spMkLst>
        </pc:spChg>
        <pc:spChg chg="mod">
          <ac:chgData name="Cristian Boffo" userId="1227677d-13bd-46c0-bdd5-02e0cbff23a7" providerId="ADAL" clId="{FBE209FD-3215-304B-8C5F-E90871147334}" dt="2025-01-14T14:05:20.269" v="1231" actId="207"/>
          <ac:spMkLst>
            <pc:docMk/>
            <pc:sldMk cId="2340463371" sldId="2939"/>
            <ac:spMk id="9" creationId="{E1F42CF4-D737-6410-504A-9FD7FA2F2111}"/>
          </ac:spMkLst>
        </pc:spChg>
        <pc:spChg chg="mod">
          <ac:chgData name="Cristian Boffo" userId="1227677d-13bd-46c0-bdd5-02e0cbff23a7" providerId="ADAL" clId="{FBE209FD-3215-304B-8C5F-E90871147334}" dt="2025-01-13T18:00:33.919" v="905" actId="20577"/>
          <ac:spMkLst>
            <pc:docMk/>
            <pc:sldMk cId="2340463371" sldId="2939"/>
            <ac:spMk id="10" creationId="{7147DCF2-0493-89EB-4168-DC58708A0365}"/>
          </ac:spMkLst>
        </pc:spChg>
        <pc:spChg chg="mod">
          <ac:chgData name="Cristian Boffo" userId="1227677d-13bd-46c0-bdd5-02e0cbff23a7" providerId="ADAL" clId="{FBE209FD-3215-304B-8C5F-E90871147334}" dt="2025-01-13T18:00:24.157" v="902" actId="20577"/>
          <ac:spMkLst>
            <pc:docMk/>
            <pc:sldMk cId="2340463371" sldId="2939"/>
            <ac:spMk id="12" creationId="{2D620B2D-ABA0-FB47-E308-DB4838944023}"/>
          </ac:spMkLst>
        </pc:spChg>
        <pc:spChg chg="add mod">
          <ac:chgData name="Cristian Boffo" userId="1227677d-13bd-46c0-bdd5-02e0cbff23a7" providerId="ADAL" clId="{FBE209FD-3215-304B-8C5F-E90871147334}" dt="2025-01-14T14:05:02.171" v="1223" actId="1076"/>
          <ac:spMkLst>
            <pc:docMk/>
            <pc:sldMk cId="2340463371" sldId="2939"/>
            <ac:spMk id="16" creationId="{BBECBD1A-2584-3C12-2064-3F8FE5440E02}"/>
          </ac:spMkLst>
        </pc:spChg>
        <pc:spChg chg="mod">
          <ac:chgData name="Cristian Boffo" userId="1227677d-13bd-46c0-bdd5-02e0cbff23a7" providerId="ADAL" clId="{FBE209FD-3215-304B-8C5F-E90871147334}" dt="2025-01-14T14:04:40.204" v="1218" actId="1076"/>
          <ac:spMkLst>
            <pc:docMk/>
            <pc:sldMk cId="2340463371" sldId="2939"/>
            <ac:spMk id="20" creationId="{746023AA-9B62-237F-ACF2-D8A56D4ECF76}"/>
          </ac:spMkLst>
        </pc:spChg>
        <pc:spChg chg="del">
          <ac:chgData name="Cristian Boffo" userId="1227677d-13bd-46c0-bdd5-02e0cbff23a7" providerId="ADAL" clId="{FBE209FD-3215-304B-8C5F-E90871147334}" dt="2025-01-14T14:04:57.198" v="1222" actId="478"/>
          <ac:spMkLst>
            <pc:docMk/>
            <pc:sldMk cId="2340463371" sldId="2939"/>
            <ac:spMk id="21" creationId="{3ED0356D-EBB8-54FF-6286-8DFACAA48316}"/>
          </ac:spMkLst>
        </pc:spChg>
        <pc:spChg chg="mod">
          <ac:chgData name="Cristian Boffo" userId="1227677d-13bd-46c0-bdd5-02e0cbff23a7" providerId="ADAL" clId="{FBE209FD-3215-304B-8C5F-E90871147334}" dt="2025-01-15T17:29:13.893" v="1274" actId="20577"/>
          <ac:spMkLst>
            <pc:docMk/>
            <pc:sldMk cId="2340463371" sldId="2939"/>
            <ac:spMk id="22" creationId="{B501D29B-0F1B-9A6D-D6C2-7A3A6552F81D}"/>
          </ac:spMkLst>
        </pc:spChg>
        <pc:picChg chg="mod">
          <ac:chgData name="Cristian Boffo" userId="1227677d-13bd-46c0-bdd5-02e0cbff23a7" providerId="ADAL" clId="{FBE209FD-3215-304B-8C5F-E90871147334}" dt="2025-01-13T18:01:39.050" v="909" actId="14826"/>
          <ac:picMkLst>
            <pc:docMk/>
            <pc:sldMk cId="2340463371" sldId="2939"/>
            <ac:picMk id="13" creationId="{5C24F8F7-050D-236F-9BA2-782361286917}"/>
          </ac:picMkLst>
        </pc:picChg>
        <pc:picChg chg="mod">
          <ac:chgData name="Cristian Boffo" userId="1227677d-13bd-46c0-bdd5-02e0cbff23a7" providerId="ADAL" clId="{FBE209FD-3215-304B-8C5F-E90871147334}" dt="2025-01-13T23:47:20.419" v="1179" actId="14826"/>
          <ac:picMkLst>
            <pc:docMk/>
            <pc:sldMk cId="2340463371" sldId="2939"/>
            <ac:picMk id="15" creationId="{64774C85-9E8C-5178-C3A6-55511B612402}"/>
          </ac:picMkLst>
        </pc:picChg>
      </pc:sldChg>
      <pc:sldChg chg="modSp mod">
        <pc:chgData name="Cristian Boffo" userId="1227677d-13bd-46c0-bdd5-02e0cbff23a7" providerId="ADAL" clId="{FBE209FD-3215-304B-8C5F-E90871147334}" dt="2025-01-15T17:28:13.673" v="1265" actId="14826"/>
        <pc:sldMkLst>
          <pc:docMk/>
          <pc:sldMk cId="2252028990" sldId="2942"/>
        </pc:sldMkLst>
        <pc:spChg chg="mod">
          <ac:chgData name="Cristian Boffo" userId="1227677d-13bd-46c0-bdd5-02e0cbff23a7" providerId="ADAL" clId="{FBE209FD-3215-304B-8C5F-E90871147334}" dt="2025-01-14T02:01:32.856" v="1204" actId="20577"/>
          <ac:spMkLst>
            <pc:docMk/>
            <pc:sldMk cId="2252028990" sldId="2942"/>
            <ac:spMk id="2" creationId="{BC6C02F6-24D9-A8DC-11CA-07675920D16D}"/>
          </ac:spMkLst>
        </pc:spChg>
        <pc:picChg chg="mod">
          <ac:chgData name="Cristian Boffo" userId="1227677d-13bd-46c0-bdd5-02e0cbff23a7" providerId="ADAL" clId="{FBE209FD-3215-304B-8C5F-E90871147334}" dt="2025-01-15T17:28:00.338" v="1264" actId="14826"/>
          <ac:picMkLst>
            <pc:docMk/>
            <pc:sldMk cId="2252028990" sldId="2942"/>
            <ac:picMk id="3" creationId="{BC06814E-1E9A-2A99-9CE4-73031FD4615D}"/>
          </ac:picMkLst>
        </pc:picChg>
        <pc:picChg chg="mod">
          <ac:chgData name="Cristian Boffo" userId="1227677d-13bd-46c0-bdd5-02e0cbff23a7" providerId="ADAL" clId="{FBE209FD-3215-304B-8C5F-E90871147334}" dt="2025-01-15T17:28:13.673" v="1265" actId="14826"/>
          <ac:picMkLst>
            <pc:docMk/>
            <pc:sldMk cId="2252028990" sldId="2942"/>
            <ac:picMk id="4" creationId="{51408B2F-E626-B992-98F9-9CF1C8788A5D}"/>
          </ac:picMkLst>
        </pc:picChg>
      </pc:sldChg>
      <pc:sldChg chg="modSp mod">
        <pc:chgData name="Cristian Boffo" userId="1227677d-13bd-46c0-bdd5-02e0cbff23a7" providerId="ADAL" clId="{FBE209FD-3215-304B-8C5F-E90871147334}" dt="2025-01-14T14:02:15.912" v="1211" actId="14826"/>
        <pc:sldMkLst>
          <pc:docMk/>
          <pc:sldMk cId="1850173281" sldId="2943"/>
        </pc:sldMkLst>
        <pc:picChg chg="mod">
          <ac:chgData name="Cristian Boffo" userId="1227677d-13bd-46c0-bdd5-02e0cbff23a7" providerId="ADAL" clId="{FBE209FD-3215-304B-8C5F-E90871147334}" dt="2025-01-13T23:50:18.585" v="1180" actId="14826"/>
          <ac:picMkLst>
            <pc:docMk/>
            <pc:sldMk cId="1850173281" sldId="2943"/>
            <ac:picMk id="4" creationId="{C8D906AE-24E1-9C7A-A7A2-409082A47E6A}"/>
          </ac:picMkLst>
        </pc:picChg>
        <pc:picChg chg="mod">
          <ac:chgData name="Cristian Boffo" userId="1227677d-13bd-46c0-bdd5-02e0cbff23a7" providerId="ADAL" clId="{FBE209FD-3215-304B-8C5F-E90871147334}" dt="2025-01-14T14:02:15.912" v="1211" actId="14826"/>
          <ac:picMkLst>
            <pc:docMk/>
            <pc:sldMk cId="1850173281" sldId="2943"/>
            <ac:picMk id="8" creationId="{451D729E-5622-3EA3-904E-69BB65F98F33}"/>
          </ac:picMkLst>
        </pc:picChg>
      </pc:sldChg>
      <pc:sldChg chg="modSp mod">
        <pc:chgData name="Cristian Boffo" userId="1227677d-13bd-46c0-bdd5-02e0cbff23a7" providerId="ADAL" clId="{FBE209FD-3215-304B-8C5F-E90871147334}" dt="2025-01-14T18:46:46.321" v="1262" actId="6549"/>
        <pc:sldMkLst>
          <pc:docMk/>
          <pc:sldMk cId="412194630" sldId="2946"/>
        </pc:sldMkLst>
        <pc:spChg chg="mod">
          <ac:chgData name="Cristian Boffo" userId="1227677d-13bd-46c0-bdd5-02e0cbff23a7" providerId="ADAL" clId="{FBE209FD-3215-304B-8C5F-E90871147334}" dt="2025-01-14T18:46:46.321" v="1262" actId="6549"/>
          <ac:spMkLst>
            <pc:docMk/>
            <pc:sldMk cId="412194630" sldId="2946"/>
            <ac:spMk id="3" creationId="{F47673BF-B133-6CC3-88F2-6F5772ED9F78}"/>
          </ac:spMkLst>
        </pc:spChg>
      </pc:sldChg>
      <pc:sldChg chg="modSp mod">
        <pc:chgData name="Cristian Boffo" userId="1227677d-13bd-46c0-bdd5-02e0cbff23a7" providerId="ADAL" clId="{FBE209FD-3215-304B-8C5F-E90871147334}" dt="2025-01-14T02:01:49.444" v="1207" actId="120"/>
        <pc:sldMkLst>
          <pc:docMk/>
          <pc:sldMk cId="2819591689" sldId="2947"/>
        </pc:sldMkLst>
        <pc:spChg chg="mod">
          <ac:chgData name="Cristian Boffo" userId="1227677d-13bd-46c0-bdd5-02e0cbff23a7" providerId="ADAL" clId="{FBE209FD-3215-304B-8C5F-E90871147334}" dt="2025-01-14T02:01:49.444" v="1207" actId="120"/>
          <ac:spMkLst>
            <pc:docMk/>
            <pc:sldMk cId="2819591689" sldId="2947"/>
            <ac:spMk id="3" creationId="{537C309A-AC86-FE9A-C9A8-7FE5FEB2C24E}"/>
          </ac:spMkLst>
        </pc:spChg>
      </pc:sldChg>
      <pc:sldChg chg="modSp add mod">
        <pc:chgData name="Cristian Boffo" userId="1227677d-13bd-46c0-bdd5-02e0cbff23a7" providerId="ADAL" clId="{FBE209FD-3215-304B-8C5F-E90871147334}" dt="2025-01-14T18:46:33.071" v="1260" actId="20577"/>
        <pc:sldMkLst>
          <pc:docMk/>
          <pc:sldMk cId="4287979033" sldId="2948"/>
        </pc:sldMkLst>
        <pc:spChg chg="mod">
          <ac:chgData name="Cristian Boffo" userId="1227677d-13bd-46c0-bdd5-02e0cbff23a7" providerId="ADAL" clId="{FBE209FD-3215-304B-8C5F-E90871147334}" dt="2025-01-14T18:46:33.071" v="1260" actId="20577"/>
          <ac:spMkLst>
            <pc:docMk/>
            <pc:sldMk cId="4287979033" sldId="2948"/>
            <ac:spMk id="10" creationId="{76801F56-8113-5444-4650-980361A46284}"/>
          </ac:spMkLst>
        </pc:spChg>
      </pc:sldChg>
      <pc:sldChg chg="modSp add mod">
        <pc:chgData name="Cristian Boffo" userId="1227677d-13bd-46c0-bdd5-02e0cbff23a7" providerId="ADAL" clId="{FBE209FD-3215-304B-8C5F-E90871147334}" dt="2025-01-14T18:46:39.369" v="1261" actId="20577"/>
        <pc:sldMkLst>
          <pc:docMk/>
          <pc:sldMk cId="4091274543" sldId="2960"/>
        </pc:sldMkLst>
        <pc:spChg chg="mod">
          <ac:chgData name="Cristian Boffo" userId="1227677d-13bd-46c0-bdd5-02e0cbff23a7" providerId="ADAL" clId="{FBE209FD-3215-304B-8C5F-E90871147334}" dt="2025-01-14T18:46:39.369" v="1261" actId="20577"/>
          <ac:spMkLst>
            <pc:docMk/>
            <pc:sldMk cId="4091274543" sldId="2960"/>
            <ac:spMk id="10" creationId="{76801F56-8113-5444-4650-980361A46284}"/>
          </ac:spMkLst>
        </pc:spChg>
      </pc:sldChg>
      <pc:sldChg chg="del">
        <pc:chgData name="Cristian Boffo" userId="1227677d-13bd-46c0-bdd5-02e0cbff23a7" providerId="ADAL" clId="{FBE209FD-3215-304B-8C5F-E90871147334}" dt="2025-01-14T16:40:23.724" v="1234" actId="2696"/>
        <pc:sldMkLst>
          <pc:docMk/>
          <pc:sldMk cId="4039970379" sldId="2961"/>
        </pc:sldMkLst>
      </pc:sldChg>
      <pc:sldMasterChg chg="modSldLayout">
        <pc:chgData name="Cristian Boffo" userId="1227677d-13bd-46c0-bdd5-02e0cbff23a7" providerId="ADAL" clId="{FBE209FD-3215-304B-8C5F-E90871147334}" dt="2025-01-09T16:38:46.279" v="635" actId="20577"/>
        <pc:sldMasterMkLst>
          <pc:docMk/>
          <pc:sldMasterMk cId="1000730430" sldId="2147484162"/>
        </pc:sldMasterMkLst>
        <pc:sldLayoutChg chg="modSp mod">
          <pc:chgData name="Cristian Boffo" userId="1227677d-13bd-46c0-bdd5-02e0cbff23a7" providerId="ADAL" clId="{FBE209FD-3215-304B-8C5F-E90871147334}" dt="2025-01-09T16:38:46.279" v="635" actId="20577"/>
          <pc:sldLayoutMkLst>
            <pc:docMk/>
            <pc:sldMasterMk cId="1000730430" sldId="2147484162"/>
            <pc:sldLayoutMk cId="1640219004" sldId="2147484173"/>
          </pc:sldLayoutMkLst>
          <pc:spChg chg="mod">
            <ac:chgData name="Cristian Boffo" userId="1227677d-13bd-46c0-bdd5-02e0cbff23a7" providerId="ADAL" clId="{FBE209FD-3215-304B-8C5F-E90871147334}" dt="2025-01-09T16:38:46.279" v="635" actId="20577"/>
            <ac:spMkLst>
              <pc:docMk/>
              <pc:sldMasterMk cId="1000730430" sldId="2147484162"/>
              <pc:sldLayoutMk cId="1640219004" sldId="2147484173"/>
              <ac:spMk id="5" creationId="{5980C502-5F97-9C2F-4F99-87C091C270BC}"/>
            </ac:spMkLst>
          </pc:spChg>
        </pc:sldLayoutChg>
      </pc:sldMasterChg>
    </pc:docChg>
  </pc:docChgLst>
  <pc:docChgLst>
    <pc:chgData name="Thomas A. Digrazia" userId="S::digrazia@services.fnal.gov::390fbc20-101e-4c82-957a-89d277fa97db" providerId="AD" clId="Web-{B08E1EF6-D264-A84D-9EE1-2B3E8C1CFDC0}"/>
    <pc:docChg chg="modSld">
      <pc:chgData name="Thomas A. Digrazia" userId="S::digrazia@services.fnal.gov::390fbc20-101e-4c82-957a-89d277fa97db" providerId="AD" clId="Web-{B08E1EF6-D264-A84D-9EE1-2B3E8C1CFDC0}" dt="2025-01-10T17:28:29.666" v="573"/>
      <pc:docMkLst>
        <pc:docMk/>
      </pc:docMkLst>
      <pc:sldChg chg="addSp delSp modSp">
        <pc:chgData name="Thomas A. Digrazia" userId="S::digrazia@services.fnal.gov::390fbc20-101e-4c82-957a-89d277fa97db" providerId="AD" clId="Web-{B08E1EF6-D264-A84D-9EE1-2B3E8C1CFDC0}" dt="2025-01-10T17:28:29.666" v="573"/>
        <pc:sldMkLst>
          <pc:docMk/>
          <pc:sldMk cId="2360860351" sldId="2957"/>
        </pc:sldMkLst>
        <pc:spChg chg="add mod">
          <ac:chgData name="Thomas A. Digrazia" userId="S::digrazia@services.fnal.gov::390fbc20-101e-4c82-957a-89d277fa97db" providerId="AD" clId="Web-{B08E1EF6-D264-A84D-9EE1-2B3E8C1CFDC0}" dt="2025-01-10T17:21:27.416" v="526" actId="20577"/>
          <ac:spMkLst>
            <pc:docMk/>
            <pc:sldMk cId="2360860351" sldId="2957"/>
            <ac:spMk id="7" creationId="{8C928D0E-0127-B7A8-542A-C6E059FA9E97}"/>
          </ac:spMkLst>
        </pc:spChg>
        <pc:picChg chg="add mod">
          <ac:chgData name="Thomas A. Digrazia" userId="S::digrazia@services.fnal.gov::390fbc20-101e-4c82-957a-89d277fa97db" providerId="AD" clId="Web-{B08E1EF6-D264-A84D-9EE1-2B3E8C1CFDC0}" dt="2025-01-10T16:59:30.884" v="3" actId="1076"/>
          <ac:picMkLst>
            <pc:docMk/>
            <pc:sldMk cId="2360860351" sldId="2957"/>
            <ac:picMk id="2" creationId="{12C6E01F-A0A7-7141-8FB6-DC6D7AB705CE}"/>
          </ac:picMkLst>
        </pc:picChg>
      </pc:sldChg>
    </pc:docChg>
  </pc:docChgLst>
  <pc:docChgLst>
    <pc:chgData name="Joseph E Dey" userId="c9e3af1c-ec7b-4af0-a3a3-30669bdf3ad3" providerId="ADAL" clId="{AFC40EA8-F669-1842-ABCA-5863BEEC8F7F}"/>
    <pc:docChg chg="undo custSel modSld">
      <pc:chgData name="Joseph E Dey" userId="c9e3af1c-ec7b-4af0-a3a3-30669bdf3ad3" providerId="ADAL" clId="{AFC40EA8-F669-1842-ABCA-5863BEEC8F7F}" dt="2025-01-15T14:43:19.056" v="609" actId="20577"/>
      <pc:docMkLst>
        <pc:docMk/>
      </pc:docMkLst>
      <pc:sldChg chg="addSp delSp modSp mod">
        <pc:chgData name="Joseph E Dey" userId="c9e3af1c-ec7b-4af0-a3a3-30669bdf3ad3" providerId="ADAL" clId="{AFC40EA8-F669-1842-ABCA-5863BEEC8F7F}" dt="2025-01-15T14:43:19.056" v="609" actId="20577"/>
        <pc:sldMkLst>
          <pc:docMk/>
          <pc:sldMk cId="976735795" sldId="2708"/>
        </pc:sldMkLst>
        <pc:spChg chg="add mod">
          <ac:chgData name="Joseph E Dey" userId="c9e3af1c-ec7b-4af0-a3a3-30669bdf3ad3" providerId="ADAL" clId="{AFC40EA8-F669-1842-ABCA-5863BEEC8F7F}" dt="2025-01-15T14:43:19.056" v="609" actId="20577"/>
          <ac:spMkLst>
            <pc:docMk/>
            <pc:sldMk cId="976735795" sldId="2708"/>
            <ac:spMk id="2" creationId="{9F9F14F3-B3C1-135D-4E7D-C14B6C8EF651}"/>
          </ac:spMkLst>
        </pc:spChg>
        <pc:spChg chg="add mod">
          <ac:chgData name="Joseph E Dey" userId="c9e3af1c-ec7b-4af0-a3a3-30669bdf3ad3" providerId="ADAL" clId="{AFC40EA8-F669-1842-ABCA-5863BEEC8F7F}" dt="2025-01-10T15:07:04.169" v="9"/>
          <ac:spMkLst>
            <pc:docMk/>
            <pc:sldMk cId="976735795" sldId="2708"/>
            <ac:spMk id="11" creationId="{5140CF49-3DC2-9553-E802-345BE6DCEB35}"/>
          </ac:spMkLst>
        </pc:spChg>
        <pc:spChg chg="add mod">
          <ac:chgData name="Joseph E Dey" userId="c9e3af1c-ec7b-4af0-a3a3-30669bdf3ad3" providerId="ADAL" clId="{AFC40EA8-F669-1842-ABCA-5863BEEC8F7F}" dt="2025-01-10T15:08:02.021" v="38" actId="1035"/>
          <ac:spMkLst>
            <pc:docMk/>
            <pc:sldMk cId="976735795" sldId="2708"/>
            <ac:spMk id="12" creationId="{93D14B88-5958-0A29-89D7-361E32E4A8C5}"/>
          </ac:spMkLst>
        </pc:spChg>
        <pc:picChg chg="add mod">
          <ac:chgData name="Joseph E Dey" userId="c9e3af1c-ec7b-4af0-a3a3-30669bdf3ad3" providerId="ADAL" clId="{AFC40EA8-F669-1842-ABCA-5863BEEC8F7F}" dt="2025-01-10T15:07:04.169" v="9"/>
          <ac:picMkLst>
            <pc:docMk/>
            <pc:sldMk cId="976735795" sldId="2708"/>
            <ac:picMk id="13" creationId="{B114BB8C-C782-171F-1FFF-FC711C0F671B}"/>
          </ac:picMkLst>
        </pc:picChg>
        <pc:picChg chg="add mod">
          <ac:chgData name="Joseph E Dey" userId="c9e3af1c-ec7b-4af0-a3a3-30669bdf3ad3" providerId="ADAL" clId="{AFC40EA8-F669-1842-ABCA-5863BEEC8F7F}" dt="2025-01-10T15:07:04.169" v="9"/>
          <ac:picMkLst>
            <pc:docMk/>
            <pc:sldMk cId="976735795" sldId="2708"/>
            <ac:picMk id="14" creationId="{C40198A8-61B1-2A1C-BEC1-4CDFC2ABF296}"/>
          </ac:picMkLst>
        </pc:picChg>
      </pc:sldChg>
    </pc:docChg>
  </pc:docChgLst>
  <pc:docChgLst>
    <pc:chgData name="Thomas A. Digrazia" userId="390fbc20-101e-4c82-957a-89d277fa97db" providerId="ADAL" clId="{10992A54-25F1-4319-8DC5-6141DDCC92A5}"/>
    <pc:docChg chg="custSel modSld">
      <pc:chgData name="Thomas A. Digrazia" userId="390fbc20-101e-4c82-957a-89d277fa97db" providerId="ADAL" clId="{10992A54-25F1-4319-8DC5-6141DDCC92A5}" dt="2025-01-10T20:56:39.144" v="1131" actId="404"/>
      <pc:docMkLst>
        <pc:docMk/>
      </pc:docMkLst>
      <pc:sldChg chg="addSp delSp modSp mod">
        <pc:chgData name="Thomas A. Digrazia" userId="390fbc20-101e-4c82-957a-89d277fa97db" providerId="ADAL" clId="{10992A54-25F1-4319-8DC5-6141DDCC92A5}" dt="2025-01-10T20:56:39.144" v="1131" actId="404"/>
        <pc:sldMkLst>
          <pc:docMk/>
          <pc:sldMk cId="2360860351" sldId="2957"/>
        </pc:sldMkLst>
        <pc:spChg chg="mod">
          <ac:chgData name="Thomas A. Digrazia" userId="390fbc20-101e-4c82-957a-89d277fa97db" providerId="ADAL" clId="{10992A54-25F1-4319-8DC5-6141DDCC92A5}" dt="2025-01-10T20:56:39.144" v="1131" actId="404"/>
          <ac:spMkLst>
            <pc:docMk/>
            <pc:sldMk cId="2360860351" sldId="2957"/>
            <ac:spMk id="7" creationId="{8C928D0E-0127-B7A8-542A-C6E059FA9E97}"/>
          </ac:spMkLst>
        </pc:spChg>
        <pc:picChg chg="mod">
          <ac:chgData name="Thomas A. Digrazia" userId="390fbc20-101e-4c82-957a-89d277fa97db" providerId="ADAL" clId="{10992A54-25F1-4319-8DC5-6141DDCC92A5}" dt="2025-01-10T20:09:00.361" v="320" actId="14100"/>
          <ac:picMkLst>
            <pc:docMk/>
            <pc:sldMk cId="2360860351" sldId="2957"/>
            <ac:picMk id="2" creationId="{12C6E01F-A0A7-7141-8FB6-DC6D7AB705C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1/15/25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1/15/25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9307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85952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75600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312058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was </a:t>
            </a:r>
            <a:r>
              <a:rPr lang="en-US" err="1"/>
              <a:t>interviewed,a</a:t>
            </a:r>
            <a:r>
              <a:rPr lang="en-US"/>
              <a:t> dd statistics o QC per each system, standard QA on SOW to mark on DOE414 based on check list for QA</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83485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98361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51311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1383" y="-1966"/>
            <a:ext cx="12200935" cy="902819"/>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50117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Poland-WUST, </a:t>
            </a:r>
            <a:r>
              <a:rPr lang="en-US" sz="1600" kern="1200" baseline="0">
                <a:solidFill>
                  <a:schemeClr val="bg2">
                    <a:lumMod val="50000"/>
                  </a:schemeClr>
                </a:solidFill>
                <a:latin typeface="Helvetica"/>
                <a:ea typeface="Geneva" charset="0"/>
                <a:cs typeface="Helvetica"/>
              </a:rPr>
              <a:t>WUT, TUL </a:t>
            </a:r>
            <a:endParaRPr lang="en-US" sz="1600" kern="1200" baseline="0">
              <a:solidFill>
                <a:schemeClr val="bg2">
                  <a:lumMod val="50000"/>
                </a:schemeClr>
              </a:solidFill>
              <a:latin typeface="Helvetica"/>
              <a:cs typeface="Helvetica"/>
            </a:endParaRPr>
          </a:p>
        </p:txBody>
      </p:sp>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70" y="-20464"/>
            <a:ext cx="1183341" cy="914400"/>
          </a:xfrm>
          <a:prstGeom prst="rect">
            <a:avLst/>
          </a:prstGeom>
        </p:spPr>
      </p:pic>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740793" y="4992835"/>
            <a:ext cx="274320" cy="274320"/>
          </a:xfrm>
          <a:prstGeom prst="rect">
            <a:avLst/>
          </a:prstGeom>
        </p:spPr>
      </p:pic>
      <p:pic>
        <p:nvPicPr>
          <p:cNvPr id="5" name="Picture 4" descr="A picture containing outdoor, sky, ground, docked&#10;&#10;Description automatically generated">
            <a:extLst>
              <a:ext uri="{FF2B5EF4-FFF2-40B4-BE49-F238E27FC236}">
                <a16:creationId xmlns:a16="http://schemas.microsoft.com/office/drawing/2014/main" id="{DA3F61F8-99A8-D91D-84C0-0EED2029DFD9}"/>
              </a:ext>
            </a:extLst>
          </p:cNvPr>
          <p:cNvPicPr>
            <a:picLocks noChangeAspect="1"/>
          </p:cNvPicPr>
          <p:nvPr userDrawn="1"/>
        </p:nvPicPr>
        <p:blipFill>
          <a:blip r:embed="rId10"/>
          <a:srcRect t="24203" b="32198"/>
          <a:stretch/>
        </p:blipFill>
        <p:spPr>
          <a:xfrm>
            <a:off x="-2163" y="892895"/>
            <a:ext cx="12188952" cy="3554843"/>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Logo Bottom: 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Pict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6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9/18/2023</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a:p>
        </p:txBody>
      </p:sp>
      <p:sp>
        <p:nvSpPr>
          <p:cNvPr id="5" name="Date Placeholder 3">
            <a:extLst>
              <a:ext uri="{FF2B5EF4-FFF2-40B4-BE49-F238E27FC236}">
                <a16:creationId xmlns:a16="http://schemas.microsoft.com/office/drawing/2014/main" id="{5980C502-5F97-9C2F-4F99-87C091C270BC}"/>
              </a:ext>
            </a:extLst>
          </p:cNvPr>
          <p:cNvSpPr txBox="1">
            <a:spLocks/>
          </p:cNvSpPr>
          <p:nvPr userDrawn="1"/>
        </p:nvSpPr>
        <p:spPr>
          <a:xfrm>
            <a:off x="982436" y="6547277"/>
            <a:ext cx="9578884" cy="19424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PIP-II – PMG – January 2025</a:t>
            </a:r>
          </a:p>
        </p:txBody>
      </p:sp>
    </p:spTree>
    <p:extLst>
      <p:ext uri="{BB962C8B-B14F-4D97-AF65-F5344CB8AC3E}">
        <p14:creationId xmlns:p14="http://schemas.microsoft.com/office/powerpoint/2010/main" val="1640219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PRESENTER | P2MAC</a:t>
            </a:r>
            <a:endParaRPr lang="en-US" b="1"/>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0" r:id="rId2"/>
    <p:sldLayoutId id="2147484172" r:id="rId3"/>
    <p:sldLayoutId id="2147484173" r:id="rId4"/>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hyperlink" Target="https://web.fnal.gov/project/piptech/PIP2lessonslearned/Lists/Lessons%20Learned/DispForm.aspx?ID=10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vector-onsite.fnal.gov/Tools/DiscrepancyReport/DisplayDiscrepancyReportReadOnly.asp?qsDRNo=13611" TargetMode="External"/><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hyperlink" Target="https://vector-onsite.fnal.gov/Tools/DiscrepancyReport/DisplayDiscrepancyReportReadOnly.asp?qsDRNo=13601" TargetMode="External"/><Relationship Id="rId4" Type="http://schemas.openxmlformats.org/officeDocument/2006/relationships/hyperlink" Target="https://vector-onsite.fnal.gov/Tools/DiscrepancyReport/DisplayDiscrepancyReportReadOnly.asp?qsDRNo=1375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530677"/>
            <a:ext cx="8087210" cy="1003049"/>
          </a:xfrm>
        </p:spPr>
        <p:txBody>
          <a:bodyPr>
            <a:noAutofit/>
          </a:bodyPr>
          <a:lstStyle/>
          <a:p>
            <a:pPr>
              <a:spcBef>
                <a:spcPts val="600"/>
              </a:spcBef>
            </a:pPr>
            <a:r>
              <a:rPr lang="en-US"/>
              <a:t>PIP-II Report</a:t>
            </a:r>
          </a:p>
        </p:txBody>
      </p:sp>
      <p:sp>
        <p:nvSpPr>
          <p:cNvPr id="4" name="Text Placeholder 3"/>
          <p:cNvSpPr>
            <a:spLocks noGrp="1"/>
          </p:cNvSpPr>
          <p:nvPr>
            <p:ph type="body" sz="quarter" idx="10"/>
          </p:nvPr>
        </p:nvSpPr>
        <p:spPr/>
        <p:txBody>
          <a:bodyPr/>
          <a:lstStyle/>
          <a:p>
            <a:r>
              <a:rPr lang="en-US"/>
              <a:t>PIP-II Team</a:t>
            </a:r>
          </a:p>
          <a:p>
            <a:r>
              <a:rPr lang="en-US"/>
              <a:t>Project Management Group</a:t>
            </a:r>
          </a:p>
          <a:p>
            <a:r>
              <a:rPr lang="en-US" sz="2100"/>
              <a:t>December 2024</a:t>
            </a:r>
            <a:endParaRPr lang="en-US" sz="2100">
              <a:cs typeface="Helvetica"/>
            </a:endParaRPr>
          </a:p>
        </p:txBody>
      </p:sp>
      <p:pic>
        <p:nvPicPr>
          <p:cNvPr id="5" name="Picture 4" descr="A picture containing outdoor, sky, ground, docked&#10;&#10;Description automatically generated">
            <a:extLst>
              <a:ext uri="{FF2B5EF4-FFF2-40B4-BE49-F238E27FC236}">
                <a16:creationId xmlns:a16="http://schemas.microsoft.com/office/drawing/2014/main" id="{053C7381-27BA-EA75-2FA7-86BBC1D4C10B}"/>
              </a:ext>
            </a:extLst>
          </p:cNvPr>
          <p:cNvPicPr>
            <a:picLocks noChangeAspect="1"/>
          </p:cNvPicPr>
          <p:nvPr/>
        </p:nvPicPr>
        <p:blipFill>
          <a:blip r:embed="rId3"/>
          <a:srcRect t="24203" b="32198"/>
          <a:stretch/>
        </p:blipFill>
        <p:spPr>
          <a:xfrm>
            <a:off x="-1" y="870614"/>
            <a:ext cx="12227371" cy="3551261"/>
          </a:xfrm>
          <a:prstGeom prst="rect">
            <a:avLst/>
          </a:prstGeom>
        </p:spPr>
      </p:pic>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10</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4C8C2B"/>
                </a:solidFill>
              </a:rPr>
              <a:t>SRF Cryo</a:t>
            </a:r>
          </a:p>
        </p:txBody>
      </p:sp>
      <p:sp>
        <p:nvSpPr>
          <p:cNvPr id="2" name="Content Placeholder 7">
            <a:extLst>
              <a:ext uri="{FF2B5EF4-FFF2-40B4-BE49-F238E27FC236}">
                <a16:creationId xmlns:a16="http://schemas.microsoft.com/office/drawing/2014/main" id="{16AD42D8-2500-233F-AB02-9178E188DEB9}"/>
              </a:ext>
            </a:extLst>
          </p:cNvPr>
          <p:cNvSpPr>
            <a:spLocks noGrp="1"/>
          </p:cNvSpPr>
          <p:nvPr/>
        </p:nvSpPr>
        <p:spPr>
          <a:xfrm>
            <a:off x="278068" y="674894"/>
            <a:ext cx="9408994" cy="5694061"/>
          </a:xfrm>
          <a:prstGeom prst="rect">
            <a:avLst/>
          </a:prstGeom>
        </p:spPr>
        <p:txBody>
          <a:bodyPr lIns="0" tIns="0" rIns="0" bIns="0" anchor="t"/>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600"/>
              </a:spcBef>
            </a:pPr>
            <a:r>
              <a:rPr lang="en-US" sz="1700" b="1">
                <a:solidFill>
                  <a:schemeClr val="accent6">
                    <a:lumMod val="50000"/>
                  </a:schemeClr>
                </a:solidFill>
              </a:rPr>
              <a:t>Completed fabrication and processing of 8 SSR2 cavities and 3 </a:t>
            </a:r>
            <a:r>
              <a:rPr lang="en-US" sz="1700" b="1" err="1">
                <a:solidFill>
                  <a:schemeClr val="accent6">
                    <a:lumMod val="50000"/>
                  </a:schemeClr>
                </a:solidFill>
              </a:rPr>
              <a:t>solenoinds</a:t>
            </a:r>
            <a:r>
              <a:rPr lang="en-US" sz="1700" b="1">
                <a:solidFill>
                  <a:schemeClr val="accent6">
                    <a:lumMod val="50000"/>
                  </a:schemeClr>
                </a:solidFill>
              </a:rPr>
              <a:t> in industry</a:t>
            </a:r>
          </a:p>
          <a:p>
            <a:pPr lvl="1">
              <a:spcBef>
                <a:spcPts val="0"/>
              </a:spcBef>
            </a:pPr>
            <a:r>
              <a:rPr lang="en-US" sz="1600">
                <a:solidFill>
                  <a:schemeClr val="accent6">
                    <a:lumMod val="50000"/>
                  </a:schemeClr>
                </a:solidFill>
              </a:rPr>
              <a:t>5 cavities were cold tested and qualified with unity coupler; 2 cavities qualified with HPC.</a:t>
            </a:r>
          </a:p>
          <a:p>
            <a:pPr>
              <a:spcBef>
                <a:spcPts val="600"/>
              </a:spcBef>
            </a:pPr>
            <a:r>
              <a:rPr lang="en-US" sz="1700" b="1">
                <a:solidFill>
                  <a:schemeClr val="accent6">
                    <a:lumMod val="50000"/>
                  </a:schemeClr>
                </a:solidFill>
              </a:rPr>
              <a:t>Launched the fabrication and processing of 9 SSR1 &amp; 33 SSR2 prod cavities in industry</a:t>
            </a:r>
            <a:r>
              <a:rPr lang="en-US" sz="1700">
                <a:solidFill>
                  <a:schemeClr val="accent6">
                    <a:lumMod val="50000"/>
                  </a:schemeClr>
                </a:solidFill>
              </a:rPr>
              <a:t>.</a:t>
            </a:r>
          </a:p>
          <a:p>
            <a:pPr>
              <a:spcBef>
                <a:spcPts val="600"/>
              </a:spcBef>
            </a:pPr>
            <a:r>
              <a:rPr lang="en-US" sz="1700" b="1">
                <a:solidFill>
                  <a:schemeClr val="accent6">
                    <a:lumMod val="50000"/>
                  </a:schemeClr>
                </a:solidFill>
                <a:latin typeface="Helvetica" panose="020B0604020202020204" pitchFamily="34" charset="0"/>
              </a:rPr>
              <a:t>Completed the transfer of technology to the UKRI partner to process (N-doping) the production HB650 cavities in industry.</a:t>
            </a:r>
            <a:r>
              <a:rPr lang="en-US" sz="1700">
                <a:solidFill>
                  <a:schemeClr val="accent6">
                    <a:lumMod val="50000"/>
                  </a:schemeClr>
                </a:solidFill>
                <a:latin typeface="Helvetica" panose="020B0604020202020204" pitchFamily="34" charset="0"/>
              </a:rPr>
              <a:t> The first two pre-series cavities are </a:t>
            </a:r>
            <a:r>
              <a:rPr lang="en-US" sz="1700" b="1">
                <a:solidFill>
                  <a:schemeClr val="accent6">
                    <a:lumMod val="50000"/>
                  </a:schemeClr>
                </a:solidFill>
                <a:latin typeface="Helvetica" panose="020B0604020202020204" pitchFamily="34" charset="0"/>
              </a:rPr>
              <a:t>exceeding spec</a:t>
            </a:r>
            <a:r>
              <a:rPr lang="en-US" sz="1700">
                <a:solidFill>
                  <a:schemeClr val="accent6">
                    <a:lumMod val="50000"/>
                  </a:schemeClr>
                </a:solidFill>
                <a:latin typeface="Helvetica" panose="020B0604020202020204" pitchFamily="34" charset="0"/>
              </a:rPr>
              <a:t>.​ </a:t>
            </a:r>
          </a:p>
          <a:p>
            <a:pPr>
              <a:spcBef>
                <a:spcPts val="600"/>
              </a:spcBef>
            </a:pPr>
            <a:r>
              <a:rPr lang="en-US" sz="1700" b="1">
                <a:solidFill>
                  <a:schemeClr val="accent6">
                    <a:lumMod val="50000"/>
                  </a:schemeClr>
                </a:solidFill>
                <a:latin typeface="Helvetica" panose="020B0604020202020204" pitchFamily="34" charset="0"/>
              </a:rPr>
              <a:t>All 5 LB650 cavities have been qualified bare and are jacketed.</a:t>
            </a:r>
            <a:r>
              <a:rPr lang="en-US" sz="1700">
                <a:solidFill>
                  <a:schemeClr val="accent6">
                    <a:lumMod val="50000"/>
                  </a:schemeClr>
                </a:solidFill>
                <a:latin typeface="Helvetica" panose="020B0604020202020204" pitchFamily="34" charset="0"/>
              </a:rPr>
              <a:t> </a:t>
            </a:r>
          </a:p>
          <a:p>
            <a:pPr>
              <a:spcBef>
                <a:spcPts val="600"/>
              </a:spcBef>
            </a:pPr>
            <a:r>
              <a:rPr lang="en-US" sz="1700" b="1">
                <a:solidFill>
                  <a:srgbClr val="282828"/>
                </a:solidFill>
                <a:latin typeface="Helvetica" panose="020B0604020202020204" pitchFamily="34" charset="0"/>
              </a:rPr>
              <a:t>Launched the fabrication of all 119 production PIP-II SRF couplers in US industry</a:t>
            </a:r>
          </a:p>
          <a:p>
            <a:pPr lvl="1">
              <a:spcBef>
                <a:spcPts val="0"/>
              </a:spcBef>
            </a:pPr>
            <a:r>
              <a:rPr lang="en-US" sz="1600">
                <a:solidFill>
                  <a:srgbClr val="282828"/>
                </a:solidFill>
                <a:latin typeface="Helvetica" panose="020B0604020202020204" pitchFamily="34" charset="0"/>
              </a:rPr>
              <a:t>The first pair of high-power couplers has been fabricated and delivered to Fermilab.</a:t>
            </a:r>
            <a:endParaRPr lang="en-US" sz="1600" b="1">
              <a:solidFill>
                <a:schemeClr val="accent6">
                  <a:lumMod val="50000"/>
                </a:schemeClr>
              </a:solidFill>
              <a:latin typeface="Helvetica" panose="020B0604020202020204" pitchFamily="34" charset="0"/>
            </a:endParaRPr>
          </a:p>
          <a:p>
            <a:pPr algn="l" rtl="0" fontAlgn="base">
              <a:spcBef>
                <a:spcPts val="600"/>
              </a:spcBef>
            </a:pPr>
            <a:r>
              <a:rPr lang="en-US" sz="1700" b="1" i="0" u="none" strike="noStrike">
                <a:solidFill>
                  <a:schemeClr val="accent6">
                    <a:lumMod val="50000"/>
                  </a:schemeClr>
                </a:solidFill>
                <a:effectLst/>
                <a:latin typeface="Helvetica" panose="020B0604020202020204" pitchFamily="34" charset="0"/>
              </a:rPr>
              <a:t>The HB650 </a:t>
            </a:r>
            <a:r>
              <a:rPr lang="en-US" sz="1700" b="1" i="0" u="none" strike="noStrike" err="1">
                <a:solidFill>
                  <a:schemeClr val="accent6">
                    <a:lumMod val="50000"/>
                  </a:schemeClr>
                </a:solidFill>
                <a:effectLst/>
                <a:latin typeface="Helvetica" panose="020B0604020202020204" pitchFamily="34" charset="0"/>
              </a:rPr>
              <a:t>pCM</a:t>
            </a:r>
            <a:r>
              <a:rPr lang="en-US" sz="1700" b="1" i="0" u="none" strike="noStrike">
                <a:solidFill>
                  <a:schemeClr val="accent6">
                    <a:lumMod val="50000"/>
                  </a:schemeClr>
                </a:solidFill>
                <a:effectLst/>
                <a:latin typeface="Helvetica" panose="020B0604020202020204" pitchFamily="34" charset="0"/>
              </a:rPr>
              <a:t> completed 3 phases of 2K testing at PIP2IT</a:t>
            </a:r>
            <a:r>
              <a:rPr lang="en-US" sz="1700" b="0" i="0" u="none" strike="noStrike">
                <a:solidFill>
                  <a:schemeClr val="accent6">
                    <a:lumMod val="50000"/>
                  </a:schemeClr>
                </a:solidFill>
                <a:effectLst/>
                <a:latin typeface="Helvetica" panose="020B0604020202020204" pitchFamily="34" charset="0"/>
              </a:rPr>
              <a:t>, with modifications performed between phases to </a:t>
            </a:r>
            <a:r>
              <a:rPr lang="en-US" sz="1700" i="0" u="none" strike="noStrike">
                <a:solidFill>
                  <a:schemeClr val="accent6">
                    <a:lumMod val="50000"/>
                  </a:schemeClr>
                </a:solidFill>
                <a:effectLst/>
                <a:latin typeface="Helvetica" panose="020B0604020202020204" pitchFamily="34" charset="0"/>
              </a:rPr>
              <a:t>improve heat loads performance, and to verify the transatlantic shipping.</a:t>
            </a:r>
          </a:p>
          <a:p>
            <a:pPr lvl="1">
              <a:spcBef>
                <a:spcPts val="0"/>
              </a:spcBef>
            </a:pPr>
            <a:r>
              <a:rPr lang="en-US" sz="1600" b="1" i="0" u="none" strike="noStrike">
                <a:solidFill>
                  <a:schemeClr val="accent6">
                    <a:lumMod val="50000"/>
                  </a:schemeClr>
                </a:solidFill>
                <a:effectLst/>
                <a:latin typeface="Helvetica" panose="020B0604020202020204" pitchFamily="34" charset="0"/>
              </a:rPr>
              <a:t>The disassembly of the </a:t>
            </a:r>
            <a:r>
              <a:rPr lang="en-US" sz="1600" b="1" i="0" u="none" strike="noStrike" err="1">
                <a:solidFill>
                  <a:schemeClr val="accent6">
                    <a:lumMod val="50000"/>
                  </a:schemeClr>
                </a:solidFill>
                <a:effectLst/>
                <a:latin typeface="Helvetica" panose="020B0604020202020204" pitchFamily="34" charset="0"/>
              </a:rPr>
              <a:t>pCM</a:t>
            </a:r>
            <a:r>
              <a:rPr lang="en-US" sz="1600" b="1" i="0" u="none" strike="noStrike">
                <a:solidFill>
                  <a:schemeClr val="accent6">
                    <a:lumMod val="50000"/>
                  </a:schemeClr>
                </a:solidFill>
                <a:effectLst/>
                <a:latin typeface="Helvetica" panose="020B0604020202020204" pitchFamily="34" charset="0"/>
              </a:rPr>
              <a:t> has been completed, </a:t>
            </a:r>
            <a:r>
              <a:rPr lang="en-US" sz="1600" i="0" u="none" strike="noStrike">
                <a:solidFill>
                  <a:schemeClr val="accent6">
                    <a:lumMod val="50000"/>
                  </a:schemeClr>
                </a:solidFill>
                <a:effectLst/>
                <a:latin typeface="Helvetica" panose="020B0604020202020204" pitchFamily="34" charset="0"/>
              </a:rPr>
              <a:t>and the components are now prepared for shipping and reassembly at UKRI under Fermilab’s oversight next year.</a:t>
            </a:r>
          </a:p>
          <a:p>
            <a:pPr>
              <a:spcBef>
                <a:spcPts val="600"/>
              </a:spcBef>
            </a:pPr>
            <a:r>
              <a:rPr lang="en-US" sz="1700" b="1">
                <a:solidFill>
                  <a:schemeClr val="accent6">
                    <a:lumMod val="50000"/>
                  </a:schemeClr>
                </a:solidFill>
              </a:rPr>
              <a:t>Completed procurement and incoming QC of the ppSSR2 vacuum vessel and strongback</a:t>
            </a:r>
            <a:r>
              <a:rPr lang="en-US" sz="1700">
                <a:solidFill>
                  <a:schemeClr val="accent6">
                    <a:lumMod val="50000"/>
                  </a:schemeClr>
                </a:solidFill>
              </a:rPr>
              <a:t>, with preliminary validation tests successfully completed.</a:t>
            </a:r>
          </a:p>
          <a:p>
            <a:pPr>
              <a:spcBef>
                <a:spcPts val="600"/>
              </a:spcBef>
            </a:pPr>
            <a:r>
              <a:rPr lang="en-US" sz="1700" b="1">
                <a:solidFill>
                  <a:schemeClr val="accent6">
                    <a:lumMod val="50000"/>
                  </a:schemeClr>
                </a:solidFill>
              </a:rPr>
              <a:t>Started the fabrication of all major components for the production SSR1 cryomodules</a:t>
            </a:r>
            <a:r>
              <a:rPr lang="en-US" sz="1700">
                <a:solidFill>
                  <a:schemeClr val="accent6">
                    <a:lumMod val="50000"/>
                  </a:schemeClr>
                </a:solidFill>
              </a:rPr>
              <a:t> initiated and proceeding, including 2 vacuum vessels, thermal shield and magnetic shields</a:t>
            </a:r>
          </a:p>
          <a:p>
            <a:pPr>
              <a:spcBef>
                <a:spcPts val="600"/>
              </a:spcBef>
            </a:pPr>
            <a:r>
              <a:rPr lang="en-US" sz="1700" b="1">
                <a:solidFill>
                  <a:schemeClr val="accent6">
                    <a:lumMod val="50000"/>
                  </a:schemeClr>
                </a:solidFill>
              </a:rPr>
              <a:t>The vacuum system of the MP9 cleanroom 2 has been reconfigured </a:t>
            </a:r>
            <a:r>
              <a:rPr lang="en-US" sz="1700">
                <a:solidFill>
                  <a:schemeClr val="accent6">
                    <a:lumMod val="50000"/>
                  </a:schemeClr>
                </a:solidFill>
              </a:rPr>
              <a:t>to support the preparation and assembly of the pre-production SSR2 string assembly in early 2025</a:t>
            </a:r>
          </a:p>
          <a:p>
            <a:pPr>
              <a:spcBef>
                <a:spcPts val="600"/>
              </a:spcBef>
            </a:pPr>
            <a:r>
              <a:rPr lang="en-US" sz="1700" b="1">
                <a:solidFill>
                  <a:schemeClr val="accent6">
                    <a:lumMod val="50000"/>
                  </a:schemeClr>
                </a:solidFill>
              </a:rPr>
              <a:t>The MP9 cold mass and cryomodule assembly area has been prepared.</a:t>
            </a:r>
          </a:p>
          <a:p>
            <a:pPr marL="0" indent="0">
              <a:spcBef>
                <a:spcPts val="0"/>
              </a:spcBef>
              <a:buNone/>
            </a:pPr>
            <a:endParaRPr lang="en-US" sz="1600" i="0" u="none" strike="noStrike">
              <a:solidFill>
                <a:schemeClr val="accent6">
                  <a:lumMod val="50000"/>
                </a:schemeClr>
              </a:solidFill>
              <a:effectLst/>
              <a:latin typeface="Helvetica" panose="020B0604020202020204" pitchFamily="34" charset="0"/>
            </a:endParaRPr>
          </a:p>
          <a:p>
            <a:pPr>
              <a:spcBef>
                <a:spcPts val="0"/>
              </a:spcBef>
            </a:pPr>
            <a:endParaRPr lang="en-US" sz="1600"/>
          </a:p>
          <a:p>
            <a:pPr>
              <a:spcBef>
                <a:spcPts val="0"/>
              </a:spcBef>
            </a:pPr>
            <a:endParaRPr lang="en-US" sz="1600"/>
          </a:p>
          <a:p>
            <a:pPr marL="0" indent="0">
              <a:spcBef>
                <a:spcPts val="0"/>
              </a:spcBef>
              <a:buNone/>
            </a:pPr>
            <a:endParaRPr lang="en-US" sz="1600">
              <a:solidFill>
                <a:srgbClr val="4C8C2B"/>
              </a:solidFill>
              <a:ea typeface="ＭＳ Ｐゴシック"/>
              <a:cs typeface="Helvetica"/>
            </a:endParaRPr>
          </a:p>
        </p:txBody>
      </p:sp>
      <p:sp>
        <p:nvSpPr>
          <p:cNvPr id="3" name="TextBox 2">
            <a:extLst>
              <a:ext uri="{FF2B5EF4-FFF2-40B4-BE49-F238E27FC236}">
                <a16:creationId xmlns:a16="http://schemas.microsoft.com/office/drawing/2014/main" id="{F61F499E-85D2-901D-66ED-6312EC8C8E11}"/>
              </a:ext>
            </a:extLst>
          </p:cNvPr>
          <p:cNvSpPr txBox="1"/>
          <p:nvPr/>
        </p:nvSpPr>
        <p:spPr>
          <a:xfrm>
            <a:off x="9691415" y="2352625"/>
            <a:ext cx="2286372" cy="261610"/>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100">
                <a:latin typeface="Calibri"/>
                <a:cs typeface="Calibri"/>
              </a:rPr>
              <a:t>HB650 CM disassembly in ICB</a:t>
            </a:r>
            <a:endParaRPr lang="en-US" sz="1100">
              <a:cs typeface="Calibri"/>
            </a:endParaRPr>
          </a:p>
        </p:txBody>
      </p:sp>
      <p:sp>
        <p:nvSpPr>
          <p:cNvPr id="4" name="TextBox 3">
            <a:extLst>
              <a:ext uri="{FF2B5EF4-FFF2-40B4-BE49-F238E27FC236}">
                <a16:creationId xmlns:a16="http://schemas.microsoft.com/office/drawing/2014/main" id="{0EA632C5-CEB4-DCD5-968F-F68F51FA9270}"/>
              </a:ext>
            </a:extLst>
          </p:cNvPr>
          <p:cNvSpPr txBox="1"/>
          <p:nvPr/>
        </p:nvSpPr>
        <p:spPr>
          <a:xfrm>
            <a:off x="9691416" y="133512"/>
            <a:ext cx="2285800" cy="430887"/>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100">
                <a:latin typeface="Calibri"/>
              </a:rPr>
              <a:t>SSR2 Cavity:</a:t>
            </a:r>
            <a:r>
              <a:rPr lang="en-US" sz="1100">
                <a:effectLst/>
                <a:latin typeface="Calibri"/>
              </a:rPr>
              <a:t> </a:t>
            </a:r>
            <a:r>
              <a:rPr lang="en-US" sz="1100">
                <a:latin typeface="Calibri"/>
              </a:rPr>
              <a:t>coupler and bellows installation in the cleanroom</a:t>
            </a:r>
            <a:endParaRPr lang="en-US" sz="1100">
              <a:effectLst/>
              <a:latin typeface="Calibri"/>
            </a:endParaRPr>
          </a:p>
        </p:txBody>
      </p:sp>
      <p:pic>
        <p:nvPicPr>
          <p:cNvPr id="5" name="Picture 4">
            <a:extLst>
              <a:ext uri="{FF2B5EF4-FFF2-40B4-BE49-F238E27FC236}">
                <a16:creationId xmlns:a16="http://schemas.microsoft.com/office/drawing/2014/main" id="{60828F30-3729-63CE-C966-ACB24B62C0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89222" y="2647747"/>
            <a:ext cx="2286003" cy="1300657"/>
          </a:xfrm>
          <a:prstGeom prst="rect">
            <a:avLst/>
          </a:prstGeom>
        </p:spPr>
      </p:pic>
      <p:pic>
        <p:nvPicPr>
          <p:cNvPr id="8" name="Picture 7">
            <a:extLst>
              <a:ext uri="{FF2B5EF4-FFF2-40B4-BE49-F238E27FC236}">
                <a16:creationId xmlns:a16="http://schemas.microsoft.com/office/drawing/2014/main" id="{A55D177A-E76A-A96F-CE99-70ECD532D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9223" y="604346"/>
            <a:ext cx="2286001" cy="1701361"/>
          </a:xfrm>
          <a:prstGeom prst="rect">
            <a:avLst/>
          </a:prstGeom>
        </p:spPr>
      </p:pic>
      <p:pic>
        <p:nvPicPr>
          <p:cNvPr id="6" name="Picture 5" descr="A picture containing indoor, cluttered, worktable, miller&#10;&#10;Description automatically generated">
            <a:extLst>
              <a:ext uri="{FF2B5EF4-FFF2-40B4-BE49-F238E27FC236}">
                <a16:creationId xmlns:a16="http://schemas.microsoft.com/office/drawing/2014/main" id="{1A9A8371-FC47-A08E-81B1-B505A83541C5}"/>
              </a:ext>
            </a:extLst>
          </p:cNvPr>
          <p:cNvPicPr>
            <a:picLocks noChangeAspect="1"/>
          </p:cNvPicPr>
          <p:nvPr/>
        </p:nvPicPr>
        <p:blipFill rotWithShape="1">
          <a:blip r:embed="rId4">
            <a:extLst>
              <a:ext uri="{28A0092B-C50C-407E-A947-70E740481C1C}">
                <a14:useLocalDpi xmlns:a14="http://schemas.microsoft.com/office/drawing/2010/main" val="0"/>
              </a:ext>
            </a:extLst>
          </a:blip>
          <a:srcRect l="13675" t="2721"/>
          <a:stretch/>
        </p:blipFill>
        <p:spPr>
          <a:xfrm>
            <a:off x="9687062" y="4294937"/>
            <a:ext cx="2288162" cy="1933886"/>
          </a:xfrm>
          <a:prstGeom prst="rect">
            <a:avLst/>
          </a:prstGeom>
        </p:spPr>
      </p:pic>
      <p:sp>
        <p:nvSpPr>
          <p:cNvPr id="12" name="TextBox 11">
            <a:extLst>
              <a:ext uri="{FF2B5EF4-FFF2-40B4-BE49-F238E27FC236}">
                <a16:creationId xmlns:a16="http://schemas.microsoft.com/office/drawing/2014/main" id="{7B7C6EFA-A2DC-EF4E-E3A8-BC4D0D3C810B}"/>
              </a:ext>
            </a:extLst>
          </p:cNvPr>
          <p:cNvSpPr txBox="1"/>
          <p:nvPr/>
        </p:nvSpPr>
        <p:spPr>
          <a:xfrm>
            <a:off x="9691988" y="4106746"/>
            <a:ext cx="2284276" cy="26817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100">
                <a:latin typeface="Calibri"/>
                <a:cs typeface="Calibri"/>
              </a:rPr>
              <a:t>Coupler RF test stand</a:t>
            </a:r>
            <a:endParaRPr lang="en-US" sz="1100">
              <a:cs typeface="Calibri"/>
            </a:endParaRPr>
          </a:p>
        </p:txBody>
      </p:sp>
    </p:spTree>
    <p:extLst>
      <p:ext uri="{BB962C8B-B14F-4D97-AF65-F5344CB8AC3E}">
        <p14:creationId xmlns:p14="http://schemas.microsoft.com/office/powerpoint/2010/main" val="428797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11</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4C8C2B"/>
                </a:solidFill>
              </a:rPr>
              <a:t>SRF Cryo</a:t>
            </a:r>
          </a:p>
        </p:txBody>
      </p:sp>
      <p:sp>
        <p:nvSpPr>
          <p:cNvPr id="2" name="Content Placeholder 7">
            <a:extLst>
              <a:ext uri="{FF2B5EF4-FFF2-40B4-BE49-F238E27FC236}">
                <a16:creationId xmlns:a16="http://schemas.microsoft.com/office/drawing/2014/main" id="{16AD42D8-2500-233F-AB02-9178E188DEB9}"/>
              </a:ext>
            </a:extLst>
          </p:cNvPr>
          <p:cNvSpPr>
            <a:spLocks noGrp="1"/>
          </p:cNvSpPr>
          <p:nvPr/>
        </p:nvSpPr>
        <p:spPr>
          <a:xfrm>
            <a:off x="278068" y="674894"/>
            <a:ext cx="8741835" cy="5694061"/>
          </a:xfrm>
          <a:prstGeom prst="rect">
            <a:avLst/>
          </a:prstGeom>
        </p:spPr>
        <p:txBody>
          <a:bodyPr lIns="0" tIns="0" rIns="0" bIns="0" anchor="t"/>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pPr>
            <a:r>
              <a:rPr lang="en-US" sz="1700" b="1">
                <a:solidFill>
                  <a:schemeClr val="accent6">
                    <a:lumMod val="50000"/>
                  </a:schemeClr>
                </a:solidFill>
              </a:rPr>
              <a:t>The Air Liquide Coldbox and Warm Compressor fabrication has been completed </a:t>
            </a:r>
            <a:r>
              <a:rPr lang="en-US" sz="1700">
                <a:solidFill>
                  <a:schemeClr val="accent6">
                    <a:lumMod val="50000"/>
                  </a:schemeClr>
                </a:solidFill>
              </a:rPr>
              <a:t>and deliveries have begun.</a:t>
            </a:r>
          </a:p>
          <a:p>
            <a:pPr lvl="1">
              <a:spcBef>
                <a:spcPts val="0"/>
              </a:spcBef>
            </a:pPr>
            <a:r>
              <a:rPr lang="en-US" sz="1600">
                <a:solidFill>
                  <a:schemeClr val="accent6">
                    <a:lumMod val="50000"/>
                  </a:schemeClr>
                </a:solidFill>
              </a:rPr>
              <a:t>Coldbox has arrived in Romeoville, and to be </a:t>
            </a:r>
            <a:r>
              <a:rPr lang="en-US" sz="1600" b="1">
                <a:solidFill>
                  <a:schemeClr val="accent6">
                    <a:lumMod val="50000"/>
                  </a:schemeClr>
                </a:solidFill>
              </a:rPr>
              <a:t>delivered to Fermilab on December 19th </a:t>
            </a:r>
            <a:endParaRPr lang="en-US" sz="1433" b="1">
              <a:solidFill>
                <a:schemeClr val="accent6">
                  <a:lumMod val="50000"/>
                </a:schemeClr>
              </a:solidFill>
            </a:endParaRPr>
          </a:p>
          <a:p>
            <a:pPr>
              <a:spcBef>
                <a:spcPts val="600"/>
              </a:spcBef>
            </a:pPr>
            <a:r>
              <a:rPr lang="en-US" sz="1700" b="1">
                <a:solidFill>
                  <a:schemeClr val="accent6">
                    <a:lumMod val="50000"/>
                  </a:schemeClr>
                </a:solidFill>
              </a:rPr>
              <a:t>In preparation for the Cryoplant arrival, much in-house work has been completed:</a:t>
            </a:r>
          </a:p>
          <a:p>
            <a:pPr lvl="1">
              <a:spcBef>
                <a:spcPts val="0"/>
              </a:spcBef>
            </a:pPr>
            <a:r>
              <a:rPr lang="en-US" sz="1600">
                <a:solidFill>
                  <a:schemeClr val="accent6">
                    <a:lumMod val="50000"/>
                  </a:schemeClr>
                </a:solidFill>
              </a:rPr>
              <a:t>Cryoplant building is being prepared to accept deliveries</a:t>
            </a:r>
          </a:p>
          <a:p>
            <a:pPr lvl="1">
              <a:spcBef>
                <a:spcPts val="0"/>
              </a:spcBef>
            </a:pPr>
            <a:r>
              <a:rPr lang="en-US" sz="1600">
                <a:solidFill>
                  <a:schemeClr val="accent6">
                    <a:lumMod val="50000"/>
                  </a:schemeClr>
                </a:solidFill>
              </a:rPr>
              <a:t>Recovery System piping installation has been completed</a:t>
            </a:r>
          </a:p>
          <a:p>
            <a:pPr lvl="1">
              <a:spcBef>
                <a:spcPts val="0"/>
              </a:spcBef>
            </a:pPr>
            <a:r>
              <a:rPr lang="en-US" sz="1600">
                <a:solidFill>
                  <a:schemeClr val="accent6">
                    <a:lumMod val="50000"/>
                  </a:schemeClr>
                </a:solidFill>
              </a:rPr>
              <a:t>Recovery System electrical installation is currently 80% complete</a:t>
            </a:r>
          </a:p>
          <a:p>
            <a:pPr lvl="1">
              <a:spcBef>
                <a:spcPts val="0"/>
              </a:spcBef>
            </a:pPr>
            <a:r>
              <a:rPr lang="en-US" sz="1600">
                <a:solidFill>
                  <a:schemeClr val="accent6">
                    <a:lumMod val="50000"/>
                  </a:schemeClr>
                </a:solidFill>
              </a:rPr>
              <a:t>Vaporizer transfer line has been fabricated</a:t>
            </a:r>
          </a:p>
          <a:p>
            <a:pPr lvl="1">
              <a:spcBef>
                <a:spcPts val="0"/>
              </a:spcBef>
            </a:pPr>
            <a:r>
              <a:rPr lang="en-US" sz="1600">
                <a:solidFill>
                  <a:schemeClr val="accent6">
                    <a:lumMod val="50000"/>
                  </a:schemeClr>
                </a:solidFill>
              </a:rPr>
              <a:t>Fabrication of tower supports is nearly complete</a:t>
            </a:r>
          </a:p>
          <a:p>
            <a:pPr lvl="1">
              <a:spcBef>
                <a:spcPts val="0"/>
              </a:spcBef>
            </a:pPr>
            <a:r>
              <a:rPr lang="en-US" sz="1600">
                <a:solidFill>
                  <a:schemeClr val="accent6">
                    <a:lumMod val="50000"/>
                  </a:schemeClr>
                </a:solidFill>
              </a:rPr>
              <a:t>Vaporizer, LN</a:t>
            </a:r>
            <a:r>
              <a:rPr lang="en-US" sz="1600" baseline="-25000">
                <a:solidFill>
                  <a:schemeClr val="accent6">
                    <a:lumMod val="50000"/>
                  </a:schemeClr>
                </a:solidFill>
              </a:rPr>
              <a:t>2</a:t>
            </a:r>
            <a:r>
              <a:rPr lang="en-US" sz="1600">
                <a:solidFill>
                  <a:schemeClr val="accent6">
                    <a:lumMod val="50000"/>
                  </a:schemeClr>
                </a:solidFill>
              </a:rPr>
              <a:t> and </a:t>
            </a:r>
            <a:r>
              <a:rPr lang="en-US" sz="1600" err="1">
                <a:solidFill>
                  <a:schemeClr val="accent6">
                    <a:lumMod val="50000"/>
                  </a:schemeClr>
                </a:solidFill>
              </a:rPr>
              <a:t>LHe</a:t>
            </a:r>
            <a:r>
              <a:rPr lang="en-US" sz="1600">
                <a:solidFill>
                  <a:schemeClr val="accent6">
                    <a:lumMod val="50000"/>
                  </a:schemeClr>
                </a:solidFill>
              </a:rPr>
              <a:t> Dewars have been delivered and installed</a:t>
            </a:r>
          </a:p>
          <a:p>
            <a:pPr>
              <a:spcBef>
                <a:spcPts val="600"/>
              </a:spcBef>
            </a:pPr>
            <a:r>
              <a:rPr lang="en-US" sz="1700" b="1" i="0" u="none" strike="noStrike">
                <a:solidFill>
                  <a:schemeClr val="accent6">
                    <a:lumMod val="50000"/>
                  </a:schemeClr>
                </a:solidFill>
                <a:effectLst/>
                <a:latin typeface="Helvetica" panose="020B0604020202020204" pitchFamily="34" charset="0"/>
              </a:rPr>
              <a:t>Completed factory acceptance tests of 4 of 8 spools of Intermediate Transfer Line</a:t>
            </a:r>
          </a:p>
          <a:p>
            <a:pPr>
              <a:spcBef>
                <a:spcPts val="600"/>
              </a:spcBef>
            </a:pPr>
            <a:r>
              <a:rPr lang="en-US" sz="1700" b="1" i="0" u="none" strike="noStrike">
                <a:solidFill>
                  <a:schemeClr val="accent6">
                    <a:lumMod val="50000"/>
                  </a:schemeClr>
                </a:solidFill>
                <a:effectLst/>
                <a:latin typeface="Helvetica" panose="020B0604020202020204" pitchFamily="34" charset="0"/>
              </a:rPr>
              <a:t>Completed final design of Warm Piping</a:t>
            </a:r>
            <a:r>
              <a:rPr lang="en-US" sz="1700" i="0" u="none" strike="noStrike">
                <a:solidFill>
                  <a:schemeClr val="accent6">
                    <a:lumMod val="50000"/>
                  </a:schemeClr>
                </a:solidFill>
                <a:effectLst/>
                <a:latin typeface="Helvetica" panose="020B0604020202020204" pitchFamily="34" charset="0"/>
              </a:rPr>
              <a:t>; handover of installation specifications and drawings to Linac Integration; begun procurement of long lead items</a:t>
            </a:r>
          </a:p>
          <a:p>
            <a:pPr>
              <a:spcBef>
                <a:spcPts val="600"/>
              </a:spcBef>
            </a:pPr>
            <a:r>
              <a:rPr lang="en-US" sz="1700" b="1" i="0" u="none" strike="noStrike">
                <a:solidFill>
                  <a:schemeClr val="accent6">
                    <a:lumMod val="50000"/>
                  </a:schemeClr>
                </a:solidFill>
                <a:effectLst/>
                <a:latin typeface="Helvetica" panose="020B0604020202020204" pitchFamily="34" charset="0"/>
              </a:rPr>
              <a:t>Awarded contracts &gt;$2M for Cryogenic Controls System</a:t>
            </a:r>
            <a:r>
              <a:rPr lang="en-US" sz="1700" i="0" u="none" strike="noStrike">
                <a:solidFill>
                  <a:schemeClr val="accent6">
                    <a:lumMod val="50000"/>
                  </a:schemeClr>
                </a:solidFill>
                <a:effectLst/>
                <a:latin typeface="Helvetica" panose="020B0604020202020204" pitchFamily="34" charset="0"/>
              </a:rPr>
              <a:t>; received several key pieces of equipment</a:t>
            </a:r>
          </a:p>
          <a:p>
            <a:pPr>
              <a:spcBef>
                <a:spcPts val="600"/>
              </a:spcBef>
            </a:pPr>
            <a:r>
              <a:rPr lang="en-US" sz="1700" b="1" i="0" u="none" strike="noStrike">
                <a:solidFill>
                  <a:schemeClr val="accent6">
                    <a:lumMod val="50000"/>
                  </a:schemeClr>
                </a:solidFill>
                <a:effectLst/>
                <a:latin typeface="Helvetica" panose="020B0604020202020204" pitchFamily="34" charset="0"/>
              </a:rPr>
              <a:t>Made significant progress on the final design of Tunnel Transfer Line</a:t>
            </a:r>
            <a:r>
              <a:rPr lang="en-US" sz="1700" i="0" u="none" strike="noStrike">
                <a:solidFill>
                  <a:schemeClr val="accent6">
                    <a:lumMod val="50000"/>
                  </a:schemeClr>
                </a:solidFill>
                <a:effectLst/>
                <a:latin typeface="Helvetica" panose="020B0604020202020204" pitchFamily="34" charset="0"/>
              </a:rPr>
              <a:t> </a:t>
            </a:r>
            <a:r>
              <a:rPr lang="en-US" sz="1400" i="0" u="none" strike="noStrike">
                <a:solidFill>
                  <a:schemeClr val="accent6">
                    <a:lumMod val="50000"/>
                  </a:schemeClr>
                </a:solidFill>
                <a:effectLst/>
                <a:latin typeface="Helvetica" panose="020B0604020202020204" pitchFamily="34" charset="0"/>
              </a:rPr>
              <a:t>(i.e., ASME compliance)</a:t>
            </a:r>
            <a:endParaRPr lang="en-US" sz="1700" i="0" u="none" strike="noStrike">
              <a:solidFill>
                <a:schemeClr val="accent6">
                  <a:lumMod val="50000"/>
                </a:schemeClr>
              </a:solidFill>
              <a:effectLst/>
              <a:latin typeface="Helvetica" panose="020B0604020202020204" pitchFamily="34" charset="0"/>
            </a:endParaRPr>
          </a:p>
          <a:p>
            <a:pPr lvl="1">
              <a:spcBef>
                <a:spcPts val="0"/>
              </a:spcBef>
            </a:pPr>
            <a:r>
              <a:rPr lang="en-US" sz="1600" i="0" u="none" strike="noStrike">
                <a:solidFill>
                  <a:schemeClr val="accent6">
                    <a:lumMod val="50000"/>
                  </a:schemeClr>
                </a:solidFill>
                <a:effectLst/>
                <a:latin typeface="Helvetica" panose="020B0604020202020204" pitchFamily="34" charset="0"/>
              </a:rPr>
              <a:t>ASME compliance</a:t>
            </a:r>
          </a:p>
          <a:p>
            <a:pPr lvl="1">
              <a:spcBef>
                <a:spcPts val="0"/>
              </a:spcBef>
            </a:pPr>
            <a:r>
              <a:rPr lang="en-US" sz="1600" i="0" u="none" strike="noStrike">
                <a:solidFill>
                  <a:schemeClr val="accent6">
                    <a:lumMod val="50000"/>
                  </a:schemeClr>
                </a:solidFill>
                <a:effectLst/>
                <a:latin typeface="Helvetica" panose="020B0604020202020204" pitchFamily="34" charset="0"/>
              </a:rPr>
              <a:t>Choice of "proven" design for supports and components</a:t>
            </a:r>
          </a:p>
          <a:p>
            <a:pPr lvl="1">
              <a:spcBef>
                <a:spcPts val="0"/>
              </a:spcBef>
            </a:pPr>
            <a:r>
              <a:rPr lang="en-US" sz="1600" i="0" u="none" strike="noStrike">
                <a:solidFill>
                  <a:schemeClr val="accent6">
                    <a:lumMod val="50000"/>
                  </a:schemeClr>
                </a:solidFill>
                <a:effectLst/>
                <a:latin typeface="Helvetica" panose="020B0604020202020204" pitchFamily="34" charset="0"/>
              </a:rPr>
              <a:t>Practically achievable manufacturing and assembly sequences</a:t>
            </a:r>
          </a:p>
          <a:p>
            <a:pPr lvl="1">
              <a:spcBef>
                <a:spcPts val="0"/>
              </a:spcBef>
            </a:pPr>
            <a:r>
              <a:rPr lang="en-US" sz="1600" i="0" u="none" strike="noStrike">
                <a:solidFill>
                  <a:schemeClr val="accent6">
                    <a:lumMod val="50000"/>
                  </a:schemeClr>
                </a:solidFill>
                <a:effectLst/>
                <a:latin typeface="Helvetica" panose="020B0604020202020204" pitchFamily="34" charset="0"/>
              </a:rPr>
              <a:t>Getting ready to start procurement in early 2025.</a:t>
            </a:r>
          </a:p>
          <a:p>
            <a:pPr>
              <a:spcBef>
                <a:spcPts val="0"/>
              </a:spcBef>
            </a:pPr>
            <a:endParaRPr lang="en-US" sz="1600"/>
          </a:p>
          <a:p>
            <a:pPr>
              <a:spcBef>
                <a:spcPts val="0"/>
              </a:spcBef>
            </a:pPr>
            <a:endParaRPr lang="en-US" sz="1600"/>
          </a:p>
          <a:p>
            <a:pPr marL="0" indent="0">
              <a:spcBef>
                <a:spcPts val="0"/>
              </a:spcBef>
              <a:buNone/>
            </a:pPr>
            <a:endParaRPr lang="en-US" sz="1600">
              <a:solidFill>
                <a:srgbClr val="4C8C2B"/>
              </a:solidFill>
              <a:ea typeface="ＭＳ Ｐゴシック"/>
              <a:cs typeface="Helvetica"/>
            </a:endParaRPr>
          </a:p>
        </p:txBody>
      </p:sp>
      <p:sp>
        <p:nvSpPr>
          <p:cNvPr id="4" name="TextBox 3">
            <a:extLst>
              <a:ext uri="{FF2B5EF4-FFF2-40B4-BE49-F238E27FC236}">
                <a16:creationId xmlns:a16="http://schemas.microsoft.com/office/drawing/2014/main" id="{0EA632C5-CEB4-DCD5-968F-F68F51FA9270}"/>
              </a:ext>
            </a:extLst>
          </p:cNvPr>
          <p:cNvSpPr txBox="1"/>
          <p:nvPr/>
        </p:nvSpPr>
        <p:spPr>
          <a:xfrm>
            <a:off x="9046634" y="313509"/>
            <a:ext cx="3018971" cy="27699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200">
                <a:latin typeface="Calibri"/>
              </a:rPr>
              <a:t>Coldbox arrived in Romeoville</a:t>
            </a:r>
            <a:endParaRPr lang="en-US" sz="1200">
              <a:effectLst/>
              <a:latin typeface="Calibri"/>
            </a:endParaRPr>
          </a:p>
        </p:txBody>
      </p:sp>
      <p:sp>
        <p:nvSpPr>
          <p:cNvPr id="12" name="TextBox 11">
            <a:extLst>
              <a:ext uri="{FF2B5EF4-FFF2-40B4-BE49-F238E27FC236}">
                <a16:creationId xmlns:a16="http://schemas.microsoft.com/office/drawing/2014/main" id="{7B7C6EFA-A2DC-EF4E-E3A8-BC4D0D3C810B}"/>
              </a:ext>
            </a:extLst>
          </p:cNvPr>
          <p:cNvSpPr txBox="1"/>
          <p:nvPr/>
        </p:nvSpPr>
        <p:spPr>
          <a:xfrm>
            <a:off x="9019903" y="4313098"/>
            <a:ext cx="2819201" cy="27699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200">
                <a:latin typeface="Calibri"/>
                <a:cs typeface="Calibri"/>
              </a:rPr>
              <a:t>Fermilab design of Tunnel Transfer Line</a:t>
            </a:r>
            <a:endParaRPr lang="en-US" sz="1200">
              <a:cs typeface="Calibri"/>
            </a:endParaRPr>
          </a:p>
        </p:txBody>
      </p:sp>
      <p:pic>
        <p:nvPicPr>
          <p:cNvPr id="6" name="Picture 5">
            <a:extLst>
              <a:ext uri="{FF2B5EF4-FFF2-40B4-BE49-F238E27FC236}">
                <a16:creationId xmlns:a16="http://schemas.microsoft.com/office/drawing/2014/main" id="{F945552E-94D6-3818-9738-D183D380FE40}"/>
              </a:ext>
            </a:extLst>
          </p:cNvPr>
          <p:cNvPicPr>
            <a:picLocks noChangeAspect="1"/>
          </p:cNvPicPr>
          <p:nvPr/>
        </p:nvPicPr>
        <p:blipFill>
          <a:blip r:embed="rId2"/>
          <a:stretch>
            <a:fillRect/>
          </a:stretch>
        </p:blipFill>
        <p:spPr>
          <a:xfrm>
            <a:off x="9019903" y="4632913"/>
            <a:ext cx="3006001" cy="1576155"/>
          </a:xfrm>
          <a:prstGeom prst="rect">
            <a:avLst/>
          </a:prstGeom>
        </p:spPr>
      </p:pic>
      <p:pic>
        <p:nvPicPr>
          <p:cNvPr id="11" name="Picture 10">
            <a:extLst>
              <a:ext uri="{FF2B5EF4-FFF2-40B4-BE49-F238E27FC236}">
                <a16:creationId xmlns:a16="http://schemas.microsoft.com/office/drawing/2014/main" id="{76B9EAE9-6ABD-6184-5400-4A0287069A55}"/>
              </a:ext>
            </a:extLst>
          </p:cNvPr>
          <p:cNvPicPr>
            <a:picLocks noChangeAspect="1"/>
          </p:cNvPicPr>
          <p:nvPr/>
        </p:nvPicPr>
        <p:blipFill>
          <a:blip r:embed="rId3"/>
          <a:stretch>
            <a:fillRect/>
          </a:stretch>
        </p:blipFill>
        <p:spPr>
          <a:xfrm>
            <a:off x="9046635" y="572939"/>
            <a:ext cx="3018971" cy="1698171"/>
          </a:xfrm>
          <a:prstGeom prst="rect">
            <a:avLst/>
          </a:prstGeom>
        </p:spPr>
      </p:pic>
      <p:pic>
        <p:nvPicPr>
          <p:cNvPr id="13" name="Picture 12">
            <a:extLst>
              <a:ext uri="{FF2B5EF4-FFF2-40B4-BE49-F238E27FC236}">
                <a16:creationId xmlns:a16="http://schemas.microsoft.com/office/drawing/2014/main" id="{A2777471-0287-5F55-6B24-C34CBD6C342F}"/>
              </a:ext>
            </a:extLst>
          </p:cNvPr>
          <p:cNvPicPr>
            <a:picLocks noChangeAspect="1"/>
          </p:cNvPicPr>
          <p:nvPr/>
        </p:nvPicPr>
        <p:blipFill rotWithShape="1">
          <a:blip r:embed="rId4"/>
          <a:srcRect b="13832"/>
          <a:stretch/>
        </p:blipFill>
        <p:spPr>
          <a:xfrm>
            <a:off x="9019903" y="2962943"/>
            <a:ext cx="3045702" cy="1124747"/>
          </a:xfrm>
          <a:prstGeom prst="rect">
            <a:avLst/>
          </a:prstGeom>
        </p:spPr>
      </p:pic>
      <p:sp>
        <p:nvSpPr>
          <p:cNvPr id="14" name="TextBox 13">
            <a:extLst>
              <a:ext uri="{FF2B5EF4-FFF2-40B4-BE49-F238E27FC236}">
                <a16:creationId xmlns:a16="http://schemas.microsoft.com/office/drawing/2014/main" id="{7D8287CF-7C5D-C8A9-00FE-5511C0015D3D}"/>
              </a:ext>
            </a:extLst>
          </p:cNvPr>
          <p:cNvSpPr txBox="1"/>
          <p:nvPr/>
        </p:nvSpPr>
        <p:spPr>
          <a:xfrm>
            <a:off x="9046634" y="2630745"/>
            <a:ext cx="2979270" cy="27699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200">
                <a:latin typeface="Calibri"/>
                <a:cs typeface="Calibri"/>
              </a:rPr>
              <a:t>Spools of Intermediate Transfer Line</a:t>
            </a:r>
            <a:endParaRPr lang="en-US" sz="1200">
              <a:cs typeface="Calibri"/>
            </a:endParaRPr>
          </a:p>
        </p:txBody>
      </p:sp>
    </p:spTree>
    <p:extLst>
      <p:ext uri="{BB962C8B-B14F-4D97-AF65-F5344CB8AC3E}">
        <p14:creationId xmlns:p14="http://schemas.microsoft.com/office/powerpoint/2010/main" val="409127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0085AD"/>
                </a:solidFill>
              </a:rPr>
              <a:t>Accelerator Systems</a:t>
            </a:r>
          </a:p>
        </p:txBody>
      </p:sp>
      <p:sp>
        <p:nvSpPr>
          <p:cNvPr id="4" name="Content Placeholder 6">
            <a:extLst>
              <a:ext uri="{FF2B5EF4-FFF2-40B4-BE49-F238E27FC236}">
                <a16:creationId xmlns:a16="http://schemas.microsoft.com/office/drawing/2014/main" id="{EE52F794-7681-A930-BD96-DD31F4123C14}"/>
              </a:ext>
            </a:extLst>
          </p:cNvPr>
          <p:cNvSpPr txBox="1">
            <a:spLocks/>
          </p:cNvSpPr>
          <p:nvPr/>
        </p:nvSpPr>
        <p:spPr>
          <a:xfrm>
            <a:off x="306464" y="359757"/>
            <a:ext cx="7566676" cy="6138913"/>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b="1">
              <a:cs typeface="Helvetica"/>
            </a:endParaRPr>
          </a:p>
          <a:p>
            <a:pPr marL="0" indent="0">
              <a:buNone/>
            </a:pPr>
            <a:r>
              <a:rPr lang="en-US" sz="1600" b="1">
                <a:cs typeface="Helvetica"/>
              </a:rPr>
              <a:t>Overall</a:t>
            </a:r>
            <a:endParaRPr lang="en-US" sz="1600">
              <a:cs typeface="Helvetica"/>
            </a:endParaRPr>
          </a:p>
          <a:p>
            <a:pPr lvl="1">
              <a:buClr>
                <a:srgbClr val="0088AA"/>
              </a:buClr>
              <a:buFont typeface="Arial"/>
              <a:buChar char="•"/>
            </a:pPr>
            <a:r>
              <a:rPr lang="en-US" sz="1200">
                <a:ea typeface="ＭＳ Ｐゴシック"/>
                <a:cs typeface="Helvetica"/>
              </a:rPr>
              <a:t>Major transition from design to procurement across Accel Sys</a:t>
            </a:r>
          </a:p>
          <a:p>
            <a:pPr lvl="1">
              <a:buClr>
                <a:srgbClr val="0088AA"/>
              </a:buClr>
              <a:buFont typeface="Arial"/>
              <a:buChar char="•"/>
            </a:pPr>
            <a:r>
              <a:rPr lang="en-US" sz="1200">
                <a:ea typeface="ＭＳ Ｐゴシック"/>
                <a:cs typeface="Helvetica"/>
              </a:rPr>
              <a:t>EVMS reevaluation and significant set of performance improvement actions completed </a:t>
            </a:r>
          </a:p>
          <a:p>
            <a:pPr marL="57150" indent="0">
              <a:buNone/>
            </a:pPr>
            <a:r>
              <a:rPr lang="en-US" sz="1600" b="1">
                <a:ea typeface="ＭＳ Ｐゴシック"/>
                <a:cs typeface="Helvetica"/>
              </a:rPr>
              <a:t>MPS</a:t>
            </a:r>
            <a:endParaRPr lang="en-US"/>
          </a:p>
          <a:p>
            <a:pPr lvl="1">
              <a:buClr>
                <a:srgbClr val="0088AA"/>
              </a:buClr>
              <a:buFont typeface="Arial"/>
              <a:buChar char="•"/>
            </a:pPr>
            <a:r>
              <a:rPr lang="en-US" sz="1200">
                <a:ea typeface="ＭＳ Ｐゴシック"/>
                <a:cs typeface="Helvetica"/>
              </a:rPr>
              <a:t>Full system FDR completed successfully</a:t>
            </a:r>
          </a:p>
          <a:p>
            <a:pPr lvl="1">
              <a:buClr>
                <a:srgbClr val="0088AA"/>
              </a:buClr>
              <a:buFont typeface="Arial"/>
              <a:buChar char="•"/>
            </a:pPr>
            <a:r>
              <a:rPr lang="en-US" sz="1200">
                <a:ea typeface="ＭＳ Ｐゴシック"/>
                <a:cs typeface="Helvetica"/>
              </a:rPr>
              <a:t>Prototype hardware built and tested (serializer, main units, digitizers)</a:t>
            </a:r>
          </a:p>
          <a:p>
            <a:pPr lvl="1">
              <a:buClr>
                <a:srgbClr val="0088AA"/>
              </a:buClr>
              <a:buFont typeface="Arial"/>
              <a:buChar char="•"/>
            </a:pPr>
            <a:r>
              <a:rPr lang="en-US" sz="1200">
                <a:ea typeface="ＭＳ Ｐゴシック"/>
                <a:cs typeface="Helvetica"/>
              </a:rPr>
              <a:t>Pseudo-code logic for MPS functionality well advanced after much inter-team effort</a:t>
            </a:r>
            <a:endParaRPr lang="en-US"/>
          </a:p>
          <a:p>
            <a:pPr marL="0" indent="0">
              <a:buNone/>
            </a:pPr>
            <a:r>
              <a:rPr lang="en-US" sz="1600" b="1">
                <a:ea typeface="ＭＳ Ｐゴシック"/>
                <a:cs typeface="Helvetica"/>
              </a:rPr>
              <a:t>HPRF</a:t>
            </a:r>
            <a:endParaRPr lang="en-US" sz="16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Successfully supported PIP2IT 650 MHz </a:t>
            </a:r>
            <a:r>
              <a:rPr lang="en-US" sz="1200" err="1">
                <a:ea typeface="ＭＳ Ｐゴシック"/>
                <a:cs typeface="Helvetica"/>
              </a:rPr>
              <a:t>pCM</a:t>
            </a:r>
            <a:r>
              <a:rPr lang="en-US" sz="1200">
                <a:ea typeface="ＭＳ Ｐゴシック"/>
                <a:cs typeface="Helvetica"/>
              </a:rPr>
              <a:t> testing</a:t>
            </a:r>
            <a:endParaRPr lang="en-US" sz="12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Completed design of the 162.5 MHz RF </a:t>
            </a:r>
            <a:r>
              <a:rPr lang="en-US" sz="1200" err="1">
                <a:ea typeface="ＭＳ Ｐゴシック"/>
                <a:cs typeface="Helvetica"/>
              </a:rPr>
              <a:t>Dist</a:t>
            </a:r>
            <a:r>
              <a:rPr lang="en-US" sz="1200">
                <a:ea typeface="ＭＳ Ｐゴシック"/>
                <a:cs typeface="Helvetica"/>
              </a:rPr>
              <a:t> for PIP-II, strongly advanced 325 and 650 MHz designs</a:t>
            </a:r>
          </a:p>
          <a:p>
            <a:pPr lvl="1">
              <a:buClr>
                <a:srgbClr val="0085AD"/>
              </a:buClr>
              <a:buSzPct val="120000"/>
              <a:buFont typeface="Arial" panose="020B0604020202020204" pitchFamily="34" charset="0"/>
              <a:buChar char="•"/>
            </a:pPr>
            <a:r>
              <a:rPr lang="en-US" sz="1200">
                <a:ea typeface="ＭＳ Ｐゴシック"/>
                <a:cs typeface="Helvetica"/>
              </a:rPr>
              <a:t>Awarded contract for 6x 40 kW 650 MHz SSAs to support PIP2IT including RF distribution and layout</a:t>
            </a:r>
          </a:p>
          <a:p>
            <a:pPr lvl="1">
              <a:buClr>
                <a:srgbClr val="0085AD"/>
              </a:buClr>
              <a:buSzPct val="120000"/>
              <a:buFont typeface="Arial" panose="020B0604020202020204" pitchFamily="34" charset="0"/>
              <a:buChar char="•"/>
            </a:pPr>
            <a:r>
              <a:rPr lang="en-US" sz="1200">
                <a:ea typeface="ＭＳ Ｐゴシック"/>
                <a:cs typeface="Helvetica"/>
              </a:rPr>
              <a:t>Worked closely with DAE colleagues to advance SSA designs (last FDR in February ‘25)</a:t>
            </a:r>
          </a:p>
          <a:p>
            <a:pPr lvl="1">
              <a:buClr>
                <a:srgbClr val="0085AD"/>
              </a:buClr>
              <a:buSzPct val="120000"/>
              <a:buFont typeface="Arial" panose="020B0604020202020204" pitchFamily="34" charset="0"/>
              <a:buChar char="•"/>
            </a:pPr>
            <a:r>
              <a:rPr lang="en-US" sz="1200">
                <a:ea typeface="ＭＳ Ｐゴシック"/>
                <a:cs typeface="Helvetica"/>
              </a:rPr>
              <a:t>Established RF test stand at F0 to support SSA, circulator, and coupler testing and development</a:t>
            </a:r>
          </a:p>
          <a:p>
            <a:pPr marL="0" indent="0">
              <a:buNone/>
            </a:pPr>
            <a:r>
              <a:rPr lang="en-US" sz="1600" b="1">
                <a:cs typeface="Helvetica"/>
              </a:rPr>
              <a:t>LLRF</a:t>
            </a:r>
            <a:endParaRPr lang="en-US" sz="16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RF Station FDR and RFPI FDR (TUL) completed successfully</a:t>
            </a:r>
          </a:p>
          <a:p>
            <a:pPr lvl="1">
              <a:buClr>
                <a:srgbClr val="0085AD"/>
              </a:buClr>
              <a:buSzPct val="120000"/>
              <a:buFont typeface="Arial" panose="020B0604020202020204" pitchFamily="34" charset="0"/>
              <a:buChar char="•"/>
            </a:pPr>
            <a:r>
              <a:rPr lang="en-US" sz="1200">
                <a:ea typeface="ＭＳ Ｐゴシック"/>
                <a:cs typeface="Helvetica"/>
              </a:rPr>
              <a:t>Supported PIP2IT and STC testing include demonstration of LLRF performance on all cavity types for PIP-II on the integrated RF platform including final RFPI design</a:t>
            </a:r>
            <a:endParaRPr lang="en-US">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Completed majority of WFE LLRF system upgrade</a:t>
            </a:r>
          </a:p>
          <a:p>
            <a:pPr lvl="1">
              <a:buClr>
                <a:srgbClr val="0085AD"/>
              </a:buClr>
              <a:buSzPct val="120000"/>
              <a:buFont typeface="Arial" panose="020B0604020202020204" pitchFamily="34" charset="0"/>
              <a:buChar char="•"/>
            </a:pPr>
            <a:r>
              <a:rPr lang="en-US" sz="1200">
                <a:ea typeface="ＭＳ Ｐゴシック"/>
                <a:cs typeface="Helvetica"/>
              </a:rPr>
              <a:t>Completed majority of RF Master Oscillator/Phase Ref Line design and prototyping</a:t>
            </a:r>
          </a:p>
          <a:p>
            <a:pPr marL="0" indent="0">
              <a:buNone/>
            </a:pPr>
            <a:r>
              <a:rPr lang="en-US" sz="1600" b="1">
                <a:cs typeface="Helvetica"/>
              </a:rPr>
              <a:t>Magnets/Power supplies</a:t>
            </a:r>
          </a:p>
          <a:p>
            <a:pPr lvl="1">
              <a:buClr>
                <a:srgbClr val="0085AD"/>
              </a:buClr>
              <a:buSzPct val="120000"/>
              <a:buFont typeface="Arial" panose="020B0604020202020204" pitchFamily="34" charset="0"/>
              <a:buChar char="•"/>
            </a:pPr>
            <a:r>
              <a:rPr lang="en-US" sz="1200">
                <a:ea typeface="ＭＳ Ｐゴシック"/>
                <a:cs typeface="Helvetica"/>
              </a:rPr>
              <a:t>All Vendor magnet contracts awarded, and significant progress on designs and prototyping</a:t>
            </a:r>
          </a:p>
          <a:p>
            <a:pPr lvl="1">
              <a:buClr>
                <a:srgbClr val="0085AD"/>
              </a:buClr>
              <a:buSzPct val="120000"/>
              <a:buFont typeface="Arial" panose="020B0604020202020204" pitchFamily="34" charset="0"/>
              <a:buChar char="•"/>
            </a:pPr>
            <a:r>
              <a:rPr lang="en-US" sz="1200">
                <a:ea typeface="ＭＳ Ｐゴシック"/>
                <a:cs typeface="Helvetica"/>
              </a:rPr>
              <a:t>Majority of 10 A and 80 A parts ordered and fabrication completed in-house</a:t>
            </a:r>
          </a:p>
          <a:p>
            <a:pPr lvl="1">
              <a:buClr>
                <a:srgbClr val="0085AD"/>
              </a:buClr>
              <a:buSzPct val="120000"/>
              <a:buFont typeface="Arial" panose="020B0604020202020204" pitchFamily="34" charset="0"/>
              <a:buChar char="•"/>
            </a:pPr>
            <a:r>
              <a:rPr lang="en-US" sz="1200">
                <a:ea typeface="ＭＳ Ｐゴシック"/>
                <a:cs typeface="Helvetica"/>
              </a:rPr>
              <a:t>Completed RAPR regulation design and prototype built and demonstrated</a:t>
            </a:r>
          </a:p>
          <a:p>
            <a:pPr lvl="1">
              <a:buClr>
                <a:srgbClr val="0085AD"/>
              </a:buClr>
              <a:buSzPct val="120000"/>
              <a:buFont typeface="Arial" panose="020B0604020202020204" pitchFamily="34" charset="0"/>
              <a:buChar char="•"/>
            </a:pPr>
            <a:r>
              <a:rPr lang="en-US" sz="1200">
                <a:ea typeface="ＭＳ Ｐゴシック"/>
                <a:cs typeface="Helvetica"/>
              </a:rPr>
              <a:t>Successful smooth transition from long-term L3/CAM to his deputy</a:t>
            </a:r>
          </a:p>
          <a:p>
            <a:pPr marL="0" indent="0">
              <a:buNone/>
            </a:pPr>
            <a:endParaRPr lang="en-US" sz="1500" b="1">
              <a:cs typeface="Helvetica"/>
            </a:endParaRPr>
          </a:p>
        </p:txBody>
      </p:sp>
      <p:sp>
        <p:nvSpPr>
          <p:cNvPr id="6" name="AutoShape 2">
            <a:extLst>
              <a:ext uri="{FF2B5EF4-FFF2-40B4-BE49-F238E27FC236}">
                <a16:creationId xmlns:a16="http://schemas.microsoft.com/office/drawing/2014/main" id="{50D3B993-03BB-12BA-3536-C8D5D6A139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A close-up of a red box&#10;&#10;Description automatically generated">
            <a:extLst>
              <a:ext uri="{FF2B5EF4-FFF2-40B4-BE49-F238E27FC236}">
                <a16:creationId xmlns:a16="http://schemas.microsoft.com/office/drawing/2014/main" id="{568C11C8-A5E4-218C-B4C9-C30C1A5EFB92}"/>
              </a:ext>
            </a:extLst>
          </p:cNvPr>
          <p:cNvPicPr>
            <a:picLocks noChangeAspect="1"/>
          </p:cNvPicPr>
          <p:nvPr/>
        </p:nvPicPr>
        <p:blipFill>
          <a:blip r:embed="rId2"/>
          <a:stretch>
            <a:fillRect/>
          </a:stretch>
        </p:blipFill>
        <p:spPr>
          <a:xfrm>
            <a:off x="7652595" y="179007"/>
            <a:ext cx="3670739" cy="1459269"/>
          </a:xfrm>
          <a:prstGeom prst="rect">
            <a:avLst/>
          </a:prstGeom>
        </p:spPr>
      </p:pic>
      <p:pic>
        <p:nvPicPr>
          <p:cNvPr id="3" name="Picture 2">
            <a:extLst>
              <a:ext uri="{FF2B5EF4-FFF2-40B4-BE49-F238E27FC236}">
                <a16:creationId xmlns:a16="http://schemas.microsoft.com/office/drawing/2014/main" id="{D96FAF63-D0EB-49A0-9173-B37792C9AD4F}"/>
              </a:ext>
            </a:extLst>
          </p:cNvPr>
          <p:cNvPicPr>
            <a:picLocks noChangeAspect="1"/>
          </p:cNvPicPr>
          <p:nvPr/>
        </p:nvPicPr>
        <p:blipFill rotWithShape="1">
          <a:blip r:embed="rId3"/>
          <a:srcRect t="59582"/>
          <a:stretch/>
        </p:blipFill>
        <p:spPr>
          <a:xfrm>
            <a:off x="7873140" y="1638276"/>
            <a:ext cx="4296443" cy="2124476"/>
          </a:xfrm>
          <a:prstGeom prst="rect">
            <a:avLst/>
          </a:prstGeom>
        </p:spPr>
      </p:pic>
      <p:pic>
        <p:nvPicPr>
          <p:cNvPr id="5" name="Picture 4">
            <a:extLst>
              <a:ext uri="{FF2B5EF4-FFF2-40B4-BE49-F238E27FC236}">
                <a16:creationId xmlns:a16="http://schemas.microsoft.com/office/drawing/2014/main" id="{451D0F4C-EA2C-5CAF-5809-F2DB8F846FC8}"/>
              </a:ext>
            </a:extLst>
          </p:cNvPr>
          <p:cNvPicPr>
            <a:picLocks noChangeAspect="1"/>
          </p:cNvPicPr>
          <p:nvPr/>
        </p:nvPicPr>
        <p:blipFill>
          <a:blip r:embed="rId4"/>
          <a:stretch>
            <a:fillRect/>
          </a:stretch>
        </p:blipFill>
        <p:spPr>
          <a:xfrm>
            <a:off x="10416147" y="4141206"/>
            <a:ext cx="1599651" cy="1656504"/>
          </a:xfrm>
          <a:prstGeom prst="rect">
            <a:avLst/>
          </a:prstGeom>
        </p:spPr>
      </p:pic>
      <p:sp>
        <p:nvSpPr>
          <p:cNvPr id="7" name="TextBox 6">
            <a:extLst>
              <a:ext uri="{FF2B5EF4-FFF2-40B4-BE49-F238E27FC236}">
                <a16:creationId xmlns:a16="http://schemas.microsoft.com/office/drawing/2014/main" id="{39A10B73-0990-E17F-18C9-3202685CF16F}"/>
              </a:ext>
            </a:extLst>
          </p:cNvPr>
          <p:cNvSpPr txBox="1"/>
          <p:nvPr/>
        </p:nvSpPr>
        <p:spPr>
          <a:xfrm>
            <a:off x="10416147" y="5855448"/>
            <a:ext cx="1504579" cy="276999"/>
          </a:xfrm>
          <a:prstGeom prst="rect">
            <a:avLst/>
          </a:prstGeom>
          <a:noFill/>
        </p:spPr>
        <p:txBody>
          <a:bodyPr wrap="none" rtlCol="0">
            <a:spAutoFit/>
          </a:bodyPr>
          <a:lstStyle/>
          <a:p>
            <a:r>
              <a:rPr lang="en-US" sz="1200"/>
              <a:t>4 Cavity </a:t>
            </a:r>
            <a:r>
              <a:rPr lang="en-US" sz="1200" err="1"/>
              <a:t>RFPI</a:t>
            </a:r>
            <a:r>
              <a:rPr lang="en-US" sz="1200"/>
              <a:t> Module</a:t>
            </a:r>
          </a:p>
        </p:txBody>
      </p:sp>
      <p:pic>
        <p:nvPicPr>
          <p:cNvPr id="8" name="Picture 7">
            <a:extLst>
              <a:ext uri="{FF2B5EF4-FFF2-40B4-BE49-F238E27FC236}">
                <a16:creationId xmlns:a16="http://schemas.microsoft.com/office/drawing/2014/main" id="{0A49BBC1-169F-6608-B9AC-70AB80675264}"/>
              </a:ext>
            </a:extLst>
          </p:cNvPr>
          <p:cNvPicPr>
            <a:picLocks noChangeAspect="1"/>
          </p:cNvPicPr>
          <p:nvPr/>
        </p:nvPicPr>
        <p:blipFill rotWithShape="1">
          <a:blip r:embed="rId5"/>
          <a:srcRect l="6062" r="9076"/>
          <a:stretch/>
        </p:blipFill>
        <p:spPr>
          <a:xfrm>
            <a:off x="7971826" y="3870757"/>
            <a:ext cx="2345635" cy="1984691"/>
          </a:xfrm>
          <a:prstGeom prst="rect">
            <a:avLst/>
          </a:prstGeom>
        </p:spPr>
      </p:pic>
      <p:sp>
        <p:nvSpPr>
          <p:cNvPr id="13" name="TextBox 12">
            <a:extLst>
              <a:ext uri="{FF2B5EF4-FFF2-40B4-BE49-F238E27FC236}">
                <a16:creationId xmlns:a16="http://schemas.microsoft.com/office/drawing/2014/main" id="{2A8833FA-7909-ACE3-C570-75425ED5986E}"/>
              </a:ext>
            </a:extLst>
          </p:cNvPr>
          <p:cNvSpPr txBox="1"/>
          <p:nvPr/>
        </p:nvSpPr>
        <p:spPr>
          <a:xfrm>
            <a:off x="8115835" y="5865391"/>
            <a:ext cx="2057615" cy="276999"/>
          </a:xfrm>
          <a:prstGeom prst="rect">
            <a:avLst/>
          </a:prstGeom>
          <a:noFill/>
        </p:spPr>
        <p:txBody>
          <a:bodyPr wrap="none" rtlCol="0">
            <a:spAutoFit/>
          </a:bodyPr>
          <a:lstStyle/>
          <a:p>
            <a:r>
              <a:rPr lang="en-US" sz="1200"/>
              <a:t>Fast Switch Magnet Prototype</a:t>
            </a:r>
          </a:p>
        </p:txBody>
      </p:sp>
    </p:spTree>
    <p:extLst>
      <p:ext uri="{BB962C8B-B14F-4D97-AF65-F5344CB8AC3E}">
        <p14:creationId xmlns:p14="http://schemas.microsoft.com/office/powerpoint/2010/main" val="157588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3EB22-1994-F414-A151-2BA7E467A972}"/>
              </a:ext>
            </a:extLst>
          </p:cNvPr>
          <p:cNvPicPr>
            <a:picLocks noChangeAspect="1"/>
          </p:cNvPicPr>
          <p:nvPr/>
        </p:nvPicPr>
        <p:blipFill>
          <a:blip r:embed="rId2"/>
          <a:stretch>
            <a:fillRect/>
          </a:stretch>
        </p:blipFill>
        <p:spPr>
          <a:xfrm>
            <a:off x="7926341" y="4748904"/>
            <a:ext cx="4012396" cy="1635244"/>
          </a:xfrm>
          <a:prstGeom prst="rect">
            <a:avLst/>
          </a:prstGeom>
        </p:spPr>
      </p:pic>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13</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0085AD"/>
                </a:solidFill>
              </a:rPr>
              <a:t>Accelerator Systems</a:t>
            </a:r>
          </a:p>
        </p:txBody>
      </p:sp>
      <p:sp>
        <p:nvSpPr>
          <p:cNvPr id="4" name="Content Placeholder 6">
            <a:extLst>
              <a:ext uri="{FF2B5EF4-FFF2-40B4-BE49-F238E27FC236}">
                <a16:creationId xmlns:a16="http://schemas.microsoft.com/office/drawing/2014/main" id="{EE52F794-7681-A930-BD96-DD31F4123C14}"/>
              </a:ext>
            </a:extLst>
          </p:cNvPr>
          <p:cNvSpPr txBox="1">
            <a:spLocks/>
          </p:cNvSpPr>
          <p:nvPr/>
        </p:nvSpPr>
        <p:spPr>
          <a:xfrm>
            <a:off x="306464" y="508883"/>
            <a:ext cx="7566676" cy="5989787"/>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b="1">
              <a:cs typeface="Helvetica"/>
            </a:endParaRPr>
          </a:p>
          <a:p>
            <a:pPr marL="0" indent="0">
              <a:spcBef>
                <a:spcPct val="0"/>
              </a:spcBef>
              <a:buNone/>
            </a:pPr>
            <a:r>
              <a:rPr lang="en-US" sz="1600" b="1">
                <a:cs typeface="Helvetica"/>
              </a:rPr>
              <a:t>Vacuum</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Smooth transition from long-term L3 to their Deputy, including identification of a new deputy</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Completed all remaining FDRs including Vacuum Integration FDR including refinement of all interfaces and requirements, permits, and other logistics</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Finalized detailed design for WFE and SCL, with strong progress on BTL lattice</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Started bulk procurements for WFE and SCL (mass flow carts, leak check carts, gauges, pumps)</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Strongly contributed to final detailed design of laser wire vacuum box</a:t>
            </a:r>
          </a:p>
          <a:p>
            <a:pPr marL="0" indent="0">
              <a:spcBef>
                <a:spcPct val="0"/>
              </a:spcBef>
              <a:buNone/>
            </a:pPr>
            <a:r>
              <a:rPr lang="en-US" sz="1600" b="1">
                <a:cs typeface="Helvetica"/>
              </a:rPr>
              <a:t>Controls</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Smooth transition from long-term L3 to new L3 from SBND including additional deputy for software</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Supported PIP2IT testing of HB650 </a:t>
            </a:r>
            <a:r>
              <a:rPr lang="en-US" sz="1200" err="1">
                <a:ea typeface="ＭＳ Ｐゴシック"/>
                <a:cs typeface="Helvetica"/>
              </a:rPr>
              <a:t>pCM</a:t>
            </a:r>
            <a:r>
              <a:rPr lang="en-US" sz="1200">
                <a:ea typeface="ＭＳ Ｐゴシック"/>
                <a:cs typeface="Helvetica"/>
              </a:rPr>
              <a:t> and started coordination with Cryoplant Controls</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Demonstrated many key services (web-based applications, Phoebus screens, Alarm handlers, etc.)</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Significant progress made on integration and system FDR preparation, work maturing rapidly</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Completed full control system FDR and controls infrastructure FDR successfully</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Transition to containerized Kubernetes infrastructure completed</a:t>
            </a:r>
          </a:p>
          <a:p>
            <a:pPr marL="0" indent="0">
              <a:spcBef>
                <a:spcPct val="0"/>
              </a:spcBef>
              <a:buNone/>
            </a:pPr>
            <a:r>
              <a:rPr lang="en-US" sz="1600" b="1">
                <a:cs typeface="Helvetica"/>
              </a:rPr>
              <a:t>Instrumentation</a:t>
            </a:r>
          </a:p>
          <a:p>
            <a:pPr lvl="1">
              <a:buClr>
                <a:srgbClr val="0085AD"/>
              </a:buClr>
              <a:buSzPct val="120000"/>
              <a:buFont typeface="Arial" panose="020B0604020202020204" pitchFamily="34" charset="0"/>
              <a:buChar char="•"/>
            </a:pPr>
            <a:r>
              <a:rPr lang="en-US" sz="1200">
                <a:ea typeface="ＭＳ Ｐゴシック"/>
                <a:cs typeface="Helvetica"/>
              </a:rPr>
              <a:t>Completed all remaining FDRs (electronics/software, laser wire)</a:t>
            </a:r>
          </a:p>
          <a:p>
            <a:pPr lvl="1">
              <a:buClr>
                <a:srgbClr val="0085AD"/>
              </a:buClr>
              <a:buSzPct val="120000"/>
              <a:buFont typeface="Arial" panose="020B0604020202020204" pitchFamily="34" charset="0"/>
              <a:buChar char="•"/>
            </a:pPr>
            <a:r>
              <a:rPr lang="en-US" sz="1200">
                <a:ea typeface="ＭＳ Ｐゴシック"/>
                <a:cs typeface="Helvetica"/>
              </a:rPr>
              <a:t>Completed detailed design of laser wire system (transport system, optical box), with first article procurement starting now</a:t>
            </a:r>
          </a:p>
          <a:p>
            <a:pPr lvl="1">
              <a:buClr>
                <a:srgbClr val="0085AD"/>
              </a:buClr>
              <a:buSzPct val="120000"/>
              <a:buFont typeface="Arial" panose="020B0604020202020204" pitchFamily="34" charset="0"/>
              <a:buChar char="•"/>
            </a:pPr>
            <a:r>
              <a:rPr lang="en-US" sz="1200">
                <a:ea typeface="ＭＳ Ｐゴシック"/>
                <a:cs typeface="Helvetica"/>
              </a:rPr>
              <a:t>Finished testing and validation of all electronics boards and integrated </a:t>
            </a:r>
            <a:r>
              <a:rPr lang="en-US" sz="1200" err="1">
                <a:ea typeface="ＭＳ Ｐゴシック"/>
                <a:cs typeface="Helvetica"/>
              </a:rPr>
              <a:t>microTCA</a:t>
            </a:r>
            <a:r>
              <a:rPr lang="en-US" sz="1200">
                <a:ea typeface="ＭＳ Ｐゴシック"/>
                <a:cs typeface="Helvetica"/>
              </a:rPr>
              <a:t> systems</a:t>
            </a:r>
          </a:p>
          <a:p>
            <a:pPr lvl="1">
              <a:buClr>
                <a:srgbClr val="0085AD"/>
              </a:buClr>
              <a:buSzPct val="120000"/>
              <a:buFont typeface="Arial" panose="020B0604020202020204" pitchFamily="34" charset="0"/>
              <a:buChar char="•"/>
            </a:pPr>
            <a:r>
              <a:rPr lang="en-US" sz="1200">
                <a:ea typeface="ＭＳ Ｐゴシック"/>
                <a:cs typeface="Helvetica"/>
              </a:rPr>
              <a:t>BLM, BCM, BPM procurements proceeding well with hardware starting to arrive for testing</a:t>
            </a:r>
          </a:p>
          <a:p>
            <a:pPr lvl="1">
              <a:buClr>
                <a:srgbClr val="0085AD"/>
              </a:buClr>
              <a:buSzPct val="120000"/>
              <a:buFont typeface="Arial" panose="020B0604020202020204" pitchFamily="34" charset="0"/>
              <a:buChar char="•"/>
            </a:pPr>
            <a:r>
              <a:rPr lang="en-US" sz="1200">
                <a:ea typeface="ＭＳ Ｐゴシック"/>
                <a:cs typeface="Helvetica"/>
              </a:rPr>
              <a:t>Awarded Beam Instrumentation Phase Reference Line contract to partners at Warsaw University of Technology (delivered ESS reference lines)</a:t>
            </a:r>
          </a:p>
          <a:p>
            <a:pPr marL="0" indent="0">
              <a:buNone/>
            </a:pPr>
            <a:r>
              <a:rPr lang="en-US" sz="1500" b="1">
                <a:cs typeface="Helvetica"/>
              </a:rPr>
              <a:t>Safety Systems</a:t>
            </a:r>
          </a:p>
          <a:p>
            <a:pPr lvl="1">
              <a:buClr>
                <a:srgbClr val="0085AD"/>
              </a:buClr>
              <a:buSzPct val="120000"/>
              <a:buFont typeface="Arial,Sans-Serif" charset="0"/>
              <a:buChar char="•"/>
            </a:pPr>
            <a:r>
              <a:rPr lang="en-US" sz="1200">
                <a:ea typeface="ＭＳ Ｐゴシック"/>
                <a:cs typeface="Helvetica"/>
              </a:rPr>
              <a:t>Strongly advanced Beam Loss Monitor system design with shielding and safety teams</a:t>
            </a:r>
          </a:p>
          <a:p>
            <a:pPr lvl="1">
              <a:buClr>
                <a:srgbClr val="0085AD"/>
              </a:buClr>
              <a:buSzPct val="120000"/>
              <a:buFont typeface="Arial,Sans-Serif" charset="0"/>
              <a:buChar char="•"/>
            </a:pPr>
            <a:r>
              <a:rPr lang="en-US" sz="1200">
                <a:ea typeface="ＭＳ Ｐゴシック"/>
                <a:cs typeface="Helvetica"/>
              </a:rPr>
              <a:t>Completed Cryoplant ODH system design and preparation for installation</a:t>
            </a:r>
          </a:p>
          <a:p>
            <a:pPr marL="0" indent="0">
              <a:buNone/>
            </a:pPr>
            <a:endParaRPr lang="en-US" sz="1500" b="1">
              <a:cs typeface="Helvetica"/>
            </a:endParaRPr>
          </a:p>
        </p:txBody>
      </p:sp>
      <p:sp>
        <p:nvSpPr>
          <p:cNvPr id="6" name="AutoShape 2">
            <a:extLst>
              <a:ext uri="{FF2B5EF4-FFF2-40B4-BE49-F238E27FC236}">
                <a16:creationId xmlns:a16="http://schemas.microsoft.com/office/drawing/2014/main" id="{50D3B993-03BB-12BA-3536-C8D5D6A139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E6D8117C-3025-C432-2055-76734246B666}"/>
              </a:ext>
            </a:extLst>
          </p:cNvPr>
          <p:cNvPicPr>
            <a:picLocks noChangeAspect="1"/>
          </p:cNvPicPr>
          <p:nvPr/>
        </p:nvPicPr>
        <p:blipFill rotWithShape="1">
          <a:blip r:embed="rId3"/>
          <a:srcRect r="2661"/>
          <a:stretch/>
        </p:blipFill>
        <p:spPr>
          <a:xfrm>
            <a:off x="8027634" y="181461"/>
            <a:ext cx="4164365" cy="2580542"/>
          </a:xfrm>
          <a:prstGeom prst="rect">
            <a:avLst/>
          </a:prstGeom>
        </p:spPr>
      </p:pic>
      <p:sp>
        <p:nvSpPr>
          <p:cNvPr id="3" name="TextBox 2">
            <a:extLst>
              <a:ext uri="{FF2B5EF4-FFF2-40B4-BE49-F238E27FC236}">
                <a16:creationId xmlns:a16="http://schemas.microsoft.com/office/drawing/2014/main" id="{A0A7F502-0173-2895-38D1-3BA0AF190A42}"/>
              </a:ext>
            </a:extLst>
          </p:cNvPr>
          <p:cNvSpPr txBox="1"/>
          <p:nvPr/>
        </p:nvSpPr>
        <p:spPr>
          <a:xfrm>
            <a:off x="7926341" y="2726131"/>
            <a:ext cx="4265659" cy="392415"/>
          </a:xfrm>
          <a:prstGeom prst="rect">
            <a:avLst/>
          </a:prstGeom>
          <a:noFill/>
        </p:spPr>
        <p:txBody>
          <a:bodyPr wrap="square" lIns="68580" tIns="34290" rIns="68580" bIns="34290" rtlCol="0" anchor="t">
            <a:spAutoFit/>
          </a:bodyPr>
          <a:lstStyle/>
          <a:p>
            <a:pPr algn="ctr" defTabSz="342900">
              <a:defRPr/>
            </a:pPr>
            <a:r>
              <a:rPr lang="en-US" sz="1050" b="1" kern="0">
                <a:solidFill>
                  <a:srgbClr val="003087"/>
                </a:solidFill>
              </a:rPr>
              <a:t>Vacuum Systems, Machine Protection, LLRF, and HPRF System Interfaces Signal Diagram from Integrated Vacuum Systems Final Design Review</a:t>
            </a:r>
          </a:p>
        </p:txBody>
      </p:sp>
      <p:pic>
        <p:nvPicPr>
          <p:cNvPr id="7" name="Picture 6">
            <a:extLst>
              <a:ext uri="{FF2B5EF4-FFF2-40B4-BE49-F238E27FC236}">
                <a16:creationId xmlns:a16="http://schemas.microsoft.com/office/drawing/2014/main" id="{2F2BE13B-CFE6-82CD-A661-9C680612A9A6}"/>
              </a:ext>
            </a:extLst>
          </p:cNvPr>
          <p:cNvPicPr>
            <a:picLocks noChangeAspect="1"/>
          </p:cNvPicPr>
          <p:nvPr/>
        </p:nvPicPr>
        <p:blipFill>
          <a:blip r:embed="rId4"/>
          <a:stretch>
            <a:fillRect/>
          </a:stretch>
        </p:blipFill>
        <p:spPr>
          <a:xfrm rot="5400000">
            <a:off x="8026090" y="3085786"/>
            <a:ext cx="1422610" cy="1419523"/>
          </a:xfrm>
          <a:prstGeom prst="rect">
            <a:avLst/>
          </a:prstGeom>
        </p:spPr>
      </p:pic>
      <p:sp>
        <p:nvSpPr>
          <p:cNvPr id="8" name="TextBox 7">
            <a:extLst>
              <a:ext uri="{FF2B5EF4-FFF2-40B4-BE49-F238E27FC236}">
                <a16:creationId xmlns:a16="http://schemas.microsoft.com/office/drawing/2014/main" id="{ABAF05FE-5C34-8936-878B-E95AD6002C9B}"/>
              </a:ext>
            </a:extLst>
          </p:cNvPr>
          <p:cNvSpPr txBox="1"/>
          <p:nvPr/>
        </p:nvSpPr>
        <p:spPr>
          <a:xfrm>
            <a:off x="7926341" y="4506853"/>
            <a:ext cx="1787454"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b="1">
                <a:latin typeface="Calibri"/>
                <a:cs typeface="Calibri"/>
              </a:rPr>
              <a:t>Prototype BLM Ionization, PMT and Neutron Detectors</a:t>
            </a:r>
            <a:endParaRPr lang="en-US" sz="1050" b="1">
              <a:latin typeface="Calibri"/>
            </a:endParaRPr>
          </a:p>
        </p:txBody>
      </p:sp>
      <p:pic>
        <p:nvPicPr>
          <p:cNvPr id="13" name="Picture 12">
            <a:extLst>
              <a:ext uri="{FF2B5EF4-FFF2-40B4-BE49-F238E27FC236}">
                <a16:creationId xmlns:a16="http://schemas.microsoft.com/office/drawing/2014/main" id="{B60FD2F7-D6E3-11B0-FAF0-356E7796C895}"/>
              </a:ext>
            </a:extLst>
          </p:cNvPr>
          <p:cNvPicPr>
            <a:picLocks noChangeAspect="1"/>
          </p:cNvPicPr>
          <p:nvPr/>
        </p:nvPicPr>
        <p:blipFill rotWithShape="1">
          <a:blip r:embed="rId5"/>
          <a:srcRect t="5716"/>
          <a:stretch/>
        </p:blipFill>
        <p:spPr>
          <a:xfrm>
            <a:off x="9595812" y="3419811"/>
            <a:ext cx="2342925" cy="1326244"/>
          </a:xfrm>
          <a:prstGeom prst="rect">
            <a:avLst/>
          </a:prstGeom>
        </p:spPr>
      </p:pic>
      <p:sp>
        <p:nvSpPr>
          <p:cNvPr id="16" name="TextBox 15">
            <a:extLst>
              <a:ext uri="{FF2B5EF4-FFF2-40B4-BE49-F238E27FC236}">
                <a16:creationId xmlns:a16="http://schemas.microsoft.com/office/drawing/2014/main" id="{DA04995F-6677-5299-B90E-A614074C7AFE}"/>
              </a:ext>
            </a:extLst>
          </p:cNvPr>
          <p:cNvSpPr txBox="1"/>
          <p:nvPr/>
        </p:nvSpPr>
        <p:spPr>
          <a:xfrm>
            <a:off x="9932539" y="3143532"/>
            <a:ext cx="1680268" cy="253916"/>
          </a:xfrm>
          <a:prstGeom prst="rect">
            <a:avLst/>
          </a:prstGeom>
          <a:noFill/>
        </p:spPr>
        <p:txBody>
          <a:bodyPr wrap="none" rtlCol="0">
            <a:spAutoFit/>
          </a:bodyPr>
          <a:lstStyle/>
          <a:p>
            <a:r>
              <a:rPr lang="en-US" sz="1050" b="1">
                <a:solidFill>
                  <a:schemeClr val="tx2"/>
                </a:solidFill>
                <a:latin typeface="Calibri"/>
                <a:cs typeface="Calibri"/>
              </a:rPr>
              <a:t>Prototype BLM RTM Board</a:t>
            </a:r>
            <a:endParaRPr lang="en-US" sz="1050" b="1">
              <a:solidFill>
                <a:schemeClr val="tx2"/>
              </a:solidFill>
              <a:latin typeface="Calibri"/>
            </a:endParaRPr>
          </a:p>
        </p:txBody>
      </p:sp>
    </p:spTree>
    <p:extLst>
      <p:ext uri="{BB962C8B-B14F-4D97-AF65-F5344CB8AC3E}">
        <p14:creationId xmlns:p14="http://schemas.microsoft.com/office/powerpoint/2010/main" val="273937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673BF-B133-6CC3-88F2-6F5772ED9F78}"/>
              </a:ext>
            </a:extLst>
          </p:cNvPr>
          <p:cNvSpPr>
            <a:spLocks noGrp="1"/>
          </p:cNvSpPr>
          <p:nvPr>
            <p:ph type="title"/>
          </p:nvPr>
        </p:nvSpPr>
        <p:spPr/>
        <p:txBody>
          <a:bodyPr/>
          <a:lstStyle/>
          <a:p>
            <a:r>
              <a:rPr lang="en-US" sz="2900">
                <a:solidFill>
                  <a:srgbClr val="8A2A2B"/>
                </a:solidFill>
              </a:rPr>
              <a:t>Installation and Commissioning</a:t>
            </a:r>
            <a:endParaRPr lang="en-US"/>
          </a:p>
        </p:txBody>
      </p:sp>
      <p:sp>
        <p:nvSpPr>
          <p:cNvPr id="4" name="Date Placeholder 3">
            <a:extLst>
              <a:ext uri="{FF2B5EF4-FFF2-40B4-BE49-F238E27FC236}">
                <a16:creationId xmlns:a16="http://schemas.microsoft.com/office/drawing/2014/main" id="{611ADD6B-9CAF-B246-1A75-930CDABF8562}"/>
              </a:ext>
            </a:extLst>
          </p:cNvPr>
          <p:cNvSpPr>
            <a:spLocks noGrp="1"/>
          </p:cNvSpPr>
          <p:nvPr>
            <p:ph type="dt" sz="half" idx="10"/>
          </p:nvPr>
        </p:nvSpPr>
        <p:spPr/>
        <p:txBody>
          <a:bodyPr/>
          <a:lstStyle/>
          <a:p>
            <a:pPr>
              <a:defRPr/>
            </a:pPr>
            <a:r>
              <a:rPr lang="en-US"/>
              <a:t>7/19/2023</a:t>
            </a:r>
          </a:p>
        </p:txBody>
      </p:sp>
      <p:sp>
        <p:nvSpPr>
          <p:cNvPr id="5" name="Slide Number Placeholder 4">
            <a:extLst>
              <a:ext uri="{FF2B5EF4-FFF2-40B4-BE49-F238E27FC236}">
                <a16:creationId xmlns:a16="http://schemas.microsoft.com/office/drawing/2014/main" id="{F7FF8D02-31AF-CB29-9386-789F56DDE48C}"/>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a:p>
        </p:txBody>
      </p:sp>
      <p:sp>
        <p:nvSpPr>
          <p:cNvPr id="6" name="Content Placeholder 1">
            <a:extLst>
              <a:ext uri="{FF2B5EF4-FFF2-40B4-BE49-F238E27FC236}">
                <a16:creationId xmlns:a16="http://schemas.microsoft.com/office/drawing/2014/main" id="{23AD2EDA-DB12-75FB-0E6C-D9428D6F155E}"/>
              </a:ext>
            </a:extLst>
          </p:cNvPr>
          <p:cNvSpPr txBox="1">
            <a:spLocks/>
          </p:cNvSpPr>
          <p:nvPr/>
        </p:nvSpPr>
        <p:spPr>
          <a:xfrm>
            <a:off x="304800" y="822420"/>
            <a:ext cx="7162800" cy="5558111"/>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a:solidFill>
                  <a:schemeClr val="accent6">
                    <a:lumMod val="50000"/>
                  </a:schemeClr>
                </a:solidFill>
              </a:rPr>
              <a:t>Warm Front End</a:t>
            </a:r>
            <a:endParaRPr lang="en-US" sz="1600">
              <a:solidFill>
                <a:schemeClr val="accent6">
                  <a:lumMod val="50000"/>
                </a:schemeClr>
              </a:solidFill>
              <a:cs typeface="Helvetica"/>
            </a:endParaRPr>
          </a:p>
          <a:p>
            <a:pPr lvl="1">
              <a:buClr>
                <a:srgbClr val="8A2A2B"/>
              </a:buClr>
              <a:buSzPct val="120000"/>
              <a:buFont typeface="Arial" panose="020B0604020202020204" pitchFamily="34" charset="0"/>
              <a:buChar char="•"/>
            </a:pPr>
            <a:r>
              <a:rPr lang="en-US" sz="1400">
                <a:solidFill>
                  <a:schemeClr val="accent6"/>
                </a:solidFill>
                <a:cs typeface="Helvetica"/>
              </a:rPr>
              <a:t>Assembly of kicker drivers and LEBT/MEBT girders</a:t>
            </a:r>
          </a:p>
          <a:p>
            <a:pPr marL="0" indent="0">
              <a:buNone/>
            </a:pPr>
            <a:r>
              <a:rPr lang="en-US" sz="1600" b="1">
                <a:solidFill>
                  <a:schemeClr val="accent6">
                    <a:lumMod val="50000"/>
                  </a:schemeClr>
                </a:solidFill>
                <a:latin typeface="Helvetica" pitchFamily="2" charset="0"/>
              </a:rPr>
              <a:t>Test Infrastructure</a:t>
            </a:r>
            <a:endParaRPr lang="en-US" sz="1400">
              <a:solidFill>
                <a:schemeClr val="accent6">
                  <a:lumMod val="50000"/>
                </a:schemeClr>
              </a:solidFill>
              <a:latin typeface="Helvetica" pitchFamily="2" charset="0"/>
            </a:endParaRPr>
          </a:p>
          <a:p>
            <a:pPr marL="706120" lvl="1" indent="-306705">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Installation/removal cycle for pHB650 completed</a:t>
            </a:r>
          </a:p>
          <a:p>
            <a:pPr marL="706120" lvl="1" indent="-306705">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PIP2IT 420.2D Accelerator Safety Documentation established</a:t>
            </a:r>
          </a:p>
          <a:p>
            <a:pPr marL="706120" lvl="1" indent="-306705">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Preparation of SSR2 cryomodule test stand underway</a:t>
            </a:r>
          </a:p>
          <a:p>
            <a:pPr marL="0" indent="-635">
              <a:buClr>
                <a:srgbClr val="8A2A2B"/>
              </a:buClr>
              <a:buSzPct val="120000"/>
              <a:buNone/>
            </a:pPr>
            <a:r>
              <a:rPr lang="en-US" sz="1600" b="1">
                <a:solidFill>
                  <a:schemeClr val="accent6">
                    <a:lumMod val="50000"/>
                  </a:schemeClr>
                </a:solidFill>
                <a:latin typeface="Helvetica" pitchFamily="2" charset="0"/>
                <a:cs typeface="Helvetica"/>
              </a:rPr>
              <a:t>Building Infrastructure</a:t>
            </a:r>
          </a:p>
          <a:p>
            <a:pPr marL="706120" lvl="1" indent="-306705">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Process Clean Water (PCW) installation contract awarded</a:t>
            </a:r>
          </a:p>
          <a:p>
            <a:pPr marL="706120" lvl="1" indent="-306705">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Procured ~ $5M worth of equipment (cables, racks, utility piping, manifolds, etc.)</a:t>
            </a:r>
          </a:p>
          <a:p>
            <a:pPr marL="0" indent="-635">
              <a:buClr>
                <a:srgbClr val="8A2A2B"/>
              </a:buClr>
              <a:buSzPct val="120000"/>
              <a:buNone/>
            </a:pPr>
            <a:r>
              <a:rPr lang="en-US" sz="1600" b="1" err="1">
                <a:solidFill>
                  <a:schemeClr val="accent6">
                    <a:lumMod val="50000"/>
                  </a:schemeClr>
                </a:solidFill>
                <a:latin typeface="Helvetica" pitchFamily="2" charset="0"/>
              </a:rPr>
              <a:t>Linac</a:t>
            </a:r>
            <a:r>
              <a:rPr lang="en-US" sz="1600" b="1">
                <a:solidFill>
                  <a:schemeClr val="accent6">
                    <a:lumMod val="50000"/>
                  </a:schemeClr>
                </a:solidFill>
                <a:latin typeface="Helvetica" pitchFamily="2" charset="0"/>
              </a:rPr>
              <a:t> Installation</a:t>
            </a:r>
            <a:endParaRPr lang="en-US" sz="1400">
              <a:solidFill>
                <a:schemeClr val="tx1">
                  <a:lumMod val="60000"/>
                  <a:lumOff val="40000"/>
                </a:schemeClr>
              </a:solidFill>
            </a:endParaRP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New CAD tools developed (VR visualization &amp; Navisworks integration with CF)</a:t>
            </a: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Cryomodule Tunnel Transport System went from FDR to fabrication</a:t>
            </a: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Procurements began for cryomodule stands, warm unit structures, tools and equipment</a:t>
            </a:r>
          </a:p>
          <a:p>
            <a:pPr marL="0" indent="0">
              <a:buNone/>
            </a:pPr>
            <a:r>
              <a:rPr lang="en-US" sz="1600" b="1">
                <a:solidFill>
                  <a:schemeClr val="accent6">
                    <a:lumMod val="50000"/>
                  </a:schemeClr>
                </a:solidFill>
              </a:rPr>
              <a:t>Commissioning &amp; Accelerator Physics</a:t>
            </a:r>
            <a:endParaRPr lang="en-US" sz="1400">
              <a:solidFill>
                <a:schemeClr val="accent6">
                  <a:lumMod val="50000"/>
                </a:schemeClr>
              </a:solidFill>
              <a:latin typeface="Helvetica" pitchFamily="2" charset="0"/>
              <a:cs typeface="Helvetica"/>
            </a:endParaRP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Beam commissioning plan &amp; TTO plan completed</a:t>
            </a: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Instrumentation cart design completed</a:t>
            </a: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Booster Studies needed to achieve project goals completed</a:t>
            </a: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High Level Applications (HLA) development</a:t>
            </a:r>
          </a:p>
          <a:p>
            <a:pPr lvl="2">
              <a:buClr>
                <a:srgbClr val="8A2A2B"/>
              </a:buClr>
              <a:buSzPct val="120000"/>
              <a:buFont typeface="Arial" panose="020B0604020202020204" pitchFamily="34" charset="0"/>
              <a:buChar char="•"/>
            </a:pPr>
            <a:r>
              <a:rPr lang="en-US" sz="1200">
                <a:solidFill>
                  <a:schemeClr val="accent6"/>
                </a:solidFill>
                <a:latin typeface="Helvetica"/>
                <a:ea typeface="Geneva"/>
                <a:cs typeface="Helvetica"/>
              </a:rPr>
              <a:t>Specifications for 8 HLAs written, prototypes for 6 tested in </a:t>
            </a:r>
            <a:r>
              <a:rPr lang="en-US" sz="1200" err="1">
                <a:solidFill>
                  <a:schemeClr val="accent6"/>
                </a:solidFill>
                <a:latin typeface="Helvetica"/>
                <a:ea typeface="Geneva"/>
                <a:cs typeface="Helvetica"/>
              </a:rPr>
              <a:t>Linac</a:t>
            </a:r>
            <a:endParaRPr lang="en-US" sz="1200">
              <a:solidFill>
                <a:schemeClr val="accent6"/>
              </a:solidFill>
              <a:latin typeface="Helvetica"/>
              <a:ea typeface="Geneva"/>
              <a:cs typeface="Helvetica"/>
            </a:endParaRPr>
          </a:p>
          <a:p>
            <a:pPr lvl="1">
              <a:buClr>
                <a:srgbClr val="8A2A2B"/>
              </a:buClr>
              <a:buSzPct val="120000"/>
              <a:buFont typeface="Arial" panose="020B0604020202020204" pitchFamily="34" charset="0"/>
              <a:buChar char="•"/>
            </a:pPr>
            <a:r>
              <a:rPr lang="en-US" sz="1400">
                <a:solidFill>
                  <a:schemeClr val="accent6"/>
                </a:solidFill>
                <a:latin typeface="Helvetica"/>
                <a:ea typeface="Geneva"/>
                <a:cs typeface="Helvetica"/>
              </a:rPr>
              <a:t>Shielding Assessments – preliminary versions under review</a:t>
            </a:r>
          </a:p>
        </p:txBody>
      </p:sp>
      <p:pic>
        <p:nvPicPr>
          <p:cNvPr id="12" name="Picture 11" descr="A picture containing text, outdoor object&#10;&#10;Description automatically generated">
            <a:extLst>
              <a:ext uri="{FF2B5EF4-FFF2-40B4-BE49-F238E27FC236}">
                <a16:creationId xmlns:a16="http://schemas.microsoft.com/office/drawing/2014/main" id="{9B8494E9-8279-A122-49AE-6BE515EDC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102" y="2467542"/>
            <a:ext cx="3065868" cy="1128713"/>
          </a:xfrm>
          <a:prstGeom prst="rect">
            <a:avLst/>
          </a:prstGeom>
        </p:spPr>
      </p:pic>
      <p:sp>
        <p:nvSpPr>
          <p:cNvPr id="13" name="TextBox 18">
            <a:extLst>
              <a:ext uri="{FF2B5EF4-FFF2-40B4-BE49-F238E27FC236}">
                <a16:creationId xmlns:a16="http://schemas.microsoft.com/office/drawing/2014/main" id="{1E96F199-80FB-E056-0CB8-BBEC4977901D}"/>
              </a:ext>
            </a:extLst>
          </p:cNvPr>
          <p:cNvSpPr txBox="1"/>
          <p:nvPr/>
        </p:nvSpPr>
        <p:spPr>
          <a:xfrm>
            <a:off x="7717452" y="3576672"/>
            <a:ext cx="3668172" cy="276999"/>
          </a:xfrm>
          <a:prstGeom prst="rect">
            <a:avLst/>
          </a:prstGeom>
          <a:noFill/>
        </p:spPr>
        <p:txBody>
          <a:bodyPr wrap="square" lIns="91440" tIns="45720" rIns="91440" bIns="45720" rtlCol="0" anchor="t">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1200" i="1">
                <a:latin typeface="Calibri"/>
                <a:cs typeface="Calibri"/>
              </a:rPr>
              <a:t>PCW Piping System in the PIP-II Utility Plant</a:t>
            </a:r>
            <a:endParaRPr lang="en-US" sz="1200" i="1">
              <a:cs typeface="Calibri"/>
            </a:endParaRPr>
          </a:p>
        </p:txBody>
      </p:sp>
      <p:pic>
        <p:nvPicPr>
          <p:cNvPr id="14" name="Picture 13" descr="A picture containing text, indoor, shop&#10;&#10;Description automatically generated">
            <a:extLst>
              <a:ext uri="{FF2B5EF4-FFF2-40B4-BE49-F238E27FC236}">
                <a16:creationId xmlns:a16="http://schemas.microsoft.com/office/drawing/2014/main" id="{71ADD5AD-7C63-54E6-773D-BC507F895F55}"/>
              </a:ext>
            </a:extLst>
          </p:cNvPr>
          <p:cNvPicPr>
            <a:picLocks noChangeAspect="1"/>
          </p:cNvPicPr>
          <p:nvPr/>
        </p:nvPicPr>
        <p:blipFill>
          <a:blip r:embed="rId4"/>
          <a:srcRect t="19878"/>
          <a:stretch/>
        </p:blipFill>
        <p:spPr>
          <a:xfrm>
            <a:off x="10304739" y="255307"/>
            <a:ext cx="1678463" cy="1008613"/>
          </a:xfrm>
          <a:prstGeom prst="rect">
            <a:avLst/>
          </a:prstGeom>
        </p:spPr>
      </p:pic>
      <p:sp>
        <p:nvSpPr>
          <p:cNvPr id="15" name="TextBox 18">
            <a:extLst>
              <a:ext uri="{FF2B5EF4-FFF2-40B4-BE49-F238E27FC236}">
                <a16:creationId xmlns:a16="http://schemas.microsoft.com/office/drawing/2014/main" id="{06494794-807B-A83C-0834-DBF60BB03426}"/>
              </a:ext>
            </a:extLst>
          </p:cNvPr>
          <p:cNvSpPr txBox="1"/>
          <p:nvPr/>
        </p:nvSpPr>
        <p:spPr>
          <a:xfrm>
            <a:off x="9020833" y="612525"/>
            <a:ext cx="1550718" cy="276999"/>
          </a:xfrm>
          <a:prstGeom prst="rect">
            <a:avLst/>
          </a:prstGeom>
          <a:noFill/>
        </p:spPr>
        <p:txBody>
          <a:bodyPr wrap="square" lIns="91440" tIns="45720" rIns="91440" bIns="45720" rtlCol="0" anchor="t">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1200" i="1">
                <a:latin typeface="Calibri"/>
                <a:cs typeface="Calibri"/>
              </a:rPr>
              <a:t>MEBT Girder</a:t>
            </a:r>
            <a:endParaRPr lang="en-US" sz="1200" i="1">
              <a:cs typeface="Calibri"/>
            </a:endParaRPr>
          </a:p>
        </p:txBody>
      </p:sp>
      <p:pic>
        <p:nvPicPr>
          <p:cNvPr id="16" name="Picture 15" descr="A picture containing indoor, engine&#10;&#10;Description automatically generated">
            <a:extLst>
              <a:ext uri="{FF2B5EF4-FFF2-40B4-BE49-F238E27FC236}">
                <a16:creationId xmlns:a16="http://schemas.microsoft.com/office/drawing/2014/main" id="{FA41E6F1-21D0-4F46-3A17-A78B75BB1801}"/>
              </a:ext>
            </a:extLst>
          </p:cNvPr>
          <p:cNvPicPr>
            <a:picLocks noChangeAspect="1"/>
          </p:cNvPicPr>
          <p:nvPr/>
        </p:nvPicPr>
        <p:blipFill>
          <a:blip r:embed="rId5"/>
          <a:stretch>
            <a:fillRect/>
          </a:stretch>
        </p:blipFill>
        <p:spPr>
          <a:xfrm>
            <a:off x="7377057" y="1319974"/>
            <a:ext cx="1894992" cy="1066310"/>
          </a:xfrm>
          <a:prstGeom prst="rect">
            <a:avLst/>
          </a:prstGeom>
        </p:spPr>
      </p:pic>
      <p:pic>
        <p:nvPicPr>
          <p:cNvPr id="17" name="Picture 16">
            <a:extLst>
              <a:ext uri="{FF2B5EF4-FFF2-40B4-BE49-F238E27FC236}">
                <a16:creationId xmlns:a16="http://schemas.microsoft.com/office/drawing/2014/main" id="{03F0B7EB-971B-F283-A605-7F6091D541AD}"/>
              </a:ext>
            </a:extLst>
          </p:cNvPr>
          <p:cNvPicPr>
            <a:picLocks noChangeAspect="1"/>
          </p:cNvPicPr>
          <p:nvPr/>
        </p:nvPicPr>
        <p:blipFill>
          <a:blip r:embed="rId6"/>
          <a:stretch>
            <a:fillRect/>
          </a:stretch>
        </p:blipFill>
        <p:spPr>
          <a:xfrm>
            <a:off x="9796192" y="1332154"/>
            <a:ext cx="1894993" cy="1066310"/>
          </a:xfrm>
          <a:prstGeom prst="rect">
            <a:avLst/>
          </a:prstGeom>
        </p:spPr>
      </p:pic>
      <p:sp>
        <p:nvSpPr>
          <p:cNvPr id="18" name="Arrow: Down 17">
            <a:extLst>
              <a:ext uri="{FF2B5EF4-FFF2-40B4-BE49-F238E27FC236}">
                <a16:creationId xmlns:a16="http://schemas.microsoft.com/office/drawing/2014/main" id="{4BAC9311-DA52-69FA-6D1A-D41D16376221}"/>
              </a:ext>
            </a:extLst>
          </p:cNvPr>
          <p:cNvSpPr/>
          <p:nvPr/>
        </p:nvSpPr>
        <p:spPr>
          <a:xfrm rot="16200000">
            <a:off x="9343692" y="1673723"/>
            <a:ext cx="415692" cy="31393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DCBE600-867C-068C-73C6-AC1B92ED3134}"/>
              </a:ext>
            </a:extLst>
          </p:cNvPr>
          <p:cNvSpPr txBox="1"/>
          <p:nvPr/>
        </p:nvSpPr>
        <p:spPr>
          <a:xfrm>
            <a:off x="8184835" y="1071174"/>
            <a:ext cx="2338958" cy="276999"/>
          </a:xfrm>
          <a:prstGeom prst="rect">
            <a:avLst/>
          </a:prstGeom>
          <a:noFill/>
        </p:spPr>
        <p:txBody>
          <a:bodyPr wrap="square" lIns="91440" tIns="45720" rIns="91440" bIns="45720" rtlCol="0" anchor="t">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1200" i="1">
                <a:latin typeface="Calibri"/>
                <a:cs typeface="Calibri"/>
              </a:rPr>
              <a:t>PIP2IT preparation for SSR2</a:t>
            </a:r>
            <a:endParaRPr lang="en-US" sz="1200" i="1">
              <a:cs typeface="Calibri"/>
            </a:endParaRPr>
          </a:p>
        </p:txBody>
      </p:sp>
      <p:pic>
        <p:nvPicPr>
          <p:cNvPr id="20" name="Picture 19">
            <a:extLst>
              <a:ext uri="{FF2B5EF4-FFF2-40B4-BE49-F238E27FC236}">
                <a16:creationId xmlns:a16="http://schemas.microsoft.com/office/drawing/2014/main" id="{EC7EEB32-B371-CF00-8E50-F7DE654D89D1}"/>
              </a:ext>
            </a:extLst>
          </p:cNvPr>
          <p:cNvPicPr>
            <a:picLocks noChangeAspect="1"/>
          </p:cNvPicPr>
          <p:nvPr/>
        </p:nvPicPr>
        <p:blipFill>
          <a:blip r:embed="rId7"/>
          <a:stretch>
            <a:fillRect/>
          </a:stretch>
        </p:blipFill>
        <p:spPr>
          <a:xfrm>
            <a:off x="7921258" y="3877017"/>
            <a:ext cx="1695267" cy="1141559"/>
          </a:xfrm>
          <a:prstGeom prst="rect">
            <a:avLst/>
          </a:prstGeom>
        </p:spPr>
      </p:pic>
      <p:sp>
        <p:nvSpPr>
          <p:cNvPr id="21" name="TextBox 18">
            <a:extLst>
              <a:ext uri="{FF2B5EF4-FFF2-40B4-BE49-F238E27FC236}">
                <a16:creationId xmlns:a16="http://schemas.microsoft.com/office/drawing/2014/main" id="{367F9C25-81C6-FD35-C984-AC485AD0C177}"/>
              </a:ext>
            </a:extLst>
          </p:cNvPr>
          <p:cNvSpPr txBox="1"/>
          <p:nvPr/>
        </p:nvSpPr>
        <p:spPr>
          <a:xfrm>
            <a:off x="7801736" y="4982797"/>
            <a:ext cx="1805570" cy="276999"/>
          </a:xfrm>
          <a:prstGeom prst="rect">
            <a:avLst/>
          </a:prstGeom>
          <a:noFill/>
        </p:spPr>
        <p:txBody>
          <a:bodyPr wrap="square" lIns="91440" tIns="45720" rIns="91440" bIns="45720" rtlCol="0" anchor="t">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1200" i="1">
                <a:latin typeface="Calibri"/>
                <a:cs typeface="Calibri"/>
              </a:rPr>
              <a:t>CAD visualization</a:t>
            </a:r>
            <a:endParaRPr lang="en-US" sz="1200" i="1">
              <a:cs typeface="Calibri"/>
            </a:endParaRPr>
          </a:p>
        </p:txBody>
      </p:sp>
      <p:pic>
        <p:nvPicPr>
          <p:cNvPr id="22" name="Picture 21">
            <a:extLst>
              <a:ext uri="{FF2B5EF4-FFF2-40B4-BE49-F238E27FC236}">
                <a16:creationId xmlns:a16="http://schemas.microsoft.com/office/drawing/2014/main" id="{BF0D089F-CD85-9834-69C7-62721A73CAA8}"/>
              </a:ext>
            </a:extLst>
          </p:cNvPr>
          <p:cNvPicPr>
            <a:picLocks noChangeAspect="1"/>
          </p:cNvPicPr>
          <p:nvPr/>
        </p:nvPicPr>
        <p:blipFill>
          <a:blip r:embed="rId8"/>
          <a:stretch>
            <a:fillRect/>
          </a:stretch>
        </p:blipFill>
        <p:spPr>
          <a:xfrm>
            <a:off x="6934019" y="5213656"/>
            <a:ext cx="2178692" cy="1081349"/>
          </a:xfrm>
          <a:prstGeom prst="rect">
            <a:avLst/>
          </a:prstGeom>
        </p:spPr>
      </p:pic>
      <p:sp>
        <p:nvSpPr>
          <p:cNvPr id="23" name="TextBox 22">
            <a:extLst>
              <a:ext uri="{FF2B5EF4-FFF2-40B4-BE49-F238E27FC236}">
                <a16:creationId xmlns:a16="http://schemas.microsoft.com/office/drawing/2014/main" id="{3C070D87-372D-2AC0-1AD2-121288ADA94E}"/>
              </a:ext>
            </a:extLst>
          </p:cNvPr>
          <p:cNvSpPr txBox="1"/>
          <p:nvPr/>
        </p:nvSpPr>
        <p:spPr>
          <a:xfrm>
            <a:off x="7372846" y="6156068"/>
            <a:ext cx="2178692" cy="277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alibri"/>
              </a:rPr>
              <a:t>Movable Instrumentation Cart</a:t>
            </a:r>
            <a:endParaRPr lang="en-US" sz="1200" i="1"/>
          </a:p>
        </p:txBody>
      </p:sp>
      <p:pic>
        <p:nvPicPr>
          <p:cNvPr id="24" name="Picture 23">
            <a:extLst>
              <a:ext uri="{FF2B5EF4-FFF2-40B4-BE49-F238E27FC236}">
                <a16:creationId xmlns:a16="http://schemas.microsoft.com/office/drawing/2014/main" id="{3F223DB4-507B-0DA5-A9AF-3248608D0E91}"/>
              </a:ext>
            </a:extLst>
          </p:cNvPr>
          <p:cNvPicPr>
            <a:picLocks noChangeAspect="1"/>
          </p:cNvPicPr>
          <p:nvPr/>
        </p:nvPicPr>
        <p:blipFill>
          <a:blip r:embed="rId9"/>
          <a:stretch>
            <a:fillRect/>
          </a:stretch>
        </p:blipFill>
        <p:spPr>
          <a:xfrm>
            <a:off x="9747473" y="5193632"/>
            <a:ext cx="1805571" cy="1011927"/>
          </a:xfrm>
          <a:prstGeom prst="rect">
            <a:avLst/>
          </a:prstGeom>
        </p:spPr>
      </p:pic>
      <p:sp>
        <p:nvSpPr>
          <p:cNvPr id="25" name="TextBox 24">
            <a:extLst>
              <a:ext uri="{FF2B5EF4-FFF2-40B4-BE49-F238E27FC236}">
                <a16:creationId xmlns:a16="http://schemas.microsoft.com/office/drawing/2014/main" id="{02249FB0-9A33-858F-7C75-1A08CF4CC79A}"/>
              </a:ext>
            </a:extLst>
          </p:cNvPr>
          <p:cNvSpPr txBox="1"/>
          <p:nvPr/>
        </p:nvSpPr>
        <p:spPr>
          <a:xfrm>
            <a:off x="9776070" y="6037368"/>
            <a:ext cx="20017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latin typeface="Calibri"/>
              </a:rPr>
              <a:t>Shielding Assessment Zones</a:t>
            </a:r>
            <a:endParaRPr lang="en-US" sz="1200" i="1"/>
          </a:p>
        </p:txBody>
      </p:sp>
      <p:sp>
        <p:nvSpPr>
          <p:cNvPr id="26" name="TextBox 18">
            <a:extLst>
              <a:ext uri="{FF2B5EF4-FFF2-40B4-BE49-F238E27FC236}">
                <a16:creationId xmlns:a16="http://schemas.microsoft.com/office/drawing/2014/main" id="{DBD22787-3F29-105A-8BF2-DEAEAC263FC5}"/>
              </a:ext>
            </a:extLst>
          </p:cNvPr>
          <p:cNvSpPr txBox="1"/>
          <p:nvPr/>
        </p:nvSpPr>
        <p:spPr>
          <a:xfrm>
            <a:off x="9775658" y="4975158"/>
            <a:ext cx="1550718" cy="276999"/>
          </a:xfrm>
          <a:prstGeom prst="rect">
            <a:avLst/>
          </a:prstGeom>
          <a:noFill/>
        </p:spPr>
        <p:txBody>
          <a:bodyPr wrap="square" lIns="91440" tIns="45720" rIns="91440" bIns="45720" rtlCol="0" anchor="t">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1200" i="1">
                <a:latin typeface="Calibri"/>
                <a:cs typeface="Calibri"/>
              </a:rPr>
              <a:t>Relay Racks</a:t>
            </a:r>
            <a:endParaRPr lang="en-US" sz="1200" i="1">
              <a:cs typeface="Calibri"/>
            </a:endParaRPr>
          </a:p>
        </p:txBody>
      </p:sp>
      <p:pic>
        <p:nvPicPr>
          <p:cNvPr id="27" name="Picture 26" descr="A warehouse with many boxes&#10;&#10;Description automatically generated with medium confidence">
            <a:extLst>
              <a:ext uri="{FF2B5EF4-FFF2-40B4-BE49-F238E27FC236}">
                <a16:creationId xmlns:a16="http://schemas.microsoft.com/office/drawing/2014/main" id="{8B5D1972-5F1C-D104-BC3C-B25E0B409D1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697077" y="3875206"/>
            <a:ext cx="1720420" cy="1138574"/>
          </a:xfrm>
          <a:prstGeom prst="rect">
            <a:avLst/>
          </a:prstGeom>
        </p:spPr>
      </p:pic>
    </p:spTree>
    <p:extLst>
      <p:ext uri="{BB962C8B-B14F-4D97-AF65-F5344CB8AC3E}">
        <p14:creationId xmlns:p14="http://schemas.microsoft.com/office/powerpoint/2010/main" val="41219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CB6015"/>
                </a:solidFill>
              </a:rPr>
              <a:t>Accelerator Complex</a:t>
            </a:r>
          </a:p>
        </p:txBody>
      </p:sp>
      <p:sp>
        <p:nvSpPr>
          <p:cNvPr id="5" name="Content Placeholder 6">
            <a:extLst>
              <a:ext uri="{FF2B5EF4-FFF2-40B4-BE49-F238E27FC236}">
                <a16:creationId xmlns:a16="http://schemas.microsoft.com/office/drawing/2014/main" id="{D303D943-4D5F-598C-AB63-946B032CA8FA}"/>
              </a:ext>
            </a:extLst>
          </p:cNvPr>
          <p:cNvSpPr txBox="1">
            <a:spLocks/>
          </p:cNvSpPr>
          <p:nvPr/>
        </p:nvSpPr>
        <p:spPr>
          <a:xfrm>
            <a:off x="294580" y="1586231"/>
            <a:ext cx="6974900" cy="276999"/>
          </a:xfrm>
          <a:prstGeom prst="rect">
            <a:avLst/>
          </a:prstGeom>
          <a:noFill/>
        </p:spPr>
        <p:txBody>
          <a:bodyPr wrap="square" lIns="0" tIns="0" rIns="0" bIns="0" rtlCol="0" anchor="t">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405" indent="-192405" defTabSz="257175">
              <a:spcBef>
                <a:spcPct val="0"/>
              </a:spcBef>
              <a:buFont typeface="Arial" panose="020B0604020202020204" pitchFamily="34" charset="0"/>
              <a:buChar char="•"/>
            </a:pPr>
            <a:endParaRPr lang="en-US" sz="1800">
              <a:solidFill>
                <a:srgbClr val="50504E"/>
              </a:solidFill>
              <a:latin typeface="Calibri" charset="0"/>
              <a:cs typeface="Calibri"/>
            </a:endParaRPr>
          </a:p>
        </p:txBody>
      </p:sp>
      <p:sp>
        <p:nvSpPr>
          <p:cNvPr id="2" name="Content Placeholder 6">
            <a:extLst>
              <a:ext uri="{FF2B5EF4-FFF2-40B4-BE49-F238E27FC236}">
                <a16:creationId xmlns:a16="http://schemas.microsoft.com/office/drawing/2014/main" id="{9F9F14F3-B3C1-135D-4E7D-C14B6C8EF651}"/>
              </a:ext>
            </a:extLst>
          </p:cNvPr>
          <p:cNvSpPr txBox="1">
            <a:spLocks/>
          </p:cNvSpPr>
          <p:nvPr/>
        </p:nvSpPr>
        <p:spPr>
          <a:xfrm>
            <a:off x="222249" y="803340"/>
            <a:ext cx="8420538" cy="5555367"/>
          </a:xfrm>
          <a:prstGeom prst="rect">
            <a:avLst/>
          </a:prstGeom>
          <a:noFill/>
        </p:spPr>
        <p:txBody>
          <a:bodyPr wrap="square" lIns="0" tIns="0" rIns="0" bIns="0" rtlCol="0">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BTL Installation</a:t>
            </a:r>
            <a:endParaRPr lang="en-US" sz="1600">
              <a:solidFill>
                <a:srgbClr val="50504E"/>
              </a:solidFill>
              <a:latin typeface="Helvetica" pitchFamily="2" charset="0"/>
            </a:endParaRP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Removed Tevatron components from the Main Ring where the BTL intersects.</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Former L3, Denton Morris, has retired and is now a guest scientist at the lab.  Denton and John </a:t>
            </a:r>
            <a:r>
              <a:rPr lang="en-US" sz="1500" err="1">
                <a:solidFill>
                  <a:srgbClr val="50504E"/>
                </a:solidFill>
                <a:latin typeface="Helvetica" pitchFamily="2" charset="0"/>
              </a:rPr>
              <a:t>Kuharik</a:t>
            </a:r>
            <a:r>
              <a:rPr lang="en-US" sz="1500">
                <a:solidFill>
                  <a:srgbClr val="50504E"/>
                </a:solidFill>
                <a:latin typeface="Helvetica" pitchFamily="2" charset="0"/>
              </a:rPr>
              <a:t>, the new L3, have had two meetings now to smooth out this transition.</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108 H blocks will be required for shielding in the two absorber access points in BTL.</a:t>
            </a:r>
          </a:p>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Beam Transfer Line/Beam Absorber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Mechanical Design of the 2kW and 25kW absorbers incorporating design features for final manufacturability at reduced cost, installation and transportation 90% complete. </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Placed requisition for RAW water skid for 25kW absorber.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BTL Collimators – PRR is now scheduled for January of 2025.</a:t>
            </a:r>
          </a:p>
          <a:p>
            <a:pPr marL="50006" indent="-192881" defTabSz="257175">
              <a:spcBef>
                <a:spcPct val="0"/>
              </a:spcBef>
              <a:buFont typeface="Arial" panose="020B0604020202020204" pitchFamily="34" charset="0"/>
              <a:buChar char="•"/>
            </a:pPr>
            <a:r>
              <a:rPr lang="en-US" sz="2200" b="1">
                <a:solidFill>
                  <a:srgbClr val="50504E"/>
                </a:solidFill>
                <a:latin typeface="Helvetica" pitchFamily="2" charset="0"/>
              </a:rPr>
              <a:t>Booster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The Booster Collimator was successfully operated with beam on December 15</a:t>
            </a:r>
            <a:r>
              <a:rPr lang="en-US" sz="1500" baseline="30000">
                <a:solidFill>
                  <a:srgbClr val="50504E"/>
                </a:solidFill>
                <a:latin typeface="Helvetica" pitchFamily="2" charset="0"/>
              </a:rPr>
              <a:t>th</a:t>
            </a:r>
            <a:r>
              <a:rPr lang="en-US" sz="1500">
                <a:solidFill>
                  <a:srgbClr val="50504E"/>
                </a:solidFill>
                <a:latin typeface="Helvetica" pitchFamily="2" charset="0"/>
              </a:rPr>
              <a:t> of 2024.  In the coming months, we will be working on transferring this to operations.</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Working towards PDR for Painting Magnets. Preliminary design study of the core is in progress and placement in Booster lattice was completed.</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PDR for Combined Function magnets was done in June.</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ORBUMP magnet is working towards the completion of the PRR.</a:t>
            </a:r>
          </a:p>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MI/RR/Booster RF</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Completed R&amp;K 8kW Solid State Amplifier Final Design Review with manufacturer.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Five Main Injector Power Amplifiers were completed.</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Two production dual series tube modulators were completed and tested in MI-60 test station.</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All five Booster girders for the medium bore Booster cavities have been manufactured.</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Received $1,364k worth of medium bore Booster cavity parts out of $1,400k ordered.</a:t>
            </a:r>
          </a:p>
        </p:txBody>
      </p:sp>
      <p:sp>
        <p:nvSpPr>
          <p:cNvPr id="11" name="TextBox 10">
            <a:extLst>
              <a:ext uri="{FF2B5EF4-FFF2-40B4-BE49-F238E27FC236}">
                <a16:creationId xmlns:a16="http://schemas.microsoft.com/office/drawing/2014/main" id="{5140CF49-3DC2-9553-E802-345BE6DCEB35}"/>
              </a:ext>
            </a:extLst>
          </p:cNvPr>
          <p:cNvSpPr txBox="1"/>
          <p:nvPr/>
        </p:nvSpPr>
        <p:spPr>
          <a:xfrm>
            <a:off x="8762866" y="5799430"/>
            <a:ext cx="3183468" cy="276999"/>
          </a:xfrm>
          <a:prstGeom prst="rect">
            <a:avLst/>
          </a:prstGeom>
          <a:noFill/>
        </p:spPr>
        <p:txBody>
          <a:bodyPr wrap="square" lIns="91440" tIns="45720" rIns="91440" bIns="45720" rtlCol="0" anchor="t">
            <a:spAutoFit/>
          </a:bodyPr>
          <a:lstStyle/>
          <a:p>
            <a:pPr algn="ctr" defTabSz="685800" fontAlgn="auto">
              <a:spcBef>
                <a:spcPts val="0"/>
              </a:spcBef>
              <a:spcAft>
                <a:spcPts val="0"/>
              </a:spcAft>
            </a:pPr>
            <a:r>
              <a:rPr lang="en-US" sz="1200" b="1">
                <a:solidFill>
                  <a:prstClr val="black"/>
                </a:solidFill>
                <a:latin typeface="Calibri" panose="020F0502020204030204"/>
                <a:ea typeface="Geneva"/>
                <a:cs typeface="+mn-cs"/>
              </a:rPr>
              <a:t>Booster Painting Magnet design study.</a:t>
            </a:r>
            <a:endParaRPr lang="en-US" sz="1200" b="1">
              <a:solidFill>
                <a:prstClr val="black"/>
              </a:solidFill>
              <a:latin typeface="Calibri" panose="020F0502020204030204"/>
              <a:ea typeface="Geneva"/>
              <a:cs typeface="Calibri"/>
            </a:endParaRPr>
          </a:p>
        </p:txBody>
      </p:sp>
      <p:pic>
        <p:nvPicPr>
          <p:cNvPr id="13" name="Picture 12">
            <a:extLst>
              <a:ext uri="{FF2B5EF4-FFF2-40B4-BE49-F238E27FC236}">
                <a16:creationId xmlns:a16="http://schemas.microsoft.com/office/drawing/2014/main" id="{B114BB8C-C782-171F-1FFF-FC711C0F671B}"/>
              </a:ext>
            </a:extLst>
          </p:cNvPr>
          <p:cNvPicPr>
            <a:picLocks noChangeAspect="1"/>
          </p:cNvPicPr>
          <p:nvPr/>
        </p:nvPicPr>
        <p:blipFill>
          <a:blip r:embed="rId2"/>
          <a:stretch>
            <a:fillRect/>
          </a:stretch>
        </p:blipFill>
        <p:spPr>
          <a:xfrm>
            <a:off x="9371460" y="444458"/>
            <a:ext cx="1712659" cy="2283545"/>
          </a:xfrm>
          <a:prstGeom prst="rect">
            <a:avLst/>
          </a:prstGeom>
        </p:spPr>
      </p:pic>
      <p:pic>
        <p:nvPicPr>
          <p:cNvPr id="14" name="Picture 13">
            <a:extLst>
              <a:ext uri="{FF2B5EF4-FFF2-40B4-BE49-F238E27FC236}">
                <a16:creationId xmlns:a16="http://schemas.microsoft.com/office/drawing/2014/main" id="{C40198A8-61B1-2A1C-BEC1-4CDFC2ABF296}"/>
              </a:ext>
            </a:extLst>
          </p:cNvPr>
          <p:cNvPicPr>
            <a:picLocks noChangeAspect="1"/>
          </p:cNvPicPr>
          <p:nvPr/>
        </p:nvPicPr>
        <p:blipFill>
          <a:blip r:embed="rId3"/>
          <a:stretch>
            <a:fillRect/>
          </a:stretch>
        </p:blipFill>
        <p:spPr>
          <a:xfrm>
            <a:off x="8737867" y="3009063"/>
            <a:ext cx="3379094" cy="2795718"/>
          </a:xfrm>
          <a:prstGeom prst="rect">
            <a:avLst/>
          </a:prstGeom>
        </p:spPr>
      </p:pic>
      <p:sp>
        <p:nvSpPr>
          <p:cNvPr id="12" name="TextBox 11">
            <a:extLst>
              <a:ext uri="{FF2B5EF4-FFF2-40B4-BE49-F238E27FC236}">
                <a16:creationId xmlns:a16="http://schemas.microsoft.com/office/drawing/2014/main" id="{93D14B88-5958-0A29-89D7-361E32E4A8C5}"/>
              </a:ext>
            </a:extLst>
          </p:cNvPr>
          <p:cNvSpPr txBox="1"/>
          <p:nvPr/>
        </p:nvSpPr>
        <p:spPr>
          <a:xfrm>
            <a:off x="8713188" y="2832009"/>
            <a:ext cx="3373709" cy="276999"/>
          </a:xfrm>
          <a:prstGeom prst="rect">
            <a:avLst/>
          </a:prstGeom>
          <a:noFill/>
        </p:spPr>
        <p:txBody>
          <a:bodyPr wrap="square" lIns="91440" tIns="45720" rIns="91440" bIns="45720" rtlCol="0" anchor="t">
            <a:spAutoFit/>
          </a:bodyPr>
          <a:lstStyle/>
          <a:p>
            <a:pPr algn="ctr" defTabSz="685800" fontAlgn="auto">
              <a:spcBef>
                <a:spcPts val="0"/>
              </a:spcBef>
              <a:spcAft>
                <a:spcPts val="0"/>
              </a:spcAft>
            </a:pPr>
            <a:r>
              <a:rPr lang="en-US" sz="1200" b="1">
                <a:solidFill>
                  <a:prstClr val="black"/>
                </a:solidFill>
                <a:latin typeface="Calibri" panose="020F0502020204030204"/>
                <a:ea typeface="Geneva"/>
                <a:cs typeface="+mn-cs"/>
              </a:rPr>
              <a:t>Booster Collimator has now operated with beam.</a:t>
            </a:r>
          </a:p>
        </p:txBody>
      </p:sp>
    </p:spTree>
    <p:extLst>
      <p:ext uri="{BB962C8B-B14F-4D97-AF65-F5344CB8AC3E}">
        <p14:creationId xmlns:p14="http://schemas.microsoft.com/office/powerpoint/2010/main" val="97673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16</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EAAA00"/>
                </a:solidFill>
              </a:rPr>
              <a:t>Conventional Facilities</a:t>
            </a:r>
          </a:p>
        </p:txBody>
      </p:sp>
      <p:sp>
        <p:nvSpPr>
          <p:cNvPr id="6" name="TextBox 5">
            <a:extLst>
              <a:ext uri="{FF2B5EF4-FFF2-40B4-BE49-F238E27FC236}">
                <a16:creationId xmlns:a16="http://schemas.microsoft.com/office/drawing/2014/main" id="{46269288-CA5F-727E-8741-9FD472021C21}"/>
              </a:ext>
            </a:extLst>
          </p:cNvPr>
          <p:cNvSpPr txBox="1"/>
          <p:nvPr/>
        </p:nvSpPr>
        <p:spPr>
          <a:xfrm>
            <a:off x="249140" y="754743"/>
            <a:ext cx="8562351" cy="5255285"/>
          </a:xfrm>
          <a:prstGeom prst="rect">
            <a:avLst/>
          </a:prstGeom>
          <a:noFill/>
        </p:spPr>
        <p:txBody>
          <a:bodyPr wrap="square" lIns="91440" tIns="45720" rIns="91440" bIns="45720" anchor="t">
            <a:spAutoFit/>
          </a:bodyPr>
          <a:lstStyle/>
          <a:p>
            <a:pPr marL="0" indent="0">
              <a:spcAft>
                <a:spcPts val="300"/>
              </a:spcAft>
              <a:buFont typeface="Arial" charset="0"/>
              <a:buNone/>
            </a:pPr>
            <a:r>
              <a:rPr lang="en-US" sz="1600" b="1">
                <a:solidFill>
                  <a:srgbClr val="282828"/>
                </a:solidFill>
                <a:latin typeface="Helvetica" pitchFamily="2" charset="0"/>
                <a:cs typeface="Arial"/>
              </a:rPr>
              <a:t>ECF Subproject </a:t>
            </a:r>
            <a:r>
              <a:rPr lang="en-US" sz="1600">
                <a:solidFill>
                  <a:srgbClr val="003087"/>
                </a:solidFill>
                <a:latin typeface="Helvetica" pitchFamily="2" charset="0"/>
                <a:cs typeface="Arial"/>
              </a:rPr>
              <a:t>​</a:t>
            </a:r>
            <a:endParaRPr lang="en-US" sz="1200">
              <a:solidFill>
                <a:srgbClr val="282828"/>
              </a:solidFill>
              <a:latin typeface="Helvetica" pitchFamily="2" charset="0"/>
              <a:cs typeface="Arial"/>
            </a:endParaRPr>
          </a:p>
          <a:p>
            <a:pPr marL="285750" indent="-285750">
              <a:spcAft>
                <a:spcPts val="300"/>
              </a:spcAft>
              <a:buClr>
                <a:srgbClr val="EAAA00"/>
              </a:buClr>
              <a:buFont typeface="Arial"/>
              <a:buChar char="•"/>
            </a:pPr>
            <a:r>
              <a:rPr lang="en-US" sz="1400">
                <a:solidFill>
                  <a:srgbClr val="282828"/>
                </a:solidFill>
                <a:latin typeface="Helvetica" pitchFamily="2" charset="0"/>
                <a:cs typeface="Arial"/>
              </a:rPr>
              <a:t>Achieved Final Acceptance of Cryogenic Plant Building</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Achieved Final Acceptance of Isolated Cooling Loop</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Achieved Final Acceptance of Process Power Transformer</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Held a successful DOE IPR for CD-4</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ESAAB scheduled for January 2025</a:t>
            </a:r>
            <a:endParaRPr lang="en-US" sz="1400">
              <a:solidFill>
                <a:srgbClr val="282828"/>
              </a:solidFill>
              <a:latin typeface="Helvetica" pitchFamily="2" charset="0"/>
              <a:cs typeface="Arial" panose="020B0604020202020204" pitchFamily="34" charset="0"/>
            </a:endParaRPr>
          </a:p>
          <a:p>
            <a:pPr>
              <a:spcAft>
                <a:spcPts val="300"/>
              </a:spcAft>
            </a:pPr>
            <a:endParaRPr lang="en-US" sz="1600" b="1">
              <a:solidFill>
                <a:srgbClr val="282828"/>
              </a:solidFill>
              <a:latin typeface="Helvetica"/>
              <a:cs typeface="Arial"/>
            </a:endParaRPr>
          </a:p>
          <a:p>
            <a:pPr marL="0" indent="0">
              <a:spcAft>
                <a:spcPts val="300"/>
              </a:spcAft>
              <a:buFont typeface="Arial" charset="0"/>
              <a:buNone/>
            </a:pPr>
            <a:r>
              <a:rPr lang="en-US" sz="1600" b="1">
                <a:solidFill>
                  <a:srgbClr val="282828"/>
                </a:solidFill>
                <a:latin typeface="Helvetica"/>
                <a:cs typeface="Arial"/>
              </a:rPr>
              <a:t>WBS 121.06.05 – Linac Complex </a:t>
            </a:r>
            <a:r>
              <a:rPr lang="en-US" sz="1600">
                <a:solidFill>
                  <a:srgbClr val="003087"/>
                </a:solidFill>
                <a:latin typeface="Helvetica"/>
                <a:cs typeface="Arial"/>
              </a:rPr>
              <a:t>​(~40% complete)</a:t>
            </a:r>
            <a:endParaRPr lang="en-US" sz="1600">
              <a:solidFill>
                <a:srgbClr val="282828"/>
              </a:solidFill>
              <a:latin typeface="Helvetica"/>
              <a:cs typeface="Arial"/>
            </a:endParaRPr>
          </a:p>
          <a:p>
            <a:pPr marL="285750" indent="-285750">
              <a:spcAft>
                <a:spcPts val="300"/>
              </a:spcAft>
              <a:buClr>
                <a:srgbClr val="EAAA00"/>
              </a:buClr>
              <a:buFont typeface="Arial"/>
              <a:buChar char="•"/>
            </a:pPr>
            <a:r>
              <a:rPr lang="en-US" sz="1400">
                <a:solidFill>
                  <a:srgbClr val="282828"/>
                </a:solidFill>
                <a:latin typeface="Helvetica" pitchFamily="2" charset="0"/>
                <a:cs typeface="Arial"/>
              </a:rPr>
              <a:t>Restarted construction in January 2024</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Placed 9,428 cubic yards of concrete</a:t>
            </a:r>
          </a:p>
          <a:p>
            <a:pPr marL="742950" lvl="1" indent="-285750">
              <a:spcAft>
                <a:spcPts val="300"/>
              </a:spcAft>
              <a:buClr>
                <a:srgbClr val="EAAA00"/>
              </a:buClr>
              <a:buFont typeface="Arial"/>
              <a:buChar char="•"/>
            </a:pPr>
            <a:r>
              <a:rPr lang="en-US" sz="1400">
                <a:solidFill>
                  <a:srgbClr val="282828"/>
                </a:solidFill>
                <a:latin typeface="Helvetica" pitchFamily="2" charset="0"/>
                <a:cs typeface="Arial"/>
              </a:rPr>
              <a:t>~1,200 concrete trucks</a:t>
            </a:r>
          </a:p>
          <a:p>
            <a:pPr marL="742950" lvl="1" indent="-285750">
              <a:spcAft>
                <a:spcPts val="300"/>
              </a:spcAft>
              <a:buClr>
                <a:srgbClr val="EAAA00"/>
              </a:buClr>
              <a:buFont typeface="Arial"/>
              <a:buChar char="•"/>
            </a:pPr>
            <a:r>
              <a:rPr lang="en-US" sz="1400">
                <a:solidFill>
                  <a:srgbClr val="282828"/>
                </a:solidFill>
                <a:latin typeface="Helvetica" pitchFamily="2" charset="0"/>
                <a:cs typeface="Arial"/>
              </a:rPr>
              <a:t>equal to ~37 miles of typical sidewalk</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Completed High Bay Building foundations</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Completed 59% of Linac Tunnel concrete</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Completed 43% of RF Trench concrete</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Started structural steel erection at High Bay Building</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Completed 60% of the mechanical outfitting of the Utility Plant </a:t>
            </a:r>
          </a:p>
          <a:p>
            <a:pPr>
              <a:spcAft>
                <a:spcPts val="300"/>
              </a:spcAft>
              <a:buClr>
                <a:srgbClr val="EAAA00"/>
              </a:buClr>
            </a:pPr>
            <a:endParaRPr lang="en-US" sz="1400">
              <a:solidFill>
                <a:srgbClr val="282828"/>
              </a:solidFill>
              <a:latin typeface="Helvetica" pitchFamily="2" charset="0"/>
              <a:cs typeface="Arial"/>
            </a:endParaRPr>
          </a:p>
          <a:p>
            <a:pPr>
              <a:spcAft>
                <a:spcPts val="300"/>
              </a:spcAft>
              <a:buClr>
                <a:srgbClr val="EAAA00"/>
              </a:buClr>
            </a:pPr>
            <a:r>
              <a:rPr lang="en-US" sz="1600" b="1">
                <a:solidFill>
                  <a:srgbClr val="282828"/>
                </a:solidFill>
                <a:latin typeface="Helvetica"/>
                <a:cs typeface="Arial"/>
              </a:rPr>
              <a:t>WBS 121.06.06 – Booster Connection</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Completed design refresh update </a:t>
            </a:r>
          </a:p>
        </p:txBody>
      </p:sp>
      <p:sp>
        <p:nvSpPr>
          <p:cNvPr id="13" name="TextBox 12">
            <a:extLst>
              <a:ext uri="{FF2B5EF4-FFF2-40B4-BE49-F238E27FC236}">
                <a16:creationId xmlns:a16="http://schemas.microsoft.com/office/drawing/2014/main" id="{CDD97423-DCC9-66A7-6B70-C31EF48C76C6}"/>
              </a:ext>
            </a:extLst>
          </p:cNvPr>
          <p:cNvSpPr txBox="1"/>
          <p:nvPr/>
        </p:nvSpPr>
        <p:spPr>
          <a:xfrm>
            <a:off x="5594943" y="3850664"/>
            <a:ext cx="2696103" cy="276999"/>
          </a:xfrm>
          <a:prstGeom prst="rect">
            <a:avLst/>
          </a:prstGeom>
          <a:noFill/>
        </p:spPr>
        <p:txBody>
          <a:bodyPr wrap="square" rtlCol="0">
            <a:spAutoFit/>
          </a:bodyPr>
          <a:lstStyle/>
          <a:p>
            <a:r>
              <a:rPr lang="en-US" sz="1200" i="1"/>
              <a:t>High Bay Building Structural Steel</a:t>
            </a:r>
          </a:p>
        </p:txBody>
      </p:sp>
      <p:sp>
        <p:nvSpPr>
          <p:cNvPr id="11" name="TextBox 10">
            <a:extLst>
              <a:ext uri="{FF2B5EF4-FFF2-40B4-BE49-F238E27FC236}">
                <a16:creationId xmlns:a16="http://schemas.microsoft.com/office/drawing/2014/main" id="{DEAD22CC-56B2-E311-D286-CD1F424255A9}"/>
              </a:ext>
            </a:extLst>
          </p:cNvPr>
          <p:cNvSpPr txBox="1"/>
          <p:nvPr/>
        </p:nvSpPr>
        <p:spPr>
          <a:xfrm>
            <a:off x="8484558" y="6230099"/>
            <a:ext cx="2696103" cy="276999"/>
          </a:xfrm>
          <a:prstGeom prst="rect">
            <a:avLst/>
          </a:prstGeom>
          <a:noFill/>
        </p:spPr>
        <p:txBody>
          <a:bodyPr wrap="square" rtlCol="0">
            <a:spAutoFit/>
          </a:bodyPr>
          <a:lstStyle/>
          <a:p>
            <a:r>
              <a:rPr lang="en-US" sz="1200" i="1"/>
              <a:t>Linac Tunnel Construction</a:t>
            </a:r>
          </a:p>
        </p:txBody>
      </p:sp>
      <p:pic>
        <p:nvPicPr>
          <p:cNvPr id="3" name="Picture 2">
            <a:extLst>
              <a:ext uri="{FF2B5EF4-FFF2-40B4-BE49-F238E27FC236}">
                <a16:creationId xmlns:a16="http://schemas.microsoft.com/office/drawing/2014/main" id="{C9910E54-D072-1066-CE87-F7834EAAB66C}"/>
              </a:ext>
            </a:extLst>
          </p:cNvPr>
          <p:cNvPicPr>
            <a:picLocks noChangeAspect="1"/>
          </p:cNvPicPr>
          <p:nvPr/>
        </p:nvPicPr>
        <p:blipFill>
          <a:blip r:embed="rId2"/>
          <a:stretch>
            <a:fillRect/>
          </a:stretch>
        </p:blipFill>
        <p:spPr>
          <a:xfrm>
            <a:off x="5629984" y="679629"/>
            <a:ext cx="4768594" cy="3171035"/>
          </a:xfrm>
          <a:prstGeom prst="rect">
            <a:avLst/>
          </a:prstGeom>
        </p:spPr>
      </p:pic>
      <p:pic>
        <p:nvPicPr>
          <p:cNvPr id="8" name="Picture 7">
            <a:extLst>
              <a:ext uri="{FF2B5EF4-FFF2-40B4-BE49-F238E27FC236}">
                <a16:creationId xmlns:a16="http://schemas.microsoft.com/office/drawing/2014/main" id="{143A7C5D-A55A-E223-9EDE-7B33874AE637}"/>
              </a:ext>
            </a:extLst>
          </p:cNvPr>
          <p:cNvPicPr>
            <a:picLocks noChangeAspect="1"/>
          </p:cNvPicPr>
          <p:nvPr/>
        </p:nvPicPr>
        <p:blipFill>
          <a:blip r:embed="rId3"/>
          <a:stretch>
            <a:fillRect/>
          </a:stretch>
        </p:blipFill>
        <p:spPr>
          <a:xfrm>
            <a:off x="8569666" y="3259109"/>
            <a:ext cx="3224369" cy="2970990"/>
          </a:xfrm>
          <a:prstGeom prst="rect">
            <a:avLst/>
          </a:prstGeom>
        </p:spPr>
      </p:pic>
    </p:spTree>
    <p:extLst>
      <p:ext uri="{BB962C8B-B14F-4D97-AF65-F5344CB8AC3E}">
        <p14:creationId xmlns:p14="http://schemas.microsoft.com/office/powerpoint/2010/main" val="385842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dirty="0" smtClean="0">
                <a:solidFill>
                  <a:srgbClr val="0F2D62"/>
                </a:solidFill>
              </a:rPr>
              <a:pPr algn="ctr">
                <a:defRPr/>
              </a:pPr>
              <a:t>17</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Technical Integration</a:t>
            </a:r>
          </a:p>
        </p:txBody>
      </p:sp>
      <p:sp>
        <p:nvSpPr>
          <p:cNvPr id="5" name="Content Placeholder 2">
            <a:extLst>
              <a:ext uri="{FF2B5EF4-FFF2-40B4-BE49-F238E27FC236}">
                <a16:creationId xmlns:a16="http://schemas.microsoft.com/office/drawing/2014/main" id="{F72B8C43-BC6F-0872-066E-BA4276223232}"/>
              </a:ext>
            </a:extLst>
          </p:cNvPr>
          <p:cNvSpPr>
            <a:spLocks noGrp="1"/>
          </p:cNvSpPr>
          <p:nvPr>
            <p:ph idx="1"/>
          </p:nvPr>
        </p:nvSpPr>
        <p:spPr>
          <a:xfrm>
            <a:off x="278525" y="678112"/>
            <a:ext cx="10929162" cy="5983045"/>
          </a:xfrm>
        </p:spPr>
        <p:txBody>
          <a:bodyPr lIns="0" tIns="0" rIns="0" bIns="0" anchor="t"/>
          <a:lstStyle/>
          <a:p>
            <a:pPr marL="0" indent="0">
              <a:spcBef>
                <a:spcPts val="0"/>
              </a:spcBef>
              <a:spcAft>
                <a:spcPts val="0"/>
              </a:spcAft>
              <a:buNone/>
            </a:pPr>
            <a:r>
              <a:rPr lang="en-US" sz="1800" b="1">
                <a:ea typeface="Geneva"/>
                <a:cs typeface="Helvetica"/>
              </a:rPr>
              <a:t>Design Maturity</a:t>
            </a:r>
          </a:p>
          <a:p>
            <a:pPr marL="306070" indent="-306705">
              <a:spcBef>
                <a:spcPts val="0"/>
              </a:spcBef>
              <a:spcAft>
                <a:spcPts val="0"/>
              </a:spcAft>
            </a:pPr>
            <a:r>
              <a:rPr lang="en-US" sz="2000">
                <a:ea typeface="Geneva"/>
                <a:cs typeface="Helvetica"/>
              </a:rPr>
              <a:t>Cost-weighted Design Maturity through December increased to 97.3%</a:t>
            </a:r>
          </a:p>
          <a:p>
            <a:pPr marL="683260" lvl="1" indent="-306705">
              <a:spcBef>
                <a:spcPts val="0"/>
              </a:spcBef>
              <a:spcAft>
                <a:spcPts val="0"/>
              </a:spcAft>
            </a:pPr>
            <a:r>
              <a:rPr lang="en-US" sz="1600">
                <a:ea typeface="ＭＳ Ｐゴシック"/>
                <a:cs typeface="Helvetica"/>
              </a:rPr>
              <a:t>1 PDR and 26 FDRs, and 5 Integration reviews remain.</a:t>
            </a:r>
          </a:p>
          <a:p>
            <a:pPr marL="683260" lvl="1" indent="-306705">
              <a:spcBef>
                <a:spcPts val="0"/>
              </a:spcBef>
              <a:spcAft>
                <a:spcPts val="0"/>
              </a:spcAft>
            </a:pPr>
            <a:r>
              <a:rPr lang="en-US" sz="1600">
                <a:ea typeface="ＭＳ Ｐゴシック"/>
                <a:cs typeface="Helvetica"/>
              </a:rPr>
              <a:t>Conventional Facilities completed their last technical review – Booster Connection.</a:t>
            </a:r>
            <a:endParaRPr lang="en-US" sz="1600">
              <a:cs typeface="Helvetica"/>
            </a:endParaRPr>
          </a:p>
          <a:p>
            <a:pPr marL="683260" lvl="1" indent="-306705">
              <a:spcBef>
                <a:spcPts val="0"/>
              </a:spcBef>
              <a:spcAft>
                <a:spcPts val="0"/>
              </a:spcAft>
            </a:pPr>
            <a:r>
              <a:rPr lang="en-US" sz="1600">
                <a:ea typeface="ＭＳ Ｐゴシック"/>
                <a:cs typeface="Helvetica"/>
              </a:rPr>
              <a:t>1 FDR was added for the electromechanical design of the SSR solenoids to be held in January</a:t>
            </a:r>
          </a:p>
          <a:p>
            <a:pPr marL="0" indent="0">
              <a:spcBef>
                <a:spcPts val="0"/>
              </a:spcBef>
              <a:spcAft>
                <a:spcPts val="0"/>
              </a:spcAft>
              <a:buNone/>
            </a:pPr>
            <a:endParaRPr lang="en-US" sz="1800" b="1">
              <a:ea typeface="Geneva"/>
              <a:cs typeface="Helvetica"/>
            </a:endParaRPr>
          </a:p>
          <a:p>
            <a:pPr marL="0" indent="0">
              <a:spcBef>
                <a:spcPts val="0"/>
              </a:spcBef>
              <a:spcAft>
                <a:spcPts val="0"/>
              </a:spcAft>
              <a:buNone/>
            </a:pPr>
            <a:r>
              <a:rPr lang="en-US" sz="1800" b="1">
                <a:ea typeface="Geneva"/>
                <a:cs typeface="Helvetica"/>
              </a:rPr>
              <a:t>Design Change Requests (DCRs): </a:t>
            </a:r>
            <a:endParaRPr lang="en-US" sz="1800" b="1">
              <a:cs typeface="Helvetica"/>
            </a:endParaRPr>
          </a:p>
          <a:p>
            <a:pPr marL="306070" indent="-306705">
              <a:spcBef>
                <a:spcPts val="0"/>
              </a:spcBef>
              <a:spcAft>
                <a:spcPts val="0"/>
              </a:spcAft>
            </a:pPr>
            <a:r>
              <a:rPr lang="en-US" sz="2000">
                <a:ea typeface="ＭＳ Ｐゴシック"/>
                <a:cs typeface="Helvetica"/>
              </a:rPr>
              <a:t>Completed DCRs Completed</a:t>
            </a:r>
          </a:p>
          <a:p>
            <a:pPr marL="683260" lvl="1" indent="-306705">
              <a:spcBef>
                <a:spcPts val="0"/>
              </a:spcBef>
              <a:spcAft>
                <a:spcPts val="0"/>
              </a:spcAft>
            </a:pPr>
            <a:r>
              <a:rPr lang="en-US" sz="1600">
                <a:ea typeface="ＭＳ Ｐゴシック"/>
                <a:cs typeface="Helvetica"/>
              </a:rPr>
              <a:t>Cryomodule demagnetization </a:t>
            </a:r>
            <a:endParaRPr lang="en-US">
              <a:cs typeface="Helvetica"/>
            </a:endParaRPr>
          </a:p>
          <a:p>
            <a:pPr marL="683260" lvl="1" indent="-306705">
              <a:spcBef>
                <a:spcPts val="0"/>
              </a:spcBef>
              <a:spcAft>
                <a:spcPts val="0"/>
              </a:spcAft>
            </a:pPr>
            <a:endParaRPr lang="en-US" sz="1600">
              <a:ea typeface="ＭＳ Ｐゴシック"/>
              <a:cs typeface="Helvetica"/>
            </a:endParaRPr>
          </a:p>
          <a:p>
            <a:pPr marL="306070" indent="-306705">
              <a:spcBef>
                <a:spcPts val="0"/>
              </a:spcBef>
              <a:spcAft>
                <a:spcPts val="0"/>
              </a:spcAft>
            </a:pPr>
            <a:r>
              <a:rPr lang="en-US" sz="1850">
                <a:ea typeface="ＭＳ Ｐゴシック"/>
                <a:cs typeface="Helvetica"/>
              </a:rPr>
              <a:t>Upcoming DCRs</a:t>
            </a:r>
          </a:p>
          <a:p>
            <a:pPr marL="683260" lvl="1" indent="-306705">
              <a:spcBef>
                <a:spcPts val="0"/>
              </a:spcBef>
              <a:spcAft>
                <a:spcPts val="0"/>
              </a:spcAft>
            </a:pPr>
            <a:r>
              <a:rPr lang="en-US" sz="1600">
                <a:ea typeface="ＭＳ Ｐゴシック"/>
                <a:cs typeface="Helvetica"/>
              </a:rPr>
              <a:t>Booster lattice update</a:t>
            </a:r>
          </a:p>
          <a:p>
            <a:pPr marL="683260" lvl="1" indent="-306705">
              <a:spcBef>
                <a:spcPts val="0"/>
              </a:spcBef>
              <a:spcAft>
                <a:spcPts val="0"/>
              </a:spcAft>
            </a:pPr>
            <a:r>
              <a:rPr lang="en-US" sz="1600">
                <a:ea typeface="ＭＳ Ｐゴシック"/>
                <a:cs typeface="Helvetica"/>
              </a:rPr>
              <a:t>SSR and 650 MHz SSR CM design updates</a:t>
            </a:r>
          </a:p>
          <a:p>
            <a:pPr marL="683260" lvl="1" indent="-306705">
              <a:spcBef>
                <a:spcPts val="0"/>
              </a:spcBef>
              <a:spcAft>
                <a:spcPts val="0"/>
              </a:spcAft>
            </a:pPr>
            <a:r>
              <a:rPr lang="en-US" sz="1600">
                <a:ea typeface="ＭＳ Ｐゴシック"/>
                <a:cs typeface="Helvetica"/>
              </a:rPr>
              <a:t>QPM chassis quantities</a:t>
            </a:r>
            <a:endParaRPr lang="en-US"/>
          </a:p>
          <a:p>
            <a:pPr marL="683260" lvl="1" indent="-306705">
              <a:spcBef>
                <a:spcPts val="0"/>
              </a:spcBef>
              <a:spcAft>
                <a:spcPts val="0"/>
              </a:spcAft>
            </a:pPr>
            <a:r>
              <a:rPr lang="en-US" sz="1600">
                <a:ea typeface="ＭＳ Ｐゴシック"/>
                <a:cs typeface="Helvetica"/>
              </a:rPr>
              <a:t>Cavity radiation standardization</a:t>
            </a:r>
          </a:p>
          <a:p>
            <a:pPr marL="683260" lvl="1" indent="-306705">
              <a:spcBef>
                <a:spcPts val="0"/>
              </a:spcBef>
              <a:spcAft>
                <a:spcPts val="0"/>
              </a:spcAft>
            </a:pPr>
            <a:r>
              <a:rPr lang="en-US" sz="1600">
                <a:ea typeface="ＭＳ Ｐゴシック"/>
                <a:cs typeface="Helvetica"/>
              </a:rPr>
              <a:t>Addition of Ring Monitor and Multiwire to Beamline</a:t>
            </a:r>
          </a:p>
          <a:p>
            <a:pPr marL="0" indent="0">
              <a:spcBef>
                <a:spcPts val="0"/>
              </a:spcBef>
              <a:spcAft>
                <a:spcPts val="0"/>
              </a:spcAft>
              <a:buNone/>
            </a:pPr>
            <a:endParaRPr lang="en-US" sz="1900">
              <a:ea typeface="ＭＳ Ｐゴシック"/>
              <a:cs typeface="Helvetica"/>
            </a:endParaRPr>
          </a:p>
          <a:p>
            <a:pPr marL="342900" indent="-342900">
              <a:spcBef>
                <a:spcPts val="0"/>
              </a:spcBef>
              <a:spcAft>
                <a:spcPts val="0"/>
              </a:spcAft>
            </a:pPr>
            <a:r>
              <a:rPr lang="en-US" sz="1900">
                <a:ea typeface="ＭＳ Ｐゴシック"/>
                <a:cs typeface="Helvetica"/>
              </a:rPr>
              <a:t>A requirements (room data sheet) review of the F37 building is underway</a:t>
            </a:r>
          </a:p>
          <a:p>
            <a:pPr marL="342900" indent="-342900">
              <a:spcBef>
                <a:spcPts val="0"/>
              </a:spcBef>
              <a:spcAft>
                <a:spcPts val="0"/>
              </a:spcAft>
            </a:pPr>
            <a:endParaRPr lang="en-US" sz="1900">
              <a:ea typeface="ＭＳ Ｐゴシック"/>
              <a:cs typeface="Helvetica"/>
            </a:endParaRPr>
          </a:p>
          <a:p>
            <a:pPr marL="342900" indent="-342900">
              <a:spcBef>
                <a:spcPts val="0"/>
              </a:spcBef>
              <a:spcAft>
                <a:spcPts val="0"/>
              </a:spcAft>
            </a:pPr>
            <a:endParaRPr lang="en-US" sz="2000">
              <a:ea typeface="ＭＳ Ｐゴシック"/>
              <a:cs typeface="Helvetica"/>
            </a:endParaRPr>
          </a:p>
          <a:p>
            <a:pPr marL="0" indent="0">
              <a:spcBef>
                <a:spcPts val="0"/>
              </a:spcBef>
              <a:spcAft>
                <a:spcPts val="0"/>
              </a:spcAft>
              <a:buNone/>
            </a:pPr>
            <a:endParaRPr lang="en-US" sz="2000">
              <a:ea typeface="ＭＳ Ｐゴシック"/>
              <a:cs typeface="Helvetica"/>
            </a:endParaRPr>
          </a:p>
          <a:p>
            <a:pPr marL="0" indent="0">
              <a:spcBef>
                <a:spcPts val="0"/>
              </a:spcBef>
              <a:spcAft>
                <a:spcPts val="0"/>
              </a:spcAft>
              <a:buNone/>
            </a:pPr>
            <a:endParaRPr lang="en-US" sz="2000">
              <a:ea typeface="ＭＳ Ｐゴシック"/>
              <a:cs typeface="Helvetica"/>
            </a:endParaRPr>
          </a:p>
          <a:p>
            <a:pPr marL="0" indent="0">
              <a:spcBef>
                <a:spcPts val="0"/>
              </a:spcBef>
              <a:spcAft>
                <a:spcPts val="0"/>
              </a:spcAft>
              <a:buNone/>
            </a:pPr>
            <a:endParaRPr lang="en-US" sz="2200">
              <a:ea typeface="ＭＳ Ｐゴシック"/>
              <a:cs typeface="Helvetica"/>
            </a:endParaRPr>
          </a:p>
          <a:p>
            <a:pPr marL="306705" indent="-306705">
              <a:spcBef>
                <a:spcPts val="0"/>
              </a:spcBef>
              <a:spcAft>
                <a:spcPts val="0"/>
              </a:spcAft>
            </a:pPr>
            <a:endParaRPr lang="en-US" sz="2067">
              <a:cs typeface="Helvetica"/>
            </a:endParaRPr>
          </a:p>
          <a:p>
            <a:pPr marL="683260" lvl="1" indent="-306705">
              <a:spcBef>
                <a:spcPts val="0"/>
              </a:spcBef>
              <a:spcAft>
                <a:spcPts val="0"/>
              </a:spcAft>
            </a:pPr>
            <a:endParaRPr lang="en-US" sz="1933">
              <a:cs typeface="Helvetica"/>
            </a:endParaRPr>
          </a:p>
          <a:p>
            <a:pPr marL="683260" lvl="1" indent="-306705">
              <a:spcBef>
                <a:spcPts val="0"/>
              </a:spcBef>
              <a:spcAft>
                <a:spcPts val="0"/>
              </a:spcAft>
            </a:pPr>
            <a:endParaRPr lang="en-US" sz="1800">
              <a:cs typeface="Helvetica"/>
            </a:endParaRPr>
          </a:p>
          <a:p>
            <a:pPr marL="683260" lvl="1" indent="-306705">
              <a:spcBef>
                <a:spcPts val="0"/>
              </a:spcBef>
              <a:spcAft>
                <a:spcPts val="0"/>
              </a:spcAft>
            </a:pPr>
            <a:endParaRPr lang="en-US" sz="1800">
              <a:cs typeface="Helvetica"/>
            </a:endParaRPr>
          </a:p>
        </p:txBody>
      </p:sp>
    </p:spTree>
    <p:extLst>
      <p:ext uri="{BB962C8B-B14F-4D97-AF65-F5344CB8AC3E}">
        <p14:creationId xmlns:p14="http://schemas.microsoft.com/office/powerpoint/2010/main" val="28231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igh angle view of a construction site&#10;&#10;Description automatically generated with medium confidence">
            <a:extLst>
              <a:ext uri="{FF2B5EF4-FFF2-40B4-BE49-F238E27FC236}">
                <a16:creationId xmlns:a16="http://schemas.microsoft.com/office/drawing/2014/main" id="{F5EEA9EB-E99A-2365-B8AC-0998045FAB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08" y="0"/>
            <a:ext cx="12195508" cy="6858000"/>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a:solidFill>
                  <a:schemeClr val="bg1"/>
                </a:solidFill>
                <a:latin typeface="Telegraf UltraBold" pitchFamily="2" charset="77"/>
                <a:cs typeface="Helvetica" panose="020B0604020202020204" pitchFamily="34" charset="0"/>
              </a:rPr>
              <a:t>THE FUTURE OF FERMILAB</a:t>
            </a:r>
            <a:r>
              <a:rPr lang="en-US" sz="3200">
                <a:solidFill>
                  <a:schemeClr val="bg1"/>
                </a:solidFill>
                <a:latin typeface="Telegraf UltraBold" pitchFamily="2" charset="77"/>
                <a:cs typeface="Helvetica" panose="020B0604020202020204" pitchFamily="34" charset="0"/>
              </a:rPr>
              <a:t> </a:t>
            </a:r>
            <a:endParaRPr lang="en-US" sz="400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9339940" y="4846040"/>
            <a:ext cx="4281004" cy="1938992"/>
          </a:xfrm>
          <a:prstGeom prst="rect">
            <a:avLst/>
          </a:prstGeom>
          <a:noFill/>
        </p:spPr>
        <p:txBody>
          <a:bodyPr wrap="square" rtlCol="0">
            <a:spAutoFit/>
          </a:bodyPr>
          <a:lstStyle/>
          <a:p>
            <a:r>
              <a:rPr lang="en-US" sz="2000" b="1">
                <a:solidFill>
                  <a:schemeClr val="bg1"/>
                </a:solidFill>
                <a:latin typeface="Telegraf UltraBold" pitchFamily="2" charset="77"/>
              </a:rPr>
              <a:t>Follow us:</a:t>
            </a:r>
          </a:p>
          <a:p>
            <a:endParaRPr lang="en-US" sz="2000" b="1">
              <a:solidFill>
                <a:schemeClr val="bg1"/>
              </a:solidFill>
              <a:latin typeface="Telegraf UltraBold" pitchFamily="2" charset="77"/>
            </a:endParaRPr>
          </a:p>
          <a:p>
            <a:r>
              <a:rPr lang="en-US" sz="2000">
                <a:solidFill>
                  <a:schemeClr val="bg1"/>
                </a:solidFill>
              </a:rPr>
              <a:t>	</a:t>
            </a:r>
            <a:r>
              <a:rPr lang="en-US" sz="2000">
                <a:solidFill>
                  <a:schemeClr val="bg1"/>
                </a:solidFill>
                <a:latin typeface="Helvetica" pitchFamily="2" charset="0"/>
              </a:rPr>
              <a:t>http://pip2.fnal.gov/</a:t>
            </a:r>
          </a:p>
          <a:p>
            <a:r>
              <a:rPr lang="en-US" sz="1000">
                <a:solidFill>
                  <a:schemeClr val="bg1"/>
                </a:solidFill>
                <a:latin typeface="Helvetica" pitchFamily="2" charset="0"/>
              </a:rPr>
              <a:t>	</a:t>
            </a:r>
          </a:p>
          <a:p>
            <a:r>
              <a:rPr lang="en-US" sz="2000">
                <a:solidFill>
                  <a:schemeClr val="bg1"/>
                </a:solidFill>
                <a:latin typeface="Helvetica" pitchFamily="2" charset="0"/>
              </a:rPr>
              <a:t>	</a:t>
            </a:r>
            <a:r>
              <a:rPr lang="en-US" sz="2000" b="0" i="0">
                <a:solidFill>
                  <a:schemeClr val="bg1"/>
                </a:solidFill>
                <a:effectLst/>
                <a:latin typeface="Helvetica" pitchFamily="2" charset="0"/>
              </a:rPr>
              <a:t>@PIP2accelerator</a:t>
            </a:r>
          </a:p>
          <a:p>
            <a:endParaRPr lang="en-US" sz="1000">
              <a:solidFill>
                <a:schemeClr val="bg1"/>
              </a:solidFill>
              <a:latin typeface="Helvetica" pitchFamily="2" charset="0"/>
            </a:endParaRPr>
          </a:p>
          <a:p>
            <a:r>
              <a:rPr lang="en-US" sz="2000">
                <a:solidFill>
                  <a:schemeClr val="bg1"/>
                </a:solidFill>
                <a:latin typeface="Helvetica" pitchFamily="2" charset="0"/>
              </a:rPr>
              <a:t>	</a:t>
            </a:r>
            <a:r>
              <a:rPr lang="en-US" sz="2000" b="0" i="0">
                <a:solidFill>
                  <a:schemeClr val="bg1"/>
                </a:solidFill>
                <a:effectLst/>
                <a:latin typeface="Helvetica" pitchFamily="2" charset="0"/>
              </a:rPr>
              <a:t>/showcase/pip-ii/</a:t>
            </a:r>
            <a:endParaRPr lang="en-US" sz="2000">
              <a:solidFill>
                <a:schemeClr val="bg1"/>
              </a:solidFill>
              <a:latin typeface="Helvetica" pitchFamily="2" charset="0"/>
            </a:endParaRPr>
          </a:p>
        </p:txBody>
      </p:sp>
      <p:pic>
        <p:nvPicPr>
          <p:cNvPr id="3" name="Picture 2" descr="Logo&#10;&#10;Description automatically generated">
            <a:extLst>
              <a:ext uri="{FF2B5EF4-FFF2-40B4-BE49-F238E27FC236}">
                <a16:creationId xmlns:a16="http://schemas.microsoft.com/office/drawing/2014/main" id="{14FDC5E4-6DE3-7DB1-384F-2BFDAD3C6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9137" y="5964465"/>
            <a:ext cx="274320" cy="274320"/>
          </a:xfrm>
          <a:prstGeom prst="rect">
            <a:avLst/>
          </a:prstGeom>
        </p:spPr>
      </p:pic>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9137" y="6425197"/>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9137" y="5503732"/>
            <a:ext cx="274320" cy="274320"/>
          </a:xfrm>
          <a:prstGeom prst="rect">
            <a:avLst/>
          </a:prstGeom>
        </p:spPr>
      </p:pic>
    </p:spTree>
    <p:extLst>
      <p:ext uri="{BB962C8B-B14F-4D97-AF65-F5344CB8AC3E}">
        <p14:creationId xmlns:p14="http://schemas.microsoft.com/office/powerpoint/2010/main" val="372904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Project Management</a:t>
            </a:r>
          </a:p>
        </p:txBody>
      </p:sp>
      <p:sp>
        <p:nvSpPr>
          <p:cNvPr id="3" name="TextBox 2">
            <a:extLst>
              <a:ext uri="{FF2B5EF4-FFF2-40B4-BE49-F238E27FC236}">
                <a16:creationId xmlns:a16="http://schemas.microsoft.com/office/drawing/2014/main" id="{185883E4-CCF1-86D4-E11F-F164D5CC68A1}"/>
              </a:ext>
            </a:extLst>
          </p:cNvPr>
          <p:cNvSpPr txBox="1"/>
          <p:nvPr/>
        </p:nvSpPr>
        <p:spPr>
          <a:xfrm>
            <a:off x="82339" y="1300629"/>
            <a:ext cx="11943537" cy="3477875"/>
          </a:xfrm>
          <a:prstGeom prst="rect">
            <a:avLst/>
          </a:prstGeom>
          <a:noFill/>
        </p:spPr>
        <p:txBody>
          <a:bodyPr wrap="square" lIns="91440" tIns="45720" rIns="91440" bIns="45720" rtlCol="0" anchor="t">
            <a:spAutoFit/>
          </a:bodyPr>
          <a:lstStyle/>
          <a:p>
            <a:pPr algn="just"/>
            <a:r>
              <a:rPr lang="en-US" sz="2000" b="1">
                <a:solidFill>
                  <a:schemeClr val="accent6"/>
                </a:solidFill>
                <a:latin typeface="Helvetica"/>
                <a:ea typeface="Geneva"/>
                <a:cs typeface="Helvetica"/>
              </a:rPr>
              <a:t>The cryoplant arrived on site on December 21. All safety concerns about the on-site transportation route have been cleared. The on-site transport was performed today. </a:t>
            </a:r>
            <a:endParaRPr lang="en-US" sz="2000">
              <a:solidFill>
                <a:schemeClr val="accent6"/>
              </a:solidFill>
              <a:latin typeface="Helvetica"/>
              <a:ea typeface="Geneva"/>
              <a:cs typeface="Helvetica"/>
            </a:endParaRPr>
          </a:p>
          <a:p>
            <a:pPr algn="just"/>
            <a:endParaRPr lang="en-US" sz="2000">
              <a:solidFill>
                <a:schemeClr val="accent6"/>
              </a:solidFill>
              <a:latin typeface="Helvetica"/>
              <a:ea typeface="Geneva"/>
              <a:cs typeface="Helvetica"/>
            </a:endParaRP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compressors for the cryoplant arrived on site as well. They were delayed at port of entry due to documentation issues. The first units have already been placed in the building.</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ESAAB for the CD4 of the ECF subproject. ESAAB is planned for Jan 16, 2025.</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a:t>
            </a:r>
            <a:r>
              <a:rPr lang="en-US" sz="2000" err="1">
                <a:solidFill>
                  <a:schemeClr val="accent6"/>
                </a:solidFill>
                <a:latin typeface="Helvetica"/>
                <a:ea typeface="Geneva"/>
                <a:cs typeface="Helvetica"/>
              </a:rPr>
              <a:t>Cryo</a:t>
            </a:r>
            <a:r>
              <a:rPr lang="en-US" sz="2000">
                <a:solidFill>
                  <a:schemeClr val="accent6"/>
                </a:solidFill>
                <a:latin typeface="Helvetica"/>
                <a:ea typeface="Geneva"/>
                <a:cs typeface="Helvetica"/>
              </a:rPr>
              <a:t> team is working on a presentation for HEP to receive approval for the IKC scope transfer of the CDS-TTL and inclusion in the baseline.</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design refresh for the booster connection is completed</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Most of the team took time off during the Christmas break.</a:t>
            </a:r>
          </a:p>
          <a:p>
            <a:pPr marL="285750" indent="-285750" algn="just">
              <a:buFont typeface="Arial" panose="020B0604020202020204" pitchFamily="34" charset="0"/>
              <a:buChar char="•"/>
            </a:pPr>
            <a:endParaRPr lang="en-US" sz="2000">
              <a:solidFill>
                <a:schemeClr val="accent6"/>
              </a:solidFill>
              <a:latin typeface="Helvetica"/>
              <a:ea typeface="Geneva"/>
              <a:cs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10D0E-85C9-4BCD-915B-ED4488B13F4C}"/>
              </a:ext>
            </a:extLst>
          </p:cNvPr>
          <p:cNvSpPr>
            <a:spLocks noGrp="1"/>
          </p:cNvSpPr>
          <p:nvPr>
            <p:ph type="title"/>
          </p:nvPr>
        </p:nvSpPr>
        <p:spPr/>
        <p:txBody>
          <a:bodyPr/>
          <a:lstStyle/>
          <a:p>
            <a:r>
              <a:rPr lang="en-US" sz="2800"/>
              <a:t>Financials</a:t>
            </a:r>
          </a:p>
        </p:txBody>
      </p:sp>
      <p:sp>
        <p:nvSpPr>
          <p:cNvPr id="6" name="Slide Number Placeholder 5">
            <a:extLst>
              <a:ext uri="{FF2B5EF4-FFF2-40B4-BE49-F238E27FC236}">
                <a16:creationId xmlns:a16="http://schemas.microsoft.com/office/drawing/2014/main" id="{37861236-E6AF-4638-9A4A-9E90404E81D6}"/>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a:t>
            </a:fld>
            <a:endParaRPr lang="en-US"/>
          </a:p>
        </p:txBody>
      </p:sp>
      <p:sp>
        <p:nvSpPr>
          <p:cNvPr id="5" name="Rectangle 4">
            <a:extLst>
              <a:ext uri="{FF2B5EF4-FFF2-40B4-BE49-F238E27FC236}">
                <a16:creationId xmlns:a16="http://schemas.microsoft.com/office/drawing/2014/main" id="{1FA17298-BE72-388C-878A-E765BDFC67A3}"/>
              </a:ext>
            </a:extLst>
          </p:cNvPr>
          <p:cNvSpPr/>
          <p:nvPr/>
        </p:nvSpPr>
        <p:spPr>
          <a:xfrm>
            <a:off x="4154262" y="4337733"/>
            <a:ext cx="3789317" cy="1979153"/>
          </a:xfrm>
          <a:prstGeom prst="rect">
            <a:avLst/>
          </a:prstGeom>
        </p:spPr>
        <p:txBody>
          <a:bodyPr wrap="square" anchor="t">
            <a:noAutofit/>
          </a:bodyPr>
          <a:lstStyle/>
          <a:p>
            <a:pPr defTabSz="609570">
              <a:spcBef>
                <a:spcPct val="20000"/>
              </a:spcBef>
            </a:pPr>
            <a:r>
              <a:rPr lang="en-US" sz="1600" b="1" dirty="0">
                <a:solidFill>
                  <a:srgbClr val="505050"/>
                </a:solidFill>
                <a:latin typeface="Helvetica"/>
              </a:rPr>
              <a:t>Notable SV Variances:</a:t>
            </a:r>
          </a:p>
          <a:p>
            <a:pPr defTabSz="609570">
              <a:spcBef>
                <a:spcPct val="20000"/>
              </a:spcBef>
            </a:pPr>
            <a:r>
              <a:rPr lang="en-US" sz="1600" b="1" dirty="0">
                <a:solidFill>
                  <a:srgbClr val="505050"/>
                </a:solidFill>
                <a:latin typeface="Helvetica"/>
              </a:rPr>
              <a:t>SRF </a:t>
            </a:r>
            <a:r>
              <a:rPr lang="en-US" sz="1600" dirty="0">
                <a:solidFill>
                  <a:srgbClr val="505050"/>
                </a:solidFill>
                <a:latin typeface="Helvetica"/>
              </a:rPr>
              <a:t>delay in </a:t>
            </a:r>
            <a:r>
              <a:rPr lang="en-US" sz="1600" dirty="0" err="1">
                <a:solidFill>
                  <a:srgbClr val="505050"/>
                </a:solidFill>
                <a:latin typeface="Helvetica"/>
              </a:rPr>
              <a:t>coldbox</a:t>
            </a:r>
            <a:r>
              <a:rPr lang="en-US" sz="1600" dirty="0">
                <a:solidFill>
                  <a:srgbClr val="505050"/>
                </a:solidFill>
                <a:latin typeface="Helvetica"/>
              </a:rPr>
              <a:t> and compressors delivery</a:t>
            </a:r>
            <a:endParaRPr lang="en-US" sz="1600" b="1" dirty="0">
              <a:solidFill>
                <a:srgbClr val="505050"/>
              </a:solidFill>
              <a:latin typeface="Helvetica"/>
            </a:endParaRPr>
          </a:p>
          <a:p>
            <a:pPr defTabSz="609570">
              <a:spcBef>
                <a:spcPct val="20000"/>
              </a:spcBef>
            </a:pPr>
            <a:r>
              <a:rPr lang="en-US" sz="1600" b="1" dirty="0" err="1">
                <a:solidFill>
                  <a:srgbClr val="505050"/>
                </a:solidFill>
                <a:latin typeface="Helvetica"/>
              </a:rPr>
              <a:t>AccS</a:t>
            </a:r>
            <a:r>
              <a:rPr lang="en-US" sz="1600" dirty="0">
                <a:solidFill>
                  <a:srgbClr val="505050"/>
                </a:solidFill>
                <a:latin typeface="Helvetica"/>
              </a:rPr>
              <a:t> slow progress in LLRF, Vacuum, beam instrumentation and Controls</a:t>
            </a:r>
          </a:p>
          <a:p>
            <a:pPr defTabSz="609570">
              <a:spcBef>
                <a:spcPct val="20000"/>
              </a:spcBef>
            </a:pPr>
            <a:endParaRPr lang="en-US" sz="1600" dirty="0">
              <a:solidFill>
                <a:srgbClr val="505050"/>
              </a:solidFill>
              <a:highlight>
                <a:srgbClr val="FFFF00"/>
              </a:highlight>
              <a:latin typeface="Helvetica"/>
            </a:endParaRPr>
          </a:p>
        </p:txBody>
      </p:sp>
      <p:sp>
        <p:nvSpPr>
          <p:cNvPr id="2" name="Rectangle 1">
            <a:extLst>
              <a:ext uri="{FF2B5EF4-FFF2-40B4-BE49-F238E27FC236}">
                <a16:creationId xmlns:a16="http://schemas.microsoft.com/office/drawing/2014/main" id="{20E1645F-4A89-42B9-7C69-0B90B88B847E}"/>
              </a:ext>
            </a:extLst>
          </p:cNvPr>
          <p:cNvSpPr/>
          <p:nvPr/>
        </p:nvSpPr>
        <p:spPr>
          <a:xfrm>
            <a:off x="6877308" y="3404965"/>
            <a:ext cx="1005840" cy="822960"/>
          </a:xfrm>
          <a:prstGeom prst="rect">
            <a:avLst/>
          </a:prstGeom>
          <a:solidFill>
            <a:schemeClr val="accent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BSI</a:t>
            </a:r>
            <a:r>
              <a:rPr lang="en-US" sz="1800">
                <a:latin typeface="Helvetica" pitchFamily="2" charset="0"/>
              </a:rPr>
              <a:t> </a:t>
            </a:r>
          </a:p>
          <a:p>
            <a:pPr algn="ctr"/>
            <a:r>
              <a:rPr lang="en-US" sz="1800">
                <a:latin typeface="Helvetica" pitchFamily="2" charset="0"/>
              </a:rPr>
              <a:t>0.92</a:t>
            </a:r>
          </a:p>
          <a:p>
            <a:pPr algn="ctr"/>
            <a:r>
              <a:rPr lang="en-US" sz="1400">
                <a:latin typeface="Helvetica" pitchFamily="2" charset="0"/>
              </a:rPr>
              <a:t>-0.01</a:t>
            </a:r>
            <a:endParaRPr lang="en-US" sz="1800">
              <a:latin typeface="Helvetica" pitchFamily="2" charset="0"/>
            </a:endParaRPr>
          </a:p>
        </p:txBody>
      </p:sp>
      <p:sp>
        <p:nvSpPr>
          <p:cNvPr id="7" name="Rectangle 6">
            <a:extLst>
              <a:ext uri="{FF2B5EF4-FFF2-40B4-BE49-F238E27FC236}">
                <a16:creationId xmlns:a16="http://schemas.microsoft.com/office/drawing/2014/main" id="{9B5D5125-BE66-0534-AE37-0342A20B5526}"/>
              </a:ext>
            </a:extLst>
          </p:cNvPr>
          <p:cNvSpPr/>
          <p:nvPr/>
        </p:nvSpPr>
        <p:spPr>
          <a:xfrm>
            <a:off x="8078747"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BEI</a:t>
            </a:r>
            <a:r>
              <a:rPr lang="en-US" sz="1800">
                <a:latin typeface="Helvetica" pitchFamily="2" charset="0"/>
              </a:rPr>
              <a:t> </a:t>
            </a:r>
          </a:p>
          <a:p>
            <a:pPr algn="ctr"/>
            <a:r>
              <a:rPr lang="en-US" sz="1800">
                <a:latin typeface="Helvetica" pitchFamily="2" charset="0"/>
              </a:rPr>
              <a:t>0.92</a:t>
            </a:r>
          </a:p>
          <a:p>
            <a:pPr algn="ctr"/>
            <a:r>
              <a:rPr lang="en-US" sz="1400">
                <a:latin typeface="Helvetica" pitchFamily="2" charset="0"/>
              </a:rPr>
              <a:t>0.00</a:t>
            </a:r>
            <a:endParaRPr lang="en-US" sz="1800">
              <a:latin typeface="Helvetica" pitchFamily="2" charset="0"/>
            </a:endParaRPr>
          </a:p>
        </p:txBody>
      </p:sp>
      <p:sp>
        <p:nvSpPr>
          <p:cNvPr id="9" name="Rectangle 8">
            <a:extLst>
              <a:ext uri="{FF2B5EF4-FFF2-40B4-BE49-F238E27FC236}">
                <a16:creationId xmlns:a16="http://schemas.microsoft.com/office/drawing/2014/main" id="{E1F42CF4-D737-6410-504A-9FD7FA2F2111}"/>
              </a:ext>
            </a:extLst>
          </p:cNvPr>
          <p:cNvSpPr/>
          <p:nvPr/>
        </p:nvSpPr>
        <p:spPr>
          <a:xfrm>
            <a:off x="9280186"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err="1">
                <a:solidFill>
                  <a:schemeClr val="accent6"/>
                </a:solidFill>
                <a:latin typeface="Helvetica" pitchFamily="2" charset="0"/>
              </a:rPr>
              <a:t>ETi</a:t>
            </a:r>
            <a:r>
              <a:rPr lang="en-US" sz="1800">
                <a:latin typeface="Helvetica" pitchFamily="2" charset="0"/>
              </a:rPr>
              <a:t> </a:t>
            </a:r>
          </a:p>
          <a:p>
            <a:pPr algn="ctr"/>
            <a:r>
              <a:rPr lang="en-US" sz="1800">
                <a:latin typeface="Helvetica" pitchFamily="2" charset="0"/>
              </a:rPr>
              <a:t>0.92</a:t>
            </a:r>
          </a:p>
          <a:p>
            <a:pPr algn="ctr"/>
            <a:r>
              <a:rPr lang="en-US" sz="1400">
                <a:latin typeface="Helvetica" pitchFamily="2" charset="0"/>
              </a:rPr>
              <a:t>0.00</a:t>
            </a:r>
            <a:endParaRPr lang="en-US" sz="1800">
              <a:latin typeface="Helvetica" pitchFamily="2" charset="0"/>
            </a:endParaRPr>
          </a:p>
        </p:txBody>
      </p:sp>
      <p:sp>
        <p:nvSpPr>
          <p:cNvPr id="10" name="Rectangle 9">
            <a:extLst>
              <a:ext uri="{FF2B5EF4-FFF2-40B4-BE49-F238E27FC236}">
                <a16:creationId xmlns:a16="http://schemas.microsoft.com/office/drawing/2014/main" id="{7147DCF2-0493-89EB-4168-DC58708A0365}"/>
              </a:ext>
            </a:extLst>
          </p:cNvPr>
          <p:cNvSpPr/>
          <p:nvPr/>
        </p:nvSpPr>
        <p:spPr>
          <a:xfrm>
            <a:off x="4474430"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SPI</a:t>
            </a:r>
            <a:r>
              <a:rPr lang="en-US" sz="1800">
                <a:latin typeface="Helvetica" pitchFamily="2" charset="0"/>
              </a:rPr>
              <a:t> </a:t>
            </a:r>
          </a:p>
          <a:p>
            <a:pPr algn="ctr"/>
            <a:r>
              <a:rPr lang="en-US" sz="1800">
                <a:latin typeface="Helvetica" pitchFamily="2" charset="0"/>
              </a:rPr>
              <a:t>1.01</a:t>
            </a:r>
          </a:p>
          <a:p>
            <a:pPr algn="ctr"/>
            <a:r>
              <a:rPr lang="en-US" sz="1400">
                <a:latin typeface="Helvetica" pitchFamily="2" charset="0"/>
              </a:rPr>
              <a:t>0.00</a:t>
            </a:r>
            <a:endParaRPr lang="en-US" sz="1800">
              <a:latin typeface="Helvetica" pitchFamily="2" charset="0"/>
            </a:endParaRPr>
          </a:p>
        </p:txBody>
      </p:sp>
      <p:sp>
        <p:nvSpPr>
          <p:cNvPr id="11" name="Rectangle 10">
            <a:extLst>
              <a:ext uri="{FF2B5EF4-FFF2-40B4-BE49-F238E27FC236}">
                <a16:creationId xmlns:a16="http://schemas.microsoft.com/office/drawing/2014/main" id="{A9B09D88-1E28-103F-BA94-7756D208D862}"/>
              </a:ext>
            </a:extLst>
          </p:cNvPr>
          <p:cNvSpPr/>
          <p:nvPr/>
        </p:nvSpPr>
        <p:spPr>
          <a:xfrm>
            <a:off x="5675869"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CPI</a:t>
            </a:r>
            <a:r>
              <a:rPr lang="en-US" sz="1800">
                <a:latin typeface="Helvetica" pitchFamily="2" charset="0"/>
              </a:rPr>
              <a:t> </a:t>
            </a:r>
          </a:p>
          <a:p>
            <a:pPr algn="ctr"/>
            <a:r>
              <a:rPr lang="en-US" sz="1800">
                <a:latin typeface="Helvetica" pitchFamily="2" charset="0"/>
              </a:rPr>
              <a:t>0.97</a:t>
            </a:r>
          </a:p>
          <a:p>
            <a:pPr algn="ctr"/>
            <a:r>
              <a:rPr lang="en-US" sz="1400">
                <a:latin typeface="Helvetica" pitchFamily="2" charset="0"/>
              </a:rPr>
              <a:t>0.00</a:t>
            </a:r>
            <a:endParaRPr lang="en-US" sz="1800">
              <a:latin typeface="Helvetica" pitchFamily="2" charset="0"/>
            </a:endParaRPr>
          </a:p>
        </p:txBody>
      </p:sp>
      <p:sp>
        <p:nvSpPr>
          <p:cNvPr id="19" name="Left-Right Arrow 18">
            <a:extLst>
              <a:ext uri="{FF2B5EF4-FFF2-40B4-BE49-F238E27FC236}">
                <a16:creationId xmlns:a16="http://schemas.microsoft.com/office/drawing/2014/main" id="{D51104C0-0E41-D754-14F5-B2DBBF92A941}"/>
              </a:ext>
            </a:extLst>
          </p:cNvPr>
          <p:cNvSpPr/>
          <p:nvPr/>
        </p:nvSpPr>
        <p:spPr>
          <a:xfrm>
            <a:off x="6446562" y="3805863"/>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pic>
        <p:nvPicPr>
          <p:cNvPr id="13" name="Picture 12">
            <a:extLst>
              <a:ext uri="{FF2B5EF4-FFF2-40B4-BE49-F238E27FC236}">
                <a16:creationId xmlns:a16="http://schemas.microsoft.com/office/drawing/2014/main" id="{5C24F8F7-050D-236F-9BA2-782361286917}"/>
              </a:ext>
            </a:extLst>
          </p:cNvPr>
          <p:cNvPicPr>
            <a:picLocks noChangeAspect="1"/>
          </p:cNvPicPr>
          <p:nvPr/>
        </p:nvPicPr>
        <p:blipFill>
          <a:blip r:embed="rId3"/>
          <a:srcRect/>
          <a:stretch/>
        </p:blipFill>
        <p:spPr>
          <a:xfrm>
            <a:off x="429033" y="707503"/>
            <a:ext cx="11236912" cy="2381969"/>
          </a:xfrm>
          <a:prstGeom prst="rect">
            <a:avLst/>
          </a:prstGeom>
        </p:spPr>
      </p:pic>
      <p:pic>
        <p:nvPicPr>
          <p:cNvPr id="15" name="Picture 14">
            <a:extLst>
              <a:ext uri="{FF2B5EF4-FFF2-40B4-BE49-F238E27FC236}">
                <a16:creationId xmlns:a16="http://schemas.microsoft.com/office/drawing/2014/main" id="{64774C85-9E8C-5178-C3A6-55511B61240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0109" y="3150476"/>
            <a:ext cx="4021896" cy="3166410"/>
          </a:xfrm>
          <a:prstGeom prst="rect">
            <a:avLst/>
          </a:prstGeom>
        </p:spPr>
      </p:pic>
      <p:sp>
        <p:nvSpPr>
          <p:cNvPr id="8" name="Left-Right Arrow 7">
            <a:extLst>
              <a:ext uri="{FF2B5EF4-FFF2-40B4-BE49-F238E27FC236}">
                <a16:creationId xmlns:a16="http://schemas.microsoft.com/office/drawing/2014/main" id="{0DC2BDD2-8968-976D-FBF6-D4CB966CD599}"/>
              </a:ext>
            </a:extLst>
          </p:cNvPr>
          <p:cNvSpPr/>
          <p:nvPr/>
        </p:nvSpPr>
        <p:spPr>
          <a:xfrm>
            <a:off x="8867946" y="3804202"/>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sp>
        <p:nvSpPr>
          <p:cNvPr id="12" name="Rectangle 11">
            <a:extLst>
              <a:ext uri="{FF2B5EF4-FFF2-40B4-BE49-F238E27FC236}">
                <a16:creationId xmlns:a16="http://schemas.microsoft.com/office/drawing/2014/main" id="{2D620B2D-ABA0-FB47-E308-DB4838944023}"/>
              </a:ext>
            </a:extLst>
          </p:cNvPr>
          <p:cNvSpPr/>
          <p:nvPr/>
        </p:nvSpPr>
        <p:spPr>
          <a:xfrm>
            <a:off x="10481625" y="3404965"/>
            <a:ext cx="1005840" cy="822960"/>
          </a:xfrm>
          <a:prstGeom prst="rect">
            <a:avLst/>
          </a:prstGeom>
          <a:solidFill>
            <a:srgbClr val="0085AD"/>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%Com</a:t>
            </a:r>
            <a:r>
              <a:rPr lang="en-US" sz="1800">
                <a:latin typeface="Helvetica" pitchFamily="2" charset="0"/>
              </a:rPr>
              <a:t> </a:t>
            </a:r>
          </a:p>
          <a:p>
            <a:pPr algn="ctr"/>
            <a:r>
              <a:rPr lang="en-US" sz="1800">
                <a:latin typeface="Helvetica" pitchFamily="2" charset="0"/>
              </a:rPr>
              <a:t>50.1</a:t>
            </a:r>
          </a:p>
          <a:p>
            <a:pPr algn="ctr"/>
            <a:r>
              <a:rPr lang="en-US" sz="1400">
                <a:latin typeface="Helvetica" pitchFamily="2" charset="0"/>
              </a:rPr>
              <a:t>1.30</a:t>
            </a:r>
            <a:endParaRPr lang="en-US" sz="1800">
              <a:latin typeface="Helvetica" pitchFamily="2" charset="0"/>
            </a:endParaRPr>
          </a:p>
        </p:txBody>
      </p:sp>
      <p:sp>
        <p:nvSpPr>
          <p:cNvPr id="20" name="Up Arrow 19">
            <a:extLst>
              <a:ext uri="{FF2B5EF4-FFF2-40B4-BE49-F238E27FC236}">
                <a16:creationId xmlns:a16="http://schemas.microsoft.com/office/drawing/2014/main" id="{746023AA-9B62-237F-ACF2-D8A56D4ECF76}"/>
              </a:ext>
            </a:extLst>
          </p:cNvPr>
          <p:cNvSpPr/>
          <p:nvPr/>
        </p:nvSpPr>
        <p:spPr>
          <a:xfrm flipV="1">
            <a:off x="7688085" y="3778626"/>
            <a:ext cx="116195" cy="123224"/>
          </a:xfrm>
          <a:prstGeom prst="upArrow">
            <a:avLst/>
          </a:prstGeom>
          <a:solidFill>
            <a:schemeClr val="accent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01D29B-0F1B-9A6D-D6C2-7A3A6552F81D}"/>
              </a:ext>
            </a:extLst>
          </p:cNvPr>
          <p:cNvSpPr/>
          <p:nvPr/>
        </p:nvSpPr>
        <p:spPr>
          <a:xfrm>
            <a:off x="7943579" y="4337733"/>
            <a:ext cx="4248420" cy="1979153"/>
          </a:xfrm>
          <a:prstGeom prst="rect">
            <a:avLst/>
          </a:prstGeom>
        </p:spPr>
        <p:txBody>
          <a:bodyPr wrap="square" anchor="t">
            <a:noAutofit/>
          </a:bodyPr>
          <a:lstStyle/>
          <a:p>
            <a:pPr defTabSz="609570">
              <a:spcBef>
                <a:spcPct val="20000"/>
              </a:spcBef>
            </a:pPr>
            <a:r>
              <a:rPr lang="en-US" sz="1600" b="1" dirty="0">
                <a:solidFill>
                  <a:srgbClr val="505050"/>
                </a:solidFill>
                <a:latin typeface="Helvetica"/>
              </a:rPr>
              <a:t>Notable CV Variances:</a:t>
            </a:r>
          </a:p>
          <a:p>
            <a:pPr defTabSz="609570">
              <a:spcBef>
                <a:spcPct val="20000"/>
              </a:spcBef>
            </a:pPr>
            <a:r>
              <a:rPr lang="en-US" sz="1600" b="1" dirty="0" err="1">
                <a:solidFill>
                  <a:srgbClr val="505050"/>
                </a:solidFill>
                <a:latin typeface="Helvetica"/>
              </a:rPr>
              <a:t>AccS</a:t>
            </a:r>
            <a:r>
              <a:rPr lang="en-US" sz="1600" dirty="0">
                <a:solidFill>
                  <a:srgbClr val="505050"/>
                </a:solidFill>
                <a:latin typeface="Helvetica"/>
              </a:rPr>
              <a:t> slow progress in LLRF, Vacuum, beam instrumentation and Controls</a:t>
            </a:r>
          </a:p>
          <a:p>
            <a:pPr defTabSz="609570">
              <a:spcBef>
                <a:spcPct val="20000"/>
              </a:spcBef>
            </a:pPr>
            <a:r>
              <a:rPr lang="en-US" sz="1600" b="1" dirty="0">
                <a:solidFill>
                  <a:srgbClr val="505050"/>
                </a:solidFill>
                <a:latin typeface="Helvetica"/>
              </a:rPr>
              <a:t>CF</a:t>
            </a:r>
            <a:r>
              <a:rPr lang="en-US" sz="1600" dirty="0">
                <a:solidFill>
                  <a:srgbClr val="505050"/>
                </a:solidFill>
                <a:latin typeface="Helvetica"/>
              </a:rPr>
              <a:t> P6 alignment to subcontract execution </a:t>
            </a:r>
          </a:p>
          <a:p>
            <a:pPr defTabSz="609570">
              <a:spcBef>
                <a:spcPct val="20000"/>
              </a:spcBef>
            </a:pPr>
            <a:endParaRPr lang="en-US" sz="1600" dirty="0">
              <a:solidFill>
                <a:srgbClr val="505050"/>
              </a:solidFill>
              <a:highlight>
                <a:srgbClr val="FFFF00"/>
              </a:highlight>
              <a:latin typeface="Helvetica"/>
            </a:endParaRPr>
          </a:p>
        </p:txBody>
      </p:sp>
      <p:sp>
        <p:nvSpPr>
          <p:cNvPr id="4" name="Left-Right Arrow 3">
            <a:extLst>
              <a:ext uri="{FF2B5EF4-FFF2-40B4-BE49-F238E27FC236}">
                <a16:creationId xmlns:a16="http://schemas.microsoft.com/office/drawing/2014/main" id="{C3F95810-BEB8-9A20-D81C-051F35D34AAE}"/>
              </a:ext>
            </a:extLst>
          </p:cNvPr>
          <p:cNvSpPr/>
          <p:nvPr/>
        </p:nvSpPr>
        <p:spPr>
          <a:xfrm>
            <a:off x="5229244" y="3816445"/>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sp>
        <p:nvSpPr>
          <p:cNvPr id="16" name="Left-Right Arrow 15">
            <a:extLst>
              <a:ext uri="{FF2B5EF4-FFF2-40B4-BE49-F238E27FC236}">
                <a16:creationId xmlns:a16="http://schemas.microsoft.com/office/drawing/2014/main" id="{BBECBD1A-2584-3C12-2064-3F8FE5440E02}"/>
              </a:ext>
            </a:extLst>
          </p:cNvPr>
          <p:cNvSpPr/>
          <p:nvPr/>
        </p:nvSpPr>
        <p:spPr>
          <a:xfrm>
            <a:off x="10067789" y="3792244"/>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spTree>
    <p:extLst>
      <p:ext uri="{BB962C8B-B14F-4D97-AF65-F5344CB8AC3E}">
        <p14:creationId xmlns:p14="http://schemas.microsoft.com/office/powerpoint/2010/main" val="234046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RLS Development Status</a:t>
            </a:r>
          </a:p>
        </p:txBody>
      </p:sp>
      <p:sp>
        <p:nvSpPr>
          <p:cNvPr id="2" name="Rectangle 1">
            <a:extLst>
              <a:ext uri="{FF2B5EF4-FFF2-40B4-BE49-F238E27FC236}">
                <a16:creationId xmlns:a16="http://schemas.microsoft.com/office/drawing/2014/main" id="{BC6C02F6-24D9-A8DC-11CA-07675920D16D}"/>
              </a:ext>
            </a:extLst>
          </p:cNvPr>
          <p:cNvSpPr/>
          <p:nvPr/>
        </p:nvSpPr>
        <p:spPr>
          <a:xfrm>
            <a:off x="5795542" y="3839613"/>
            <a:ext cx="6207222" cy="2384526"/>
          </a:xfrm>
          <a:prstGeom prst="rect">
            <a:avLst/>
          </a:prstGeom>
        </p:spPr>
        <p:txBody>
          <a:bodyPr wrap="square">
            <a:noAutofit/>
          </a:bodyPr>
          <a:lstStyle/>
          <a:p>
            <a:pPr marL="306903" indent="-306903" defTabSz="609570">
              <a:spcBef>
                <a:spcPct val="20000"/>
              </a:spcBef>
              <a:buFont typeface="Arial" charset="0"/>
              <a:buChar char="•"/>
            </a:pPr>
            <a:r>
              <a:rPr lang="en-US" sz="1800">
                <a:solidFill>
                  <a:srgbClr val="505050"/>
                </a:solidFill>
                <a:latin typeface="Helvetica"/>
              </a:rPr>
              <a:t>Contingency on WTG recovering now at 28.7%  (</a:t>
            </a:r>
            <a:r>
              <a:rPr lang="en-US" sz="1800" b="1">
                <a:solidFill>
                  <a:schemeClr val="accent3"/>
                </a:solidFill>
                <a:latin typeface="Helvetica"/>
              </a:rPr>
              <a:t>+0.1%</a:t>
            </a:r>
            <a:r>
              <a:rPr lang="en-US" sz="1800">
                <a:solidFill>
                  <a:srgbClr val="505050"/>
                </a:solidFill>
                <a:latin typeface="Helvetica"/>
              </a:rPr>
              <a:t>)</a:t>
            </a:r>
          </a:p>
          <a:p>
            <a:pPr marL="306903" indent="-306903" defTabSz="609570">
              <a:spcBef>
                <a:spcPct val="20000"/>
              </a:spcBef>
              <a:buFont typeface="Arial" charset="0"/>
              <a:buChar char="•"/>
            </a:pPr>
            <a:r>
              <a:rPr lang="en-US" sz="1800">
                <a:solidFill>
                  <a:srgbClr val="505050"/>
                </a:solidFill>
                <a:latin typeface="Helvetica"/>
                <a:ea typeface="ＭＳ Ｐゴシック" charset="0"/>
              </a:rPr>
              <a:t>The critical path through CF.</a:t>
            </a:r>
          </a:p>
          <a:p>
            <a:pPr marL="306903" indent="-306903" defTabSz="609570">
              <a:spcBef>
                <a:spcPct val="20000"/>
              </a:spcBef>
              <a:buFont typeface="Arial" charset="0"/>
              <a:buChar char="•"/>
            </a:pPr>
            <a:r>
              <a:rPr lang="en-US" sz="1800">
                <a:solidFill>
                  <a:srgbClr val="505050"/>
                </a:solidFill>
                <a:latin typeface="Helvetica"/>
                <a:ea typeface="ＭＳ Ｐゴシック" charset="0"/>
              </a:rPr>
              <a:t>BCRs for $0.46M, including support for additional DAE visitors to follow the cryoplant installation</a:t>
            </a:r>
          </a:p>
          <a:p>
            <a:pPr marL="306903" indent="-306903" defTabSz="609570">
              <a:spcBef>
                <a:spcPct val="20000"/>
              </a:spcBef>
              <a:buFont typeface="Arial" charset="0"/>
              <a:buChar char="•"/>
            </a:pPr>
            <a:r>
              <a:rPr lang="en-US" sz="1800">
                <a:solidFill>
                  <a:srgbClr val="505050"/>
                </a:solidFill>
                <a:latin typeface="Helvetica"/>
                <a:ea typeface="ＭＳ Ｐゴシック" charset="0"/>
              </a:rPr>
              <a:t>Early CD-4 stable</a:t>
            </a:r>
          </a:p>
          <a:p>
            <a:pPr marL="306903" indent="-306903" defTabSz="609570">
              <a:spcBef>
                <a:spcPct val="20000"/>
              </a:spcBef>
              <a:buFont typeface="Arial" charset="0"/>
              <a:buChar char="•"/>
            </a:pPr>
            <a:r>
              <a:rPr lang="en-US" sz="1800">
                <a:solidFill>
                  <a:srgbClr val="505050"/>
                </a:solidFill>
                <a:latin typeface="Helvetica"/>
                <a:ea typeface="ＭＳ Ｐゴシック" charset="0"/>
              </a:rPr>
              <a:t>Schedule contingency 40 months</a:t>
            </a:r>
            <a:endParaRPr lang="en-US" sz="1800">
              <a:solidFill>
                <a:schemeClr val="accent6"/>
              </a:solidFill>
              <a:latin typeface="Helvetica"/>
              <a:ea typeface="ＭＳ Ｐゴシック" charset="0"/>
            </a:endParaRPr>
          </a:p>
          <a:p>
            <a:pPr defTabSz="609570">
              <a:spcBef>
                <a:spcPct val="20000"/>
              </a:spcBef>
            </a:pPr>
            <a:endParaRPr lang="en-US" sz="1800">
              <a:solidFill>
                <a:srgbClr val="505050"/>
              </a:solidFill>
              <a:latin typeface="Helvetica"/>
              <a:ea typeface="ＭＳ Ｐゴシック" charset="0"/>
            </a:endParaRPr>
          </a:p>
        </p:txBody>
      </p:sp>
      <p:pic>
        <p:nvPicPr>
          <p:cNvPr id="3" name="Picture 2">
            <a:extLst>
              <a:ext uri="{FF2B5EF4-FFF2-40B4-BE49-F238E27FC236}">
                <a16:creationId xmlns:a16="http://schemas.microsoft.com/office/drawing/2014/main" id="{BC06814E-1E9A-2A99-9CE4-73031FD461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2525" y="851422"/>
            <a:ext cx="5399822" cy="5233160"/>
          </a:xfrm>
          <a:prstGeom prst="rect">
            <a:avLst/>
          </a:prstGeom>
        </p:spPr>
      </p:pic>
      <p:pic>
        <p:nvPicPr>
          <p:cNvPr id="4" name="Picture 3">
            <a:extLst>
              <a:ext uri="{FF2B5EF4-FFF2-40B4-BE49-F238E27FC236}">
                <a16:creationId xmlns:a16="http://schemas.microsoft.com/office/drawing/2014/main" id="{51408B2F-E626-B992-98F9-9CF1C8788A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66467" y="168935"/>
            <a:ext cx="6178465" cy="3583509"/>
          </a:xfrm>
          <a:prstGeom prst="rect">
            <a:avLst/>
          </a:prstGeom>
        </p:spPr>
      </p:pic>
    </p:spTree>
    <p:extLst>
      <p:ext uri="{BB962C8B-B14F-4D97-AF65-F5344CB8AC3E}">
        <p14:creationId xmlns:p14="http://schemas.microsoft.com/office/powerpoint/2010/main" val="225202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QA</a:t>
            </a:r>
          </a:p>
        </p:txBody>
      </p:sp>
      <p:sp>
        <p:nvSpPr>
          <p:cNvPr id="3" name="Content Placeholder 1">
            <a:extLst>
              <a:ext uri="{FF2B5EF4-FFF2-40B4-BE49-F238E27FC236}">
                <a16:creationId xmlns:a16="http://schemas.microsoft.com/office/drawing/2014/main" id="{537C309A-AC86-FE9A-C9A8-7FE5FEB2C24E}"/>
              </a:ext>
            </a:extLst>
          </p:cNvPr>
          <p:cNvSpPr txBox="1">
            <a:spLocks/>
          </p:cNvSpPr>
          <p:nvPr/>
        </p:nvSpPr>
        <p:spPr>
          <a:xfrm>
            <a:off x="304799" y="872270"/>
            <a:ext cx="11722359" cy="5481205"/>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a:solidFill>
                  <a:srgbClr val="000000"/>
                </a:solidFill>
                <a:cs typeface="Calibri"/>
              </a:rPr>
              <a:t>QC Planning / Execution</a:t>
            </a:r>
            <a:endParaRPr lang="en-US" sz="2000">
              <a:cs typeface="Arial"/>
            </a:endParaRPr>
          </a:p>
          <a:p>
            <a:pPr lvl="1">
              <a:defRPr/>
            </a:pPr>
            <a:r>
              <a:rPr lang="en-US" sz="1900">
                <a:solidFill>
                  <a:srgbClr val="000000"/>
                </a:solidFill>
                <a:ea typeface="ＭＳ Ｐゴシック"/>
                <a:cs typeface="Helvetica"/>
              </a:rPr>
              <a:t>Worked with 650 Cavity SPM to follow up on the LB650 Cavity ACLs and Incoming Inspection Travelers. </a:t>
            </a:r>
            <a:endParaRPr lang="en-US" sz="1800">
              <a:solidFill>
                <a:srgbClr val="000000"/>
              </a:solidFill>
              <a:cs typeface="Calibri"/>
            </a:endParaRPr>
          </a:p>
          <a:p>
            <a:pPr lvl="1">
              <a:defRPr/>
            </a:pPr>
            <a:r>
              <a:rPr lang="en-US" sz="1900">
                <a:solidFill>
                  <a:srgbClr val="000000"/>
                </a:solidFill>
                <a:ea typeface="ＭＳ Ｐゴシック"/>
                <a:cs typeface="Helvetica"/>
              </a:rPr>
              <a:t>IN2P3 uploaded multiple QC documents, including NCRs and Cavity Test Results, to Atrium.  Reviewed these with the SPM. </a:t>
            </a:r>
          </a:p>
          <a:p>
            <a:pPr>
              <a:defRPr/>
            </a:pPr>
            <a:r>
              <a:rPr lang="en-US" sz="2000">
                <a:solidFill>
                  <a:srgbClr val="000000"/>
                </a:solidFill>
                <a:cs typeface="Arial"/>
              </a:rPr>
              <a:t>New Lesson Learned entered (</a:t>
            </a:r>
            <a:r>
              <a:rPr lang="en-US" sz="2000">
                <a:solidFill>
                  <a:srgbClr val="000000"/>
                </a:solidFill>
                <a:cs typeface="Arial"/>
                <a:hlinkClick r:id="rId3"/>
              </a:rPr>
              <a:t>#104</a:t>
            </a:r>
            <a:r>
              <a:rPr lang="en-US" sz="2000">
                <a:solidFill>
                  <a:srgbClr val="000000"/>
                </a:solidFill>
                <a:cs typeface="Arial"/>
              </a:rPr>
              <a:t>) from SRF/</a:t>
            </a:r>
            <a:r>
              <a:rPr lang="en-US" sz="2000" err="1">
                <a:solidFill>
                  <a:srgbClr val="000000"/>
                </a:solidFill>
                <a:cs typeface="Arial"/>
              </a:rPr>
              <a:t>Cryo</a:t>
            </a:r>
            <a:r>
              <a:rPr lang="en-US" sz="2000">
                <a:solidFill>
                  <a:srgbClr val="000000"/>
                </a:solidFill>
                <a:cs typeface="Arial"/>
              </a:rPr>
              <a:t> - "Annealing of Thermal Straps" </a:t>
            </a:r>
          </a:p>
          <a:p>
            <a:pPr>
              <a:defRPr/>
            </a:pPr>
            <a:r>
              <a:rPr lang="en-US" sz="2000">
                <a:solidFill>
                  <a:srgbClr val="000000"/>
                </a:solidFill>
                <a:cs typeface="Arial"/>
              </a:rPr>
              <a:t>Provided review, feedback, and approval of multiple procurement specifications/SOW's including: CDS tunnel warm piping install, Thermal straps, BTL collimators, Intermediate Cooling Skids, and more. </a:t>
            </a:r>
          </a:p>
          <a:p>
            <a:pPr>
              <a:defRPr/>
            </a:pPr>
            <a:r>
              <a:rPr lang="en-US" sz="2000">
                <a:solidFill>
                  <a:srgbClr val="000000"/>
                </a:solidFill>
                <a:ea typeface="ＭＳ Ｐゴシック"/>
                <a:cs typeface="Arial"/>
              </a:rPr>
              <a:t>Started a desktop assessment of our Document Management and Control Procedure. Plan to formally document this effort and capture all actionable outcomes. </a:t>
            </a:r>
            <a:endParaRPr lang="en-US" sz="2000">
              <a:ea typeface="ＭＳ Ｐゴシック"/>
              <a:cs typeface="Arial"/>
            </a:endParaRPr>
          </a:p>
          <a:p>
            <a:pPr>
              <a:defRPr/>
            </a:pPr>
            <a:r>
              <a:rPr lang="en-US" sz="2000">
                <a:solidFill>
                  <a:srgbClr val="000000"/>
                </a:solidFill>
                <a:ea typeface="ＭＳ Ｐゴシック"/>
                <a:cs typeface="Arial"/>
              </a:rPr>
              <a:t>Followed up on multiple Discrepancy Reports, gathering sufficient evidence prior to closure. </a:t>
            </a:r>
          </a:p>
          <a:p>
            <a:pPr lvl="1"/>
            <a:r>
              <a:rPr lang="en-US" sz="1800">
                <a:solidFill>
                  <a:srgbClr val="000000"/>
                </a:solidFill>
                <a:ea typeface="ＭＳ Ｐゴシック"/>
                <a:cs typeface="Arial"/>
              </a:rPr>
              <a:t>Master NC Log updated to include some additional charts, including a 2024 wrap up. </a:t>
            </a:r>
          </a:p>
          <a:p>
            <a:endParaRPr lang="en-US" sz="2000">
              <a:solidFill>
                <a:srgbClr val="000000"/>
              </a:solidFill>
              <a:ea typeface="ＭＳ Ｐゴシック"/>
              <a:cs typeface="Arial"/>
            </a:endParaRPr>
          </a:p>
          <a:p>
            <a:pPr marL="457200" lvl="1" indent="0">
              <a:buNone/>
            </a:pPr>
            <a:endParaRPr lang="en-US" sz="1800">
              <a:ea typeface="ＭＳ Ｐゴシック"/>
              <a:cs typeface="Arial"/>
            </a:endParaRPr>
          </a:p>
          <a:p>
            <a:endParaRPr lang="en-US" sz="2000">
              <a:solidFill>
                <a:srgbClr val="000000"/>
              </a:solidFill>
              <a:ea typeface="ＭＳ Ｐゴシック"/>
              <a:cs typeface="Arial"/>
            </a:endParaRPr>
          </a:p>
          <a:p>
            <a:endParaRPr lang="en-US" sz="2000">
              <a:solidFill>
                <a:srgbClr val="000000"/>
              </a:solidFill>
              <a:ea typeface="ＭＳ Ｐゴシック"/>
              <a:cs typeface="Arial"/>
            </a:endParaRPr>
          </a:p>
          <a:p>
            <a:pPr marL="0" indent="0">
              <a:buNone/>
            </a:pPr>
            <a:endParaRPr lang="en-US" sz="2000">
              <a:ea typeface="ＭＳ Ｐゴシック"/>
              <a:cs typeface="Arial"/>
            </a:endParaRPr>
          </a:p>
          <a:p>
            <a:endParaRPr lang="en-US" sz="2000">
              <a:solidFill>
                <a:schemeClr val="accent6"/>
              </a:solidFill>
              <a:ea typeface="ＭＳ Ｐゴシック"/>
              <a:cs typeface="Arial"/>
            </a:endParaRPr>
          </a:p>
          <a:p>
            <a:endParaRPr lang="en-US" sz="2000">
              <a:solidFill>
                <a:schemeClr val="accent6"/>
              </a:solidFill>
              <a:ea typeface="ＭＳ Ｐゴシック"/>
              <a:cs typeface="Arial"/>
            </a:endParaRPr>
          </a:p>
          <a:p>
            <a:endParaRPr lang="en-US" sz="2000">
              <a:solidFill>
                <a:schemeClr val="accent6"/>
              </a:solidFill>
              <a:cs typeface="Arial"/>
            </a:endParaRPr>
          </a:p>
          <a:p>
            <a:endParaRPr lang="en-US" sz="2000">
              <a:solidFill>
                <a:schemeClr val="accent6"/>
              </a:solidFill>
              <a:cs typeface="Arial"/>
            </a:endParaRPr>
          </a:p>
          <a:p>
            <a:pPr marL="457200" lvl="1" indent="0">
              <a:buNone/>
            </a:pPr>
            <a:endParaRPr lang="en-US" sz="1800">
              <a:solidFill>
                <a:schemeClr val="accent6"/>
              </a:solidFill>
              <a:cs typeface="Arial"/>
            </a:endParaRPr>
          </a:p>
        </p:txBody>
      </p:sp>
    </p:spTree>
    <p:extLst>
      <p:ext uri="{BB962C8B-B14F-4D97-AF65-F5344CB8AC3E}">
        <p14:creationId xmlns:p14="http://schemas.microsoft.com/office/powerpoint/2010/main" val="281959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FC57645-D0D9-CF5D-ED1F-897C4B5AC75D}"/>
              </a:ext>
            </a:extLst>
          </p:cNvPr>
          <p:cNvSpPr>
            <a:spLocks noGrp="1"/>
          </p:cNvSpPr>
          <p:nvPr>
            <p:ph type="dt" sz="half" idx="10"/>
          </p:nvPr>
        </p:nvSpPr>
        <p:spPr/>
        <p:txBody>
          <a:bodyPr/>
          <a:lstStyle/>
          <a:p>
            <a:pPr>
              <a:defRPr/>
            </a:pPr>
            <a:r>
              <a:rPr lang="en-US"/>
              <a:t>9/18/2023</a:t>
            </a:r>
          </a:p>
        </p:txBody>
      </p:sp>
      <p:sp>
        <p:nvSpPr>
          <p:cNvPr id="5" name="Slide Number Placeholder 4">
            <a:extLst>
              <a:ext uri="{FF2B5EF4-FFF2-40B4-BE49-F238E27FC236}">
                <a16:creationId xmlns:a16="http://schemas.microsoft.com/office/drawing/2014/main" id="{7CFCD63F-C240-5008-98FB-53FB14A4FE93}"/>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a:p>
        </p:txBody>
      </p:sp>
      <p:sp>
        <p:nvSpPr>
          <p:cNvPr id="6" name="Title 2">
            <a:extLst>
              <a:ext uri="{FF2B5EF4-FFF2-40B4-BE49-F238E27FC236}">
                <a16:creationId xmlns:a16="http://schemas.microsoft.com/office/drawing/2014/main" id="{45A8C60B-9964-A37D-ABF1-BFCD5B477814}"/>
              </a:ext>
            </a:extLst>
          </p:cNvPr>
          <p:cNvSpPr>
            <a:spLocks noGrp="1"/>
          </p:cNvSpPr>
          <p:nvPr>
            <p:ph type="title"/>
          </p:nvPr>
        </p:nvSpPr>
        <p:spPr>
          <a:xfrm>
            <a:off x="304800" y="252413"/>
            <a:ext cx="11582400" cy="427037"/>
          </a:xfrm>
        </p:spPr>
        <p:txBody>
          <a:bodyPr vert="horz" lIns="0" tIns="0" rIns="0" bIns="0" rtlCol="0" anchor="b" anchorCtr="0">
            <a:normAutofit fontScale="90000"/>
          </a:bodyPr>
          <a:lstStyle/>
          <a:p>
            <a:r>
              <a:rPr lang="en-US" sz="3200">
                <a:cs typeface="Helvetica"/>
              </a:rPr>
              <a:t>Nonconformance Metrics</a:t>
            </a:r>
          </a:p>
        </p:txBody>
      </p:sp>
      <p:pic>
        <p:nvPicPr>
          <p:cNvPr id="2" name="Picture 1">
            <a:extLst>
              <a:ext uri="{FF2B5EF4-FFF2-40B4-BE49-F238E27FC236}">
                <a16:creationId xmlns:a16="http://schemas.microsoft.com/office/drawing/2014/main" id="{12C6E01F-A0A7-7141-8FB6-DC6D7AB705CE}"/>
              </a:ext>
            </a:extLst>
          </p:cNvPr>
          <p:cNvPicPr>
            <a:picLocks noChangeAspect="1"/>
          </p:cNvPicPr>
          <p:nvPr/>
        </p:nvPicPr>
        <p:blipFill>
          <a:blip r:embed="rId2"/>
          <a:stretch>
            <a:fillRect/>
          </a:stretch>
        </p:blipFill>
        <p:spPr>
          <a:xfrm>
            <a:off x="4257964" y="859824"/>
            <a:ext cx="7869381" cy="5138352"/>
          </a:xfrm>
          <a:prstGeom prst="rect">
            <a:avLst/>
          </a:prstGeom>
        </p:spPr>
      </p:pic>
      <p:sp>
        <p:nvSpPr>
          <p:cNvPr id="7" name="Content Placeholder 1">
            <a:extLst>
              <a:ext uri="{FF2B5EF4-FFF2-40B4-BE49-F238E27FC236}">
                <a16:creationId xmlns:a16="http://schemas.microsoft.com/office/drawing/2014/main" id="{8C928D0E-0127-B7A8-542A-C6E059FA9E97}"/>
              </a:ext>
            </a:extLst>
          </p:cNvPr>
          <p:cNvSpPr txBox="1">
            <a:spLocks/>
          </p:cNvSpPr>
          <p:nvPr/>
        </p:nvSpPr>
        <p:spPr>
          <a:xfrm>
            <a:off x="304799" y="861973"/>
            <a:ext cx="3953166" cy="5307918"/>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400">
                <a:solidFill>
                  <a:srgbClr val="000000"/>
                </a:solidFill>
                <a:cs typeface="Calibri"/>
              </a:rPr>
              <a:t>Discrepancy Reports (DRs) </a:t>
            </a:r>
            <a:endParaRPr lang="en-US" sz="1400">
              <a:solidFill>
                <a:srgbClr val="000000"/>
              </a:solidFill>
              <a:ea typeface="ＭＳ Ｐゴシック"/>
              <a:cs typeface="Calibri"/>
            </a:endParaRPr>
          </a:p>
          <a:p>
            <a:pPr lvl="1">
              <a:defRPr/>
            </a:pPr>
            <a:r>
              <a:rPr lang="en-US" sz="1200">
                <a:solidFill>
                  <a:srgbClr val="000000"/>
                </a:solidFill>
                <a:ea typeface="ＭＳ Ｐゴシック"/>
                <a:cs typeface="Calibri"/>
              </a:rPr>
              <a:t>Last Month</a:t>
            </a:r>
          </a:p>
          <a:p>
            <a:pPr lvl="2"/>
            <a:r>
              <a:rPr lang="en-US" sz="1100">
                <a:solidFill>
                  <a:srgbClr val="000000"/>
                </a:solidFill>
                <a:ea typeface="ＭＳ Ｐゴシック"/>
                <a:cs typeface="Calibri"/>
              </a:rPr>
              <a:t>Opened: 3</a:t>
            </a:r>
          </a:p>
          <a:p>
            <a:pPr lvl="2"/>
            <a:r>
              <a:rPr lang="en-US" sz="1100">
                <a:solidFill>
                  <a:srgbClr val="000000"/>
                </a:solidFill>
                <a:ea typeface="ＭＳ Ｐゴシック"/>
                <a:cs typeface="Calibri"/>
              </a:rPr>
              <a:t>Closed: 9</a:t>
            </a:r>
          </a:p>
          <a:p>
            <a:pPr lvl="1"/>
            <a:r>
              <a:rPr lang="en-US" sz="1200">
                <a:solidFill>
                  <a:srgbClr val="000000"/>
                </a:solidFill>
                <a:ea typeface="ＭＳ Ｐゴシック"/>
                <a:cs typeface="Calibri"/>
              </a:rPr>
              <a:t>This Month</a:t>
            </a:r>
          </a:p>
          <a:p>
            <a:pPr lvl="2"/>
            <a:r>
              <a:rPr lang="en-US" sz="1100">
                <a:solidFill>
                  <a:srgbClr val="000000"/>
                </a:solidFill>
                <a:ea typeface="ＭＳ Ｐゴシック"/>
                <a:cs typeface="Calibri"/>
              </a:rPr>
              <a:t>Opened: 10</a:t>
            </a:r>
          </a:p>
          <a:p>
            <a:pPr lvl="2"/>
            <a:r>
              <a:rPr lang="en-US" sz="1100">
                <a:solidFill>
                  <a:srgbClr val="000000"/>
                </a:solidFill>
                <a:ea typeface="ＭＳ Ｐゴシック"/>
                <a:cs typeface="Calibri"/>
              </a:rPr>
              <a:t>Closed: 9</a:t>
            </a:r>
          </a:p>
          <a:p>
            <a:pPr>
              <a:defRPr/>
            </a:pPr>
            <a:r>
              <a:rPr lang="en-US" sz="1400">
                <a:solidFill>
                  <a:srgbClr val="000000"/>
                </a:solidFill>
                <a:ea typeface="ＭＳ Ｐゴシック"/>
                <a:cs typeface="Calibri"/>
              </a:rPr>
              <a:t>Ex. “Poor Machining” DRs</a:t>
            </a:r>
          </a:p>
          <a:p>
            <a:pPr lvl="1">
              <a:defRPr/>
            </a:pPr>
            <a:r>
              <a:rPr lang="en-US" sz="1200">
                <a:solidFill>
                  <a:srgbClr val="000000"/>
                </a:solidFill>
                <a:ea typeface="ＭＳ Ｐゴシック"/>
                <a:cs typeface="Calibri"/>
                <a:hlinkClick r:id="rId3"/>
              </a:rPr>
              <a:t>DR 13611</a:t>
            </a:r>
            <a:r>
              <a:rPr lang="en-US" sz="1200">
                <a:solidFill>
                  <a:srgbClr val="000000"/>
                </a:solidFill>
                <a:ea typeface="ＭＳ Ｐゴシック"/>
                <a:cs typeface="Calibri"/>
              </a:rPr>
              <a:t> (Closed) - 650 tuners tapped holes issue (SRF/</a:t>
            </a:r>
            <a:r>
              <a:rPr lang="en-US" sz="1200" err="1">
                <a:solidFill>
                  <a:srgbClr val="000000"/>
                </a:solidFill>
                <a:ea typeface="ＭＳ Ｐゴシック"/>
                <a:cs typeface="Calibri"/>
              </a:rPr>
              <a:t>Cryo</a:t>
            </a:r>
            <a:r>
              <a:rPr lang="en-US" sz="1200">
                <a:solidFill>
                  <a:srgbClr val="000000"/>
                </a:solidFill>
                <a:ea typeface="ＭＳ Ｐゴシック"/>
                <a:cs typeface="Calibri"/>
              </a:rPr>
              <a:t>)</a:t>
            </a:r>
          </a:p>
          <a:p>
            <a:pPr lvl="2">
              <a:defRPr/>
            </a:pPr>
            <a:r>
              <a:rPr lang="en-US" sz="1100">
                <a:solidFill>
                  <a:srgbClr val="000000"/>
                </a:solidFill>
                <a:ea typeface="ＭＳ Ｐゴシック"/>
                <a:cs typeface="Calibri"/>
              </a:rPr>
              <a:t>CA: Updated drawing to include detailed instruction on how to tap holes. </a:t>
            </a:r>
          </a:p>
          <a:p>
            <a:pPr lvl="2">
              <a:defRPr/>
            </a:pPr>
            <a:r>
              <a:rPr lang="en-US" sz="1100">
                <a:solidFill>
                  <a:srgbClr val="000000"/>
                </a:solidFill>
                <a:ea typeface="ＭＳ Ｐゴシック"/>
                <a:cs typeface="Calibri"/>
              </a:rPr>
              <a:t>PA: Requested vendor to add additional QC check of installing screws into tapped holes. </a:t>
            </a:r>
          </a:p>
          <a:p>
            <a:pPr lvl="1">
              <a:defRPr/>
            </a:pPr>
            <a:r>
              <a:rPr lang="en-US" sz="1200">
                <a:solidFill>
                  <a:srgbClr val="000000"/>
                </a:solidFill>
                <a:ea typeface="ＭＳ Ｐゴシック"/>
                <a:cs typeface="Calibri"/>
                <a:hlinkClick r:id="rId4"/>
              </a:rPr>
              <a:t>DR 13758 </a:t>
            </a:r>
            <a:r>
              <a:rPr lang="en-US" sz="1200">
                <a:solidFill>
                  <a:srgbClr val="000000"/>
                </a:solidFill>
                <a:ea typeface="ＭＳ Ｐゴシック"/>
                <a:cs typeface="Calibri"/>
              </a:rPr>
              <a:t>(Open) – Upstream SSR1/2 Adapter Plate thread size issue (LIC)</a:t>
            </a:r>
          </a:p>
          <a:p>
            <a:pPr lvl="2">
              <a:defRPr/>
            </a:pPr>
            <a:r>
              <a:rPr lang="en-US" sz="1100">
                <a:solidFill>
                  <a:srgbClr val="000000"/>
                </a:solidFill>
                <a:ea typeface="ＭＳ Ｐゴシック"/>
                <a:cs typeface="Calibri"/>
              </a:rPr>
              <a:t>CA: Use as-is and notified vendor.  </a:t>
            </a:r>
          </a:p>
          <a:p>
            <a:pPr lvl="2">
              <a:defRPr/>
            </a:pPr>
            <a:r>
              <a:rPr lang="en-US" sz="1100">
                <a:solidFill>
                  <a:srgbClr val="000000"/>
                </a:solidFill>
                <a:ea typeface="ＭＳ Ｐゴシック"/>
                <a:cs typeface="Calibri"/>
              </a:rPr>
              <a:t>PA: TBD</a:t>
            </a:r>
          </a:p>
          <a:p>
            <a:pPr lvl="1">
              <a:defRPr/>
            </a:pPr>
            <a:r>
              <a:rPr lang="en-US" sz="1200">
                <a:solidFill>
                  <a:srgbClr val="000000"/>
                </a:solidFill>
                <a:ea typeface="ＭＳ Ｐゴシック"/>
                <a:cs typeface="Calibri"/>
                <a:hlinkClick r:id="rId5"/>
              </a:rPr>
              <a:t>DR 13601</a:t>
            </a:r>
            <a:r>
              <a:rPr lang="en-US" sz="1200">
                <a:solidFill>
                  <a:srgbClr val="000000"/>
                </a:solidFill>
                <a:ea typeface="ＭＳ Ｐゴシック"/>
                <a:cs typeface="Calibri"/>
              </a:rPr>
              <a:t> (Closed) – Couple units failed leak check due to </a:t>
            </a:r>
            <a:r>
              <a:rPr lang="en-US" sz="1200" err="1">
                <a:solidFill>
                  <a:srgbClr val="000000"/>
                </a:solidFill>
                <a:ea typeface="ＭＳ Ｐゴシック"/>
                <a:cs typeface="Calibri"/>
              </a:rPr>
              <a:t>conflat</a:t>
            </a:r>
            <a:r>
              <a:rPr lang="en-US" sz="1200">
                <a:solidFill>
                  <a:srgbClr val="000000"/>
                </a:solidFill>
                <a:ea typeface="ＭＳ Ｐゴシック"/>
                <a:cs typeface="Calibri"/>
              </a:rPr>
              <a:t> seal surface not machined exactly to ASTM standards. (SRF/</a:t>
            </a:r>
            <a:r>
              <a:rPr lang="en-US" sz="1200" err="1">
                <a:solidFill>
                  <a:srgbClr val="000000"/>
                </a:solidFill>
                <a:ea typeface="ＭＳ Ｐゴシック"/>
                <a:cs typeface="Calibri"/>
              </a:rPr>
              <a:t>Cryo</a:t>
            </a:r>
            <a:r>
              <a:rPr lang="en-US" sz="1200">
                <a:solidFill>
                  <a:srgbClr val="000000"/>
                </a:solidFill>
                <a:ea typeface="ＭＳ Ｐゴシック"/>
                <a:cs typeface="Calibri"/>
              </a:rPr>
              <a:t>)</a:t>
            </a:r>
          </a:p>
          <a:p>
            <a:pPr lvl="2">
              <a:defRPr/>
            </a:pPr>
            <a:r>
              <a:rPr lang="en-US" sz="1100">
                <a:solidFill>
                  <a:srgbClr val="000000"/>
                </a:solidFill>
                <a:ea typeface="ＭＳ Ｐゴシック"/>
                <a:cs typeface="Calibri"/>
              </a:rPr>
              <a:t>CA:  Reworked/machined copper seal</a:t>
            </a:r>
          </a:p>
          <a:p>
            <a:pPr lvl="2">
              <a:defRPr/>
            </a:pPr>
            <a:r>
              <a:rPr lang="en-US" sz="1100">
                <a:solidFill>
                  <a:srgbClr val="000000"/>
                </a:solidFill>
                <a:ea typeface="ＭＳ Ｐゴシック"/>
                <a:cs typeface="Calibri"/>
              </a:rPr>
              <a:t>PA: Added to technical specification that </a:t>
            </a:r>
            <a:r>
              <a:rPr lang="en-US" sz="1100" err="1">
                <a:solidFill>
                  <a:srgbClr val="000000"/>
                </a:solidFill>
                <a:ea typeface="ＭＳ Ｐゴシック"/>
                <a:cs typeface="Calibri"/>
              </a:rPr>
              <a:t>conflat</a:t>
            </a:r>
            <a:r>
              <a:rPr lang="en-US" sz="1100">
                <a:solidFill>
                  <a:srgbClr val="000000"/>
                </a:solidFill>
                <a:ea typeface="ＭＳ Ｐゴシック"/>
                <a:cs typeface="Calibri"/>
              </a:rPr>
              <a:t> seals to be procured or machined to ASTM standards. </a:t>
            </a:r>
          </a:p>
          <a:p>
            <a:pPr lvl="2">
              <a:defRPr/>
            </a:pPr>
            <a:endParaRPr lang="en-US" sz="1100">
              <a:solidFill>
                <a:srgbClr val="000000"/>
              </a:solidFill>
              <a:ea typeface="ＭＳ Ｐゴシック"/>
              <a:cs typeface="Calibri"/>
            </a:endParaRPr>
          </a:p>
          <a:p>
            <a:pPr lvl="2">
              <a:defRPr/>
            </a:pPr>
            <a:endParaRPr lang="en-US" sz="1100">
              <a:solidFill>
                <a:srgbClr val="000000"/>
              </a:solidFill>
              <a:ea typeface="ＭＳ Ｐゴシック"/>
              <a:cs typeface="Calibri"/>
            </a:endParaRPr>
          </a:p>
          <a:p>
            <a:pPr lvl="2">
              <a:defRPr/>
            </a:pPr>
            <a:endParaRPr lang="en-US" sz="1200">
              <a:solidFill>
                <a:srgbClr val="000000"/>
              </a:solidFill>
              <a:ea typeface="ＭＳ Ｐゴシック"/>
              <a:cs typeface="Calibri"/>
            </a:endParaRPr>
          </a:p>
          <a:p>
            <a:pPr lvl="2">
              <a:defRPr/>
            </a:pPr>
            <a:endParaRPr lang="en-US" sz="1100">
              <a:solidFill>
                <a:srgbClr val="000000"/>
              </a:solidFill>
              <a:ea typeface="ＭＳ Ｐゴシック"/>
              <a:cs typeface="Calibri"/>
            </a:endParaRPr>
          </a:p>
          <a:p>
            <a:pPr lvl="2">
              <a:defRPr/>
            </a:pPr>
            <a:endParaRPr lang="en-US" sz="1100">
              <a:solidFill>
                <a:srgbClr val="000000"/>
              </a:solidFill>
              <a:ea typeface="ＭＳ Ｐゴシック"/>
              <a:cs typeface="Calibri"/>
            </a:endParaRPr>
          </a:p>
          <a:p>
            <a:pPr lvl="2">
              <a:defRPr/>
            </a:pPr>
            <a:endParaRPr lang="en-US" sz="1100">
              <a:solidFill>
                <a:srgbClr val="000000"/>
              </a:solidFill>
              <a:ea typeface="ＭＳ Ｐゴシック"/>
              <a:cs typeface="Calibri"/>
            </a:endParaRPr>
          </a:p>
          <a:p>
            <a:pPr marL="457200" lvl="1" indent="0">
              <a:buNone/>
              <a:defRPr/>
            </a:pPr>
            <a:endParaRPr lang="en-US" sz="1600">
              <a:solidFill>
                <a:srgbClr val="000000"/>
              </a:solidFill>
              <a:ea typeface="ＭＳ Ｐゴシック"/>
              <a:cs typeface="Calibri"/>
            </a:endParaRPr>
          </a:p>
          <a:p>
            <a:pPr>
              <a:defRPr/>
            </a:pPr>
            <a:endParaRPr lang="en-US" sz="1800">
              <a:solidFill>
                <a:srgbClr val="000000"/>
              </a:solidFill>
              <a:ea typeface="ＭＳ Ｐゴシック"/>
              <a:cs typeface="Calibri"/>
            </a:endParaRPr>
          </a:p>
          <a:p>
            <a:endParaRPr lang="en-US" sz="1800">
              <a:ea typeface="ＭＳ Ｐゴシック"/>
              <a:cs typeface="Arial"/>
            </a:endParaRPr>
          </a:p>
          <a:p>
            <a:endParaRPr lang="en-US" sz="1800">
              <a:ea typeface="ＭＳ Ｐゴシック"/>
              <a:cs typeface="Arial"/>
            </a:endParaRPr>
          </a:p>
          <a:p>
            <a:endParaRPr lang="en-US" sz="1800">
              <a:cs typeface="Arial"/>
            </a:endParaRPr>
          </a:p>
          <a:p>
            <a:pPr marL="457200" lvl="1" indent="0">
              <a:buNone/>
            </a:pPr>
            <a:endParaRPr lang="en-US" sz="1600">
              <a:cs typeface="Arial"/>
            </a:endParaRPr>
          </a:p>
        </p:txBody>
      </p:sp>
    </p:spTree>
    <p:extLst>
      <p:ext uri="{BB962C8B-B14F-4D97-AF65-F5344CB8AC3E}">
        <p14:creationId xmlns:p14="http://schemas.microsoft.com/office/powerpoint/2010/main" val="236086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7</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ESH</a:t>
            </a:r>
          </a:p>
        </p:txBody>
      </p:sp>
      <p:sp>
        <p:nvSpPr>
          <p:cNvPr id="4" name="TextBox 3"/>
          <p:cNvSpPr txBox="1"/>
          <p:nvPr/>
        </p:nvSpPr>
        <p:spPr>
          <a:xfrm>
            <a:off x="309152" y="888519"/>
            <a:ext cx="11263232" cy="717119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Symbol"/>
              <a:buChar char="•"/>
            </a:pPr>
            <a:r>
              <a:rPr lang="en-US" sz="2000">
                <a:solidFill>
                  <a:srgbClr val="505050"/>
                </a:solidFill>
                <a:latin typeface="Helvetica"/>
                <a:cs typeface="Helvetica"/>
              </a:rPr>
              <a:t>The </a:t>
            </a:r>
            <a:r>
              <a:rPr lang="en-US" sz="2000" err="1">
                <a:solidFill>
                  <a:srgbClr val="505050"/>
                </a:solidFill>
                <a:latin typeface="Helvetica"/>
                <a:cs typeface="Helvetica"/>
              </a:rPr>
              <a:t>Coldbox</a:t>
            </a:r>
            <a:r>
              <a:rPr lang="en-US" sz="2000">
                <a:solidFill>
                  <a:srgbClr val="505050"/>
                </a:solidFill>
                <a:latin typeface="Helvetica"/>
                <a:cs typeface="Helvetica"/>
              </a:rPr>
              <a:t> coordination efforts have been taking place leading up to the move on January 15, 2025.  Security and emergency management, ISD, roads and grounds, radiological protection, Fermilab FD, FSO, and the PIP-II team have all been involved in the planning.</a:t>
            </a:r>
          </a:p>
          <a:p>
            <a:pPr algn="just">
              <a:buFont typeface="Symbol"/>
              <a:buChar char="•"/>
            </a:pPr>
            <a:endParaRPr lang="en-US" sz="2000">
              <a:solidFill>
                <a:srgbClr val="505050"/>
              </a:solidFill>
              <a:latin typeface="Helvetica"/>
              <a:cs typeface="Helvetica"/>
            </a:endParaRPr>
          </a:p>
          <a:p>
            <a:pPr algn="just">
              <a:buFont typeface="Symbol"/>
              <a:buChar char="•"/>
            </a:pPr>
            <a:r>
              <a:rPr lang="en-US" sz="2000">
                <a:solidFill>
                  <a:srgbClr val="505050"/>
                </a:solidFill>
                <a:latin typeface="Helvetica"/>
                <a:cs typeface="Helvetica"/>
              </a:rPr>
              <a:t>First crane critical lifts have occurred at the PIP-II </a:t>
            </a:r>
            <a:r>
              <a:rPr lang="en-US" sz="2000" err="1">
                <a:solidFill>
                  <a:srgbClr val="505050"/>
                </a:solidFill>
                <a:latin typeface="Helvetica"/>
                <a:cs typeface="Helvetica"/>
              </a:rPr>
              <a:t>Cryoplant</a:t>
            </a:r>
            <a:r>
              <a:rPr lang="en-US" sz="2000">
                <a:solidFill>
                  <a:srgbClr val="505050"/>
                </a:solidFill>
                <a:latin typeface="Helvetica"/>
                <a:cs typeface="Helvetica"/>
              </a:rPr>
              <a:t> building.</a:t>
            </a:r>
          </a:p>
          <a:p>
            <a:pPr algn="just">
              <a:buFont typeface="Symbol"/>
              <a:buChar char="•"/>
            </a:pPr>
            <a:endParaRPr lang="en-US" sz="2000">
              <a:solidFill>
                <a:srgbClr val="505050"/>
              </a:solidFill>
              <a:latin typeface="Helvetica"/>
              <a:cs typeface="Helvetica"/>
            </a:endParaRPr>
          </a:p>
          <a:p>
            <a:pPr algn="just">
              <a:buFont typeface="Symbol"/>
              <a:buChar char="•"/>
            </a:pPr>
            <a:r>
              <a:rPr lang="en-US" sz="2000">
                <a:solidFill>
                  <a:srgbClr val="505050"/>
                </a:solidFill>
                <a:latin typeface="Helvetica"/>
                <a:cs typeface="Helvetica"/>
              </a:rPr>
              <a:t>Pre-Construction meeting with Depue Mechanical for the PIP-II </a:t>
            </a:r>
            <a:r>
              <a:rPr lang="en-US" sz="2000" err="1">
                <a:solidFill>
                  <a:srgbClr val="505050"/>
                </a:solidFill>
                <a:latin typeface="Helvetica"/>
                <a:cs typeface="Helvetica"/>
              </a:rPr>
              <a:t>Cryoplant</a:t>
            </a:r>
            <a:r>
              <a:rPr lang="en-US" sz="2000">
                <a:solidFill>
                  <a:srgbClr val="505050"/>
                </a:solidFill>
                <a:latin typeface="Helvetica"/>
                <a:cs typeface="Helvetica"/>
              </a:rPr>
              <a:t> Integration Piping was conducted on January 9, 2025.</a:t>
            </a:r>
          </a:p>
          <a:p>
            <a:pPr algn="just">
              <a:buFont typeface="Symbol"/>
              <a:buChar char="•"/>
            </a:pPr>
            <a:endParaRPr lang="en-US" sz="2000">
              <a:solidFill>
                <a:srgbClr val="505050"/>
              </a:solidFill>
              <a:latin typeface="Helvetica"/>
              <a:cs typeface="Helvetica"/>
            </a:endParaRPr>
          </a:p>
          <a:p>
            <a:pPr algn="just">
              <a:buFont typeface="Symbol"/>
              <a:buChar char="•"/>
            </a:pPr>
            <a:r>
              <a:rPr lang="en-US" sz="2000">
                <a:solidFill>
                  <a:srgbClr val="505050"/>
                </a:solidFill>
                <a:latin typeface="Helvetica"/>
                <a:cs typeface="Helvetica"/>
              </a:rPr>
              <a:t>PIP-II Hazard Analysis Report (HAR) and The Environmental Management System (EMS) has been updated, related </a:t>
            </a:r>
            <a:r>
              <a:rPr lang="en-US" sz="2000" err="1">
                <a:solidFill>
                  <a:srgbClr val="505050"/>
                </a:solidFill>
                <a:latin typeface="Helvetica"/>
                <a:cs typeface="Helvetica"/>
              </a:rPr>
              <a:t>iTrack</a:t>
            </a:r>
            <a:r>
              <a:rPr lang="en-US" sz="2000">
                <a:solidFill>
                  <a:srgbClr val="505050"/>
                </a:solidFill>
                <a:latin typeface="Helvetica"/>
                <a:cs typeface="Helvetica"/>
              </a:rPr>
              <a:t> item closed.</a:t>
            </a:r>
          </a:p>
          <a:p>
            <a:pPr algn="just">
              <a:buFont typeface="Symbol"/>
              <a:buChar char="•"/>
            </a:pPr>
            <a:endParaRPr lang="en-US" sz="2000">
              <a:solidFill>
                <a:srgbClr val="505050"/>
              </a:solidFill>
              <a:latin typeface="Helvetica"/>
              <a:cs typeface="Helvetica"/>
            </a:endParaRPr>
          </a:p>
          <a:p>
            <a:pPr algn="just">
              <a:buFont typeface="Symbol"/>
              <a:buChar char="•"/>
            </a:pPr>
            <a:r>
              <a:rPr lang="en-US" sz="2000">
                <a:solidFill>
                  <a:srgbClr val="505050"/>
                </a:solidFill>
                <a:latin typeface="Helvetica"/>
                <a:cs typeface="Helvetica"/>
              </a:rPr>
              <a:t>Safety Statistics December 2024</a:t>
            </a:r>
          </a:p>
          <a:p>
            <a:pPr lvl="1" algn="just">
              <a:buFont typeface="Courier New"/>
              <a:buChar char="○"/>
            </a:pPr>
            <a:r>
              <a:rPr lang="en-US" sz="2000">
                <a:solidFill>
                  <a:srgbClr val="505050"/>
                </a:solidFill>
                <a:latin typeface="Helvetica"/>
                <a:cs typeface="Helvetica"/>
              </a:rPr>
              <a:t>Zero First Aid Cases</a:t>
            </a:r>
          </a:p>
          <a:p>
            <a:pPr lvl="1" algn="just">
              <a:buFont typeface="Courier New"/>
              <a:buChar char="○"/>
            </a:pPr>
            <a:r>
              <a:rPr lang="en-US" sz="2000">
                <a:solidFill>
                  <a:srgbClr val="505050"/>
                </a:solidFill>
                <a:latin typeface="Helvetica"/>
                <a:cs typeface="Helvetica"/>
              </a:rPr>
              <a:t>Zero Recordable Cases</a:t>
            </a:r>
          </a:p>
          <a:p>
            <a:pPr lvl="1" algn="just">
              <a:buFont typeface="Courier New"/>
              <a:buChar char="○"/>
            </a:pPr>
            <a:r>
              <a:rPr lang="en-US" sz="2000">
                <a:solidFill>
                  <a:srgbClr val="505050"/>
                </a:solidFill>
                <a:latin typeface="Helvetica"/>
                <a:cs typeface="Helvetica"/>
              </a:rPr>
              <a:t>Zero Lost Time Cases</a:t>
            </a:r>
          </a:p>
          <a:p>
            <a:pPr algn="just">
              <a:buFont typeface="Symbol"/>
              <a:buChar char="•"/>
            </a:pPr>
            <a:endParaRPr lang="en-US" sz="1600">
              <a:solidFill>
                <a:srgbClr val="505050"/>
              </a:solidFill>
              <a:latin typeface="Helvetica"/>
              <a:cs typeface="Helvetica"/>
            </a:endParaRPr>
          </a:p>
          <a:p>
            <a:pPr algn="just">
              <a:buFont typeface="Symbol"/>
              <a:buChar char="•"/>
            </a:pPr>
            <a:endParaRPr lang="en-US" sz="1600">
              <a:solidFill>
                <a:srgbClr val="505050"/>
              </a:solidFill>
              <a:latin typeface="Helvetica"/>
              <a:cs typeface="Helvetica"/>
            </a:endParaRPr>
          </a:p>
          <a:p>
            <a:pPr algn="just"/>
            <a:endParaRPr lang="en-US" sz="1600">
              <a:solidFill>
                <a:srgbClr val="505050"/>
              </a:solidFill>
              <a:latin typeface="Helvetica"/>
              <a:cs typeface="Helvetica"/>
            </a:endParaRPr>
          </a:p>
          <a:p>
            <a:pPr marL="342900" indent="-342900">
              <a:buFont typeface="Arial"/>
              <a:buChar char="•"/>
            </a:pPr>
            <a:endParaRPr lang="en-US">
              <a:solidFill>
                <a:srgbClr val="505050"/>
              </a:solidFill>
              <a:latin typeface="Helvetica"/>
              <a:cs typeface="Helvetica"/>
            </a:endParaRPr>
          </a:p>
          <a:p>
            <a:pPr marL="342900" indent="-342900">
              <a:buFont typeface="Arial"/>
              <a:buChar char="•"/>
            </a:pPr>
            <a:endParaRPr lang="en-US">
              <a:solidFill>
                <a:srgbClr val="505050"/>
              </a:solidFill>
              <a:latin typeface="Calibri"/>
              <a:cs typeface="Helvetica"/>
            </a:endParaRPr>
          </a:p>
          <a:p>
            <a:endParaRPr lang="en-US">
              <a:solidFill>
                <a:srgbClr val="505050"/>
              </a:solidFill>
              <a:latin typeface="Helvetica" pitchFamily="2" charset="0"/>
              <a:cs typeface="Helvetica"/>
            </a:endParaRPr>
          </a:p>
          <a:p>
            <a:pPr marL="800100" lvl="1" indent="-342900">
              <a:buFont typeface="Arial" panose="020B0604020202020204" pitchFamily="34" charset="0"/>
              <a:buChar char="•"/>
            </a:pPr>
            <a:endParaRPr lang="en-US" sz="2000">
              <a:solidFill>
                <a:srgbClr val="505050"/>
              </a:solidFill>
              <a:latin typeface="Helvetica" pitchFamily="2" charset="0"/>
              <a:cs typeface="Helvetica"/>
            </a:endParaRPr>
          </a:p>
        </p:txBody>
      </p:sp>
    </p:spTree>
    <p:extLst>
      <p:ext uri="{BB962C8B-B14F-4D97-AF65-F5344CB8AC3E}">
        <p14:creationId xmlns:p14="http://schemas.microsoft.com/office/powerpoint/2010/main" val="3407255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8</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International</a:t>
            </a:r>
          </a:p>
        </p:txBody>
      </p:sp>
      <p:sp>
        <p:nvSpPr>
          <p:cNvPr id="2" name="Content Placeholder 6">
            <a:extLst>
              <a:ext uri="{FF2B5EF4-FFF2-40B4-BE49-F238E27FC236}">
                <a16:creationId xmlns:a16="http://schemas.microsoft.com/office/drawing/2014/main" id="{F2702227-C49B-482E-D987-D520CAC3B7F6}"/>
              </a:ext>
            </a:extLst>
          </p:cNvPr>
          <p:cNvSpPr>
            <a:spLocks noGrp="1"/>
          </p:cNvSpPr>
          <p:nvPr>
            <p:ph idx="1"/>
          </p:nvPr>
        </p:nvSpPr>
        <p:spPr>
          <a:xfrm>
            <a:off x="291194" y="684262"/>
            <a:ext cx="11586029" cy="5344892"/>
          </a:xfrm>
        </p:spPr>
        <p:txBody>
          <a:bodyPr lIns="0" tIns="0" rIns="0" bIns="0" anchor="t"/>
          <a:lstStyle/>
          <a:p>
            <a:pPr marL="306705" indent="-306705"/>
            <a:r>
              <a:rPr lang="en-US" sz="1400">
                <a:ea typeface="ＭＳ Ｐゴシック"/>
                <a:cs typeface="Helvetica"/>
              </a:rPr>
              <a:t>DAE:</a:t>
            </a:r>
            <a:endParaRPr lang="en-US" sz="1400">
              <a:ea typeface="ＭＳ Ｐゴシック"/>
            </a:endParaRPr>
          </a:p>
          <a:p>
            <a:pPr marL="683260" lvl="1" indent="-306705"/>
            <a:r>
              <a:rPr lang="en-US" sz="1400">
                <a:solidFill>
                  <a:srgbClr val="004C97"/>
                </a:solidFill>
                <a:ea typeface="Geneva"/>
                <a:cs typeface="Helvetica"/>
              </a:rPr>
              <a:t>DAE's Cryoplant </a:t>
            </a:r>
            <a:r>
              <a:rPr lang="en-US" sz="1400" err="1">
                <a:solidFill>
                  <a:srgbClr val="004C97"/>
                </a:solidFill>
                <a:ea typeface="Geneva"/>
                <a:cs typeface="Helvetica"/>
              </a:rPr>
              <a:t>coldbox</a:t>
            </a:r>
            <a:r>
              <a:rPr lang="en-US" sz="1400">
                <a:solidFill>
                  <a:srgbClr val="004C97"/>
                </a:solidFill>
                <a:ea typeface="Geneva"/>
                <a:cs typeface="Helvetica"/>
              </a:rPr>
              <a:t> is at Fermilab !!! </a:t>
            </a:r>
            <a:r>
              <a:rPr lang="en-US" sz="1400">
                <a:ea typeface="Geneva"/>
                <a:cs typeface="Helvetica"/>
              </a:rPr>
              <a:t>This is the single largest IKC component! This reflects years of collaborative work by DAE's BARC and Fermilab. (More info in </a:t>
            </a:r>
            <a:r>
              <a:rPr lang="en-US" sz="1400" err="1">
                <a:ea typeface="Geneva"/>
                <a:cs typeface="Helvetica"/>
              </a:rPr>
              <a:t>SRF&amp;Cryo</a:t>
            </a:r>
            <a:r>
              <a:rPr lang="en-US" sz="1400">
                <a:ea typeface="Geneva"/>
                <a:cs typeface="Helvetica"/>
              </a:rPr>
              <a:t> slides)</a:t>
            </a:r>
            <a:endParaRPr lang="en-US" sz="2000">
              <a:cs typeface="Helvetica"/>
            </a:endParaRPr>
          </a:p>
          <a:p>
            <a:pPr marL="683260" lvl="1" indent="-306705"/>
            <a:r>
              <a:rPr lang="en-US" sz="1400">
                <a:ea typeface="Geneva"/>
                <a:cs typeface="Helvetica"/>
              </a:rPr>
              <a:t>70 kW SSA internal review has concluded, and the FDR is being planned for early-February.</a:t>
            </a:r>
          </a:p>
          <a:p>
            <a:pPr marL="683260" lvl="1" indent="-306705"/>
            <a:r>
              <a:rPr lang="en-US" sz="1400">
                <a:ea typeface="Geneva"/>
                <a:cs typeface="Helvetica"/>
              </a:rPr>
              <a:t>Four Short-term (3 months) visitors for 325 MHz HPRF and LLRF are at Fermilab, and two more for Cryogenics expected in March.</a:t>
            </a:r>
          </a:p>
          <a:p>
            <a:pPr marL="306705" indent="-306705"/>
            <a:r>
              <a:rPr lang="en-US" sz="1400">
                <a:ea typeface="Geneva"/>
                <a:cs typeface="Helvetica"/>
              </a:rPr>
              <a:t>CEA: </a:t>
            </a:r>
            <a:endParaRPr lang="en-US" sz="1400"/>
          </a:p>
          <a:p>
            <a:pPr marL="683260" lvl="1" indent="-306705"/>
            <a:r>
              <a:rPr lang="en-US" sz="1400">
                <a:ea typeface="ＭＳ Ｐゴシック"/>
                <a:cs typeface="Helvetica"/>
              </a:rPr>
              <a:t>CEA LB650 PPCM procurements are progressing, &amp; team is preparing to perform validatory cavity cleanroom assembly steps that will be validated at FNAL's STC. First cavity for validation is at CEA and cleanroom work is beginning.</a:t>
            </a:r>
            <a:endParaRPr lang="en-US" sz="1400"/>
          </a:p>
          <a:p>
            <a:pPr marL="306705" indent="-306705"/>
            <a:r>
              <a:rPr lang="en-US" sz="1400">
                <a:ea typeface="Geneva"/>
                <a:cs typeface="Helvetica"/>
              </a:rPr>
              <a:t>CNRS/IN2P3/</a:t>
            </a:r>
            <a:r>
              <a:rPr lang="en-US" sz="1400" err="1">
                <a:ea typeface="Geneva"/>
                <a:cs typeface="Helvetica"/>
              </a:rPr>
              <a:t>IJCLab</a:t>
            </a:r>
            <a:r>
              <a:rPr lang="en-US" sz="1400">
                <a:ea typeface="Geneva"/>
                <a:cs typeface="Helvetica"/>
              </a:rPr>
              <a:t>: In facility upgrade mode (no change since last month).</a:t>
            </a:r>
          </a:p>
          <a:p>
            <a:pPr marL="306705" indent="-306705"/>
            <a:r>
              <a:rPr lang="en-US" sz="1400">
                <a:ea typeface="Geneva"/>
                <a:cs typeface="Helvetica"/>
              </a:rPr>
              <a:t>INFN: </a:t>
            </a:r>
          </a:p>
          <a:p>
            <a:pPr marL="683260" lvl="1" indent="-306705"/>
            <a:r>
              <a:rPr lang="en-US" sz="1400">
                <a:solidFill>
                  <a:srgbClr val="004C97"/>
                </a:solidFill>
                <a:ea typeface="Geneva"/>
                <a:cs typeface="Helvetica"/>
              </a:rPr>
              <a:t>INFN 38 cavity contract has been awarded! All Nb for these cavities has been delivered,</a:t>
            </a:r>
            <a:r>
              <a:rPr lang="en-US" sz="1400">
                <a:solidFill>
                  <a:srgbClr val="00B050"/>
                </a:solidFill>
                <a:ea typeface="Geneva"/>
                <a:cs typeface="Helvetica"/>
              </a:rPr>
              <a:t> </a:t>
            </a:r>
            <a:r>
              <a:rPr lang="en-US" sz="1400">
                <a:ea typeface="Geneva"/>
                <a:cs typeface="Helvetica"/>
              </a:rPr>
              <a:t>and will be Eddy Current Scanned next at DESY, the contract for which has also been placed.</a:t>
            </a:r>
            <a:r>
              <a:rPr lang="en-US" sz="1400">
                <a:solidFill>
                  <a:srgbClr val="000000"/>
                </a:solidFill>
                <a:ea typeface="Geneva"/>
                <a:cs typeface="Helvetica"/>
              </a:rPr>
              <a:t> </a:t>
            </a:r>
            <a:r>
              <a:rPr lang="en-US" sz="1400">
                <a:ea typeface="Geneva"/>
                <a:cs typeface="Helvetica"/>
              </a:rPr>
              <a:t>Total cost of the IKC is greater than what was budgeted and highlights </a:t>
            </a:r>
            <a:r>
              <a:rPr lang="en-US" sz="1200">
                <a:ea typeface="Geneva"/>
                <a:cs typeface="Helvetica"/>
              </a:rPr>
              <a:t>INFN's </a:t>
            </a:r>
            <a:r>
              <a:rPr lang="en-US" sz="1400">
                <a:ea typeface="Geneva"/>
                <a:cs typeface="Helvetica"/>
              </a:rPr>
              <a:t>commitment .</a:t>
            </a:r>
            <a:endParaRPr lang="en-US" sz="1400">
              <a:cs typeface="Helvetica"/>
            </a:endParaRPr>
          </a:p>
          <a:p>
            <a:pPr marL="306705" indent="-306705"/>
            <a:r>
              <a:rPr lang="en-US" sz="1400">
                <a:ea typeface="Geneva"/>
                <a:cs typeface="Helvetica"/>
              </a:rPr>
              <a:t>UKRI: </a:t>
            </a:r>
          </a:p>
          <a:p>
            <a:pPr marL="683260" lvl="1" indent="-306705"/>
            <a:r>
              <a:rPr lang="en-US" sz="1400">
                <a:ea typeface="ＭＳ Ｐゴシック"/>
                <a:cs typeface="Helvetica"/>
              </a:rPr>
              <a:t>HB650 Cavities: 2nd pre-series jacketed cavity will be tested in January. </a:t>
            </a:r>
            <a:endParaRPr lang="en-US" sz="1400">
              <a:cs typeface="Helvetica"/>
            </a:endParaRPr>
          </a:p>
          <a:p>
            <a:pPr marL="683260" lvl="1" indent="-306705"/>
            <a:r>
              <a:rPr lang="en-US" sz="1400">
                <a:ea typeface="ＭＳ Ｐゴシック"/>
                <a:cs typeface="Helvetica"/>
              </a:rPr>
              <a:t>HB650 CM procurements progress.</a:t>
            </a:r>
            <a:endParaRPr lang="en-US" sz="1400">
              <a:cs typeface="Helvetica"/>
            </a:endParaRPr>
          </a:p>
          <a:p>
            <a:pPr marL="306705" indent="-306705"/>
            <a:r>
              <a:rPr lang="en-US" sz="1400">
                <a:ea typeface="ＭＳ Ｐゴシック"/>
                <a:cs typeface="Helvetica"/>
              </a:rPr>
              <a:t>WUST</a:t>
            </a:r>
            <a:r>
              <a:rPr lang="en-US" sz="1400">
                <a:ea typeface="Geneva"/>
                <a:cs typeface="Helvetica"/>
              </a:rPr>
              <a:t>, WUT, TUL: </a:t>
            </a:r>
            <a:endParaRPr lang="en-US" sz="1400">
              <a:cs typeface="Helvetica"/>
            </a:endParaRPr>
          </a:p>
          <a:p>
            <a:pPr marL="683260" lvl="1" indent="-306705"/>
            <a:r>
              <a:rPr lang="en-US" sz="1400">
                <a:solidFill>
                  <a:srgbClr val="004C97"/>
                </a:solidFill>
                <a:ea typeface="ＭＳ Ｐゴシック"/>
                <a:cs typeface="Helvetica"/>
              </a:rPr>
              <a:t>WUST cost-shared funding proposal has been submitted to the Polish Ministry of Higher Education and Science. </a:t>
            </a:r>
            <a:r>
              <a:rPr lang="en-US" sz="1400">
                <a:ea typeface="ＭＳ Ｐゴシック"/>
                <a:cs typeface="Helvetica"/>
              </a:rPr>
              <a:t>Will be reviewed in the next few weeks, and a decision expected in the next two months.</a:t>
            </a:r>
          </a:p>
          <a:p>
            <a:pPr marL="683260" lvl="1" indent="-306705"/>
            <a:r>
              <a:rPr lang="en-US" sz="1400">
                <a:ea typeface="ＭＳ Ｐゴシック"/>
                <a:cs typeface="Helvetica"/>
              </a:rPr>
              <a:t>WUT proposal is being prepared for submission to the Polish government, as cost-shared IKC. </a:t>
            </a:r>
            <a:endParaRPr lang="en-US" sz="1400">
              <a:cs typeface="Helvetica"/>
            </a:endParaRPr>
          </a:p>
          <a:p>
            <a:pPr marL="683260" lvl="1" indent="-306705"/>
            <a:r>
              <a:rPr lang="en-US" sz="1400">
                <a:ea typeface="Geneva"/>
                <a:cs typeface="Helvetica"/>
              </a:rPr>
              <a:t>Work progressing through FNAL </a:t>
            </a:r>
            <a:r>
              <a:rPr lang="en-US" sz="1400" err="1">
                <a:ea typeface="Geneva"/>
                <a:cs typeface="Helvetica"/>
              </a:rPr>
              <a:t>POs.</a:t>
            </a:r>
            <a:endParaRPr lang="en-US" sz="1400">
              <a:cs typeface="Helvetica"/>
            </a:endParaRPr>
          </a:p>
        </p:txBody>
      </p:sp>
    </p:spTree>
    <p:extLst>
      <p:ext uri="{BB962C8B-B14F-4D97-AF65-F5344CB8AC3E}">
        <p14:creationId xmlns:p14="http://schemas.microsoft.com/office/powerpoint/2010/main" val="127801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D729E-5622-3EA3-904E-69BB65F98F33}"/>
              </a:ext>
            </a:extLst>
          </p:cNvPr>
          <p:cNvPicPr>
            <a:picLocks noChangeAspect="1"/>
          </p:cNvPicPr>
          <p:nvPr/>
        </p:nvPicPr>
        <p:blipFill>
          <a:blip r:embed="rId2"/>
          <a:srcRect/>
          <a:stretch/>
        </p:blipFill>
        <p:spPr>
          <a:xfrm>
            <a:off x="296333" y="717663"/>
            <a:ext cx="6709582" cy="4582795"/>
          </a:xfrm>
          <a:prstGeom prst="rect">
            <a:avLst/>
          </a:prstGeom>
        </p:spPr>
      </p:pic>
      <p:sp>
        <p:nvSpPr>
          <p:cNvPr id="3" name="Title 2">
            <a:extLst>
              <a:ext uri="{FF2B5EF4-FFF2-40B4-BE49-F238E27FC236}">
                <a16:creationId xmlns:a16="http://schemas.microsoft.com/office/drawing/2014/main" id="{8F72CC78-BF2C-4B7E-85EF-FA8E26E7BDD9}"/>
              </a:ext>
            </a:extLst>
          </p:cNvPr>
          <p:cNvSpPr>
            <a:spLocks noGrp="1"/>
          </p:cNvSpPr>
          <p:nvPr>
            <p:ph type="title"/>
          </p:nvPr>
        </p:nvSpPr>
        <p:spPr/>
        <p:txBody>
          <a:bodyPr/>
          <a:lstStyle/>
          <a:p>
            <a:r>
              <a:rPr lang="en-US"/>
              <a:t>Procurement</a:t>
            </a:r>
          </a:p>
        </p:txBody>
      </p:sp>
      <p:sp>
        <p:nvSpPr>
          <p:cNvPr id="6" name="Slide Number Placeholder 5">
            <a:extLst>
              <a:ext uri="{FF2B5EF4-FFF2-40B4-BE49-F238E27FC236}">
                <a16:creationId xmlns:a16="http://schemas.microsoft.com/office/drawing/2014/main" id="{16970953-31DA-4345-8FEE-D8A90CB107F1}"/>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4C97"/>
              </a:solidFill>
              <a:effectLst/>
              <a:uLnTx/>
              <a:uFillTx/>
              <a:latin typeface="Helvetica" charset="0"/>
              <a:ea typeface="Geneva" charset="0"/>
            </a:endParaRPr>
          </a:p>
        </p:txBody>
      </p:sp>
      <p:sp>
        <p:nvSpPr>
          <p:cNvPr id="10" name="TextBox 9">
            <a:extLst>
              <a:ext uri="{FF2B5EF4-FFF2-40B4-BE49-F238E27FC236}">
                <a16:creationId xmlns:a16="http://schemas.microsoft.com/office/drawing/2014/main" id="{2FB7D975-4CBF-4199-8A33-8804DA60B91B}"/>
              </a:ext>
            </a:extLst>
          </p:cNvPr>
          <p:cNvSpPr txBox="1"/>
          <p:nvPr/>
        </p:nvSpPr>
        <p:spPr>
          <a:xfrm>
            <a:off x="241062" y="5419112"/>
            <a:ext cx="3330198" cy="1169551"/>
          </a:xfrm>
          <a:prstGeom prst="rect">
            <a:avLst/>
          </a:prstGeom>
          <a:noFill/>
        </p:spPr>
        <p:txBody>
          <a:bodyPr wrap="square" lIns="91440" tIns="45720" rIns="91440" bIns="45720" anchor="t">
            <a:spAutoFit/>
          </a:bodyPr>
          <a:lstStyle/>
          <a:p>
            <a:pPr>
              <a:defRPr/>
            </a:pPr>
            <a:r>
              <a:rPr lang="en-US" sz="1400" b="1" u="sng">
                <a:solidFill>
                  <a:srgbClr val="505050"/>
                </a:solidFill>
                <a:latin typeface="Helvetica"/>
              </a:rPr>
              <a:t>Key Items</a:t>
            </a:r>
            <a:endParaRPr lang="en-US" u="sng">
              <a:solidFill>
                <a:srgbClr val="003087"/>
              </a:solidFill>
            </a:endParaRPr>
          </a:p>
          <a:p>
            <a:pPr marL="288925" indent="-112713">
              <a:buFont typeface="Arial"/>
              <a:buChar char="•"/>
              <a:defRPr/>
            </a:pPr>
            <a:r>
              <a:rPr lang="en-US" sz="1400">
                <a:solidFill>
                  <a:srgbClr val="505050"/>
                </a:solidFill>
                <a:latin typeface="Helvetica"/>
              </a:rPr>
              <a:t>Advance Acquisition Plan</a:t>
            </a:r>
            <a:endParaRPr lang="en-US"/>
          </a:p>
          <a:p>
            <a:pPr marL="288925" indent="-112713">
              <a:buFont typeface="Arial" panose="020B0604020202020204" pitchFamily="34" charset="0"/>
              <a:buChar char="•"/>
              <a:defRPr/>
            </a:pPr>
            <a:r>
              <a:rPr lang="en-US" sz="1400">
                <a:solidFill>
                  <a:srgbClr val="505050"/>
                </a:solidFill>
                <a:latin typeface="Helvetica"/>
              </a:rPr>
              <a:t>PIP-II Procurement Page</a:t>
            </a:r>
          </a:p>
          <a:p>
            <a:pPr marL="288925" indent="-112713">
              <a:buFont typeface="Arial" panose="020B0604020202020204" pitchFamily="34" charset="0"/>
              <a:buChar char="•"/>
              <a:defRPr/>
            </a:pPr>
            <a:r>
              <a:rPr lang="en-US" sz="1400">
                <a:solidFill>
                  <a:srgbClr val="505050"/>
                </a:solidFill>
                <a:latin typeface="Helvetica"/>
              </a:rPr>
              <a:t>Power BI Dashboard</a:t>
            </a:r>
          </a:p>
          <a:p>
            <a:pPr marL="914400" lvl="1" indent="-457200">
              <a:buFont typeface="Arial" panose="020B0604020202020204" pitchFamily="34" charset="0"/>
              <a:buChar char="•"/>
              <a:defRPr/>
            </a:pPr>
            <a:endParaRPr lang="en-US" sz="1400">
              <a:solidFill>
                <a:srgbClr val="505050"/>
              </a:solidFill>
              <a:latin typeface="Helvetica"/>
            </a:endParaRPr>
          </a:p>
        </p:txBody>
      </p:sp>
      <p:pic>
        <p:nvPicPr>
          <p:cNvPr id="4" name="Picture 3">
            <a:extLst>
              <a:ext uri="{FF2B5EF4-FFF2-40B4-BE49-F238E27FC236}">
                <a16:creationId xmlns:a16="http://schemas.microsoft.com/office/drawing/2014/main" id="{C8D906AE-24E1-9C7A-A7A2-409082A47E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8161" y="2612807"/>
            <a:ext cx="3625383" cy="3549173"/>
          </a:xfrm>
          <a:prstGeom prst="rect">
            <a:avLst/>
          </a:prstGeom>
        </p:spPr>
      </p:pic>
      <p:sp>
        <p:nvSpPr>
          <p:cNvPr id="5" name="TextBox 4">
            <a:extLst>
              <a:ext uri="{FF2B5EF4-FFF2-40B4-BE49-F238E27FC236}">
                <a16:creationId xmlns:a16="http://schemas.microsoft.com/office/drawing/2014/main" id="{EAA20CD2-4064-5270-9661-4688CE9428E4}"/>
              </a:ext>
            </a:extLst>
          </p:cNvPr>
          <p:cNvSpPr txBox="1"/>
          <p:nvPr/>
        </p:nvSpPr>
        <p:spPr>
          <a:xfrm>
            <a:off x="3693527" y="5419112"/>
            <a:ext cx="3330198" cy="1169551"/>
          </a:xfrm>
          <a:prstGeom prst="rect">
            <a:avLst/>
          </a:prstGeom>
          <a:noFill/>
        </p:spPr>
        <p:txBody>
          <a:bodyPr wrap="square" lIns="91440" tIns="45720" rIns="91440" bIns="45720" anchor="t">
            <a:spAutoFit/>
          </a:bodyPr>
          <a:lstStyle/>
          <a:p>
            <a:pPr>
              <a:defRPr/>
            </a:pPr>
            <a:r>
              <a:rPr lang="en-US" sz="1400" b="1" u="sng">
                <a:solidFill>
                  <a:srgbClr val="505050"/>
                </a:solidFill>
                <a:latin typeface="Helvetica"/>
              </a:rPr>
              <a:t>Procurement Status</a:t>
            </a:r>
            <a:endParaRPr lang="en-US" b="1" u="sng">
              <a:solidFill>
                <a:srgbClr val="003087"/>
              </a:solidFill>
            </a:endParaRPr>
          </a:p>
          <a:p>
            <a:pPr>
              <a:defRPr/>
            </a:pPr>
            <a:r>
              <a:rPr lang="en-US" sz="1400">
                <a:solidFill>
                  <a:srgbClr val="505050"/>
                </a:solidFill>
                <a:latin typeface="Helvetica"/>
              </a:rPr>
              <a:t>Req in Procurement                 39</a:t>
            </a:r>
          </a:p>
          <a:p>
            <a:pPr>
              <a:defRPr/>
            </a:pPr>
            <a:r>
              <a:rPr lang="en-US" sz="1400">
                <a:solidFill>
                  <a:srgbClr val="505050"/>
                </a:solidFill>
                <a:latin typeface="Helvetica"/>
              </a:rPr>
              <a:t>Previous month                        42</a:t>
            </a:r>
          </a:p>
          <a:p>
            <a:pPr>
              <a:defRPr/>
            </a:pPr>
            <a:r>
              <a:rPr lang="en-US" sz="1400">
                <a:solidFill>
                  <a:srgbClr val="505050"/>
                </a:solidFill>
                <a:latin typeface="Helvetica"/>
              </a:rPr>
              <a:t>Value                                   $23M</a:t>
            </a:r>
          </a:p>
          <a:p>
            <a:pPr marL="914400" lvl="1" indent="-457200">
              <a:buFont typeface="Arial" panose="020B0604020202020204" pitchFamily="34" charset="0"/>
              <a:buChar char="•"/>
              <a:defRPr/>
            </a:pPr>
            <a:endParaRPr lang="en-US" sz="1400">
              <a:solidFill>
                <a:srgbClr val="505050"/>
              </a:solidFill>
              <a:latin typeface="Helvetica"/>
            </a:endParaRPr>
          </a:p>
        </p:txBody>
      </p:sp>
      <p:pic>
        <p:nvPicPr>
          <p:cNvPr id="7" name="Picture 6">
            <a:extLst>
              <a:ext uri="{FF2B5EF4-FFF2-40B4-BE49-F238E27FC236}">
                <a16:creationId xmlns:a16="http://schemas.microsoft.com/office/drawing/2014/main" id="{06A7EB4D-46F5-C705-E5AD-1470BD7BF839}"/>
              </a:ext>
            </a:extLst>
          </p:cNvPr>
          <p:cNvPicPr>
            <a:picLocks noChangeAspect="1"/>
          </p:cNvPicPr>
          <p:nvPr/>
        </p:nvPicPr>
        <p:blipFill>
          <a:blip r:embed="rId5"/>
          <a:stretch>
            <a:fillRect/>
          </a:stretch>
        </p:blipFill>
        <p:spPr>
          <a:xfrm>
            <a:off x="7051582" y="255774"/>
            <a:ext cx="5137337" cy="2345952"/>
          </a:xfrm>
          <a:prstGeom prst="rect">
            <a:avLst/>
          </a:prstGeom>
        </p:spPr>
      </p:pic>
    </p:spTree>
    <p:extLst>
      <p:ext uri="{BB962C8B-B14F-4D97-AF65-F5344CB8AC3E}">
        <p14:creationId xmlns:p14="http://schemas.microsoft.com/office/powerpoint/2010/main" val="1850173281"/>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33101A2949044FA6D18EE16B59B553" ma:contentTypeVersion="6" ma:contentTypeDescription="Create a new document." ma:contentTypeScope="" ma:versionID="fa4589d83fafe7e3928c3de242b028a9">
  <xsd:schema xmlns:xsd="http://www.w3.org/2001/XMLSchema" xmlns:xs="http://www.w3.org/2001/XMLSchema" xmlns:p="http://schemas.microsoft.com/office/2006/metadata/properties" xmlns:ns2="c2f41339-2994-4b32-b283-be7311790204" xmlns:ns3="46816f9a-da28-4e47-a320-924bf2b120cb" targetNamespace="http://schemas.microsoft.com/office/2006/metadata/properties" ma:root="true" ma:fieldsID="3d1e1bae4c112cc07fd89affe6a26918" ns2:_="" ns3:_="">
    <xsd:import namespace="c2f41339-2994-4b32-b283-be7311790204"/>
    <xsd:import namespace="46816f9a-da28-4e47-a320-924bf2b120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41339-2994-4b32-b283-be7311790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816f9a-da28-4e47-a320-924bf2b120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1F245F-DB62-428D-A566-B113377E9116}">
  <ds:schemaRefs>
    <ds:schemaRef ds:uri="http://schemas.openxmlformats.org/package/2006/metadata/core-propertie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c2f41339-2994-4b32-b283-be7311790204"/>
    <ds:schemaRef ds:uri="http://schemas.microsoft.com/office/infopath/2007/PartnerControls"/>
    <ds:schemaRef ds:uri="46816f9a-da28-4e47-a320-924bf2b120cb"/>
    <ds:schemaRef ds:uri="http://purl.org/dc/terms/"/>
  </ds:schemaRefs>
</ds:datastoreItem>
</file>

<file path=customXml/itemProps2.xml><?xml version="1.0" encoding="utf-8"?>
<ds:datastoreItem xmlns:ds="http://schemas.openxmlformats.org/officeDocument/2006/customXml" ds:itemID="{64EC65BD-C0D7-4F8E-8418-CCB9B33A5C27}">
  <ds:schemaRefs>
    <ds:schemaRef ds:uri="46816f9a-da28-4e47-a320-924bf2b120cb"/>
    <ds:schemaRef ds:uri="c2f41339-2994-4b32-b283-be73117902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0</TotalTime>
  <Words>2772</Words>
  <Application>Microsoft Macintosh PowerPoint</Application>
  <PresentationFormat>Widescreen</PresentationFormat>
  <Paragraphs>361</Paragraphs>
  <Slides>18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ＭＳ Ｐゴシック</vt:lpstr>
      <vt:lpstr>Arial</vt:lpstr>
      <vt:lpstr>Arial,Sans-Serif</vt:lpstr>
      <vt:lpstr>Calibri</vt:lpstr>
      <vt:lpstr>Courier New</vt:lpstr>
      <vt:lpstr>Geneva</vt:lpstr>
      <vt:lpstr>Helvetica</vt:lpstr>
      <vt:lpstr>Symbol</vt:lpstr>
      <vt:lpstr>Telegraf UltraBold</vt:lpstr>
      <vt:lpstr>2_Fermilab_PPT_090915</vt:lpstr>
      <vt:lpstr>PowerPoint Presentation</vt:lpstr>
      <vt:lpstr>Project Management</vt:lpstr>
      <vt:lpstr>Financials</vt:lpstr>
      <vt:lpstr>RLS Development Status</vt:lpstr>
      <vt:lpstr>QA</vt:lpstr>
      <vt:lpstr>Nonconformance Metrics</vt:lpstr>
      <vt:lpstr>ESH</vt:lpstr>
      <vt:lpstr>International</vt:lpstr>
      <vt:lpstr>Procurement</vt:lpstr>
      <vt:lpstr>SRF Cryo</vt:lpstr>
      <vt:lpstr>SRF Cryo</vt:lpstr>
      <vt:lpstr>Accelerator Systems</vt:lpstr>
      <vt:lpstr>Accelerator Systems</vt:lpstr>
      <vt:lpstr>Installation and Commissioning</vt:lpstr>
      <vt:lpstr>Accelerator Complex</vt:lpstr>
      <vt:lpstr>Conventional Facilities</vt:lpstr>
      <vt:lpstr>Technical Integration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Cristian Boffo</cp:lastModifiedBy>
  <cp:revision>1</cp:revision>
  <cp:lastPrinted>2020-01-24T20:57:46Z</cp:lastPrinted>
  <dcterms:created xsi:type="dcterms:W3CDTF">2019-12-16T19:54:36Z</dcterms:created>
  <dcterms:modified xsi:type="dcterms:W3CDTF">2025-01-15T17:29:36Z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0x010100ACAE48FE3BC64A4EBEF429F9D3F9C76C</vt:lpwstr>
  </property>
</Properties>
</file>