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6600"/>
    <a:srgbClr val="FFCCFF"/>
    <a:srgbClr val="C09200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5A6055-0B5D-4051-8EAF-0BC408A865EE}" v="3" dt="2024-12-13T14:54:13.8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9" autoAdjust="0"/>
    <p:restoredTop sz="94660"/>
  </p:normalViewPr>
  <p:slideViewPr>
    <p:cSldViewPr>
      <p:cViewPr varScale="1">
        <p:scale>
          <a:sx n="59" d="100"/>
          <a:sy n="59" d="100"/>
        </p:scale>
        <p:origin x="1315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ry N. Makara" userId="336db413-2475-4489-92f2-557bb2c40f7b" providerId="ADAL" clId="{F45A6055-0B5D-4051-8EAF-0BC408A865EE}"/>
    <pc:docChg chg="modSld">
      <pc:chgData name="Jerry N. Makara" userId="336db413-2475-4489-92f2-557bb2c40f7b" providerId="ADAL" clId="{F45A6055-0B5D-4051-8EAF-0BC408A865EE}" dt="2024-12-13T14:55:27.579" v="106" actId="1035"/>
      <pc:docMkLst>
        <pc:docMk/>
      </pc:docMkLst>
      <pc:sldChg chg="modSp mod">
        <pc:chgData name="Jerry N. Makara" userId="336db413-2475-4489-92f2-557bb2c40f7b" providerId="ADAL" clId="{F45A6055-0B5D-4051-8EAF-0BC408A865EE}" dt="2024-12-13T14:55:27.579" v="106" actId="1035"/>
        <pc:sldMkLst>
          <pc:docMk/>
          <pc:sldMk cId="3368589570" sldId="256"/>
        </pc:sldMkLst>
        <pc:spChg chg="mod">
          <ac:chgData name="Jerry N. Makara" userId="336db413-2475-4489-92f2-557bb2c40f7b" providerId="ADAL" clId="{F45A6055-0B5D-4051-8EAF-0BC408A865EE}" dt="2024-12-13T14:54:27.259" v="30" actId="20577"/>
          <ac:spMkLst>
            <pc:docMk/>
            <pc:sldMk cId="3368589570" sldId="256"/>
            <ac:spMk id="6" creationId="{00000000-0000-0000-0000-000000000000}"/>
          </ac:spMkLst>
        </pc:spChg>
        <pc:spChg chg="mod">
          <ac:chgData name="Jerry N. Makara" userId="336db413-2475-4489-92f2-557bb2c40f7b" providerId="ADAL" clId="{F45A6055-0B5D-4051-8EAF-0BC408A865EE}" dt="2024-12-13T14:55:27.579" v="106" actId="1035"/>
          <ac:spMkLst>
            <pc:docMk/>
            <pc:sldMk cId="3368589570" sldId="256"/>
            <ac:spMk id="42" creationId="{B9BC3B8F-CADD-466B-B020-C18B639C554B}"/>
          </ac:spMkLst>
        </pc:spChg>
        <pc:graphicFrameChg chg="mod">
          <ac:chgData name="Jerry N. Makara" userId="336db413-2475-4489-92f2-557bb2c40f7b" providerId="ADAL" clId="{F45A6055-0B5D-4051-8EAF-0BC408A865EE}" dt="2024-12-13T14:54:13.845" v="2" actId="20577"/>
          <ac:graphicFrameMkLst>
            <pc:docMk/>
            <pc:sldMk cId="3368589570" sldId="256"/>
            <ac:graphicFrameMk id="22" creationId="{00000000-0000-0000-0000-00000000000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3200" b="1" dirty="0"/>
            <a:t>Helium Cryogenics</a:t>
          </a:r>
        </a:p>
        <a:p>
          <a:pPr rtl="0">
            <a:spcAft>
              <a:spcPts val="0"/>
            </a:spcAft>
          </a:pPr>
          <a:r>
            <a:rPr lang="en-US" sz="1600" b="1" dirty="0"/>
            <a:t>Status 12/13/2024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626" custLinFactNeighborY="1841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32254"/>
          <a:ext cx="3577143" cy="758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Status 12/13/2024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7024" y="69278"/>
        <a:ext cx="3503095" cy="68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" y="9865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4242063585"/>
              </p:ext>
            </p:extLst>
          </p:nvPr>
        </p:nvGraphicFramePr>
        <p:xfrm>
          <a:off x="94034" y="76200"/>
          <a:ext cx="3577143" cy="79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5321123" y="113724"/>
            <a:ext cx="3802042" cy="1754326"/>
          </a:xfrm>
          <a:prstGeom prst="rect">
            <a:avLst/>
          </a:prstGeom>
          <a:solidFill>
            <a:srgbClr val="FFFF99">
              <a:alpha val="6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CMTF: </a:t>
            </a:r>
            <a:r>
              <a:rPr kumimoji="0" lang="en-US" sz="1600" b="1" i="1" u="non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SCP</a:t>
            </a:r>
            <a:r>
              <a:rPr kumimoji="0" lang="en-US" sz="1600" b="1" i="1" u="none" kern="1200" cap="none" spc="0" normalizeH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cold and running fine; </a:t>
            </a: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CMTS: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HECM26 warmup to RT almost complete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      PIP2IT:   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lang="en-US" sz="1600" b="1" i="1" u="sng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outh</a:t>
            </a:r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Stand </a:t>
            </a:r>
            <a:r>
              <a:rPr kumimoji="0" lang="en-US" sz="1600" b="1" i="1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being modified for SSR2 </a:t>
            </a:r>
            <a:r>
              <a:rPr kumimoji="0" lang="en-US" sz="1600" b="1" i="1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pCM</a:t>
            </a:r>
            <a:endParaRPr kumimoji="0" lang="en-US" sz="1600" b="1" i="1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2317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North Stand</a:t>
            </a:r>
            <a:r>
              <a:rPr kumimoji="0" lang="en-US" sz="1600" i="1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empty</a:t>
            </a:r>
            <a:endParaRPr kumimoji="0" lang="en-US" sz="1600" b="1" i="1" u="none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25781" y="2590800"/>
            <a:ext cx="4248641" cy="1538883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NML/FAST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system is shut down and isolated for extended shutdown period 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CC1: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CC2: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CM: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at 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5" y="1062892"/>
            <a:ext cx="3800296" cy="1785104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cryo</a:t>
            </a:r>
            <a:r>
              <a:rPr lang="en-US" sz="1600" b="1" i="1" dirty="0">
                <a:solidFill>
                  <a:srgbClr val="0070C0"/>
                </a:solidFill>
              </a:rPr>
              <a:t> system cold with 3 </a:t>
            </a:r>
            <a:r>
              <a:rPr lang="en-US" sz="1600" b="1" i="1" dirty="0" err="1">
                <a:solidFill>
                  <a:srgbClr val="0070C0"/>
                </a:solidFill>
              </a:rPr>
              <a:t>compr</a:t>
            </a:r>
            <a:r>
              <a:rPr lang="en-US" sz="1600" b="1" i="1" dirty="0">
                <a:solidFill>
                  <a:srgbClr val="0070C0"/>
                </a:solidFill>
              </a:rPr>
              <a:t> and 2 Fridges online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MDB/STC: </a:t>
            </a:r>
            <a:r>
              <a:rPr lang="en-US" sz="1600" b="1" i="1" dirty="0">
                <a:solidFill>
                  <a:srgbClr val="0070C0"/>
                </a:solidFill>
              </a:rPr>
              <a:t>at RT but will be cooled down soon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308002" y="1679523"/>
            <a:ext cx="364142" cy="457199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181600" y="1277205"/>
            <a:ext cx="373978" cy="5018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727047" y="2209800"/>
            <a:ext cx="387753" cy="404916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905000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76375" y="3124200"/>
            <a:ext cx="3657507" cy="954107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system cold using ALAT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CBx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but some difficulties with 10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kL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Lhe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dewar being addressed</a:t>
            </a: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928826" y="4953000"/>
            <a:ext cx="4245596" cy="954107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</a:rPr>
              <a:t>MR service bldg. temperatures need vigilance against frozen water during intermittent power outages.</a:t>
            </a:r>
          </a:p>
        </p:txBody>
      </p:sp>
      <p:pic>
        <p:nvPicPr>
          <p:cNvPr id="50" name="Picture 2" descr="C:\Users\makara\Desktop\thermometer hot.JPG">
            <a:extLst>
              <a:ext uri="{FF2B5EF4-FFF2-40B4-BE49-F238E27FC236}">
                <a16:creationId xmlns:a16="http://schemas.microsoft.com/office/drawing/2014/main" id="{CEA2C591-6443-423A-8B17-DC31F2B7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3" y="240103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9799" y="4801850"/>
            <a:ext cx="2815801" cy="1446550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sz="1600" b="1" i="1" dirty="0">
                <a:solidFill>
                  <a:srgbClr val="996600"/>
                </a:solidFill>
              </a:rPr>
              <a:t>at RT with </a:t>
            </a:r>
            <a:r>
              <a:rPr lang="en-US" sz="1600" b="1" i="1" dirty="0" err="1">
                <a:solidFill>
                  <a:srgbClr val="996600"/>
                </a:solidFill>
              </a:rPr>
              <a:t>comprs</a:t>
            </a:r>
            <a:r>
              <a:rPr lang="en-US" sz="1600" b="1" i="1" dirty="0">
                <a:solidFill>
                  <a:srgbClr val="996600"/>
                </a:solidFill>
              </a:rPr>
              <a:t> off and system depressurized; LN2 system at RT; g-2 </a:t>
            </a:r>
            <a:r>
              <a:rPr lang="en-US" sz="1600" b="1" i="1" dirty="0" err="1">
                <a:solidFill>
                  <a:srgbClr val="996600"/>
                </a:solidFill>
              </a:rPr>
              <a:t>Expt</a:t>
            </a:r>
            <a:r>
              <a:rPr lang="en-US" sz="1600" b="1" i="1" dirty="0">
                <a:solidFill>
                  <a:srgbClr val="996600"/>
                </a:solidFill>
              </a:rPr>
              <a:t> Hall at ODH=0 (not ODH area)</a:t>
            </a:r>
          </a:p>
        </p:txBody>
      </p:sp>
      <p:pic>
        <p:nvPicPr>
          <p:cNvPr id="4" name="Picture 2" descr="C:\Users\makara\Desktop\thermometer hot.JPG">
            <a:extLst>
              <a:ext uri="{FF2B5EF4-FFF2-40B4-BE49-F238E27FC236}">
                <a16:creationId xmlns:a16="http://schemas.microsoft.com/office/drawing/2014/main" id="{91C05A4E-FE9F-A9BB-66A5-1F9F24D5D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73" y="1672461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makara\Desktop\thermometer hot.JPG">
            <a:extLst>
              <a:ext uri="{FF2B5EF4-FFF2-40B4-BE49-F238E27FC236}">
                <a16:creationId xmlns:a16="http://schemas.microsoft.com/office/drawing/2014/main" id="{C88F9E36-040B-2A02-F20F-08D4A19D1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56" y="31242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makara\Desktop\thermometer hot.JPG">
            <a:extLst>
              <a:ext uri="{FF2B5EF4-FFF2-40B4-BE49-F238E27FC236}">
                <a16:creationId xmlns:a16="http://schemas.microsoft.com/office/drawing/2014/main" id="{1A0BE322-7260-34E9-91B5-69CDCE879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makara\Desktop\thermometer hot.JPG">
            <a:extLst>
              <a:ext uri="{FF2B5EF4-FFF2-40B4-BE49-F238E27FC236}">
                <a16:creationId xmlns:a16="http://schemas.microsoft.com/office/drawing/2014/main" id="{76F1BD49-D91B-80A9-CDD8-C6958134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makara\Desktop\thermometer hot.JPG">
            <a:extLst>
              <a:ext uri="{FF2B5EF4-FFF2-40B4-BE49-F238E27FC236}">
                <a16:creationId xmlns:a16="http://schemas.microsoft.com/office/drawing/2014/main" id="{EBEA010B-E7E8-DB1E-BB65-2B8B634B6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92735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kara\Desktop\thermometer hot.JPG">
            <a:extLst>
              <a:ext uri="{FF2B5EF4-FFF2-40B4-BE49-F238E27FC236}">
                <a16:creationId xmlns:a16="http://schemas.microsoft.com/office/drawing/2014/main" id="{1AF5D8A5-1E87-CDBD-864C-AB55F5FA8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23" y="19050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B8F3B30D-1EB1-CCFC-8C57-517ED39D2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378" y="6324563"/>
            <a:ext cx="262044" cy="48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Users\makara\Desktop\thermometer hot.JPG">
            <a:extLst>
              <a:ext uri="{FF2B5EF4-FFF2-40B4-BE49-F238E27FC236}">
                <a16:creationId xmlns:a16="http://schemas.microsoft.com/office/drawing/2014/main" id="{BCBA459A-D8B6-8E78-6582-E3FC69554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455695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kara\Desktop\thermometer hot.JPG">
            <a:extLst>
              <a:ext uri="{FF2B5EF4-FFF2-40B4-BE49-F238E27FC236}">
                <a16:creationId xmlns:a16="http://schemas.microsoft.com/office/drawing/2014/main" id="{F07565D1-DDD2-763B-07EC-632940367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420" y="955018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350E5C15-8258-069C-BBDE-FD7A258F5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394" y="1305164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C:\Users\makara\Desktop\thermometer hot.JPG">
            <a:extLst>
              <a:ext uri="{FF2B5EF4-FFF2-40B4-BE49-F238E27FC236}">
                <a16:creationId xmlns:a16="http://schemas.microsoft.com/office/drawing/2014/main" id="{98524913-C02E-0ECD-DBF3-B743F2323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824" y="6353237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makara\Desktop\thermometer hot.JPG">
            <a:extLst>
              <a:ext uri="{FF2B5EF4-FFF2-40B4-BE49-F238E27FC236}">
                <a16:creationId xmlns:a16="http://schemas.microsoft.com/office/drawing/2014/main" id="{CF49593E-BC7F-78E5-4857-408096448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5" y="1604482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DB522205-B10E-B35A-1F28-7AEF6294F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8527"/>
            <a:ext cx="262044" cy="48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6A8C2F4F-C473-AFA3-2B83-620B68CF7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505" y="3060846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7BFCDDA5-2D07-3BA6-5479-7BEC540C1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82" y="1513511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F2FFB732DA1B42B5396D94480EE28C" ma:contentTypeVersion="13" ma:contentTypeDescription="Create a new document." ma:contentTypeScope="" ma:versionID="90aaba8686b6b52d7613f2e541ebab60">
  <xsd:schema xmlns:xsd="http://www.w3.org/2001/XMLSchema" xmlns:xs="http://www.w3.org/2001/XMLSchema" xmlns:p="http://schemas.microsoft.com/office/2006/metadata/properties" xmlns:ns3="80f98ee2-02c5-41e6-abe0-ab32a5fdb6ff" xmlns:ns4="860be5cd-4c94-4515-a0c2-dc219a5a5538" targetNamespace="http://schemas.microsoft.com/office/2006/metadata/properties" ma:root="true" ma:fieldsID="5b11ffb7c5c9f762f7d8e659c02d275d" ns3:_="" ns4:_="">
    <xsd:import namespace="80f98ee2-02c5-41e6-abe0-ab32a5fdb6ff"/>
    <xsd:import namespace="860be5cd-4c94-4515-a0c2-dc219a5a553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98ee2-02c5-41e6-abe0-ab32a5fdb6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0be5cd-4c94-4515-a0c2-dc219a5a55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1D66BA-8525-4EBE-8FA8-41EB11390CD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860be5cd-4c94-4515-a0c2-dc219a5a553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0f98ee2-02c5-41e6-abe0-ab32a5fdb6f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7E0C612-E8CB-43D5-8A48-62F26683E6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f98ee2-02c5-41e6-abe0-ab32a5fdb6ff"/>
    <ds:schemaRef ds:uri="860be5cd-4c94-4515-a0c2-dc219a5a55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C3CA61-C264-42F4-897F-720DEDF662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27889</TotalTime>
  <Words>170</Words>
  <Application>Microsoft Office PowerPoint</Application>
  <PresentationFormat>On-screen Show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</cp:lastModifiedBy>
  <cp:revision>1056</cp:revision>
  <dcterms:created xsi:type="dcterms:W3CDTF">2013-09-14T14:02:30Z</dcterms:created>
  <dcterms:modified xsi:type="dcterms:W3CDTF">2024-12-13T14:55:33Z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0x01010045F2FFB732DA1B42B5396D94480EE28C</vt:lpwstr>
  </property>
</Properties>
</file>