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  <p:sldMasterId id="2147484129" r:id="rId5"/>
  </p:sldMasterIdLst>
  <p:notesMasterIdLst>
    <p:notesMasterId r:id="rId8"/>
  </p:notesMasterIdLst>
  <p:handoutMasterIdLst>
    <p:handoutMasterId r:id="rId9"/>
  </p:handoutMasterIdLst>
  <p:sldIdLst>
    <p:sldId id="276" r:id="rId6"/>
    <p:sldId id="256" r:id="rId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CF85B5-59BB-47B6-8574-96D9B46500B6}" v="3" dt="2024-12-13T11:53:35.09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76" d="100"/>
          <a:sy n="76" d="100"/>
        </p:scale>
        <p:origin x="528" y="3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4301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" y="0"/>
            <a:ext cx="633594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C9A8C29-DCF5-4CE0-B30E-77729F76EC0F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973BD47-3539-4725-BB56-EC686CF3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93C36FB-8B2F-43E7-9F4D-82033D1BCE34}" type="datetime1">
              <a:rPr lang="en-US" smtClean="0"/>
              <a:t>12/13/2024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6F851D5-41C4-41CE-A523-9BCE623E6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2234" y="4875712"/>
            <a:ext cx="5249275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8077855D-016E-4A28-878C-31AD9717C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8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53"/>
            <a:ext cx="8229600" cy="518511"/>
          </a:xfrm>
        </p:spPr>
        <p:txBody>
          <a:bodyPr/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3748"/>
            <a:ext cx="8229600" cy="3931186"/>
          </a:xfrm>
        </p:spPr>
        <p:txBody>
          <a:bodyPr/>
          <a:lstStyle>
            <a:lvl1pPr marL="257175" indent="-257175">
              <a:buClrTx/>
              <a:buSzPct val="70000"/>
              <a:buFont typeface="Wingdings" panose="05000000000000000000" pitchFamily="2" charset="2"/>
              <a:buChar char="q"/>
              <a:defRPr sz="2100"/>
            </a:lvl1pPr>
            <a:lvl2pPr marL="557213" indent="-214313">
              <a:buFont typeface="Wingdings" panose="05000000000000000000" pitchFamily="2" charset="2"/>
              <a:buChar char="Ø"/>
              <a:defRPr sz="1950"/>
            </a:lvl2pPr>
            <a:lvl3pPr marL="857250" indent="-171450">
              <a:buFont typeface="Wingdings" panose="05000000000000000000" pitchFamily="2" charset="2"/>
              <a:buChar char="v"/>
              <a:defRPr sz="165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4E5905-87D6-432F-BFE4-B49B6E88D7FE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8B3D805-CCBD-434D-8453-B79252BF9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0CBFACEE-383D-4A10-B1CA-3983FDA7D8E2}" type="datetime1">
              <a:rPr lang="en-US" smtClean="0"/>
              <a:t>12/13/2024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F6B749C-F80A-43D8-A388-7492B191A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0508" y="4866177"/>
            <a:ext cx="530874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A6CDCFC-8C66-4ED1-A3CA-760445E69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45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214313" indent="-214313">
              <a:defRPr sz="2100"/>
            </a:lvl1pPr>
            <a:lvl2pPr marL="428625" indent="-171450">
              <a:defRPr sz="1800"/>
            </a:lvl2pPr>
            <a:lvl3pPr marL="771525" indent="-171450">
              <a:defRPr sz="1500"/>
            </a:lvl3pPr>
            <a:lvl4pPr marL="1028700" indent="-171450"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0EAE29-A5B8-40CE-9E9C-646C74BC5CB1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D52F56B-AB32-4E7A-AA9E-43276F42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8D83C85F-3197-4616-9791-DC3B41BE0874}" type="datetime1">
              <a:rPr lang="en-US" smtClean="0"/>
              <a:t>12/13/2024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90D5BA3-CA87-45BC-8B8E-78C234A72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0249" y="4862587"/>
            <a:ext cx="5357659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2FFD1C8-92F0-4F27-99A8-FAA0773430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31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99" y="153403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34E0F5-15F8-4531-9260-C0890056AFE0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89CA48E-415B-4B04-89E0-D6DD39592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A3E140C2-E703-4F01-A048-CBF9DDE5B6AA}" type="datetime1">
              <a:rPr lang="en-US" smtClean="0"/>
              <a:t>12/13/2024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2A5D406-6518-4E32-A1EB-1192690B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32273" y="4900937"/>
            <a:ext cx="53270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3E45D83-2AE1-4E77-991C-99B4F850B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35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7941D9C-851C-4445-B7D3-BA215C0D96BC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0440440-0364-4E64-8703-0C71D4A07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DEFFE742-230C-4D56-B55D-9BB3606AEC4F}" type="datetime1">
              <a:rPr lang="en-US" smtClean="0"/>
              <a:t>12/13/2024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48C0592-4234-4351-B484-8FF55DDA0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53304" y="4888900"/>
            <a:ext cx="5415857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CD5BC92-7F13-4DB9-B4FC-462850C5D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42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5" y="3722829"/>
            <a:ext cx="8499231" cy="114693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500">
                <a:solidFill>
                  <a:srgbClr val="004C97"/>
                </a:solidFill>
                <a:latin typeface="Helvetica"/>
              </a:defRPr>
            </a:lvl1pPr>
            <a:lvl2pPr marL="3429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2pPr>
            <a:lvl3pPr marL="6858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3pPr>
            <a:lvl4pPr marL="10287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4pPr>
            <a:lvl5pPr marL="1371600" indent="0">
              <a:buFontTx/>
              <a:buNone/>
              <a:defRPr sz="12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296388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1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1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1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1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23446" y="601183"/>
            <a:ext cx="9189720" cy="2224577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187383"/>
            <a:ext cx="9010786" cy="2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5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19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323316-E26E-4937-B173-09A54170A4C8}"/>
              </a:ext>
            </a:extLst>
          </p:cNvPr>
          <p:cNvCxnSpPr>
            <a:cxnSpLocks/>
          </p:cNvCxnSpPr>
          <p:nvPr userDrawn="1"/>
        </p:nvCxnSpPr>
        <p:spPr>
          <a:xfrm>
            <a:off x="129210" y="4776109"/>
            <a:ext cx="7478699" cy="8893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072AE82-5195-40B9-8ACB-B3F70D359A2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722811" y="4671845"/>
            <a:ext cx="1222248" cy="226314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27B45-342D-4989-B938-4960F24A3E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576" y="4866177"/>
            <a:ext cx="1702524" cy="27732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C1698D33-C916-4D12-8647-CECCC9E4BBDA}" type="datetime1">
              <a:rPr lang="en-US" smtClean="0"/>
              <a:t>12/13/2024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C85D74-A7D8-4EBD-B500-E2C0FBDF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0763" y="4898158"/>
            <a:ext cx="5371150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C.Bhat      APT Seminar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31E3D6A-F34A-4B2E-ADE1-2C1161EE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10550" y="4889266"/>
            <a:ext cx="635872" cy="207803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fld id="{44D64833-0210-4999-B6BB-5BBCA76D12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2400" kern="1200">
          <a:solidFill>
            <a:srgbClr val="0000CC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685800" rtl="0" eaLnBrk="1" latinLnBrk="0" hangingPunct="1">
        <a:spcBef>
          <a:spcPct val="20000"/>
        </a:spcBef>
        <a:buFont typeface="Wingdings" panose="05000000000000000000" pitchFamily="2" charset="2"/>
        <a:buChar char="q"/>
        <a:defRPr sz="24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604838" indent="-261938" algn="l" defTabSz="685800" rtl="0" eaLnBrk="1" latinLnBrk="0" hangingPunct="1">
        <a:spcBef>
          <a:spcPct val="20000"/>
        </a:spcBef>
        <a:buFont typeface="Wingdings" panose="05000000000000000000" pitchFamily="2" charset="2"/>
        <a:buChar char="Ø"/>
        <a:defRPr sz="21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Wingdings" panose="05000000000000000000" pitchFamily="2" charset="2"/>
        <a:buChar char="v"/>
        <a:defRPr sz="18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500" kern="1200">
          <a:solidFill>
            <a:srgbClr val="C00000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0C70E8-5993-5C00-A0DB-64AF14857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250" y="614363"/>
            <a:ext cx="8672513" cy="4149497"/>
          </a:xfrm>
        </p:spPr>
        <p:txBody>
          <a:bodyPr numCol="2"/>
          <a:lstStyle/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Friday last week PESD repaired MI8BND supply, internal water leak found.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E4R GMPS magnet 15Hz testing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BBPL12 Timing Board repair/delay trigger chassis replacement to fix  BBPL12 BPMs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Flat injection studies on Sunday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Mon, tested controls for 2SC. Had issues with IOC functionality after update. Beam was off to Booster for this test.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Tues digital LLRF studies, established beam to BNB.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Wed general tuning after BNB target scans. 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Thursday Another 2SC IOC controls test to debug issues. General Booster tuning. Flat </a:t>
            </a:r>
            <a:r>
              <a:rPr lang="en-US" sz="1200" dirty="0" err="1">
                <a:solidFill>
                  <a:schemeClr val="accent5"/>
                </a:solidFill>
              </a:rPr>
              <a:t>Inj</a:t>
            </a:r>
            <a:r>
              <a:rPr lang="en-US" sz="1200" dirty="0">
                <a:solidFill>
                  <a:schemeClr val="accent5"/>
                </a:solidFill>
              </a:rPr>
              <a:t> studies. 2SC orbit prep.</a:t>
            </a:r>
          </a:p>
          <a:p>
            <a:pPr marL="744537" lvl="2" indent="-171450">
              <a:buFont typeface="Arial" panose="020B0604020202020204" pitchFamily="34" charset="0"/>
              <a:buChar char="•"/>
            </a:pPr>
            <a:r>
              <a:rPr lang="en-US" sz="1200" u="sng" dirty="0">
                <a:solidFill>
                  <a:schemeClr val="accent5"/>
                </a:solidFill>
              </a:rPr>
              <a:t>Request: Controls test today at 3:00-3:30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Planning collimator shielding validation study at 0800on Sunday Dec15</a:t>
            </a:r>
            <a:r>
              <a:rPr lang="en-US" sz="1200" baseline="30000" dirty="0">
                <a:solidFill>
                  <a:schemeClr val="accent5"/>
                </a:solidFill>
              </a:rPr>
              <a:t>th</a:t>
            </a:r>
            <a:r>
              <a:rPr lang="en-US" sz="1200" dirty="0">
                <a:solidFill>
                  <a:schemeClr val="accent5"/>
                </a:solidFill>
              </a:rPr>
              <a:t>. No beam to BNB 4-6hr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5"/>
                </a:solidFill>
              </a:rPr>
              <a:t>E4R: probe replacement today, more measurements next week, trying to finish 15Hz before January.</a:t>
            </a: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454025" lvl="1" indent="-1714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5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endParaRPr lang="en-US" sz="1200" dirty="0">
              <a:solidFill>
                <a:schemeClr val="accent5"/>
              </a:solidFill>
            </a:endParaRPr>
          </a:p>
          <a:p>
            <a:pPr lvl="1"/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CD27B3-969B-52F5-BB0D-772495F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6F776E-85DE-40DB-0477-C4F29B79B39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12/13/2024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97E05-68E9-158E-94B0-56CEBB685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48F32-9D09-15A1-27D0-5E13FE373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FD07C8-61DA-1076-1F90-B1B351CA98E0}"/>
              </a:ext>
            </a:extLst>
          </p:cNvPr>
          <p:cNvSpPr/>
          <p:nvPr/>
        </p:nvSpPr>
        <p:spPr>
          <a:xfrm>
            <a:off x="7515497" y="3418115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E7C71DC-3070-8961-2634-992415DC9327}"/>
              </a:ext>
            </a:extLst>
          </p:cNvPr>
          <p:cNvSpPr/>
          <p:nvPr/>
        </p:nvSpPr>
        <p:spPr>
          <a:xfrm>
            <a:off x="7465423" y="3061063"/>
            <a:ext cx="100148" cy="121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3BDE7A-16F5-BD27-12D1-2BB83CE3C3B6}"/>
              </a:ext>
            </a:extLst>
          </p:cNvPr>
          <p:cNvSpPr/>
          <p:nvPr/>
        </p:nvSpPr>
        <p:spPr>
          <a:xfrm>
            <a:off x="7473042" y="2682204"/>
            <a:ext cx="215537" cy="257651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075FC7-4D1E-33FA-C87F-912FE8DA4794}"/>
              </a:ext>
            </a:extLst>
          </p:cNvPr>
          <p:cNvSpPr/>
          <p:nvPr/>
        </p:nvSpPr>
        <p:spPr>
          <a:xfrm>
            <a:off x="7898673" y="2817935"/>
            <a:ext cx="252549" cy="365048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12" descr="Chart, pie chart&#10;&#10;Description automatically generated">
            <a:extLst>
              <a:ext uri="{FF2B5EF4-FFF2-40B4-BE49-F238E27FC236}">
                <a16:creationId xmlns:a16="http://schemas.microsoft.com/office/drawing/2014/main" id="{6DF33525-BAE5-47E9-DF01-F8A0E8FBA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310" y="3000459"/>
            <a:ext cx="2260874" cy="164427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E289B78-B058-4892-EE68-AF44484E4C30}"/>
              </a:ext>
            </a:extLst>
          </p:cNvPr>
          <p:cNvSpPr txBox="1"/>
          <p:nvPr/>
        </p:nvSpPr>
        <p:spPr>
          <a:xfrm>
            <a:off x="4025550" y="4005917"/>
            <a:ext cx="155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DT: about 30min</a:t>
            </a:r>
          </a:p>
          <a:p>
            <a:r>
              <a:rPr lang="en-US" sz="1200" dirty="0"/>
              <a:t>BRF8 EAPS trips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4C7B10-3CCE-3BEC-D479-645BD2283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5601" y="83184"/>
            <a:ext cx="4473536" cy="32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0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7F0D2A-EACD-92E7-0B7A-0412A25F7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591504"/>
            <a:ext cx="4640009" cy="417252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Booster Digital LLRF study (</a:t>
            </a:r>
            <a:r>
              <a:rPr lang="en-US" b="1" dirty="0"/>
              <a:t>Ed Cullerton, Brian Schupbach</a:t>
            </a:r>
            <a:r>
              <a:rPr lang="en-US" dirty="0"/>
              <a:t>, John Kuharik, Kent, Salah, Chandra …) </a:t>
            </a:r>
            <a:r>
              <a:rPr lang="en-US" b="1" dirty="0"/>
              <a:t>(Needed for PIP/PIP-II)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Type of Study: Dedicated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Date: 4</a:t>
            </a:r>
            <a:r>
              <a:rPr lang="en-US" baseline="30000" dirty="0"/>
              <a:t>th</a:t>
            </a:r>
            <a:r>
              <a:rPr lang="en-US" dirty="0"/>
              <a:t>, 5</a:t>
            </a:r>
            <a:r>
              <a:rPr lang="en-US" baseline="30000" dirty="0"/>
              <a:t>th</a:t>
            </a:r>
            <a:r>
              <a:rPr lang="en-US" dirty="0"/>
              <a:t>, 6</a:t>
            </a:r>
            <a:r>
              <a:rPr lang="en-US" baseline="30000" dirty="0"/>
              <a:t>th </a:t>
            </a:r>
            <a:r>
              <a:rPr lang="en-US" dirty="0"/>
              <a:t>and 10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Goal: Test and commission the DLLRF with new firmware for beam to Beam-dump, BNB and MI/RR. 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Previous studies with old firmware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Pre-study Calibrations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LLRF start and </a:t>
            </a:r>
            <a:r>
              <a:rPr lang="en-US" dirty="0" err="1"/>
              <a:t>Bmin</a:t>
            </a:r>
            <a:r>
              <a:rPr lang="en-US" dirty="0"/>
              <a:t> Calibration – 5/17/22 Study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Notch Calibration, MI Reset Calibration, Beam Extraction Sync (BES) Calibration – 5/17/22 Study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No-Beam Studies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Frequency-to-Tuner Curve Calibration - 5/22/24 Study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Beam Studies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Accelerate Beam to Dump 6/12/24 and to BNB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Developing new firmware (between 6/12-present- work is in progress)</a:t>
            </a:r>
          </a:p>
          <a:p>
            <a:pPr lvl="2">
              <a:lnSpc>
                <a:spcPct val="120000"/>
              </a:lnSpc>
            </a:pPr>
            <a:r>
              <a:rPr lang="en-US" b="1" dirty="0"/>
              <a:t>Study with dedicated beam since12/4 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Achieved all of the above except beam to BNB</a:t>
            </a:r>
          </a:p>
          <a:p>
            <a:pPr lvl="3">
              <a:lnSpc>
                <a:spcPct val="120000"/>
              </a:lnSpc>
            </a:pPr>
            <a:r>
              <a:rPr lang="en-US" dirty="0"/>
              <a:t>Beam intensity~4.2E12ppp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Injection and beam capture looks acceptable– needs work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Transition crossing: far smoother than current operation</a:t>
            </a:r>
          </a:p>
          <a:p>
            <a:pPr lvl="4">
              <a:lnSpc>
                <a:spcPct val="120000"/>
              </a:lnSpc>
            </a:pPr>
            <a:r>
              <a:rPr lang="en-US" dirty="0"/>
              <a:t>Beam data is taken and being analyzed. Longitudinal dampers needs to be phased in.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         </a:t>
            </a:r>
            <a:r>
              <a:rPr lang="en-US" b="1" dirty="0"/>
              <a:t>Work in progress (needs several dedicated studies)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2E55E5-525C-A234-6227-ED7799C5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13187"/>
            <a:ext cx="8686800" cy="320908"/>
          </a:xfrm>
        </p:spPr>
        <p:txBody>
          <a:bodyPr/>
          <a:lstStyle/>
          <a:p>
            <a:r>
              <a:rPr lang="en-US" sz="1800" dirty="0"/>
              <a:t>Booster Dedicated/Parasitic  Study Report:12/4/2024-12/12/2024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1DE48-EEE1-200B-EEA2-8389876E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018" y="4938671"/>
            <a:ext cx="2595837" cy="17796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             9 am Operation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909B0-F03D-E21D-F697-59E71F19F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815F03F-61BE-5975-6715-94B1FFE429D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Dec 13, 2024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CF7315-F008-1ECD-6B7F-562EB28A749D}"/>
              </a:ext>
            </a:extLst>
          </p:cNvPr>
          <p:cNvSpPr txBox="1">
            <a:spLocks/>
          </p:cNvSpPr>
          <p:nvPr/>
        </p:nvSpPr>
        <p:spPr>
          <a:xfrm>
            <a:off x="5376672" y="642461"/>
            <a:ext cx="3538728" cy="3652362"/>
          </a:xfrm>
          <a:prstGeom prst="rect">
            <a:avLst/>
          </a:prstGeom>
        </p:spPr>
        <p:txBody>
          <a:bodyPr lIns="0" tIns="0" rIns="0" bIns="0">
            <a:normAutofit fontScale="62500" lnSpcReduction="20000"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133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 kern="1200">
                <a:solidFill>
                  <a:srgbClr val="00B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800" dirty="0"/>
              <a:t>Booster Flat injection Study (Chandra Bhat, Salah Chaurize, John Kuharik, Kent Triplett, (Ralitsa)) </a:t>
            </a:r>
            <a:r>
              <a:rPr lang="en-US" sz="1800" b="1" dirty="0"/>
              <a:t>(Needed for PIP/PIP-II)</a:t>
            </a:r>
            <a:endParaRPr lang="en-US" sz="18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Type of Study: Dedicated and parasitic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Date: 3</a:t>
            </a:r>
            <a:r>
              <a:rPr lang="en-US" sz="1600" baseline="30000" dirty="0"/>
              <a:t>rd</a:t>
            </a:r>
            <a:r>
              <a:rPr lang="en-US" sz="1600" dirty="0"/>
              <a:t>, 8</a:t>
            </a:r>
            <a:r>
              <a:rPr lang="en-US" sz="1600" baseline="30000" dirty="0"/>
              <a:t>th</a:t>
            </a:r>
            <a:r>
              <a:rPr lang="en-US" sz="1600" dirty="0"/>
              <a:t> ,9</a:t>
            </a:r>
            <a:r>
              <a:rPr lang="en-US" sz="1600" baseline="30000" dirty="0"/>
              <a:t>th</a:t>
            </a:r>
            <a:r>
              <a:rPr lang="en-US" sz="1600" dirty="0"/>
              <a:t> , 12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Goal: Flatting the injection front-porch for ~300 </a:t>
            </a:r>
            <a:r>
              <a:rPr lang="en-US" sz="1600" dirty="0">
                <a:sym typeface="Symbol" panose="05050102010706020507" pitchFamily="18" charset="2"/>
              </a:rPr>
              <a:t>s </a:t>
            </a:r>
            <a:r>
              <a:rPr lang="en-US" sz="1600" dirty="0"/>
              <a:t>using Booster dipole correctors in current operation</a:t>
            </a:r>
          </a:p>
          <a:p>
            <a:pPr lvl="2">
              <a:lnSpc>
                <a:spcPct val="120000"/>
              </a:lnSpc>
            </a:pPr>
            <a:r>
              <a:rPr lang="en-US" sz="1500" dirty="0"/>
              <a:t>This is a continuation of the studies carried out in June 2024 (Kiyomi, Ralitsa, …..)</a:t>
            </a:r>
          </a:p>
          <a:p>
            <a:pPr lvl="2">
              <a:lnSpc>
                <a:spcPct val="120000"/>
              </a:lnSpc>
            </a:pPr>
            <a:r>
              <a:rPr lang="en-US" sz="1500" dirty="0"/>
              <a:t>Study (Dec. 3-12)</a:t>
            </a:r>
          </a:p>
          <a:p>
            <a:pPr lvl="3">
              <a:lnSpc>
                <a:spcPct val="120000"/>
              </a:lnSpc>
            </a:pPr>
            <a:r>
              <a:rPr lang="en-US" sz="1400" dirty="0"/>
              <a:t>Orbit were flattened for ~240 </a:t>
            </a:r>
            <a:r>
              <a:rPr lang="en-US" sz="1400" dirty="0">
                <a:sym typeface="Symbol" panose="05050102010706020507" pitchFamily="18" charset="2"/>
              </a:rPr>
              <a:t>s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sym typeface="Symbol" panose="05050102010706020507" pitchFamily="18" charset="2"/>
              </a:rPr>
              <a:t>Confirmed that operationally used  </a:t>
            </a:r>
            <a:r>
              <a:rPr lang="en-US" sz="1400" dirty="0" err="1">
                <a:sym typeface="Symbol" panose="05050102010706020507" pitchFamily="18" charset="2"/>
              </a:rPr>
              <a:t>frf</a:t>
            </a:r>
            <a:r>
              <a:rPr lang="en-US" sz="1400" dirty="0">
                <a:sym typeface="Symbol" panose="05050102010706020507" pitchFamily="18" charset="2"/>
              </a:rPr>
              <a:t> curve is not optimal, needs matching to the CFM dipole field to eliminate beam motion below 5ms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sym typeface="Symbol" panose="05050102010706020507" pitchFamily="18" charset="2"/>
              </a:rPr>
              <a:t>Studied effect of reset delay B:RSTDLY</a:t>
            </a:r>
          </a:p>
          <a:p>
            <a:pPr lvl="3">
              <a:lnSpc>
                <a:spcPct val="120000"/>
              </a:lnSpc>
            </a:pPr>
            <a:r>
              <a:rPr lang="en-US" sz="1400" dirty="0">
                <a:sym typeface="Symbol" panose="05050102010706020507" pitchFamily="18" charset="2"/>
              </a:rPr>
              <a:t>Tried different dipole corrector ramp to flatten the effective B field at beam injection.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dirty="0">
                <a:sym typeface="Symbol" panose="05050102010706020507" pitchFamily="18" charset="2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800" b="1" dirty="0">
                <a:sym typeface="Symbol" panose="05050102010706020507" pitchFamily="18" charset="2"/>
              </a:rPr>
              <a:t>Work in progress (needs several dedicated studies)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52768069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17017</TotalTime>
  <Words>509</Words>
  <Application>Microsoft Office PowerPoint</Application>
  <PresentationFormat>On-screen Show (16:9)</PresentationFormat>
  <Paragraphs>60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Courier New</vt:lpstr>
      <vt:lpstr>Helvetica</vt:lpstr>
      <vt:lpstr>Wingdings</vt:lpstr>
      <vt:lpstr>Fermilab_PPT_090915</vt:lpstr>
      <vt:lpstr>Office Theme</vt:lpstr>
      <vt:lpstr>Booster Summary</vt:lpstr>
      <vt:lpstr>Booster Dedicated/Parasitic  Study Report:12/4/2024-12/12/2024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125</cp:revision>
  <cp:lastPrinted>2014-01-20T19:40:21Z</cp:lastPrinted>
  <dcterms:created xsi:type="dcterms:W3CDTF">2021-08-20T13:25:13Z</dcterms:created>
  <dcterms:modified xsi:type="dcterms:W3CDTF">2024-12-13T14:39:12Z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