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5"/>
  </p:notesMasterIdLst>
  <p:handoutMasterIdLst>
    <p:handoutMasterId r:id="rId6"/>
  </p:handoutMasterIdLst>
  <p:sldIdLst>
    <p:sldId id="294" r:id="rId2"/>
    <p:sldId id="303" r:id="rId3"/>
    <p:sldId id="304" r:id="rId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97D7EB"/>
    <a:srgbClr val="98D7EA"/>
    <a:srgbClr val="98D7EB"/>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66" autoAdjust="0"/>
    <p:restoredTop sz="94663"/>
  </p:normalViewPr>
  <p:slideViewPr>
    <p:cSldViewPr snapToGrid="0" snapToObjects="1" showGuides="1">
      <p:cViewPr>
        <p:scale>
          <a:sx n="160" d="100"/>
          <a:sy n="160" d="100"/>
        </p:scale>
        <p:origin x="144" y="34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11/22/24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11/22/24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A building with lights in the sky&#10;&#10;Description automatically generated">
            <a:extLst>
              <a:ext uri="{FF2B5EF4-FFF2-40B4-BE49-F238E27FC236}">
                <a16:creationId xmlns:a16="http://schemas.microsoft.com/office/drawing/2014/main" id="{70F9B119-24B9-3498-D3DA-B5A7415ECE86}"/>
              </a:ext>
            </a:extLst>
          </p:cNvPr>
          <p:cNvPicPr>
            <a:picLocks noChangeAspect="1"/>
          </p:cNvPicPr>
          <p:nvPr userDrawn="1"/>
        </p:nvPicPr>
        <p:blipFill>
          <a:blip r:embed="rId2"/>
          <a:stretch>
            <a:fillRect/>
          </a:stretch>
        </p:blipFill>
        <p:spPr>
          <a:xfrm>
            <a:off x="-12979" y="-1151268"/>
            <a:ext cx="9167863" cy="4583932"/>
          </a:xfrm>
          <a:prstGeom prst="rect">
            <a:avLst/>
          </a:prstGeom>
        </p:spPr>
      </p:pic>
      <p:sp>
        <p:nvSpPr>
          <p:cNvPr id="7" name="Text Placeholder 23"/>
          <p:cNvSpPr>
            <a:spLocks noGrp="1"/>
          </p:cNvSpPr>
          <p:nvPr>
            <p:ph type="body" sz="quarter" idx="10" hasCustomPrompt="1"/>
          </p:nvPr>
        </p:nvSpPr>
        <p:spPr>
          <a:xfrm>
            <a:off x="341927" y="420612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44717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5A398F72-5AE3-4B48-9BF9-B12EB95E7A8B}" type="datetime5">
              <a:rPr lang="en-US" smtClean="0"/>
              <a:t>12-Dec-24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Kit Fieldhouse &amp; Marty Murphy |  AD/BD/MI</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F9B85199-8339-5446-B0B4-893D1D10D754}" type="datetime5">
              <a:rPr lang="en-US" smtClean="0"/>
              <a:t>12-Dec-24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Kit Fieldhouse &amp; Marty Murphy |  AD/BD/MI</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52911C08-F4FD-4D4F-BE51-7EFB79B4E80B}" type="datetime5">
              <a:rPr lang="en-US" smtClean="0"/>
              <a:t>12-Dec-24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Kit Fieldhouse &amp; Marty Murphy |  AD/BD/MI</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4EE12E5-0A72-214C-BF80-171FB4A41100}" type="datetime5">
              <a:rPr lang="en-US" smtClean="0"/>
              <a:t>12-Dec-24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Kit Fieldhouse &amp; Marty Murphy |  AD/BD/MI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248443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D300D39-39CC-AD41-A9EB-5589816B6B78}" type="datetime5">
              <a:rPr lang="en-US" smtClean="0"/>
              <a:t>12-Dec-24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Kit Fieldhouse &amp; Marty Murphy |  AD/BD/MI</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20FF1DF-5FAF-924A-8DB0-7F45A20CF2E9}" type="datetime5">
              <a:rPr lang="en-US" smtClean="0"/>
              <a:t>12-Dec-24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Kit Fieldhouse &amp; Marty Murphy |  AD/BD/MI</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106EE57-9076-A74A-A599-655EF6744EEF}" type="datetime5">
              <a:rPr lang="en-US" smtClean="0"/>
              <a:t>12-Dec-24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Kit Fieldhouse &amp; Marty Murphy |  AD/BD/MI</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33" r:id="rId2"/>
    <p:sldLayoutId id="2147484127" r:id="rId3"/>
    <p:sldLayoutId id="2147484125" r:id="rId4"/>
    <p:sldLayoutId id="2147484132" r:id="rId5"/>
    <p:sldLayoutId id="2147484131" r:id="rId6"/>
    <p:sldLayoutId id="2147484129" r:id="rId7"/>
    <p:sldLayoutId id="2147484104" r:id="rId8"/>
    <p:sldLayoutId id="2147484105" r:id="rId9"/>
    <p:sldLayoutId id="2147484120" r:id="rId10"/>
    <p:sldLayoutId id="2147484103" r:id="rId11"/>
    <p:sldLayoutId id="2147484122" r:id="rId12"/>
    <p:sldLayoutId id="2147484116" r:id="rId13"/>
  </p:sldLayoutIdLst>
  <p:hf sldNum="0"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Kit Fieldhouse &amp; Marty Murphy			</a:t>
            </a:r>
          </a:p>
          <a:p>
            <a:r>
              <a:rPr lang="en-US" dirty="0"/>
              <a:t>13</a:t>
            </a:r>
            <a:r>
              <a:rPr lang="en-US" sz="1400" dirty="0"/>
              <a:t> Dec. 2024</a:t>
            </a:r>
          </a:p>
        </p:txBody>
      </p:sp>
      <p:sp>
        <p:nvSpPr>
          <p:cNvPr id="3" name="Text Placeholder 2"/>
          <p:cNvSpPr>
            <a:spLocks noGrp="1"/>
          </p:cNvSpPr>
          <p:nvPr>
            <p:ph type="body" sz="quarter" idx="11"/>
          </p:nvPr>
        </p:nvSpPr>
        <p:spPr/>
        <p:txBody>
          <a:bodyPr>
            <a:noAutofit/>
          </a:bodyPr>
          <a:lstStyle/>
          <a:p>
            <a:r>
              <a:rPr lang="en-US" sz="2400" dirty="0"/>
              <a:t>0900 AD Shutdown Scheduling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a:xfrm>
            <a:off x="228600" y="66282"/>
            <a:ext cx="8686800" cy="320908"/>
          </a:xfrm>
        </p:spPr>
        <p:txBody>
          <a:bodyPr/>
          <a:lstStyle/>
          <a:p>
            <a:r>
              <a:rPr lang="en-US" dirty="0"/>
              <a:t>Current Status</a:t>
            </a:r>
          </a:p>
        </p:txBody>
      </p:sp>
      <p:sp>
        <p:nvSpPr>
          <p:cNvPr id="4" name="Date Placeholder 3">
            <a:extLst>
              <a:ext uri="{FF2B5EF4-FFF2-40B4-BE49-F238E27FC236}">
                <a16:creationId xmlns:a16="http://schemas.microsoft.com/office/drawing/2014/main" id="{120600C3-BC96-B0A9-9F35-605BE21A1ED5}"/>
              </a:ext>
            </a:extLst>
          </p:cNvPr>
          <p:cNvSpPr>
            <a:spLocks noGrp="1"/>
          </p:cNvSpPr>
          <p:nvPr>
            <p:ph type="dt" sz="half" idx="2"/>
          </p:nvPr>
        </p:nvSpPr>
        <p:spPr>
          <a:xfrm>
            <a:off x="736826" y="4878161"/>
            <a:ext cx="909093" cy="182155"/>
          </a:xfrm>
        </p:spPr>
        <p:txBody>
          <a:bodyPr/>
          <a:lstStyle/>
          <a:p>
            <a:pPr>
              <a:defRPr/>
            </a:pPr>
            <a:fld id="{F13ADE87-72D5-BC4F-8591-0C6704C51A4A}" type="datetime5">
              <a:rPr lang="en-US" smtClean="0"/>
              <a:t>12-Dec-24</a:t>
            </a:fld>
            <a:endParaRPr lang="en-US" dirty="0"/>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a:xfrm>
            <a:off x="1800947" y="4878161"/>
            <a:ext cx="6262118" cy="182155"/>
          </a:xfrm>
        </p:spPr>
        <p:txBody>
          <a:bodyPr/>
          <a:lstStyle/>
          <a:p>
            <a:pPr>
              <a:defRPr/>
            </a:pPr>
            <a:r>
              <a:rPr lang="en-US" dirty="0"/>
              <a:t>Kit Fieldhouse &amp; Marty Murphy |  AD/BD/MI</a:t>
            </a:r>
            <a:endParaRPr lang="en-US" b="1" dirty="0"/>
          </a:p>
        </p:txBody>
      </p:sp>
      <p:sp>
        <p:nvSpPr>
          <p:cNvPr id="11" name="TextBox 10">
            <a:extLst>
              <a:ext uri="{FF2B5EF4-FFF2-40B4-BE49-F238E27FC236}">
                <a16:creationId xmlns:a16="http://schemas.microsoft.com/office/drawing/2014/main" id="{E247BD68-DE88-1418-6ABE-CF3CA7423C81}"/>
              </a:ext>
            </a:extLst>
          </p:cNvPr>
          <p:cNvSpPr txBox="1"/>
          <p:nvPr/>
        </p:nvSpPr>
        <p:spPr>
          <a:xfrm>
            <a:off x="228599" y="448135"/>
            <a:ext cx="8686800" cy="4247317"/>
          </a:xfrm>
          <a:prstGeom prst="rect">
            <a:avLst/>
          </a:prstGeom>
          <a:noFill/>
        </p:spPr>
        <p:txBody>
          <a:bodyPr wrap="square" rtlCol="0">
            <a:spAutoFit/>
          </a:bodyPr>
          <a:lstStyle/>
          <a:p>
            <a:pPr marL="628650" lvl="1" indent="-171450">
              <a:buFont typeface="Arial" panose="020B0604020202020204" pitchFamily="34" charset="0"/>
              <a:buChar char="•"/>
            </a:pPr>
            <a:endParaRPr lang="en-US" sz="900" dirty="0">
              <a:latin typeface="Helvetica" pitchFamily="2" charset="0"/>
            </a:endParaRPr>
          </a:p>
          <a:p>
            <a:pPr marL="171450" indent="-171450">
              <a:buFont typeface="Arial" panose="020B0604020202020204" pitchFamily="34" charset="0"/>
              <a:buChar char="•"/>
            </a:pPr>
            <a:r>
              <a:rPr lang="en-US" sz="1400" b="1" dirty="0">
                <a:latin typeface="Helvetica" pitchFamily="2" charset="0"/>
              </a:rPr>
              <a:t>Beam to BNB established Tuesday afternoon!  </a:t>
            </a:r>
            <a:r>
              <a:rPr lang="en-US" sz="1400" dirty="0">
                <a:latin typeface="Helvetica" pitchFamily="2" charset="0"/>
              </a:rPr>
              <a:t>Much beam line tuning followed. </a:t>
            </a:r>
          </a:p>
          <a:p>
            <a:pPr marL="171450" indent="-171450">
              <a:buFont typeface="Arial" panose="020B0604020202020204" pitchFamily="34" charset="0"/>
              <a:buChar char="•"/>
            </a:pPr>
            <a:r>
              <a:rPr lang="en-US" sz="1400" b="1" dirty="0">
                <a:latin typeface="Helvetica" pitchFamily="2" charset="0"/>
              </a:rPr>
              <a:t>MI LCW</a:t>
            </a:r>
          </a:p>
          <a:p>
            <a:pPr marL="628650" lvl="1" indent="-171450">
              <a:buFont typeface="Arial" panose="020B0604020202020204" pitchFamily="34" charset="0"/>
              <a:buChar char="•"/>
            </a:pPr>
            <a:r>
              <a:rPr lang="en-US" sz="1400" dirty="0">
                <a:latin typeface="Helvetica" pitchFamily="2" charset="0"/>
              </a:rPr>
              <a:t>Will need heat exchangers to establish beam to Muon Campus.</a:t>
            </a:r>
          </a:p>
          <a:p>
            <a:pPr marL="628650" lvl="1" indent="-171450">
              <a:buFont typeface="Arial" panose="020B0604020202020204" pitchFamily="34" charset="0"/>
              <a:buChar char="•"/>
            </a:pPr>
            <a:r>
              <a:rPr lang="en-US" sz="1400" dirty="0">
                <a:latin typeface="Helvetica" pitchFamily="2" charset="0"/>
              </a:rPr>
              <a:t>The external assessment of the PPD pressure vessel finite element analysis will be delivered today (Friday 13 Dec.).  Ongoing conversations with the vendor indicate that our analysis is reasonable, but we expect additional steps will be needed to certify any remaining HX.</a:t>
            </a:r>
          </a:p>
          <a:p>
            <a:pPr marL="628650" lvl="1" indent="-171450">
              <a:buFont typeface="Arial" panose="020B0604020202020204" pitchFamily="34" charset="0"/>
              <a:buChar char="•"/>
            </a:pPr>
            <a:r>
              <a:rPr lang="en-US" sz="1400" b="1" dirty="0">
                <a:latin typeface="Helvetica" pitchFamily="2" charset="0"/>
              </a:rPr>
              <a:t>We need heat exchangers around the ring and in the P1 beam line LCW system to move forward with protons to Muon Campus</a:t>
            </a:r>
            <a:r>
              <a:rPr lang="en-US" sz="1400" dirty="0">
                <a:latin typeface="Helvetica" pitchFamily="2" charset="0"/>
              </a:rPr>
              <a:t>.</a:t>
            </a:r>
          </a:p>
          <a:p>
            <a:pPr marL="628650" lvl="1" indent="-171450">
              <a:buFont typeface="Arial" panose="020B0604020202020204" pitchFamily="34" charset="0"/>
              <a:buChar char="•"/>
            </a:pPr>
            <a:endParaRPr lang="en-US" sz="900" dirty="0">
              <a:latin typeface="Helvetica" pitchFamily="2" charset="0"/>
            </a:endParaRPr>
          </a:p>
          <a:p>
            <a:pPr marL="171450" indent="-171450">
              <a:buFont typeface="Arial" panose="020B0604020202020204" pitchFamily="34" charset="0"/>
              <a:buChar char="•"/>
            </a:pPr>
            <a:r>
              <a:rPr lang="en-US" sz="1400" b="1" dirty="0">
                <a:latin typeface="Helvetica" pitchFamily="2" charset="0"/>
              </a:rPr>
              <a:t>MI Power</a:t>
            </a:r>
          </a:p>
          <a:p>
            <a:pPr marL="628650" lvl="1" indent="-171450">
              <a:buFont typeface="Arial" panose="020B0604020202020204" pitchFamily="34" charset="0"/>
              <a:buChar char="•"/>
            </a:pPr>
            <a:r>
              <a:rPr lang="en-US" sz="1400" dirty="0">
                <a:latin typeface="Helvetica" pitchFamily="2" charset="0"/>
              </a:rPr>
              <a:t>MI-10 house safety disconnect was having issues opening/closing.  Electricians found damage to wires that feed the disconnect.  Those wires were replaced.  This added a day to the job.</a:t>
            </a:r>
          </a:p>
          <a:p>
            <a:pPr marL="628650" lvl="1" indent="-171450">
              <a:buFont typeface="Arial" panose="020B0604020202020204" pitchFamily="34" charset="0"/>
              <a:buChar char="•"/>
            </a:pPr>
            <a:r>
              <a:rPr lang="en-US" sz="1400" dirty="0">
                <a:latin typeface="Helvetica" pitchFamily="2" charset="0"/>
              </a:rPr>
              <a:t>AD continues to work with ISD to determine the best configuration for powering beam lines and to adjust LOTO procedures as needed.</a:t>
            </a:r>
          </a:p>
          <a:p>
            <a:pPr marL="171450" indent="-171450">
              <a:buFont typeface="Arial" panose="020B0604020202020204" pitchFamily="34" charset="0"/>
              <a:buChar char="•"/>
            </a:pPr>
            <a:r>
              <a:rPr lang="en-US" sz="1400" dirty="0">
                <a:latin typeface="Helvetica" pitchFamily="2" charset="0"/>
              </a:rPr>
              <a:t>MI-201 sump pump discharge was modified to prevent formation of an ice-plug.   The modifications were not successful and water is now re-directed to the MI218 pit on Thursday.  Thanks to Ops and ISD for their efforts with hose and portable pumps.</a:t>
            </a:r>
          </a:p>
          <a:p>
            <a:pPr marL="171450" indent="-171450">
              <a:buFont typeface="Arial" panose="020B0604020202020204" pitchFamily="34" charset="0"/>
              <a:buChar char="•"/>
            </a:pPr>
            <a:r>
              <a:rPr lang="en-US" sz="1400" dirty="0">
                <a:latin typeface="Helvetica" pitchFamily="2" charset="0"/>
              </a:rPr>
              <a:t>MI-30 straight section (HRA) RR alignment measurements wrapped on Wednesday with increased work planning; MI department is waiting for the alignment report to see if any additional moves are needed. 	</a:t>
            </a:r>
          </a:p>
        </p:txBody>
      </p:sp>
      <p:sp>
        <p:nvSpPr>
          <p:cNvPr id="2" name="Title 2">
            <a:extLst>
              <a:ext uri="{FF2B5EF4-FFF2-40B4-BE49-F238E27FC236}">
                <a16:creationId xmlns:a16="http://schemas.microsoft.com/office/drawing/2014/main" id="{9B04E21F-DE0F-4515-EA43-E3374E392435}"/>
              </a:ext>
            </a:extLst>
          </p:cNvPr>
          <p:cNvSpPr txBox="1">
            <a:spLocks/>
          </p:cNvSpPr>
          <p:nvPr/>
        </p:nvSpPr>
        <p:spPr>
          <a:xfrm>
            <a:off x="164988" y="2046577"/>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195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endParaRPr lang="en-US" dirty="0"/>
          </a:p>
          <a:p>
            <a:endParaRPr lang="en-US" dirty="0"/>
          </a:p>
        </p:txBody>
      </p:sp>
    </p:spTree>
    <p:extLst>
      <p:ext uri="{BB962C8B-B14F-4D97-AF65-F5344CB8AC3E}">
        <p14:creationId xmlns:p14="http://schemas.microsoft.com/office/powerpoint/2010/main" val="87846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D5F62-6BBC-6321-517E-3A94AAB7982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C8820D0-EA5F-DD17-BF89-12DED68175C3}"/>
              </a:ext>
            </a:extLst>
          </p:cNvPr>
          <p:cNvSpPr>
            <a:spLocks noGrp="1"/>
          </p:cNvSpPr>
          <p:nvPr>
            <p:ph type="dt" sz="half" idx="2"/>
          </p:nvPr>
        </p:nvSpPr>
        <p:spPr>
          <a:xfrm>
            <a:off x="736826" y="4878161"/>
            <a:ext cx="909093" cy="182155"/>
          </a:xfrm>
        </p:spPr>
        <p:txBody>
          <a:bodyPr/>
          <a:lstStyle/>
          <a:p>
            <a:pPr>
              <a:defRPr/>
            </a:pPr>
            <a:fld id="{8652514C-2737-514C-B69C-2CDA736D7764}" type="datetime5">
              <a:rPr lang="en-US" smtClean="0"/>
              <a:t>12-Dec-24</a:t>
            </a:fld>
            <a:endParaRPr lang="en-US" dirty="0"/>
          </a:p>
        </p:txBody>
      </p:sp>
      <p:sp>
        <p:nvSpPr>
          <p:cNvPr id="5" name="Footer Placeholder 4">
            <a:extLst>
              <a:ext uri="{FF2B5EF4-FFF2-40B4-BE49-F238E27FC236}">
                <a16:creationId xmlns:a16="http://schemas.microsoft.com/office/drawing/2014/main" id="{EAF41A74-AD2E-63B0-C0B6-1BCD3529F9C9}"/>
              </a:ext>
            </a:extLst>
          </p:cNvPr>
          <p:cNvSpPr>
            <a:spLocks noGrp="1"/>
          </p:cNvSpPr>
          <p:nvPr>
            <p:ph type="ftr" sz="quarter" idx="3"/>
          </p:nvPr>
        </p:nvSpPr>
        <p:spPr>
          <a:xfrm>
            <a:off x="1800947" y="4878161"/>
            <a:ext cx="6262118" cy="182155"/>
          </a:xfrm>
        </p:spPr>
        <p:txBody>
          <a:bodyPr/>
          <a:lstStyle/>
          <a:p>
            <a:pPr>
              <a:defRPr/>
            </a:pPr>
            <a:r>
              <a:rPr lang="en-US"/>
              <a:t>Kit Fieldhouse &amp; Marty Murphy |  AD/BD/MI</a:t>
            </a:r>
            <a:endParaRPr lang="en-US" b="1" dirty="0"/>
          </a:p>
        </p:txBody>
      </p:sp>
      <p:sp>
        <p:nvSpPr>
          <p:cNvPr id="2" name="Title 2">
            <a:extLst>
              <a:ext uri="{FF2B5EF4-FFF2-40B4-BE49-F238E27FC236}">
                <a16:creationId xmlns:a16="http://schemas.microsoft.com/office/drawing/2014/main" id="{DBF0D2B4-9289-5857-7E70-D2BAA2B1F750}"/>
              </a:ext>
            </a:extLst>
          </p:cNvPr>
          <p:cNvSpPr txBox="1">
            <a:spLocks/>
          </p:cNvSpPr>
          <p:nvPr/>
        </p:nvSpPr>
        <p:spPr>
          <a:xfrm>
            <a:off x="164988" y="2046577"/>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195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endParaRPr lang="en-US" dirty="0"/>
          </a:p>
          <a:p>
            <a:endParaRPr lang="en-US" dirty="0"/>
          </a:p>
        </p:txBody>
      </p:sp>
      <p:sp>
        <p:nvSpPr>
          <p:cNvPr id="7" name="Title 2">
            <a:extLst>
              <a:ext uri="{FF2B5EF4-FFF2-40B4-BE49-F238E27FC236}">
                <a16:creationId xmlns:a16="http://schemas.microsoft.com/office/drawing/2014/main" id="{B942CC7F-FAD4-1DB3-CD30-FEE641BA7AB6}"/>
              </a:ext>
            </a:extLst>
          </p:cNvPr>
          <p:cNvSpPr txBox="1">
            <a:spLocks/>
          </p:cNvSpPr>
          <p:nvPr/>
        </p:nvSpPr>
        <p:spPr>
          <a:xfrm>
            <a:off x="292212" y="225534"/>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195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Plan:</a:t>
            </a:r>
          </a:p>
        </p:txBody>
      </p:sp>
      <p:sp>
        <p:nvSpPr>
          <p:cNvPr id="9" name="TextBox 8">
            <a:extLst>
              <a:ext uri="{FF2B5EF4-FFF2-40B4-BE49-F238E27FC236}">
                <a16:creationId xmlns:a16="http://schemas.microsoft.com/office/drawing/2014/main" id="{12CA6CD1-6B4F-68D7-6AC5-41C1FF0EF9D2}"/>
              </a:ext>
            </a:extLst>
          </p:cNvPr>
          <p:cNvSpPr txBox="1"/>
          <p:nvPr/>
        </p:nvSpPr>
        <p:spPr>
          <a:xfrm>
            <a:off x="369752" y="606389"/>
            <a:ext cx="8686800" cy="2816156"/>
          </a:xfrm>
          <a:prstGeom prst="rect">
            <a:avLst/>
          </a:prstGeom>
          <a:noFill/>
        </p:spPr>
        <p:txBody>
          <a:bodyPr wrap="square" rtlCol="0">
            <a:spAutoFit/>
          </a:bodyPr>
          <a:lstStyle/>
          <a:p>
            <a:r>
              <a:rPr lang="en-US" sz="1600" b="1" dirty="0">
                <a:latin typeface="Helvetica" pitchFamily="2" charset="0"/>
              </a:rPr>
              <a:t>For Beam to BNB:</a:t>
            </a:r>
          </a:p>
          <a:p>
            <a:endParaRPr lang="en-US" sz="400" b="1" dirty="0">
              <a:latin typeface="Helvetica" pitchFamily="2" charset="0"/>
            </a:endParaRPr>
          </a:p>
          <a:p>
            <a:pPr marL="285750" indent="-285750">
              <a:buFont typeface="Arial" panose="020B0604020202020204" pitchFamily="34" charset="0"/>
              <a:buChar char="•"/>
            </a:pPr>
            <a:r>
              <a:rPr lang="en-US" sz="1600" dirty="0">
                <a:latin typeface="Helvetica" pitchFamily="2" charset="0"/>
              </a:rPr>
              <a:t>Continue sending protons to BNB.</a:t>
            </a:r>
          </a:p>
          <a:p>
            <a:endParaRPr lang="en-US" sz="900" b="1" dirty="0">
              <a:latin typeface="Helvetica" pitchFamily="2" charset="0"/>
            </a:endParaRPr>
          </a:p>
          <a:p>
            <a:r>
              <a:rPr lang="en-US" sz="1600" b="1" dirty="0">
                <a:latin typeface="Helvetica" pitchFamily="2" charset="0"/>
              </a:rPr>
              <a:t>For Everything Else:</a:t>
            </a:r>
          </a:p>
          <a:p>
            <a:endParaRPr lang="en-US" sz="400" b="1" dirty="0">
              <a:latin typeface="Helvetica" pitchFamily="2" charset="0"/>
            </a:endParaRPr>
          </a:p>
          <a:p>
            <a:pPr marL="285750" indent="-285750">
              <a:buFont typeface="Arial" panose="020B0604020202020204" pitchFamily="34" charset="0"/>
              <a:buChar char="•"/>
            </a:pPr>
            <a:r>
              <a:rPr lang="en-US" sz="1600" dirty="0">
                <a:latin typeface="Helvetica" pitchFamily="2" charset="0"/>
              </a:rPr>
              <a:t>Dual PA testing of MIRF continues on day shifts.</a:t>
            </a:r>
          </a:p>
          <a:p>
            <a:pPr marL="285750" indent="-285750">
              <a:buFont typeface="Arial" panose="020B0604020202020204" pitchFamily="34" charset="0"/>
              <a:buChar char="•"/>
            </a:pPr>
            <a:r>
              <a:rPr lang="en-US" sz="1600" dirty="0">
                <a:latin typeface="Helvetica" pitchFamily="2" charset="0"/>
              </a:rPr>
              <a:t>Complete RR magnet/pipe moves in 30-straight section &amp; re-apply Mu-metal wrapping on RR beam pipe (MSD).  This will be complete in first half of next week.</a:t>
            </a:r>
          </a:p>
          <a:p>
            <a:pPr marL="285750" indent="-285750">
              <a:buFont typeface="Arial" panose="020B0604020202020204" pitchFamily="34" charset="0"/>
              <a:buChar char="•"/>
            </a:pPr>
            <a:r>
              <a:rPr lang="en-US" sz="1600" dirty="0">
                <a:latin typeface="Helvetica" pitchFamily="2" charset="0"/>
              </a:rPr>
              <a:t>Once MI LCW HX are back in service: </a:t>
            </a:r>
          </a:p>
          <a:p>
            <a:pPr marL="742950" lvl="1" indent="-285750">
              <a:buFont typeface="Arial" panose="020B0604020202020204" pitchFamily="34" charset="0"/>
              <a:buChar char="•"/>
            </a:pPr>
            <a:r>
              <a:rPr lang="en-US" sz="1600" dirty="0">
                <a:latin typeface="Helvetica" pitchFamily="2" charset="0"/>
              </a:rPr>
              <a:t>Establish beam to Muon Campus via Recycler.</a:t>
            </a:r>
          </a:p>
          <a:p>
            <a:pPr marL="742950" lvl="1" indent="-285750">
              <a:buFont typeface="Arial" panose="020B0604020202020204" pitchFamily="34" charset="0"/>
              <a:buChar char="•"/>
            </a:pPr>
            <a:r>
              <a:rPr lang="en-US" sz="1600" dirty="0">
                <a:latin typeface="Helvetica" pitchFamily="2" charset="0"/>
              </a:rPr>
              <a:t>A host of Recycler beam studies will be completed.</a:t>
            </a:r>
          </a:p>
          <a:p>
            <a:pPr marL="285750" indent="-285750">
              <a:buFont typeface="Arial" panose="020B0604020202020204" pitchFamily="34" charset="0"/>
              <a:buChar char="•"/>
            </a:pPr>
            <a:endParaRPr lang="en-US" sz="1600" dirty="0">
              <a:latin typeface="Helvetica" pitchFamily="2" charset="0"/>
            </a:endParaRPr>
          </a:p>
        </p:txBody>
      </p:sp>
    </p:spTree>
    <p:extLst>
      <p:ext uri="{BB962C8B-B14F-4D97-AF65-F5344CB8AC3E}">
        <p14:creationId xmlns:p14="http://schemas.microsoft.com/office/powerpoint/2010/main" val="1469886903"/>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67853</TotalTime>
  <Words>362</Words>
  <Application>Microsoft Macintosh PowerPoint</Application>
  <PresentationFormat>On-screen Show (16:9)</PresentationFormat>
  <Paragraphs>32</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Current Status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Murphy</dc:creator>
  <cp:lastModifiedBy>Martin Murphy</cp:lastModifiedBy>
  <cp:revision>32</cp:revision>
  <cp:lastPrinted>2014-01-20T19:40:21Z</cp:lastPrinted>
  <dcterms:created xsi:type="dcterms:W3CDTF">2023-12-04T20:44:29Z</dcterms:created>
  <dcterms:modified xsi:type="dcterms:W3CDTF">2024-12-12T21:50:45Z</dcterms:modified>
</cp:coreProperties>
</file>