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7"/>
  </p:notesMasterIdLst>
  <p:handoutMasterIdLst>
    <p:handoutMasterId r:id="rId8"/>
  </p:handoutMasterIdLst>
  <p:sldIdLst>
    <p:sldId id="294" r:id="rId2"/>
    <p:sldId id="295" r:id="rId3"/>
    <p:sldId id="2982" r:id="rId4"/>
    <p:sldId id="2815" r:id="rId5"/>
    <p:sldId id="2986" r:id="rId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505050"/>
    <a:srgbClr val="97D7EB"/>
    <a:srgbClr val="98D7EA"/>
    <a:srgbClr val="98D7EB"/>
    <a:srgbClr val="50504E"/>
    <a:srgbClr val="4E4E4E"/>
    <a:srgbClr val="404040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5" autoAdjust="0"/>
    <p:restoredTop sz="94703"/>
  </p:normalViewPr>
  <p:slideViewPr>
    <p:cSldViewPr snapToGrid="0" snapToObjects="1" showGuides="1">
      <p:cViewPr varScale="1">
        <p:scale>
          <a:sx n="140" d="100"/>
          <a:sy n="140" d="100"/>
        </p:scale>
        <p:origin x="200" y="680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10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12/13/2024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Wong-Squires | MSD Project Updates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12/13/2024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M. Wong-Squires | MSD Project Updates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M. Wong-Squires | MSD Project Updates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12/13/2024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Wong-Squires | MSD Project Updates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12/13/2024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Wong-Squires | MSD Project Updates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12/13/2024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M. Wong-Squires | MSD Project Updates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12/13/2024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Wong-Squires | MSD Project Updates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7" r:id="rId2"/>
    <p:sldLayoutId id="2147484125" r:id="rId3"/>
    <p:sldLayoutId id="2147484132" r:id="rId4"/>
    <p:sldLayoutId id="2147484131" r:id="rId5"/>
    <p:sldLayoutId id="2147484129" r:id="rId6"/>
    <p:sldLayoutId id="2147484104" r:id="rId7"/>
    <p:sldLayoutId id="2147484105" r:id="rId8"/>
    <p:sldLayoutId id="2147484120" r:id="rId9"/>
    <p:sldLayoutId id="2147484103" r:id="rId10"/>
    <p:sldLayoutId id="2147484122" r:id="rId11"/>
    <p:sldLayoutId id="2147484116" r:id="rId12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Project Activities for MSD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 err="1"/>
              <a:t>Mayling</a:t>
            </a:r>
            <a:r>
              <a:rPr lang="en-US" sz="1400" dirty="0"/>
              <a:t> Wong-Squires		</a:t>
            </a:r>
          </a:p>
          <a:p>
            <a:r>
              <a:rPr lang="en-US" dirty="0"/>
              <a:t>AD Operations Friday 9am Meeting</a:t>
            </a:r>
            <a:endParaRPr lang="en-US" sz="1400" dirty="0"/>
          </a:p>
          <a:p>
            <a:r>
              <a:rPr lang="en-US" dirty="0"/>
              <a:t>13 December 2024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09198-0A42-A927-27B2-CD5379BF084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817872"/>
            <a:ext cx="5592336" cy="1766282"/>
          </a:xfrm>
        </p:spPr>
        <p:txBody>
          <a:bodyPr>
            <a:normAutofit fontScale="850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Fabrication of plumbing for girder three </a:t>
            </a:r>
            <a:r>
              <a:rPr lang="en-US" dirty="0"/>
              <a:t>has been</a:t>
            </a:r>
            <a:r>
              <a:rPr lang="en-US" sz="1600" dirty="0"/>
              <a:t> finished.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Beam tubes </a:t>
            </a:r>
            <a:r>
              <a:rPr lang="en-US" dirty="0"/>
              <a:t>are being crated for shipment to vender for final machining</a:t>
            </a:r>
            <a:r>
              <a:rPr lang="en-US" sz="1600" dirty="0"/>
              <a:t>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The center casting and main outer shell components for the third cavity have been welded and sanding has been started.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The hand brazing of the outer bus bars has run into complications. </a:t>
            </a:r>
            <a:r>
              <a:rPr lang="en-US" dirty="0"/>
              <a:t>An induction brazing vender has sourced</a:t>
            </a:r>
            <a:r>
              <a:rPr lang="en-US" sz="1600" dirty="0"/>
              <a:t>. Testing using silver solder is underway as backup option.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20BC5-92F1-7288-3E09-428221277D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7A2D0-8C49-B39E-12E4-310A93AAE5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M. Wong-Squires | MSD Project Updates</a:t>
            </a: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72D88D-99F5-7DA6-302A-BC78633A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3"/>
            <a:ext cx="8686800" cy="507831"/>
          </a:xfrm>
        </p:spPr>
        <p:txBody>
          <a:bodyPr/>
          <a:lstStyle/>
          <a:p>
            <a:r>
              <a:rPr lang="en-US" dirty="0"/>
              <a:t>PIP-II RF Booster Cavity</a:t>
            </a:r>
            <a:br>
              <a:rPr lang="en-US" dirty="0"/>
            </a:br>
            <a:r>
              <a:rPr lang="en-US" sz="1400" dirty="0"/>
              <a:t>P. Minton, R. </a:t>
            </a:r>
            <a:r>
              <a:rPr lang="en-US" sz="1400" dirty="0" err="1"/>
              <a:t>Dlugopolski</a:t>
            </a:r>
            <a:r>
              <a:rPr lang="en-US" sz="1400" dirty="0"/>
              <a:t>, M. </a:t>
            </a:r>
            <a:r>
              <a:rPr lang="en-US" sz="1400" dirty="0" err="1"/>
              <a:t>Slabaugh</a:t>
            </a:r>
            <a:r>
              <a:rPr lang="en-US" sz="1400" dirty="0"/>
              <a:t> (PPD), MSD RF Cavity Group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BB4858-FBAB-D567-3D58-FEF9D88654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19262" y="326466"/>
            <a:ext cx="2602561" cy="1951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D0F71B-4DDF-1B4F-4C4A-B7BC0D6098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57397" y="2692371"/>
            <a:ext cx="1463941" cy="19519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A52E31-F375-3D74-C3FB-485C416477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31013" y="2692371"/>
            <a:ext cx="2602561" cy="19519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F69722-F47E-D7EC-4C6A-F0676E61E98F}"/>
              </a:ext>
            </a:extLst>
          </p:cNvPr>
          <p:cNvSpPr txBox="1"/>
          <p:nvPr/>
        </p:nvSpPr>
        <p:spPr>
          <a:xfrm>
            <a:off x="339266" y="3414416"/>
            <a:ext cx="15206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Ion pump QD connections cleaned and bagged for brazing.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24057B-5590-F2D8-37BA-D83D268192F4}"/>
              </a:ext>
            </a:extLst>
          </p:cNvPr>
          <p:cNvSpPr txBox="1"/>
          <p:nvPr/>
        </p:nvSpPr>
        <p:spPr>
          <a:xfrm>
            <a:off x="5798330" y="2284341"/>
            <a:ext cx="30444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Cavity #3: center casting and main outer shell weldment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1CE791-3CA8-02DD-F737-63DAD393438D}"/>
              </a:ext>
            </a:extLst>
          </p:cNvPr>
          <p:cNvSpPr txBox="1"/>
          <p:nvPr/>
        </p:nvSpPr>
        <p:spPr>
          <a:xfrm>
            <a:off x="6962996" y="3423165"/>
            <a:ext cx="132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Outer bus bar silver solder test #2</a:t>
            </a:r>
          </a:p>
        </p:txBody>
      </p:sp>
    </p:spTree>
    <p:extLst>
      <p:ext uri="{BB962C8B-B14F-4D97-AF65-F5344CB8AC3E}">
        <p14:creationId xmlns:p14="http://schemas.microsoft.com/office/powerpoint/2010/main" val="255405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FA1E0F-997F-397B-7991-9A2AF63C464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0" y="903587"/>
            <a:ext cx="4401841" cy="379452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a typeface="ＭＳ Ｐゴシック"/>
                <a:cs typeface="Helvetica"/>
              </a:rPr>
              <a:t>Process Clean Water (PCW) Pump Room Piping System Installation</a:t>
            </a:r>
          </a:p>
          <a:p>
            <a:pPr marL="683260" lvl="1" indent="-306705"/>
            <a:r>
              <a:rPr lang="en-US" dirty="0">
                <a:ea typeface="ＭＳ Ｐゴシック"/>
                <a:cs typeface="Helvetica"/>
              </a:rPr>
              <a:t>Installation contract underway </a:t>
            </a:r>
          </a:p>
          <a:p>
            <a:pPr marL="683260" lvl="1" indent="-306705"/>
            <a:r>
              <a:rPr lang="en-US" dirty="0">
                <a:ea typeface="ＭＳ Ｐゴシック"/>
                <a:cs typeface="Helvetica"/>
              </a:rPr>
              <a:t>Milestone: heat exchanger delivery expected today</a:t>
            </a:r>
          </a:p>
          <a:p>
            <a:pPr marL="683260" lvl="1" indent="-306705"/>
            <a:r>
              <a:rPr lang="en-US" dirty="0">
                <a:ea typeface="ＭＳ Ｐゴシック"/>
                <a:cs typeface="Helvetica"/>
              </a:rPr>
              <a:t>Other materials arriving and stored until installation begins</a:t>
            </a:r>
          </a:p>
          <a:p>
            <a:pPr marL="226060" indent="-306705"/>
            <a:r>
              <a:rPr lang="en-US" dirty="0">
                <a:ea typeface="ＭＳ Ｐゴシック"/>
                <a:cs typeface="Helvetica"/>
              </a:rPr>
              <a:t>Procurement for Warm Front End</a:t>
            </a:r>
          </a:p>
          <a:p>
            <a:pPr marL="613410" lvl="1" indent="-306705"/>
            <a:r>
              <a:rPr lang="en-US" dirty="0">
                <a:ea typeface="ＭＳ Ｐゴシック"/>
                <a:cs typeface="Helvetica"/>
              </a:rPr>
              <a:t>Evaluating bids for Ion Source &amp; LEBT LCW Manifolds, and RFQ LCW intermediate skid</a:t>
            </a:r>
          </a:p>
          <a:p>
            <a:pPr marL="613410" lvl="1" indent="-306705"/>
            <a:r>
              <a:rPr lang="en-US" dirty="0">
                <a:ea typeface="ＭＳ Ｐゴシック"/>
                <a:cs typeface="Helvetica"/>
              </a:rPr>
              <a:t>MEBT LCW manifold out for bid </a:t>
            </a:r>
          </a:p>
          <a:p>
            <a:pPr marL="613410" lvl="1" indent="-306705"/>
            <a:r>
              <a:rPr lang="en-US" dirty="0">
                <a:ea typeface="ＭＳ Ｐゴシック"/>
                <a:cs typeface="Helvetica"/>
              </a:rPr>
              <a:t>Creating to Statement of Work Documents for </a:t>
            </a:r>
            <a:r>
              <a:rPr lang="en-US" dirty="0" err="1">
                <a:ea typeface="ＭＳ Ｐゴシック"/>
                <a:cs typeface="Helvetica"/>
              </a:rPr>
              <a:t>Linac</a:t>
            </a:r>
            <a:r>
              <a:rPr lang="en-US" dirty="0">
                <a:ea typeface="ＭＳ Ｐゴシック"/>
                <a:cs typeface="Helvetica"/>
              </a:rPr>
              <a:t> Installation</a:t>
            </a:r>
          </a:p>
          <a:p>
            <a:pPr marL="613410" lvl="1" indent="-306705"/>
            <a:r>
              <a:rPr lang="en-US" dirty="0">
                <a:cs typeface="Helvetica"/>
              </a:rPr>
              <a:t>”Goldilocks” manifold for BTL LCW piping headers assembly underway by MSD techs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346BCE-437D-823C-FC73-E4F97189A2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12/13/2024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18E24AD-2B3E-1A79-1E88-4F5E4C968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61965"/>
            <a:ext cx="8686800" cy="539849"/>
          </a:xfrm>
        </p:spPr>
        <p:txBody>
          <a:bodyPr/>
          <a:lstStyle/>
          <a:p>
            <a:r>
              <a:rPr lang="en-US" dirty="0"/>
              <a:t>PIP-II Fluid Systems Update</a:t>
            </a:r>
            <a:br>
              <a:rPr lang="en-US" dirty="0"/>
            </a:br>
            <a:r>
              <a:rPr lang="en-US" sz="1400" dirty="0"/>
              <a:t>Maurice Ball, Michael Geelhoed, Michael Hanson, Jason </a:t>
            </a:r>
            <a:r>
              <a:rPr lang="en-US" sz="1400" dirty="0" err="1"/>
              <a:t>Grischkat</a:t>
            </a:r>
            <a:r>
              <a:rPr lang="en-US" sz="1400" dirty="0"/>
              <a:t>, Monika Sadowski, Frank Rios, Amos Horton </a:t>
            </a:r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09484997-EAD3-0A63-23E9-15A3555B1C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M. Wong-Squires | MSD Project Updates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55937-A06A-0146-7683-03C2B9690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94" y="766728"/>
            <a:ext cx="1550822" cy="168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text, wooden&#10;&#10;Description automatically generated">
            <a:extLst>
              <a:ext uri="{FF2B5EF4-FFF2-40B4-BE49-F238E27FC236}">
                <a16:creationId xmlns:a16="http://schemas.microsoft.com/office/drawing/2014/main" id="{CB18A201-D35C-1B44-19E6-3028BDD6C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70" y="2870324"/>
            <a:ext cx="994381" cy="1766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126BFF-B677-5E0C-4285-CF7ADADBB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317" y="2878956"/>
            <a:ext cx="994382" cy="1766952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156FFDD9-3BE2-2A72-876F-E1113DE68043}"/>
              </a:ext>
            </a:extLst>
          </p:cNvPr>
          <p:cNvSpPr txBox="1"/>
          <p:nvPr/>
        </p:nvSpPr>
        <p:spPr>
          <a:xfrm>
            <a:off x="4495459" y="2468655"/>
            <a:ext cx="2481413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000" i="1" dirty="0">
                <a:latin typeface="Calibri"/>
                <a:cs typeface="Calibri"/>
              </a:rPr>
              <a:t>PCW Heat exchanger at the Danfoss Manufacturing Plant readying for shipment</a:t>
            </a:r>
            <a:endParaRPr lang="en-US" sz="1000" i="1" dirty="0">
              <a:cs typeface="Calibri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D471E4D5-ACA8-F703-7ECC-4299F5AC5928}"/>
              </a:ext>
            </a:extLst>
          </p:cNvPr>
          <p:cNvSpPr txBox="1"/>
          <p:nvPr/>
        </p:nvSpPr>
        <p:spPr>
          <a:xfrm>
            <a:off x="7110274" y="4052399"/>
            <a:ext cx="1585621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000" i="1" dirty="0">
                <a:latin typeface="Calibri"/>
                <a:cs typeface="Calibri"/>
              </a:rPr>
              <a:t>Various valve, piping, and materials arrived and stored onsite</a:t>
            </a:r>
            <a:endParaRPr lang="en-US" sz="1000" i="1" dirty="0">
              <a:cs typeface="Calibri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42AE1E1-8E5D-B560-58E2-17DBAEF0E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786" y="757953"/>
            <a:ext cx="1279094" cy="170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A84ED410-2167-95E9-3A8E-27CD23B705B0}"/>
              </a:ext>
            </a:extLst>
          </p:cNvPr>
          <p:cNvSpPr txBox="1"/>
          <p:nvPr/>
        </p:nvSpPr>
        <p:spPr>
          <a:xfrm>
            <a:off x="6976872" y="2464809"/>
            <a:ext cx="197876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000" i="1" dirty="0">
                <a:latin typeface="Calibri"/>
                <a:cs typeface="Calibri"/>
              </a:rPr>
              <a:t>“Goldilocks” manifold assemblies for BTL LCW Piping System</a:t>
            </a:r>
            <a:endParaRPr lang="en-US" sz="1000" i="1" dirty="0">
              <a:cs typeface="Calibri"/>
            </a:endParaRPr>
          </a:p>
        </p:txBody>
      </p:sp>
      <p:pic>
        <p:nvPicPr>
          <p:cNvPr id="14" name="Picture 13" descr="A picture containing sky, outdoor, ground, tent&#10;&#10;Description automatically generated">
            <a:extLst>
              <a:ext uri="{FF2B5EF4-FFF2-40B4-BE49-F238E27FC236}">
                <a16:creationId xmlns:a16="http://schemas.microsoft.com/office/drawing/2014/main" id="{BCAE14E1-4ADC-8A19-0AA6-A847A10E4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02" y="2876513"/>
            <a:ext cx="1419401" cy="10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30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53DF82-B2D7-4256-8EB4-1F19684FD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75" y="140602"/>
            <a:ext cx="8465344" cy="931532"/>
          </a:xfrm>
        </p:spPr>
        <p:txBody>
          <a:bodyPr>
            <a:normAutofit/>
          </a:bodyPr>
          <a:lstStyle/>
          <a:p>
            <a:r>
              <a:rPr lang="en-US" sz="1200" dirty="0"/>
              <a:t>MSD Team: Linda Valerio (Project Engineer), Noah Curfman (Lead Mechanical Engineer), Ty Funk (Lead Vacuum Engineer and Mechanical Engineer), Ron Kellett (Vacuum/Mechanical Design and Technical Support), Dirk Hurd (Designer), Bill Dymond (Assembly Coordinator)</a:t>
            </a:r>
            <a:br>
              <a:rPr lang="en-US" sz="1200" dirty="0"/>
            </a:br>
            <a:r>
              <a:rPr lang="en-US" sz="1200" dirty="0"/>
              <a:t>Other AD (not from MSD):  Jamie Santucci (Lasers), Marty Murphy (Installation Coordinator)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2C0EB6-E627-47FA-B68A-CE2E3F88B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075" y="1121434"/>
            <a:ext cx="3827008" cy="3571337"/>
          </a:xfrm>
        </p:spPr>
        <p:txBody>
          <a:bodyPr lIns="0" tIns="0" rIns="0" bIns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sz="1725" b="1" dirty="0">
                <a:cs typeface="Helvetica"/>
              </a:rPr>
              <a:t>Working on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Helvetica"/>
                <a:cs typeface="Helvetica"/>
              </a:rPr>
              <a:t>Installation and personnel access planning workshop held Nov 21.  Further development continues for this significant challenge.</a:t>
            </a:r>
          </a:p>
          <a:p>
            <a:pPr>
              <a:spcBef>
                <a:spcPts val="600"/>
              </a:spcBef>
            </a:pPr>
            <a:r>
              <a:rPr lang="en-US" dirty="0">
                <a:cs typeface="Helvetica"/>
              </a:rPr>
              <a:t>Beam tube magnetometry system prototype being assembled.</a:t>
            </a:r>
          </a:p>
          <a:p>
            <a:pPr>
              <a:spcBef>
                <a:spcPts val="600"/>
              </a:spcBef>
            </a:pPr>
            <a:r>
              <a:rPr lang="en-US" dirty="0">
                <a:cs typeface="Helvetica"/>
              </a:rPr>
              <a:t>Vacuum instrumentation and controls design ready for technical review by collaboration.</a:t>
            </a:r>
          </a:p>
          <a:p>
            <a:pPr>
              <a:spcBef>
                <a:spcPts val="600"/>
              </a:spcBef>
            </a:pPr>
            <a:r>
              <a:rPr lang="en-US" dirty="0">
                <a:cs typeface="Helvetica"/>
              </a:rPr>
              <a:t>Preparing for NEG/IP vacuum pump test.</a:t>
            </a:r>
          </a:p>
          <a:p>
            <a:pPr>
              <a:spcBef>
                <a:spcPts val="600"/>
              </a:spcBef>
            </a:pPr>
            <a:r>
              <a:rPr lang="en-US" dirty="0">
                <a:cs typeface="Helvetica"/>
              </a:rPr>
              <a:t>Bake system component RFI nearly ready for release.</a:t>
            </a:r>
          </a:p>
          <a:p>
            <a:pPr>
              <a:spcBef>
                <a:spcPts val="600"/>
              </a:spcBef>
            </a:pPr>
            <a:r>
              <a:rPr lang="en-US" dirty="0">
                <a:cs typeface="Helvetica"/>
              </a:rPr>
              <a:t>QA testing for custom rod ends as batches arrive.</a:t>
            </a:r>
          </a:p>
          <a:p>
            <a:pPr>
              <a:spcBef>
                <a:spcPts val="600"/>
              </a:spcBef>
            </a:pPr>
            <a:r>
              <a:rPr lang="en-US" dirty="0">
                <a:cs typeface="Helvetica"/>
              </a:rPr>
              <a:t>Laser lab construction nearing completion.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725" b="1" dirty="0">
                <a:cs typeface="Helvetica"/>
              </a:rPr>
              <a:t>Department resources needed</a:t>
            </a:r>
          </a:p>
          <a:p>
            <a:pPr marL="229877" indent="-230029">
              <a:spcBef>
                <a:spcPts val="600"/>
              </a:spcBef>
            </a:pPr>
            <a:r>
              <a:rPr lang="en-US" dirty="0">
                <a:cs typeface="Helvetica"/>
              </a:rPr>
              <a:t>Engineering: Continuous effort from Linda, Noah, Ty.  Support engineer(s) anticipated later in FY25.</a:t>
            </a:r>
          </a:p>
          <a:p>
            <a:pPr marL="229877" indent="-230029">
              <a:spcBef>
                <a:spcPts val="600"/>
              </a:spcBef>
            </a:pPr>
            <a:r>
              <a:rPr lang="en-US" dirty="0">
                <a:cs typeface="Helvetica"/>
              </a:rPr>
              <a:t>Technicians: Continuous effort from Ron.  Support from Bill and others when requested to support tests. </a:t>
            </a:r>
          </a:p>
          <a:p>
            <a:pPr marL="229877" indent="-230029">
              <a:spcBef>
                <a:spcPts val="600"/>
              </a:spcBef>
            </a:pPr>
            <a:r>
              <a:rPr lang="en-US" dirty="0">
                <a:cs typeface="Helvetica"/>
              </a:rPr>
              <a:t>Design/Drafting: Continuous effort from Dirk.  Support from others as needed.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B4586-81BF-2D05-1968-37B32A0CA1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82E54-966D-D805-ABF5-5D358AA13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M. Wong-Squires | MSD Project Updates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0F5F0-36CE-D14D-E168-57E6101E4A22}"/>
              </a:ext>
            </a:extLst>
          </p:cNvPr>
          <p:cNvSpPr txBox="1">
            <a:spLocks noChangeAspect="1"/>
          </p:cNvSpPr>
          <p:nvPr/>
        </p:nvSpPr>
        <p:spPr>
          <a:xfrm>
            <a:off x="7613580" y="1066188"/>
            <a:ext cx="137288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900" b="1" i="1" kern="0" dirty="0">
                <a:solidFill>
                  <a:srgbClr val="003087"/>
                </a:solidFill>
                <a:latin typeface="Helvetica"/>
                <a:ea typeface="+mn-ea"/>
                <a:cs typeface="Helvetica"/>
              </a:rPr>
              <a:t>Installation and personnel access planning workshop included scaled printed models to help team visualize and communicate challenges. </a:t>
            </a:r>
          </a:p>
        </p:txBody>
      </p:sp>
      <p:pic>
        <p:nvPicPr>
          <p:cNvPr id="14" name="Picture 13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626EA069-B023-4564-1F73-826333CF69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064" y="1118672"/>
            <a:ext cx="1795476" cy="1920162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B6B91719-6242-CD01-43CA-B00AEF9D19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31" y="49475"/>
            <a:ext cx="1425400" cy="2878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147230-E783-CE8E-C298-45C24CBECE21}"/>
              </a:ext>
            </a:extLst>
          </p:cNvPr>
          <p:cNvSpPr txBox="1">
            <a:spLocks noChangeAspect="1"/>
          </p:cNvSpPr>
          <p:nvPr/>
        </p:nvSpPr>
        <p:spPr>
          <a:xfrm>
            <a:off x="3960108" y="4458021"/>
            <a:ext cx="3935741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900" b="1" i="1" kern="0" dirty="0">
                <a:solidFill>
                  <a:srgbClr val="003087"/>
                </a:solidFill>
                <a:latin typeface="Helvetica"/>
                <a:ea typeface="+mn-ea"/>
                <a:cs typeface="Helvetica"/>
              </a:rPr>
              <a:t>Beam tube magnetometry system prototype being assembled.  </a:t>
            </a:r>
          </a:p>
        </p:txBody>
      </p:sp>
      <p:pic>
        <p:nvPicPr>
          <p:cNvPr id="18" name="Picture 17" descr="A picture containing indoor, floor, room, furniture&#10;&#10;Description automatically generated">
            <a:extLst>
              <a:ext uri="{FF2B5EF4-FFF2-40B4-BE49-F238E27FC236}">
                <a16:creationId xmlns:a16="http://schemas.microsoft.com/office/drawing/2014/main" id="{34AEE625-A010-90AF-AE99-6D5F6B4740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4064" y="3095405"/>
            <a:ext cx="4752396" cy="1385337"/>
          </a:xfrm>
          <a:prstGeom prst="rect">
            <a:avLst/>
          </a:prstGeom>
        </p:spPr>
      </p:pic>
      <p:pic>
        <p:nvPicPr>
          <p:cNvPr id="20" name="Picture 19" descr="A picture containing indoor, floor, miller&#10;&#10;Description automatically generated">
            <a:extLst>
              <a:ext uri="{FF2B5EF4-FFF2-40B4-BE49-F238E27FC236}">
                <a16:creationId xmlns:a16="http://schemas.microsoft.com/office/drawing/2014/main" id="{3BBBAF35-1DA2-3AF3-C228-A100AA8CFDB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749" y="2600086"/>
            <a:ext cx="1320175" cy="99142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2" name="Picture 21" descr="A picture containing text, indoor, wooden&#10;&#10;Description automatically generated">
            <a:extLst>
              <a:ext uri="{FF2B5EF4-FFF2-40B4-BE49-F238E27FC236}">
                <a16:creationId xmlns:a16="http://schemas.microsoft.com/office/drawing/2014/main" id="{780B0A01-9DCF-81AE-61A2-31D908620E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126" y="1118672"/>
            <a:ext cx="644593" cy="1926612"/>
          </a:xfrm>
          <a:prstGeom prst="rect">
            <a:avLst/>
          </a:prstGeom>
        </p:spPr>
      </p:pic>
      <p:pic>
        <p:nvPicPr>
          <p:cNvPr id="24" name="Picture 23" descr="A picture containing text, indoor, floor, yellow&#10;&#10;Description automatically generated">
            <a:extLst>
              <a:ext uri="{FF2B5EF4-FFF2-40B4-BE49-F238E27FC236}">
                <a16:creationId xmlns:a16="http://schemas.microsoft.com/office/drawing/2014/main" id="{A9F2A504-1995-F34F-7282-73F1CE021D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6264" y="1118672"/>
            <a:ext cx="822485" cy="14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43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FBBCDF-2F92-2C30-702E-669229F04B3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7945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leak testing procedure, authored by AD and APS-TD personnel, was formally approved by CERN in April.</a:t>
            </a:r>
          </a:p>
          <a:p>
            <a:r>
              <a:rPr lang="en-US" dirty="0"/>
              <a:t>Background info:  Cryo-assembly #2 (CA02) leak tests began in June. Completed two of the four leak checks. Schedule needs necessitated CA02 be sent to IB1 for cryogenic testing. </a:t>
            </a:r>
          </a:p>
          <a:p>
            <a:r>
              <a:rPr lang="en-US" dirty="0"/>
              <a:t>Currently: CA02 is back in ICBA for final leak checks.</a:t>
            </a:r>
          </a:p>
          <a:p>
            <a:r>
              <a:rPr lang="en-US" dirty="0"/>
              <a:t>Remaining tasks include completing CA02 leak tests, vacuum equipment maintenance and upkeep between tests, and overseeing CA03-CA10 tests. </a:t>
            </a:r>
          </a:p>
          <a:p>
            <a:pPr lvl="1"/>
            <a:r>
              <a:rPr lang="en-US" dirty="0"/>
              <a:t>Start of CA03 leak tests has been delayed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815C87-4308-B12B-9E96-6B112A6172E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Cryo-assembly built at APS-TD’s ICBA building for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D19EF-8BEB-2EA0-9D7C-DCE5C58F68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12/13/2024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57E14-F54D-2B91-AB5E-E9335847F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Wong-Squires | MSD Project Updates</a:t>
            </a:r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8E432F1-CF50-9258-8AC2-8362B128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3"/>
            <a:ext cx="8686800" cy="420421"/>
          </a:xfrm>
        </p:spPr>
        <p:txBody>
          <a:bodyPr/>
          <a:lstStyle/>
          <a:p>
            <a:r>
              <a:rPr lang="en-US" dirty="0"/>
              <a:t>Hi-</a:t>
            </a:r>
            <a:r>
              <a:rPr lang="en-US" dirty="0" err="1"/>
              <a:t>LuMI</a:t>
            </a:r>
            <a:r>
              <a:rPr lang="en-US" dirty="0"/>
              <a:t> LHC Accelerator Upgrade</a:t>
            </a:r>
            <a:br>
              <a:rPr lang="en-US" dirty="0"/>
            </a:br>
            <a:r>
              <a:rPr lang="en-US" sz="1200" dirty="0"/>
              <a:t>Bob Steinberg, Alex Chen, James Williams</a:t>
            </a:r>
          </a:p>
        </p:txBody>
      </p:sp>
      <p:pic>
        <p:nvPicPr>
          <p:cNvPr id="11" name="Content Placeholder 7" descr="A blue and white machine&#10;&#10;Description automatically generated">
            <a:extLst>
              <a:ext uri="{FF2B5EF4-FFF2-40B4-BE49-F238E27FC236}">
                <a16:creationId xmlns:a16="http://schemas.microsoft.com/office/drawing/2014/main" id="{BACF163A-0CC6-0090-336B-00B7CADAD2B6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692650" y="997926"/>
            <a:ext cx="4214813" cy="2187210"/>
          </a:xfrm>
        </p:spPr>
      </p:pic>
    </p:spTree>
    <p:extLst>
      <p:ext uri="{BB962C8B-B14F-4D97-AF65-F5344CB8AC3E}">
        <p14:creationId xmlns:p14="http://schemas.microsoft.com/office/powerpoint/2010/main" val="350259985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103023" id="{E1BB9EEB-EE7F-6A45-902D-2FAAA9CEF802}" vid="{7D1E3761-D559-8944-983C-6FB4DBA43E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444</TotalTime>
  <Words>651</Words>
  <Application>Microsoft Macintosh PowerPoint</Application>
  <PresentationFormat>On-screen Show (16:9)</PresentationFormat>
  <Paragraphs>56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ＭＳ Ｐゴシック</vt:lpstr>
      <vt:lpstr>Arial</vt:lpstr>
      <vt:lpstr>Calibri</vt:lpstr>
      <vt:lpstr>Helvetica</vt:lpstr>
      <vt:lpstr>Fermilab_PPT_090915</vt:lpstr>
      <vt:lpstr>PowerPoint Presentation</vt:lpstr>
      <vt:lpstr>PIP-II RF Booster Cavity P. Minton, R. Dlugopolski, M. Slabaugh (PPD), MSD RF Cavity Group</vt:lpstr>
      <vt:lpstr>PIP-II Fluid Systems Update Maurice Ball, Michael Geelhoed, Michael Hanson, Jason Grischkat, Monika Sadowski, Frank Rios, Amos Horton </vt:lpstr>
      <vt:lpstr>MSD Team: Linda Valerio (Project Engineer), Noah Curfman (Lead Mechanical Engineer), Ty Funk (Lead Vacuum Engineer and Mechanical Engineer), Ron Kellett (Vacuum/Mechanical Design and Technical Support), Dirk Hurd (Designer), Bill Dymond (Assembly Coordinator) Other AD (not from MSD):  Jamie Santucci (Lasers), Marty Murphy (Installation Coordinator)</vt:lpstr>
      <vt:lpstr>Hi-LuMI LHC Accelerator Upgrade Bob Steinberg, Alex Chen, James Williams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Mayling L Wong-Squires</dc:creator>
  <cp:lastModifiedBy>Mayling L Wong-Squires</cp:lastModifiedBy>
  <cp:revision>46</cp:revision>
  <cp:lastPrinted>2014-01-20T19:40:21Z</cp:lastPrinted>
  <dcterms:created xsi:type="dcterms:W3CDTF">2023-11-30T22:05:45Z</dcterms:created>
  <dcterms:modified xsi:type="dcterms:W3CDTF">2024-12-13T14:42:11Z</dcterms:modified>
</cp:coreProperties>
</file>