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9"/>
  </p:notesMasterIdLst>
  <p:handoutMasterIdLst>
    <p:handoutMasterId r:id="rId10"/>
  </p:handoutMasterIdLst>
  <p:sldIdLst>
    <p:sldId id="294"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F5CCA-DDCC-479C-9D68-A26C00113EF9}" v="7" dt="2024-12-12T20:23:06.5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122" d="100"/>
          <a:sy n="122" d="100"/>
        </p:scale>
        <p:origin x="1458" y="1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12/12/24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12/12/24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Status of Open USIs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esh.fnal.gov/pls/cert/schedule.show_course_details?cid=1489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12 December 2024</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Status of Open USIs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All Open USIs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12/12/24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922918180"/>
              </p:ext>
            </p:extLst>
          </p:nvPr>
        </p:nvGraphicFramePr>
        <p:xfrm>
          <a:off x="111760" y="459663"/>
          <a:ext cx="8985348" cy="4395099"/>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it-IT" sz="1000" b="1" i="0" dirty="0">
                          <a:effectLst/>
                          <a:latin typeface="Calibri" panose="020F0502020204030204" pitchFamily="34" charset="0"/>
                        </a:rPr>
                        <a:t>MI-20240702 MI218 Sump Discharge Drilling </a:t>
                      </a:r>
                      <a:endParaRPr lang="it-IT" sz="1000" b="1" i="0" dirty="0">
                        <a:effectLst/>
                      </a:endParaRPr>
                    </a:p>
                  </a:txBody>
                  <a:tcPr marT="22860" marB="22860"/>
                </a:tc>
                <a:tc>
                  <a:txBody>
                    <a:bodyPr/>
                    <a:lstStyle/>
                    <a:p>
                      <a:pPr algn="l" rtl="0" fontAlgn="base"/>
                      <a:r>
                        <a:rPr lang="en-US" sz="1000" b="0" i="0" dirty="0">
                          <a:effectLst/>
                          <a:latin typeface="Calibri"/>
                        </a:rPr>
                        <a:t>Kyle Hazelwood </a:t>
                      </a:r>
                    </a:p>
                  </a:txBody>
                  <a:tcPr marT="22860" marB="22860"/>
                </a:tc>
                <a:tc>
                  <a:txBody>
                    <a:bodyPr/>
                    <a:lstStyle/>
                    <a:p>
                      <a:pPr algn="l" rtl="0" fontAlgn="base"/>
                      <a:r>
                        <a:rPr lang="en-US" sz="1000" b="0" i="0" dirty="0">
                          <a:effectLst/>
                          <a:latin typeface="Calibri" panose="020F0502020204030204" pitchFamily="34" charset="0"/>
                        </a:rPr>
                        <a:t>Received feedback from RAD, Maddie signed</a:t>
                      </a:r>
                    </a:p>
                    <a:p>
                      <a:pPr algn="l" rtl="0" fontAlgn="base"/>
                      <a:r>
                        <a:rPr lang="en-US" sz="1000" b="0" i="0" dirty="0">
                          <a:effectLst/>
                          <a:latin typeface="Calibri" panose="020F0502020204030204" pitchFamily="34" charset="0"/>
                        </a:rPr>
                        <a:t>Pending signatures: Matt</a:t>
                      </a:r>
                    </a:p>
                  </a:txBody>
                  <a:tcPr marT="22860" marB="22860"/>
                </a:tc>
                <a:tc>
                  <a:txBody>
                    <a:bodyPr/>
                    <a:lstStyle/>
                    <a:p>
                      <a:pPr algn="l" rtl="0" fontAlgn="base"/>
                      <a:r>
                        <a:rPr lang="en-US" sz="1000" b="0" i="0" dirty="0">
                          <a:effectLst/>
                          <a:latin typeface="Calibri" panose="020F0502020204030204" pitchFamily="34" charset="0"/>
                        </a:rPr>
                        <a:t>Yes – MI/RR</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1757425"/>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(M-20240723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 – P1P2</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(P1P2-20240813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 MCenter</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483331">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Ready to send to Lab Director with other associated USIs (P1P2-20240819 &amp; M-20240723)</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P3 Beamline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8GeV-20241115 8 GeV Berm DWS Excavation, Valve Riser</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a:t>
                      </a:r>
                    </a:p>
                    <a:p>
                      <a:pPr algn="l" rtl="0" fontAlgn="base"/>
                      <a:r>
                        <a:rPr lang="en-US" sz="900" b="0" i="1" dirty="0">
                          <a:solidFill>
                            <a:schemeClr val="accent3"/>
                          </a:solidFill>
                          <a:effectLst/>
                          <a:latin typeface="Calibri" panose="020F0502020204030204" pitchFamily="34" charset="0"/>
                          <a:sym typeface="Wingdings" panose="05000000000000000000" pitchFamily="2" charset="2"/>
                        </a:rPr>
                        <a:t>*need Screening form from Kyle with his double signature</a:t>
                      </a:r>
                      <a:endParaRPr lang="en-US" sz="1000" b="0" i="1" dirty="0">
                        <a:solidFill>
                          <a:schemeClr val="accent3"/>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8 GEV</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4140466996"/>
                  </a:ext>
                </a:extLst>
              </a:tr>
              <a:tr h="275274">
                <a:tc>
                  <a:txBody>
                    <a:bodyPr/>
                    <a:lstStyle/>
                    <a:p>
                      <a:pPr fontAlgn="base"/>
                      <a:r>
                        <a:rPr lang="en-US" sz="1000" b="1" dirty="0">
                          <a:solidFill>
                            <a:srgbClr val="003087"/>
                          </a:solidFill>
                          <a:effectLst/>
                          <a:latin typeface="Calibri" panose="020F0502020204030204" pitchFamily="34" charset="0"/>
                        </a:rPr>
                        <a:t>NuMI-20241203 </a:t>
                      </a:r>
                      <a:r>
                        <a:rPr lang="en-US" sz="1000" b="1" dirty="0" err="1">
                          <a:solidFill>
                            <a:srgbClr val="003087"/>
                          </a:solidFill>
                          <a:effectLst/>
                          <a:latin typeface="Calibri" panose="020F0502020204030204" pitchFamily="34" charset="0"/>
                        </a:rPr>
                        <a:t>NuMI</a:t>
                      </a:r>
                      <a:r>
                        <a:rPr lang="en-US" sz="1000" b="1" dirty="0">
                          <a:solidFill>
                            <a:srgbClr val="003087"/>
                          </a:solidFill>
                          <a:effectLst/>
                          <a:latin typeface="Calibri" panose="020F0502020204030204" pitchFamily="34" charset="0"/>
                        </a:rPr>
                        <a:t> Target Hall Shielding Door Removed During Shutdown</a:t>
                      </a:r>
                    </a:p>
                  </a:txBody>
                  <a:tcPr marL="0" marR="0" marT="28575" marB="28575"/>
                </a:tc>
                <a:tc>
                  <a:txBody>
                    <a:bodyPr/>
                    <a:lstStyle/>
                    <a:p>
                      <a:pPr fontAlgn="base"/>
                      <a:r>
                        <a:rPr lang="en-US" sz="1000" dirty="0">
                          <a:effectLst/>
                          <a:latin typeface="Calibri" panose="020F0502020204030204" pitchFamily="34" charset="0"/>
                        </a:rPr>
                        <a:t>Phil Schlabach</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form received, need to complete evaluation</a:t>
                      </a:r>
                    </a:p>
                  </a:txBody>
                  <a:tcPr marT="22860" marB="22860"/>
                </a:tc>
                <a:tc>
                  <a:txBody>
                    <a:bodyPr/>
                    <a:lstStyle/>
                    <a:p>
                      <a:pPr algn="l" rtl="0" fontAlgn="base"/>
                      <a:r>
                        <a:rPr lang="en-US" sz="1000" b="0" i="0" dirty="0">
                          <a:effectLst/>
                          <a:latin typeface="Calibri"/>
                        </a:rPr>
                        <a:t>Yes – </a:t>
                      </a:r>
                      <a:r>
                        <a:rPr lang="en-US" sz="1000" b="0" i="0" dirty="0" err="1">
                          <a:effectLst/>
                          <a:latin typeface="Calibri"/>
                        </a:rPr>
                        <a:t>NuMI</a:t>
                      </a:r>
                      <a:endParaRPr lang="en-US" sz="1000" b="0" i="0" dirty="0">
                        <a:effectLst/>
                        <a:latin typeface="Calibri"/>
                      </a:endParaRP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002107331"/>
                  </a:ext>
                </a:extLst>
              </a:tr>
              <a:tr h="275274">
                <a:tc>
                  <a:txBody>
                    <a:bodyPr/>
                    <a:lstStyle/>
                    <a:p>
                      <a:pPr fontAlgn="base"/>
                      <a:r>
                        <a:rPr lang="en-US" sz="1000" b="1" dirty="0">
                          <a:solidFill>
                            <a:srgbClr val="003087"/>
                          </a:solidFill>
                          <a:effectLst/>
                          <a:latin typeface="Calibri" panose="020F0502020204030204" pitchFamily="34" charset="0"/>
                        </a:rPr>
                        <a:t>ALL-20241206 PIP-II Linac Construction Work Near F3</a:t>
                      </a:r>
                    </a:p>
                  </a:txBody>
                  <a:tcPr marL="0" marR="0" marT="28575" marB="28575"/>
                </a:tc>
                <a:tc>
                  <a:txBody>
                    <a:bodyPr/>
                    <a:lstStyle/>
                    <a:p>
                      <a:pPr fontAlgn="base"/>
                      <a:r>
                        <a:rPr lang="en-US" sz="1000" dirty="0">
                          <a:effectLst/>
                          <a:latin typeface="Calibri" panose="020F0502020204030204" pitchFamily="34" charset="0"/>
                        </a:rPr>
                        <a:t>Tom Kob, Jerry Annala, Steve Dixon</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and evaluation forms complete, routed for signatures: Jerry Annala, Steve Dixon</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91335095"/>
                  </a:ext>
                </a:extLst>
              </a:tr>
              <a:tr h="275274">
                <a:tc>
                  <a:txBody>
                    <a:bodyPr/>
                    <a:lstStyle/>
                    <a:p>
                      <a:pPr fontAlgn="base"/>
                      <a:r>
                        <a:rPr lang="en-US" sz="1000" b="1" dirty="0">
                          <a:solidFill>
                            <a:srgbClr val="003087"/>
                          </a:solidFill>
                          <a:effectLst/>
                          <a:latin typeface="Calibri" panose="020F0502020204030204" pitchFamily="34" charset="0"/>
                        </a:rPr>
                        <a:t>VTS-20241127 Dust Control Curtains and VTS ODH Concerns</a:t>
                      </a:r>
                    </a:p>
                  </a:txBody>
                  <a:tcPr marL="0" marR="0" marT="28575" marB="28575"/>
                </a:tc>
                <a:tc>
                  <a:txBody>
                    <a:bodyPr/>
                    <a:lstStyle/>
                    <a:p>
                      <a:pPr fontAlgn="base"/>
                      <a:r>
                        <a:rPr lang="en-US" sz="1000" dirty="0">
                          <a:effectLst/>
                          <a:latin typeface="Calibri" panose="020F0502020204030204" pitchFamily="34" charset="0"/>
                        </a:rPr>
                        <a:t>Mike White, Fumio Furuta</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a:t>
                      </a:r>
                    </a:p>
                    <a:p>
                      <a:pPr algn="l" rtl="0" fontAlgn="base"/>
                      <a:endParaRPr lang="en-US" sz="1000" b="0" i="0" dirty="0">
                        <a:solidFill>
                          <a:srgbClr val="003087"/>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100752365"/>
                  </a:ext>
                </a:extLst>
              </a:tr>
              <a:tr h="275274">
                <a:tc>
                  <a:txBody>
                    <a:bodyPr/>
                    <a:lstStyle/>
                    <a:p>
                      <a:pPr fontAlgn="base"/>
                      <a:r>
                        <a:rPr lang="en-US" sz="1000" b="1" dirty="0">
                          <a:solidFill>
                            <a:srgbClr val="003087"/>
                          </a:solidFill>
                          <a:effectLst/>
                          <a:latin typeface="Calibri" panose="020F0502020204030204" pitchFamily="34" charset="0"/>
                        </a:rPr>
                        <a:t>ALL-20241210 Temporary Removal of Jersey Barrier Adjacent to WH W OOB</a:t>
                      </a:r>
                    </a:p>
                  </a:txBody>
                  <a:tcPr marL="0" marR="0" marT="28575" marB="28575"/>
                </a:tc>
                <a:tc>
                  <a:txBody>
                    <a:bodyPr/>
                    <a:lstStyle/>
                    <a:p>
                      <a:pPr fontAlgn="base"/>
                      <a:endParaRPr lang="en-US" sz="1000" dirty="0">
                        <a:effectLst/>
                        <a:latin typeface="Calibri" panose="020F0502020204030204" pitchFamily="34" charset="0"/>
                      </a:endParaRP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and evaluation forms complete, being routed for signatures: Mary</a:t>
                      </a:r>
                      <a:r>
                        <a:rPr lang="en-US" sz="1000" b="0" i="0" dirty="0">
                          <a:solidFill>
                            <a:srgbClr val="003087"/>
                          </a:solidFill>
                          <a:effectLst/>
                          <a:latin typeface="Calibri" panose="020F0502020204030204" pitchFamily="34" charset="0"/>
                          <a:sym typeface="Wingdings" panose="05000000000000000000" pitchFamily="2" charset="2"/>
                        </a:rPr>
                        <a:t></a:t>
                      </a:r>
                      <a:r>
                        <a:rPr lang="en-US" sz="1000" b="0" i="0" dirty="0">
                          <a:solidFill>
                            <a:srgbClr val="003087"/>
                          </a:solidFill>
                          <a:effectLst/>
                          <a:latin typeface="Calibri" panose="020F0502020204030204" pitchFamily="34" charset="0"/>
                        </a:rPr>
                        <a:t>, Maddie</a:t>
                      </a:r>
                      <a:r>
                        <a:rPr lang="en-US" sz="1000" b="0" i="0" dirty="0">
                          <a:solidFill>
                            <a:srgbClr val="003087"/>
                          </a:solidFill>
                          <a:effectLst/>
                          <a:latin typeface="Calibri" panose="020F0502020204030204" pitchFamily="34" charset="0"/>
                          <a:sym typeface="Wingdings" panose="05000000000000000000" pitchFamily="2" charset="2"/>
                        </a:rPr>
                        <a:t></a:t>
                      </a:r>
                      <a:r>
                        <a:rPr lang="en-US" sz="1000" b="0" i="0" dirty="0">
                          <a:solidFill>
                            <a:srgbClr val="003087"/>
                          </a:solidFill>
                          <a:effectLst/>
                          <a:latin typeface="Calibri" panose="020F0502020204030204" pitchFamily="34" charset="0"/>
                        </a:rPr>
                        <a:t>, Marc</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536489906"/>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584775"/>
          </a:xfrm>
          <a:prstGeom prst="rect">
            <a:avLst/>
          </a:prstGeom>
          <a:noFill/>
        </p:spPr>
        <p:txBody>
          <a:bodyPr wrap="square" rtlCol="0">
            <a:spAutoFit/>
          </a:bodyPr>
          <a:lstStyle/>
          <a:p>
            <a:r>
              <a:rPr lang="en-US" sz="1600" dirty="0"/>
              <a:t>USI Screener Training: </a:t>
            </a:r>
            <a:r>
              <a:rPr lang="en-US" sz="1600" dirty="0">
                <a:hlinkClick r:id="rId2"/>
              </a:rPr>
              <a:t>https://www-esh.fnal.gov/pls/cert/schedule.show_course_details?cid=14899</a:t>
            </a:r>
            <a:endParaRPr lang="en-US" sz="1600" dirty="0"/>
          </a:p>
          <a:p>
            <a:r>
              <a:rPr lang="en-US" sz="1600" dirty="0"/>
              <a:t>Classes Scheduled: 1/8, 2/11, 3/12, 4/10</a:t>
            </a:r>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12/12/24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443026"/>
            <a:ext cx="8623702" cy="1938992"/>
          </a:xfrm>
          <a:prstGeom prst="rect">
            <a:avLst/>
          </a:prstGeom>
          <a:noFill/>
        </p:spPr>
        <p:txBody>
          <a:bodyPr wrap="square" rtlCol="0">
            <a:spAutoFit/>
          </a:bodyPr>
          <a:lstStyle/>
          <a:p>
            <a:r>
              <a:rPr lang="en-US" sz="2000" dirty="0">
                <a:solidFill>
                  <a:schemeClr val="accent4"/>
                </a:solidFill>
              </a:rPr>
              <a:t>All of these USIs have been signed through AD/ESH and ready to be submitted to Lab Director. What’s next:</a:t>
            </a:r>
          </a:p>
          <a:p>
            <a:pPr marL="342900" indent="-342900">
              <a:buFont typeface="Arial" panose="020B0604020202020204" pitchFamily="34" charset="0"/>
              <a:buChar char="•"/>
            </a:pPr>
            <a:r>
              <a:rPr lang="en-US" sz="1600" dirty="0">
                <a:solidFill>
                  <a:schemeClr val="accent4"/>
                </a:solidFill>
              </a:rPr>
              <a:t>MCIs submitted to SRSO for approval</a:t>
            </a:r>
          </a:p>
          <a:p>
            <a:pPr marL="342900" indent="-342900">
              <a:buFont typeface="Arial" panose="020B0604020202020204" pitchFamily="34" charset="0"/>
              <a:buChar char="•"/>
            </a:pPr>
            <a:r>
              <a:rPr lang="en-US" sz="1600" dirty="0">
                <a:solidFill>
                  <a:schemeClr val="accent4"/>
                </a:solidFill>
              </a:rPr>
              <a:t>ASD polishing up SAD/ASE updates based on updated MCIs, final review by Machine Owners</a:t>
            </a:r>
          </a:p>
          <a:p>
            <a:pPr marL="342900" indent="-342900">
              <a:buFont typeface="Arial" panose="020B0604020202020204" pitchFamily="34" charset="0"/>
              <a:buChar char="•"/>
            </a:pPr>
            <a:r>
              <a:rPr lang="en-US" sz="1600" dirty="0">
                <a:solidFill>
                  <a:schemeClr val="accent4"/>
                </a:solidFill>
              </a:rPr>
              <a:t>Once MCIs approved and Machine Owner final review complete, will route for Line/ALD signature</a:t>
            </a:r>
          </a:p>
          <a:p>
            <a:pPr marL="342900" indent="-342900">
              <a:buFont typeface="Arial" panose="020B0604020202020204" pitchFamily="34" charset="0"/>
              <a:buChar char="•"/>
            </a:pPr>
            <a:r>
              <a:rPr lang="en-US" sz="1600" dirty="0">
                <a:solidFill>
                  <a:schemeClr val="accent4"/>
                </a:solidFill>
              </a:rPr>
              <a:t>Once SAD Chapters and ASE approved through ALD and MCIs approved, will send full “package” of SAD Chapters, ASE, USIs to Lia</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11759" y="472440"/>
            <a:ext cx="8970895"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MKRZARSQM56R-1466480915-4781</_dlc_DocId>
    <_dlc_DocIdUrl xmlns="c8a0c449-bc3f-4023-b6f3-9ae146c0e873">
      <Url>https://fermipoint.fnal.gov/org/eshq/ASD/_layouts/15/DocIdRedir.aspx?ID=MKRZARSQM56R-1466480915-4781</Url>
      <Description>MKRZARSQM56R-1466480915-4781</Description>
    </_dlc_DocIdUrl>
  </documentManagement>
</p:properties>
</file>

<file path=customXml/itemProps1.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3.xml><?xml version="1.0" encoding="utf-8"?>
<ds:datastoreItem xmlns:ds="http://schemas.openxmlformats.org/officeDocument/2006/customXml" ds:itemID="{3BC691B1-EF7C-46C9-9F9E-878421B9DF8A}">
  <ds:schemaRefs>
    <ds:schemaRef ds:uri="http://schemas.microsoft.com/sharepoint/v3/contenttype/forms"/>
  </ds:schemaRefs>
</ds:datastoreItem>
</file>

<file path=customXml/itemProps4.xml><?xml version="1.0" encoding="utf-8"?>
<ds:datastoreItem xmlns:ds="http://schemas.openxmlformats.org/officeDocument/2006/customXml" ds:itemID="{1C216DE4-7577-4AA1-82CB-33E5C8487CF0}">
  <ds:schemaRefs>
    <ds:schemaRef ds:uri="http://purl.org/dc/elements/1.1/"/>
    <ds:schemaRef ds:uri="http://schemas.microsoft.com/office/2006/metadata/properties"/>
    <ds:schemaRef ds:uri="http://schemas.microsoft.com/office/2006/documentManagement/types"/>
    <ds:schemaRef ds:uri="ea507627-4d5f-4363-8732-6d518adc749c"/>
    <ds:schemaRef ds:uri="http://purl.org/dc/dcmitype/"/>
    <ds:schemaRef ds:uri="http://schemas.microsoft.com/office/infopath/2007/PartnerControls"/>
    <ds:schemaRef ds:uri="http://schemas.openxmlformats.org/package/2006/metadata/core-properties"/>
    <ds:schemaRef ds:uri="c8a0c449-bc3f-4023-b6f3-9ae146c0e87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1986</TotalTime>
  <Words>784</Words>
  <Application>Microsoft Office PowerPoint</Application>
  <PresentationFormat>On-screen Show (4:3)</PresentationFormat>
  <Paragraphs>98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All Open USIs</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16</cp:revision>
  <cp:lastPrinted>2014-01-20T19:40:21Z</cp:lastPrinted>
  <dcterms:created xsi:type="dcterms:W3CDTF">2024-05-14T13:12:15Z</dcterms:created>
  <dcterms:modified xsi:type="dcterms:W3CDTF">2024-12-12T20:23:30Z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e0f57c50-7e43-4eb4-bb81-be8e93e3a1b2</vt:lpwstr>
  </property>
</Properties>
</file>