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1.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9.jpg" ContentType="image/jpg"/>
  <Override PartName="/ppt/media/image80.jpg" ContentType="image/jpg"/>
  <Override PartName="/ppt/media/image81.jpg" ContentType="image/jpg"/>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8.jpg" ContentType="image/jpg"/>
  <Override PartName="/ppt/media/image99.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7" r:id="rId2"/>
    <p:sldMasterId id="2147483828" r:id="rId3"/>
    <p:sldMasterId id="2147483865" r:id="rId4"/>
    <p:sldMasterId id="2147483936" r:id="rId5"/>
    <p:sldMasterId id="2147483966" r:id="rId6"/>
    <p:sldMasterId id="2147484004" r:id="rId7"/>
    <p:sldMasterId id="2147484029" r:id="rId8"/>
    <p:sldMasterId id="2147484037" r:id="rId9"/>
    <p:sldMasterId id="2147484054" r:id="rId10"/>
    <p:sldMasterId id="2147484066" r:id="rId11"/>
    <p:sldMasterId id="2147484078" r:id="rId12"/>
    <p:sldMasterId id="2147484084" r:id="rId13"/>
  </p:sldMasterIdLst>
  <p:notesMasterIdLst>
    <p:notesMasterId r:id="rId73"/>
  </p:notesMasterIdLst>
  <p:sldIdLst>
    <p:sldId id="4619" r:id="rId14"/>
    <p:sldId id="4794" r:id="rId15"/>
    <p:sldId id="4647" r:id="rId16"/>
    <p:sldId id="4645" r:id="rId17"/>
    <p:sldId id="4660" r:id="rId18"/>
    <p:sldId id="4757" r:id="rId19"/>
    <p:sldId id="4793" r:id="rId20"/>
    <p:sldId id="822" r:id="rId21"/>
    <p:sldId id="823" r:id="rId22"/>
    <p:sldId id="824" r:id="rId23"/>
    <p:sldId id="825" r:id="rId24"/>
    <p:sldId id="826" r:id="rId25"/>
    <p:sldId id="827" r:id="rId26"/>
    <p:sldId id="837" r:id="rId27"/>
    <p:sldId id="2192" r:id="rId28"/>
    <p:sldId id="2189" r:id="rId29"/>
    <p:sldId id="296" r:id="rId30"/>
    <p:sldId id="1413" r:id="rId31"/>
    <p:sldId id="749" r:id="rId32"/>
    <p:sldId id="1453" r:id="rId33"/>
    <p:sldId id="850" r:id="rId34"/>
    <p:sldId id="820" r:id="rId35"/>
    <p:sldId id="855" r:id="rId36"/>
    <p:sldId id="856" r:id="rId37"/>
    <p:sldId id="857" r:id="rId38"/>
    <p:sldId id="859" r:id="rId39"/>
    <p:sldId id="860" r:id="rId40"/>
    <p:sldId id="4795" r:id="rId41"/>
    <p:sldId id="4787" r:id="rId42"/>
    <p:sldId id="4798" r:id="rId43"/>
    <p:sldId id="4804" r:id="rId44"/>
    <p:sldId id="4797" r:id="rId45"/>
    <p:sldId id="4788" r:id="rId46"/>
    <p:sldId id="853" r:id="rId47"/>
    <p:sldId id="4768" r:id="rId48"/>
    <p:sldId id="4789" r:id="rId49"/>
    <p:sldId id="4790" r:id="rId50"/>
    <p:sldId id="4796" r:id="rId51"/>
    <p:sldId id="4791" r:id="rId52"/>
    <p:sldId id="4687" r:id="rId53"/>
    <p:sldId id="314" r:id="rId54"/>
    <p:sldId id="4759" r:id="rId55"/>
    <p:sldId id="4769" r:id="rId56"/>
    <p:sldId id="4753" r:id="rId57"/>
    <p:sldId id="4649" r:id="rId58"/>
    <p:sldId id="4650" r:id="rId59"/>
    <p:sldId id="2975" r:id="rId60"/>
    <p:sldId id="2944" r:id="rId61"/>
    <p:sldId id="4627" r:id="rId62"/>
    <p:sldId id="4792" r:id="rId63"/>
    <p:sldId id="4770" r:id="rId64"/>
    <p:sldId id="4785" r:id="rId65"/>
    <p:sldId id="4786" r:id="rId66"/>
    <p:sldId id="4733" r:id="rId67"/>
    <p:sldId id="4799" r:id="rId68"/>
    <p:sldId id="4800" r:id="rId69"/>
    <p:sldId id="4801" r:id="rId70"/>
    <p:sldId id="4802" r:id="rId71"/>
    <p:sldId id="4803" r:id="rId72"/>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Gianotti" initials="FG" lastIdx="1" clrIdx="0">
    <p:extLst>
      <p:ext uri="{19B8F6BF-5375-455C-9EA6-DF929625EA0E}">
        <p15:presenceInfo xmlns:p15="http://schemas.microsoft.com/office/powerpoint/2012/main" userId="S::fabiola.gianotti@cern.ch::7988ec65-f297-41a6-b535-7c87175103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FD5EA"/>
    <a:srgbClr val="A1A4AF"/>
    <a:srgbClr val="0C377B"/>
    <a:srgbClr val="F8F8F8"/>
    <a:srgbClr val="DDDDD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9" autoAdjust="0"/>
    <p:restoredTop sz="94660"/>
  </p:normalViewPr>
  <p:slideViewPr>
    <p:cSldViewPr snapToGrid="0" showGuides="1">
      <p:cViewPr varScale="1">
        <p:scale>
          <a:sx n="96" d="100"/>
          <a:sy n="96" d="100"/>
        </p:scale>
        <p:origin x="1080" y="10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2514" tIns="46258" rIns="92514" bIns="46258"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2514" tIns="46258" rIns="92514" bIns="46258" rtlCol="0"/>
          <a:lstStyle>
            <a:lvl1pPr algn="r">
              <a:defRPr sz="1200"/>
            </a:lvl1pPr>
          </a:lstStyle>
          <a:p>
            <a:fld id="{E374726B-3D21-49D0-9176-2C240B866C98}" type="datetimeFigureOut">
              <a:rPr lang="en-GB" smtClean="0"/>
              <a:t>15/01/2025</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2514" tIns="46258" rIns="92514" bIns="46258" rtlCol="0" anchor="ctr"/>
          <a:lstStyle/>
          <a:p>
            <a:endParaRPr lang="en-GB"/>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2514" tIns="46258" rIns="92514" bIns="462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2514" tIns="46258" rIns="92514" bIns="46258"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2514" tIns="46258" rIns="92514" bIns="46258" rtlCol="0" anchor="b"/>
          <a:lstStyle>
            <a:lvl1pPr algn="r">
              <a:defRPr sz="12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5pPr>
            <a:lvl6pPr marL="2544148"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6pPr>
            <a:lvl7pPr marL="3006720"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7pPr>
            <a:lvl8pPr marL="3469292"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8pPr>
            <a:lvl9pPr marL="3931864"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9pPr>
          </a:lstStyle>
          <a:p>
            <a:pPr marL="0" marR="0" lvl="0" indent="0" algn="r" defTabSz="925144" rtl="0" eaLnBrk="1" fontAlgn="auto" latinLnBrk="0" hangingPunct="1">
              <a:lnSpc>
                <a:spcPct val="100000"/>
              </a:lnSpc>
              <a:spcBef>
                <a:spcPct val="0"/>
              </a:spcBef>
              <a:spcAft>
                <a:spcPts val="0"/>
              </a:spcAft>
              <a:buClrTx/>
              <a:buSzPct val="100000"/>
              <a:buFont typeface="Times New Roman" panose="02020603050405020304" pitchFamily="18" charset="0"/>
              <a:buNone/>
              <a:tabLst>
                <a:tab pos="462572" algn="l"/>
                <a:tab pos="925144" algn="l"/>
                <a:tab pos="1387717" algn="l"/>
                <a:tab pos="1850289" algn="l"/>
                <a:tab pos="2312862" algn="l"/>
                <a:tab pos="2775434" algn="l"/>
              </a:tabLst>
              <a:defRPr/>
            </a:pPr>
            <a:fld id="{66D6A5A0-806E-4E21-A59A-4D6E0AB8A47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rPr>
              <a:pPr marL="0" marR="0" lvl="0" indent="0" algn="r" defTabSz="925144" rtl="0" eaLnBrk="1" fontAlgn="auto" latinLnBrk="0" hangingPunct="1">
                <a:lnSpc>
                  <a:spcPct val="100000"/>
                </a:lnSpc>
                <a:spcBef>
                  <a:spcPct val="0"/>
                </a:spcBef>
                <a:spcAft>
                  <a:spcPts val="0"/>
                </a:spcAft>
                <a:buClrTx/>
                <a:buSzPct val="100000"/>
                <a:buFont typeface="Times New Roman" panose="02020603050405020304" pitchFamily="18" charset="0"/>
                <a:buNone/>
                <a:tabLst>
                  <a:tab pos="462572" algn="l"/>
                  <a:tab pos="925144" algn="l"/>
                  <a:tab pos="1387717" algn="l"/>
                  <a:tab pos="1850289" algn="l"/>
                  <a:tab pos="2312862" algn="l"/>
                  <a:tab pos="2775434" algn="l"/>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139700" y="828675"/>
            <a:ext cx="7278688" cy="4095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6447" y="5185636"/>
            <a:ext cx="6046949" cy="491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14" tIns="46258" rIns="92514" bIns="46258" anchor="ctr"/>
          <a:lstStyle/>
          <a:p>
            <a:pPr marL="0" marR="0" lvl="0" indent="0" algn="l" defTabSz="925144" rtl="0" eaLnBrk="1" fontAlgn="auto" latinLnBrk="0" hangingPunct="1">
              <a:lnSpc>
                <a:spcPct val="93000"/>
              </a:lnSpc>
              <a:spcBef>
                <a:spcPts val="0"/>
              </a:spcBef>
              <a:spcAft>
                <a:spcPts val="0"/>
              </a:spcAft>
              <a:buClr>
                <a:srgbClr val="000000"/>
              </a:buClr>
              <a:buSzPct val="100000"/>
              <a:buFontTx/>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5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5D6558-31F6-4E13-8AD0-A2680585A939}" type="slidenum">
              <a:rPr lang="en-GB" smtClean="0"/>
              <a:t>44</a:t>
            </a:fld>
            <a:endParaRPr lang="en-GB"/>
          </a:p>
        </p:txBody>
      </p:sp>
    </p:spTree>
    <p:extLst>
      <p:ext uri="{BB962C8B-B14F-4D97-AF65-F5344CB8AC3E}">
        <p14:creationId xmlns:p14="http://schemas.microsoft.com/office/powerpoint/2010/main" val="242077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fld id="{66D6A5A0-806E-4E21-A59A-4D6E0AB8A4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DejaVu Sans"/>
                <a:cs typeface="DejaVu Sans"/>
              </a:rPr>
              <a:pPr marL="0" marR="0" lvl="0" indent="0" algn="r" defTabSz="914400" rtl="0" eaLnBrk="1" fontAlgn="auto" latinLnBrk="0" hangingPunct="1">
                <a:lnSpc>
                  <a:spcPct val="100000"/>
                </a:lnSpc>
                <a:spcBef>
                  <a:spcPct val="0"/>
                </a:spcBef>
                <a:spcAft>
                  <a:spcPts val="0"/>
                </a:spcAft>
                <a:buClrTx/>
                <a:buSzPct val="100000"/>
                <a:buFontTx/>
                <a:buNone/>
                <a:tabLst>
                  <a:tab pos="457200" algn="l"/>
                  <a:tab pos="914400" algn="l"/>
                  <a:tab pos="1371600" algn="l"/>
                  <a:tab pos="1828800" algn="l"/>
                  <a:tab pos="2286000" algn="l"/>
                  <a:tab pos="2743200" algn="l"/>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77875" y="4776788"/>
            <a:ext cx="62182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8525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5pPr>
            <a:lvl6pPr marL="2544148"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6pPr>
            <a:lvl7pPr marL="3006720"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7pPr>
            <a:lvl8pPr marL="3469292"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8pPr>
            <a:lvl9pPr marL="3931864" indent="-231286" defTabSz="462572" eaLnBrk="0" fontAlgn="base" hangingPunct="0">
              <a:spcBef>
                <a:spcPct val="30000"/>
              </a:spcBef>
              <a:spcAft>
                <a:spcPct val="0"/>
              </a:spcAft>
              <a:buClr>
                <a:srgbClr val="000000"/>
              </a:buClr>
              <a:buSzPct val="100000"/>
              <a:buFont typeface="Times New Roman" panose="02020603050405020304" pitchFamily="18" charset="0"/>
              <a:tabLst>
                <a:tab pos="462572" algn="l"/>
                <a:tab pos="925144" algn="l"/>
                <a:tab pos="1387717" algn="l"/>
                <a:tab pos="1850289" algn="l"/>
                <a:tab pos="2312862" algn="l"/>
                <a:tab pos="2775434" algn="l"/>
              </a:tabLst>
              <a:defRPr sz="1200">
                <a:solidFill>
                  <a:srgbClr val="000000"/>
                </a:solidFill>
                <a:latin typeface="Times New Roman" panose="02020603050405020304" pitchFamily="18" charset="0"/>
              </a:defRPr>
            </a:lvl9pPr>
          </a:lstStyle>
          <a:p>
            <a:pPr defTabSz="925144">
              <a:spcBef>
                <a:spcPct val="0"/>
              </a:spcBef>
              <a:buClrTx/>
              <a:defRPr/>
            </a:pPr>
            <a:fld id="{66D6A5A0-806E-4E21-A59A-4D6E0AB8A473}" type="slidenum">
              <a:rPr lang="en-US" altLang="en-US">
                <a:latin typeface="Arial" panose="020B0604020202020204" pitchFamily="34" charset="0"/>
                <a:ea typeface="DejaVu Sans"/>
                <a:cs typeface="DejaVu Sans"/>
              </a:rPr>
              <a:pPr defTabSz="925144">
                <a:spcBef>
                  <a:spcPct val="0"/>
                </a:spcBef>
                <a:buClrTx/>
                <a:defRPr/>
              </a:pPr>
              <a:t>4</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139700" y="828675"/>
            <a:ext cx="7278688" cy="4095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756447" y="5185636"/>
            <a:ext cx="6046949" cy="491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14" tIns="46258" rIns="92514" bIns="46258" anchor="ctr"/>
          <a:lstStyle/>
          <a:p>
            <a:pPr defTabSz="925144">
              <a:lnSpc>
                <a:spcPct val="93000"/>
              </a:lnSpc>
              <a:buClr>
                <a:srgbClr val="000000"/>
              </a:buClr>
              <a:buSzPct val="100000"/>
              <a:defRPr/>
            </a:pPr>
            <a:endParaRPr lang="en-US" altLang="en-US">
              <a:solidFill>
                <a:srgbClr val="FFFFFF"/>
              </a:solidFill>
              <a:latin typeface="Calibri"/>
            </a:endParaRPr>
          </a:p>
        </p:txBody>
      </p:sp>
    </p:spTree>
    <p:extLst>
      <p:ext uri="{BB962C8B-B14F-4D97-AF65-F5344CB8AC3E}">
        <p14:creationId xmlns:p14="http://schemas.microsoft.com/office/powerpoint/2010/main" val="261096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6EFA-FEFB-CFE2-FD91-B53D9A35B9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E13ED9-A3AB-3F93-5F55-B77F53ABFB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2372BB-69E6-417A-58F8-A4684337985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96E6829-4E46-6009-C35E-6993A176F5B4}"/>
              </a:ext>
            </a:extLst>
          </p:cNvPr>
          <p:cNvSpPr>
            <a:spLocks noGrp="1"/>
          </p:cNvSpPr>
          <p:nvPr>
            <p:ph type="sldNum" sz="quarter" idx="5"/>
          </p:nvPr>
        </p:nvSpPr>
        <p:spPr/>
        <p:txBody>
          <a:bodyPr/>
          <a:lstStyle/>
          <a:p>
            <a:pPr marL="0" marR="0" lvl="0" indent="0" algn="r" defTabSz="685727" rtl="0" eaLnBrk="1" fontAlgn="auto" latinLnBrk="0" hangingPunct="1">
              <a:lnSpc>
                <a:spcPct val="100000"/>
              </a:lnSpc>
              <a:spcBef>
                <a:spcPts val="0"/>
              </a:spcBef>
              <a:spcAft>
                <a:spcPts val="0"/>
              </a:spcAft>
              <a:buClrTx/>
              <a:buSzTx/>
              <a:buFontTx/>
              <a:buNone/>
              <a:tabLst/>
              <a:defRPr/>
            </a:pPr>
            <a:fld id="{1D6E23FC-D410-F744-8878-AF666D37454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27"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949C5-4BB5-78F6-DCB7-F21836E487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90E006-BE45-9B0C-DD59-2319E974DE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EE09DD-38CD-3A7E-CDFF-40443CE1D6C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D5E5AB7-F560-7600-A955-E3DB6CBCF062}"/>
              </a:ext>
            </a:extLst>
          </p:cNvPr>
          <p:cNvSpPr>
            <a:spLocks noGrp="1"/>
          </p:cNvSpPr>
          <p:nvPr>
            <p:ph type="sldNum" sz="quarter" idx="5"/>
          </p:nvPr>
        </p:nvSpPr>
        <p:spPr/>
        <p:txBody>
          <a:bodyPr/>
          <a:lstStyle/>
          <a:p>
            <a:pPr marL="0" marR="0" lvl="0" indent="0" algn="r" defTabSz="685727" rtl="0" eaLnBrk="1" fontAlgn="auto" latinLnBrk="0" hangingPunct="1">
              <a:lnSpc>
                <a:spcPct val="100000"/>
              </a:lnSpc>
              <a:spcBef>
                <a:spcPts val="0"/>
              </a:spcBef>
              <a:spcAft>
                <a:spcPts val="0"/>
              </a:spcAft>
              <a:buClrTx/>
              <a:buSzTx/>
              <a:buFontTx/>
              <a:buNone/>
              <a:tabLst/>
              <a:defRPr/>
            </a:pPr>
            <a:fld id="{1D6E23FC-D410-F744-8878-AF666D37454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27"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9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685727" rtl="0" eaLnBrk="1" fontAlgn="auto" latinLnBrk="0" hangingPunct="1">
              <a:lnSpc>
                <a:spcPct val="100000"/>
              </a:lnSpc>
              <a:spcBef>
                <a:spcPts val="0"/>
              </a:spcBef>
              <a:spcAft>
                <a:spcPts val="0"/>
              </a:spcAft>
              <a:buClrTx/>
              <a:buSzTx/>
              <a:buFontTx/>
              <a:buNone/>
              <a:tabLst/>
              <a:defRPr/>
            </a:pPr>
            <a:fld id="{CD7EBA44-2749-4505-B776-1307762B45EE}"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27" rtl="0" eaLnBrk="1" fontAlgn="auto" latinLnBrk="0" hangingPunct="1">
                <a:lnSpc>
                  <a:spcPct val="100000"/>
                </a:lnSpc>
                <a:spcBef>
                  <a:spcPts val="0"/>
                </a:spcBef>
                <a:spcAft>
                  <a:spcPts val="0"/>
                </a:spcAft>
                <a:buClrTx/>
                <a:buSzTx/>
                <a:buFontTx/>
                <a:buNone/>
                <a:tabLst/>
                <a:defRPr/>
              </a:pPr>
              <a:t>19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5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FCDA-2558-EE40-88E4-BE897781928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6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E353-058B-AB1E-7BF9-BA34251DF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5B459-EF3A-971F-6F48-74E5D940B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7ED0B-F7B5-7004-9373-3965B7FB4D40}"/>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E4C871E9-89BE-E4B0-5B49-7B4284641A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FCDA-2558-EE40-88E4-BE897781928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648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2E1D3-DDE8-91E7-903A-07BE243F2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749DF-1B95-E16D-6F70-96FC0EA0E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19CAD-E55A-2104-33E5-632AC7F3C128}"/>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101255B7-588C-C011-3123-B5DFB4F231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FCDA-2558-EE40-88E4-BE897781928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2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62B64-86F5-57F9-A970-90EB13B6D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7994C-6C44-414D-B46E-8C3BDC640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F293F-8EB0-3D2D-AC20-5968FCBC4B6E}"/>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1009F2A0-BF53-8A9B-9A46-8EC92C6185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FCDA-2558-EE40-88E4-BE897781928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08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15/01/2025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15/01/2025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064786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8127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5257639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350400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1564317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768913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191889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693919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5698414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71717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15/01/2025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475010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28219146"/>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6511286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71"/>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25134349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183535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46981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6324980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6599541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2816634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729308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3708340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5152597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40021451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1202873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3693395740"/>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755741" y="1107340"/>
            <a:ext cx="4716524" cy="4720131"/>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73932" y="128036"/>
            <a:ext cx="598619" cy="240000"/>
          </a:xfrm>
          <a:prstGeom prst="rect">
            <a:avLst/>
          </a:prstGeom>
        </p:spPr>
      </p:pic>
    </p:spTree>
    <p:extLst>
      <p:ext uri="{BB962C8B-B14F-4D97-AF65-F5344CB8AC3E}">
        <p14:creationId xmlns:p14="http://schemas.microsoft.com/office/powerpoint/2010/main" val="2568683555"/>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2616581698"/>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63"/>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2271010387"/>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319971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305351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590127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2136682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6397159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24994414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4729150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295536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0775204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157191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extLst>
                <a:ext uri="{28A0092B-C50C-407E-A947-70E740481C1C}">
                  <a14:useLocalDpi xmlns:a14="http://schemas.microsoft.com/office/drawing/2010/main"/>
                </a:ext>
              </a:extLst>
            </a:blip>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4718464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350410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592"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2300" y="145295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2299" y="1904400"/>
            <a:ext cx="5276852" cy="4086001"/>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87592" y="6051874"/>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Tree>
    <p:extLst>
      <p:ext uri="{BB962C8B-B14F-4D97-AF65-F5344CB8AC3E}">
        <p14:creationId xmlns:p14="http://schemas.microsoft.com/office/powerpoint/2010/main" val="564280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_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592"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2300" y="145295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2299" y="1904400"/>
            <a:ext cx="5276852" cy="4086001"/>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87592" y="6051874"/>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Tree>
    <p:extLst>
      <p:ext uri="{BB962C8B-B14F-4D97-AF65-F5344CB8AC3E}">
        <p14:creationId xmlns:p14="http://schemas.microsoft.com/office/powerpoint/2010/main" val="40953167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_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592"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2300" y="145295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2299" y="1904400"/>
            <a:ext cx="5276852" cy="4086001"/>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87592" y="6051874"/>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Tree>
    <p:extLst>
      <p:ext uri="{BB962C8B-B14F-4D97-AF65-F5344CB8AC3E}">
        <p14:creationId xmlns:p14="http://schemas.microsoft.com/office/powerpoint/2010/main" val="29875503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38401006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15/01/2025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2490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056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1579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66659398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282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15/01/2025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265673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1/15/2025</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7446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15/01/2025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15/01/2025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34D04B-1D88-478D-A8FB-6FFD72984813}" type="datetimeFigureOut">
              <a:rPr lang="en-GB" smtClean="0"/>
              <a:t>15/01/2025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0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901845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13528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315785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15/01/2025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42534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94737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206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88394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53271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14084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44187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183123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16423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01665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15/01/2025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4027967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399950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38905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95504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28078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002186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186135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7" name="Picture 6" descr="A picture containing icon&#10;&#10;Description automatically generated">
            <a:extLst>
              <a:ext uri="{FF2B5EF4-FFF2-40B4-BE49-F238E27FC236}">
                <a16:creationId xmlns:a16="http://schemas.microsoft.com/office/drawing/2014/main" id="{E07A8E7D-D7E2-458F-AF9A-83DF4A450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1" y="152400"/>
            <a:ext cx="718217" cy="242803"/>
          </a:xfrm>
          <a:prstGeom prst="rect">
            <a:avLst/>
          </a:prstGeom>
        </p:spPr>
      </p:pic>
    </p:spTree>
    <p:extLst>
      <p:ext uri="{BB962C8B-B14F-4D97-AF65-F5344CB8AC3E}">
        <p14:creationId xmlns:p14="http://schemas.microsoft.com/office/powerpoint/2010/main" val="1974845560"/>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2379169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677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15/01/2025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703248"/>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5635" y="2420889"/>
            <a:ext cx="1563273" cy="1467041"/>
          </a:xfrm>
          <a:prstGeom prst="rect">
            <a:avLst/>
          </a:prstGeom>
        </p:spPr>
      </p:pic>
    </p:spTree>
    <p:extLst>
      <p:ext uri="{BB962C8B-B14F-4D97-AF65-F5344CB8AC3E}">
        <p14:creationId xmlns:p14="http://schemas.microsoft.com/office/powerpoint/2010/main" val="3144384060"/>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147132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23/11/2018</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Etude FCC</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470176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13C2E-7FA5-4B7C-A308-45FA82448DF2}" type="datetime1">
              <a:rPr lang="en-US" smtClean="0"/>
              <a:t>1/15/2025</a:t>
            </a:fld>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872397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2815112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12/15/21</a:t>
            </a:r>
            <a:endParaRPr lang="en-US" dirty="0"/>
          </a:p>
        </p:txBody>
      </p:sp>
      <p:sp>
        <p:nvSpPr>
          <p:cNvPr id="5" name="Footer Placeholder 4"/>
          <p:cNvSpPr>
            <a:spLocks noGrp="1"/>
          </p:cNvSpPr>
          <p:nvPr>
            <p:ph type="ftr" sz="quarter" idx="11"/>
          </p:nvPr>
        </p:nvSpPr>
        <p:spPr/>
        <p:txBody>
          <a:bodyPr/>
          <a:lstStyle/>
          <a:p>
            <a:r>
              <a:rPr lang="en-US"/>
              <a:t>Snowmass Agora: Linear Colliders</a:t>
            </a:r>
            <a:endParaRPr lang="en-US" dirty="0"/>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745060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25635582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12/15/21</a:t>
            </a:r>
          </a:p>
        </p:txBody>
      </p:sp>
      <p:sp>
        <p:nvSpPr>
          <p:cNvPr id="6" name="Footer Placeholder 5"/>
          <p:cNvSpPr>
            <a:spLocks noGrp="1"/>
          </p:cNvSpPr>
          <p:nvPr>
            <p:ph type="ftr" sz="quarter" idx="11"/>
          </p:nvPr>
        </p:nvSpPr>
        <p:spPr/>
        <p:txBody>
          <a:bodyPr/>
          <a:lstStyle/>
          <a:p>
            <a:r>
              <a:rPr lang="en-US"/>
              <a:t>Snowmass Agora: Linear Colliders</a:t>
            </a:r>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2185278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12/15/21</a:t>
            </a:r>
          </a:p>
        </p:txBody>
      </p:sp>
      <p:sp>
        <p:nvSpPr>
          <p:cNvPr id="8" name="Footer Placeholder 7"/>
          <p:cNvSpPr>
            <a:spLocks noGrp="1"/>
          </p:cNvSpPr>
          <p:nvPr>
            <p:ph type="ftr" sz="quarter" idx="11"/>
          </p:nvPr>
        </p:nvSpPr>
        <p:spPr/>
        <p:txBody>
          <a:bodyPr/>
          <a:lstStyle/>
          <a:p>
            <a:r>
              <a:rPr lang="en-US"/>
              <a:t>Snowmass Agora: Linear Colliders</a:t>
            </a:r>
          </a:p>
        </p:txBody>
      </p:sp>
      <p:sp>
        <p:nvSpPr>
          <p:cNvPr id="9" name="Slide Number Placeholder 8"/>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78233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15/01/2025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12/15/21</a:t>
            </a:r>
          </a:p>
        </p:txBody>
      </p:sp>
      <p:sp>
        <p:nvSpPr>
          <p:cNvPr id="4" name="Footer Placeholder 3"/>
          <p:cNvSpPr>
            <a:spLocks noGrp="1"/>
          </p:cNvSpPr>
          <p:nvPr>
            <p:ph type="ftr" sz="quarter" idx="11"/>
          </p:nvPr>
        </p:nvSpPr>
        <p:spPr/>
        <p:txBody>
          <a:bodyPr/>
          <a:lstStyle/>
          <a:p>
            <a:r>
              <a:rPr lang="en-US"/>
              <a:t>Snowmass Agora: Linear Colliders</a:t>
            </a:r>
          </a:p>
        </p:txBody>
      </p:sp>
      <p:sp>
        <p:nvSpPr>
          <p:cNvPr id="5" name="Slide Number Placeholder 4"/>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8957609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12/15/21</a:t>
            </a:r>
          </a:p>
        </p:txBody>
      </p:sp>
      <p:sp>
        <p:nvSpPr>
          <p:cNvPr id="3" name="Footer Placeholder 2"/>
          <p:cNvSpPr>
            <a:spLocks noGrp="1"/>
          </p:cNvSpPr>
          <p:nvPr>
            <p:ph type="ftr" sz="quarter" idx="11"/>
          </p:nvPr>
        </p:nvSpPr>
        <p:spPr/>
        <p:txBody>
          <a:bodyPr/>
          <a:lstStyle/>
          <a:p>
            <a:r>
              <a:rPr lang="en-US"/>
              <a:t>Snowmass Agora: Linear Colliders</a:t>
            </a:r>
          </a:p>
        </p:txBody>
      </p:sp>
      <p:sp>
        <p:nvSpPr>
          <p:cNvPr id="4" name="Slide Number Placeholder 3"/>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5284466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12/15/21</a:t>
            </a:r>
          </a:p>
        </p:txBody>
      </p:sp>
      <p:sp>
        <p:nvSpPr>
          <p:cNvPr id="6" name="Footer Placeholder 5"/>
          <p:cNvSpPr>
            <a:spLocks noGrp="1"/>
          </p:cNvSpPr>
          <p:nvPr>
            <p:ph type="ftr" sz="quarter" idx="11"/>
          </p:nvPr>
        </p:nvSpPr>
        <p:spPr/>
        <p:txBody>
          <a:bodyPr/>
          <a:lstStyle/>
          <a:p>
            <a:r>
              <a:rPr lang="en-US"/>
              <a:t>Snowmass Agora: Linear Colliders</a:t>
            </a:r>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2624725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12/15/21</a:t>
            </a:r>
          </a:p>
        </p:txBody>
      </p:sp>
      <p:sp>
        <p:nvSpPr>
          <p:cNvPr id="6" name="Footer Placeholder 5"/>
          <p:cNvSpPr>
            <a:spLocks noGrp="1"/>
          </p:cNvSpPr>
          <p:nvPr>
            <p:ph type="ftr" sz="quarter" idx="11"/>
          </p:nvPr>
        </p:nvSpPr>
        <p:spPr/>
        <p:txBody>
          <a:bodyPr/>
          <a:lstStyle/>
          <a:p>
            <a:r>
              <a:rPr lang="en-US"/>
              <a:t>Snowmass Agora: Linear Colliders</a:t>
            </a:r>
          </a:p>
        </p:txBody>
      </p:sp>
      <p:sp>
        <p:nvSpPr>
          <p:cNvPr id="7" name="Slide Number Placeholder 6"/>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21841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3514309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12/15/21</a:t>
            </a:r>
          </a:p>
        </p:txBody>
      </p:sp>
      <p:sp>
        <p:nvSpPr>
          <p:cNvPr id="5" name="Footer Placeholder 4"/>
          <p:cNvSpPr>
            <a:spLocks noGrp="1"/>
          </p:cNvSpPr>
          <p:nvPr>
            <p:ph type="ftr" sz="quarter" idx="11"/>
          </p:nvPr>
        </p:nvSpPr>
        <p:spPr/>
        <p:txBody>
          <a:bodyPr/>
          <a:lstStyle/>
          <a:p>
            <a:r>
              <a:rPr lang="en-US"/>
              <a:t>Snowmass Agora: Linear Colliders</a:t>
            </a:r>
          </a:p>
        </p:txBody>
      </p:sp>
      <p:sp>
        <p:nvSpPr>
          <p:cNvPr id="6" name="Slide Number Placeholder 5"/>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1932846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12/15/21</a:t>
            </a:r>
          </a:p>
        </p:txBody>
      </p:sp>
      <p:sp>
        <p:nvSpPr>
          <p:cNvPr id="4" name="Footer Placeholder 3"/>
          <p:cNvSpPr>
            <a:spLocks noGrp="1"/>
          </p:cNvSpPr>
          <p:nvPr>
            <p:ph type="ftr" sz="quarter" idx="11"/>
          </p:nvPr>
        </p:nvSpPr>
        <p:spPr/>
        <p:txBody>
          <a:bodyPr/>
          <a:lstStyle/>
          <a:p>
            <a:r>
              <a:rPr lang="en-US"/>
              <a:t>Snowmass Agora: Linear Colliders</a:t>
            </a:r>
            <a:endParaRPr lang="en-US" dirty="0"/>
          </a:p>
        </p:txBody>
      </p:sp>
      <p:sp>
        <p:nvSpPr>
          <p:cNvPr id="5" name="Slide Number Placeholder 4"/>
          <p:cNvSpPr>
            <a:spLocks noGrp="1"/>
          </p:cNvSpPr>
          <p:nvPr>
            <p:ph type="sldNum" sz="quarter" idx="12"/>
          </p:nvPr>
        </p:nvSpPr>
        <p:spPr/>
        <p:txBody>
          <a:bodyPr/>
          <a:lstStyle/>
          <a:p>
            <a:fld id="{FB881E7D-5A17-EB4A-B013-04381A7C357D}" type="slidenum">
              <a:rPr lang="en-US" smtClean="0"/>
              <a:t>‹#›</a:t>
            </a:fld>
            <a:endParaRPr lang="en-US"/>
          </a:p>
        </p:txBody>
      </p:sp>
    </p:spTree>
    <p:extLst>
      <p:ext uri="{BB962C8B-B14F-4D97-AF65-F5344CB8AC3E}">
        <p14:creationId xmlns:p14="http://schemas.microsoft.com/office/powerpoint/2010/main" val="2252231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r>
              <a:rPr lang="en-US"/>
              <a:t>12/15/21</a:t>
            </a: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r>
              <a:rPr lang="en-US"/>
              <a:t>Snowmass Agora: Linear Colliders</a:t>
            </a: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8A7BBD36-3257-8E4A-8984-B9E452B60DAC}" type="slidenum">
              <a:rPr lang="en-US"/>
              <a:pPr/>
              <a:t>‹#›</a:t>
            </a:fld>
            <a:endParaRPr lang="en-US"/>
          </a:p>
        </p:txBody>
      </p:sp>
    </p:spTree>
    <p:extLst>
      <p:ext uri="{BB962C8B-B14F-4D97-AF65-F5344CB8AC3E}">
        <p14:creationId xmlns:p14="http://schemas.microsoft.com/office/powerpoint/2010/main" val="1562035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55662"/>
          </a:xfrm>
        </p:spPr>
        <p:txBody>
          <a:bodyPr/>
          <a:lstStyle/>
          <a:p>
            <a:r>
              <a:rPr lang="en-US"/>
              <a:t>Click to edit Master title style</a:t>
            </a:r>
          </a:p>
        </p:txBody>
      </p:sp>
      <p:sp>
        <p:nvSpPr>
          <p:cNvPr id="3" name="Text Placeholder 2"/>
          <p:cNvSpPr>
            <a:spLocks noGrp="1"/>
          </p:cNvSpPr>
          <p:nvPr>
            <p:ph type="body" sz="half" idx="1"/>
          </p:nvPr>
        </p:nvSpPr>
        <p:spPr>
          <a:xfrm>
            <a:off x="609600" y="1312863"/>
            <a:ext cx="5384800" cy="481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12863"/>
            <a:ext cx="5384800" cy="481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12/15/21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Snowmass Agora: Linear Colliders</a:t>
            </a:r>
          </a:p>
        </p:txBody>
      </p:sp>
      <p:sp>
        <p:nvSpPr>
          <p:cNvPr id="7" name="Rectangle 6"/>
          <p:cNvSpPr>
            <a:spLocks noGrp="1" noChangeArrowheads="1"/>
          </p:cNvSpPr>
          <p:nvPr>
            <p:ph type="sldNum" sz="quarter" idx="12"/>
          </p:nvPr>
        </p:nvSpPr>
        <p:spPr>
          <a:ln/>
        </p:spPr>
        <p:txBody>
          <a:bodyPr/>
          <a:lstStyle>
            <a:lvl1pPr>
              <a:defRPr/>
            </a:lvl1pPr>
          </a:lstStyle>
          <a:p>
            <a:fld id="{C1E73930-EDB2-5B4C-99D8-72732A3B2E2F}" type="slidenum">
              <a:rPr lang="en-US"/>
              <a:pPr/>
              <a:t>‹#›</a:t>
            </a:fld>
            <a:endParaRPr lang="en-US"/>
          </a:p>
        </p:txBody>
      </p:sp>
    </p:spTree>
    <p:extLst>
      <p:ext uri="{BB962C8B-B14F-4D97-AF65-F5344CB8AC3E}">
        <p14:creationId xmlns:p14="http://schemas.microsoft.com/office/powerpoint/2010/main" val="1084611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9583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theme" Target="../theme/theme12.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15.tiff"/><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image" Target="../media/image12.png"/><Relationship Id="rId2" Type="http://schemas.openxmlformats.org/officeDocument/2006/relationships/slideLayout" Target="../slideLayouts/slideLayout129.xml"/><Relationship Id="rId16" Type="http://schemas.openxmlformats.org/officeDocument/2006/relationships/theme" Target="../theme/theme13.xml"/><Relationship Id="rId20" Type="http://schemas.openxmlformats.org/officeDocument/2006/relationships/image" Target="../media/image17.tiff"/><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16.tiff"/><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7.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image" Target="../media/image3.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theme" Target="../theme/theme9.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15/01/2025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40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pPr marL="0" marR="0" lvl="0" indent="0" algn="r" defTabSz="91440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ts val="1651"/>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Grafik 16">
            <a:extLst>
              <a:ext uri="{FF2B5EF4-FFF2-40B4-BE49-F238E27FC236}">
                <a16:creationId xmlns:a16="http://schemas.microsoft.com/office/drawing/2014/main" id="{15072D71-1E30-4F23-8B4C-14B3F8F7893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3934" y="6498000"/>
            <a:ext cx="597087" cy="240000"/>
          </a:xfrm>
          <a:prstGeom prst="rect">
            <a:avLst/>
          </a:prstGeom>
        </p:spPr>
      </p:pic>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69097609"/>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103"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p:nvSpPr>
        <p:spPr>
          <a:xfrm>
            <a:off x="600" y="6378000"/>
            <a:ext cx="121914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399" y="126621"/>
            <a:ext cx="432000"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3934" y="6498000"/>
            <a:ext cx="597087" cy="240000"/>
          </a:xfrm>
          <a:prstGeom prst="rect">
            <a:avLst/>
          </a:prstGeom>
        </p:spPr>
      </p:pic>
      <p:cxnSp>
        <p:nvCxnSpPr>
          <p:cNvPr id="7" name="Straight Connector 6">
            <a:extLst>
              <a:ext uri="{FF2B5EF4-FFF2-40B4-BE49-F238E27FC236}">
                <a16:creationId xmlns:a16="http://schemas.microsoft.com/office/drawing/2014/main" id="{C0FBBF62-B1FF-50E0-1044-0A445B239A6E}"/>
              </a:ext>
            </a:extLst>
          </p:cNvPr>
          <p:cNvCxnSpPr/>
          <p:nvPr userDrawn="1"/>
        </p:nvCxnSpPr>
        <p:spPr>
          <a:xfrm>
            <a:off x="0" y="770400"/>
            <a:ext cx="12192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7339794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2736"/>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69892"/>
            <a:ext cx="385972" cy="226761"/>
          </a:xfrm>
          <a:prstGeom prst="rect">
            <a:avLst/>
          </a:prstGeom>
        </p:spPr>
        <p:txBody>
          <a:bodyPr vert="horz" wrap="none" lIns="91440" tIns="45720" rIns="91440" bIns="45720" rtlCol="0" anchor="ctr">
            <a:noAutofit/>
          </a:bodyPr>
          <a:lstStyle>
            <a:lvl1pPr algn="r">
              <a:lnSpc>
                <a:spcPts val="1651"/>
              </a:lnSpc>
              <a:defRPr sz="1067">
                <a:solidFill>
                  <a:schemeClr val="tx2"/>
                </a:solidFill>
              </a:defRPr>
            </a:lvl1pPr>
          </a:lstStyle>
          <a:p>
            <a:r>
              <a:rPr lang="de-AT"/>
              <a:t> </a:t>
            </a:r>
            <a:fld id="{88A1DFE4-5FC5-43BD-BB7E-75EAD82B965F}" type="slidenum">
              <a:rPr lang="en-US" smtClean="0"/>
              <a:pPr/>
              <a:t>‹#›</a:t>
            </a:fld>
            <a:endParaRPr lang="en-US" dirty="0"/>
          </a:p>
        </p:txBody>
      </p:sp>
    </p:spTree>
    <p:extLst>
      <p:ext uri="{BB962C8B-B14F-4D97-AF65-F5344CB8AC3E}">
        <p14:creationId xmlns:p14="http://schemas.microsoft.com/office/powerpoint/2010/main" val="124906498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7" cstate="print">
            <a:extLst>
              <a:ext uri="{28A0092B-C50C-407E-A947-70E740481C1C}">
                <a14:useLocalDpi xmlns:a14="http://schemas.microsoft.com/office/drawing/2010/main"/>
              </a:ext>
            </a:extLst>
          </a:blip>
          <a:srcRect/>
          <a:stretch/>
        </p:blipFill>
        <p:spPr>
          <a:xfrm>
            <a:off x="145629" y="120000"/>
            <a:ext cx="597087" cy="240000"/>
          </a:xfrm>
          <a:prstGeom prst="rect">
            <a:avLst/>
          </a:prstGeom>
        </p:spPr>
      </p:pic>
      <p:pic>
        <p:nvPicPr>
          <p:cNvPr id="7" name="Picture 6">
            <a:extLst>
              <a:ext uri="{FF2B5EF4-FFF2-40B4-BE49-F238E27FC236}">
                <a16:creationId xmlns:a16="http://schemas.microsoft.com/office/drawing/2014/main" id="{1AAF98F5-7420-524C-A5C6-E56A6498D706}"/>
              </a:ext>
            </a:extLst>
          </p:cNvPr>
          <p:cNvPicPr>
            <a:picLocks noChangeAspect="1"/>
          </p:cNvPicPr>
          <p:nvPr userDrawn="1"/>
        </p:nvPicPr>
        <p:blipFill>
          <a:blip r:embed="rId18"/>
          <a:stretch>
            <a:fillRect/>
          </a:stretch>
        </p:blipFill>
        <p:spPr>
          <a:xfrm>
            <a:off x="11002491" y="443"/>
            <a:ext cx="479557" cy="479557"/>
          </a:xfrm>
          <a:prstGeom prst="rect">
            <a:avLst/>
          </a:prstGeom>
        </p:spPr>
      </p:pic>
      <p:pic>
        <p:nvPicPr>
          <p:cNvPr id="5" name="Picture 4">
            <a:extLst>
              <a:ext uri="{FF2B5EF4-FFF2-40B4-BE49-F238E27FC236}">
                <a16:creationId xmlns:a16="http://schemas.microsoft.com/office/drawing/2014/main" id="{579057C8-3C1C-8F41-9E47-5DE0FA3EBF28}"/>
              </a:ext>
            </a:extLst>
          </p:cNvPr>
          <p:cNvPicPr>
            <a:picLocks noChangeAspect="1"/>
          </p:cNvPicPr>
          <p:nvPr userDrawn="1"/>
        </p:nvPicPr>
        <p:blipFill>
          <a:blip r:embed="rId19"/>
          <a:stretch>
            <a:fillRect/>
          </a:stretch>
        </p:blipFill>
        <p:spPr>
          <a:xfrm>
            <a:off x="10271580" y="37255"/>
            <a:ext cx="599005" cy="401964"/>
          </a:xfrm>
          <a:prstGeom prst="rect">
            <a:avLst/>
          </a:prstGeom>
        </p:spPr>
      </p:pic>
      <p:pic>
        <p:nvPicPr>
          <p:cNvPr id="9" name="Picture 8">
            <a:extLst>
              <a:ext uri="{FF2B5EF4-FFF2-40B4-BE49-F238E27FC236}">
                <a16:creationId xmlns:a16="http://schemas.microsoft.com/office/drawing/2014/main" id="{3B412B24-D39B-6943-A41B-07C4941F5724}"/>
              </a:ext>
            </a:extLst>
          </p:cNvPr>
          <p:cNvPicPr>
            <a:picLocks noChangeAspect="1"/>
          </p:cNvPicPr>
          <p:nvPr userDrawn="1"/>
        </p:nvPicPr>
        <p:blipFill>
          <a:blip r:embed="rId20"/>
          <a:stretch>
            <a:fillRect/>
          </a:stretch>
        </p:blipFill>
        <p:spPr>
          <a:xfrm>
            <a:off x="8016213" y="84717"/>
            <a:ext cx="2296747" cy="348321"/>
          </a:xfrm>
          <a:prstGeom prst="rect">
            <a:avLst/>
          </a:prstGeom>
        </p:spPr>
      </p:pic>
    </p:spTree>
    <p:extLst>
      <p:ext uri="{BB962C8B-B14F-4D97-AF65-F5344CB8AC3E}">
        <p14:creationId xmlns:p14="http://schemas.microsoft.com/office/powerpoint/2010/main" val="1038704757"/>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100" r:id="rId13"/>
    <p:sldLayoutId id="2147484101" r:id="rId14"/>
    <p:sldLayoutId id="2147484102" r:id="rId15"/>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2024-05-07</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2" name="TextBox 1">
            <a:extLst>
              <a:ext uri="{FF2B5EF4-FFF2-40B4-BE49-F238E27FC236}">
                <a16:creationId xmlns:a16="http://schemas.microsoft.com/office/drawing/2014/main" id="{38982D18-6859-33BC-9A0A-346DFAC9B023}"/>
              </a:ext>
            </a:extLst>
          </p:cNvPr>
          <p:cNvSpPr txBox="1"/>
          <p:nvPr userDrawn="1"/>
        </p:nvSpPr>
        <p:spPr>
          <a:xfrm>
            <a:off x="683324" y="6249504"/>
            <a:ext cx="2576711" cy="246221"/>
          </a:xfrm>
          <a:prstGeom prst="rect">
            <a:avLst/>
          </a:prstGeom>
          <a:noFill/>
        </p:spPr>
        <p:txBody>
          <a:bodyPr wrap="square" rtlCol="0">
            <a:spAutoFit/>
          </a:bodyPr>
          <a:lstStyle/>
          <a:p>
            <a:r>
              <a:rPr lang="en-GB" sz="1000" b="1" dirty="0">
                <a:solidFill>
                  <a:schemeClr val="bg1"/>
                </a:solidFill>
              </a:rPr>
              <a:t>FCC Status </a:t>
            </a:r>
            <a:r>
              <a:rPr lang="en-GB" sz="1000" b="1">
                <a:solidFill>
                  <a:schemeClr val="bg1"/>
                </a:solidFill>
              </a:rPr>
              <a:t>&amp; Plans</a:t>
            </a:r>
            <a:endParaRPr lang="en-GB" sz="1000" b="1" dirty="0">
              <a:solidFill>
                <a:schemeClr val="bg1"/>
              </a:solidFill>
            </a:endParaRPr>
          </a:p>
        </p:txBody>
      </p:sp>
    </p:spTree>
    <p:extLst>
      <p:ext uri="{BB962C8B-B14F-4D97-AF65-F5344CB8AC3E}">
        <p14:creationId xmlns:p14="http://schemas.microsoft.com/office/powerpoint/2010/main" val="15406695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r>
              <a:rPr lang="en-US"/>
              <a:t>FCC Physics and Experiments General meeting</a:t>
            </a: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r>
              <a:rPr lang="fr-FR"/>
              <a:t>28 Sep 2020</a:t>
            </a:r>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15559532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Ls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2024-05-07</a:t>
            </a:r>
          </a:p>
        </p:txBody>
      </p:sp>
    </p:spTree>
    <p:extLst>
      <p:ext uri="{BB962C8B-B14F-4D97-AF65-F5344CB8AC3E}">
        <p14:creationId xmlns:p14="http://schemas.microsoft.com/office/powerpoint/2010/main" val="267216451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382813" y="6158311"/>
            <a:ext cx="9833867" cy="727073"/>
          </a:xfrm>
          <a:prstGeom prst="rect">
            <a:avLst/>
          </a:prstGeom>
        </p:spPr>
      </p:pic>
      <p:sp>
        <p:nvSpPr>
          <p:cNvPr id="9" name="Espace réservé du titre 8"/>
          <p:cNvSpPr>
            <a:spLocks noGrp="1"/>
          </p:cNvSpPr>
          <p:nvPr>
            <p:ph type="title"/>
          </p:nvPr>
        </p:nvSpPr>
        <p:spPr>
          <a:xfrm>
            <a:off x="1227765" y="274638"/>
            <a:ext cx="99568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1173856" y="1598526"/>
            <a:ext cx="99568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8" name="Footer Placeholder 4"/>
          <p:cNvSpPr>
            <a:spLocks noGrp="1"/>
          </p:cNvSpPr>
          <p:nvPr>
            <p:ph type="ftr" sz="quarter" idx="3"/>
          </p:nvPr>
        </p:nvSpPr>
        <p:spPr>
          <a:xfrm>
            <a:off x="5327915" y="6338551"/>
            <a:ext cx="5184576" cy="365125"/>
          </a:xfrm>
          <a:prstGeom prst="rect">
            <a:avLst/>
          </a:prstGeom>
        </p:spPr>
        <p:txBody>
          <a:bodyPr/>
          <a:lstStyle>
            <a:lvl1pPr>
              <a:defRPr>
                <a:solidFill>
                  <a:schemeClr val="bg1"/>
                </a:solidFill>
              </a:defRPr>
            </a:lvl1pPr>
          </a:lstStyle>
          <a:p>
            <a:endParaRPr lang="en-GB" dirty="0"/>
          </a:p>
        </p:txBody>
      </p:sp>
      <p:pic>
        <p:nvPicPr>
          <p:cNvPr id="7" name="Image 4" descr="bande-0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591" y="6158311"/>
            <a:ext cx="9833867" cy="727073"/>
          </a:xfrm>
          <a:prstGeom prst="rect">
            <a:avLst/>
          </a:prstGeom>
        </p:spPr>
      </p:pic>
      <p:sp>
        <p:nvSpPr>
          <p:cNvPr id="10" name="Slide Number Placeholder 2"/>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dirty="0"/>
          </a:p>
        </p:txBody>
      </p:sp>
      <p:sp>
        <p:nvSpPr>
          <p:cNvPr id="2" name="TextBox 1">
            <a:extLst>
              <a:ext uri="{FF2B5EF4-FFF2-40B4-BE49-F238E27FC236}">
                <a16:creationId xmlns:a16="http://schemas.microsoft.com/office/drawing/2014/main" id="{38982D18-6859-33BC-9A0A-346DFAC9B023}"/>
              </a:ext>
            </a:extLst>
          </p:cNvPr>
          <p:cNvSpPr txBox="1"/>
          <p:nvPr userDrawn="1"/>
        </p:nvSpPr>
        <p:spPr>
          <a:xfrm>
            <a:off x="683324" y="6249504"/>
            <a:ext cx="2576711" cy="400110"/>
          </a:xfrm>
          <a:prstGeom prst="rect">
            <a:avLst/>
          </a:prstGeom>
          <a:noFill/>
        </p:spPr>
        <p:txBody>
          <a:bodyPr wrap="square" rtlCol="0">
            <a:spAutoFit/>
          </a:bodyPr>
          <a:lstStyle/>
          <a:p>
            <a:r>
              <a:rPr lang="en-GB" sz="1000" b="1" dirty="0">
                <a:solidFill>
                  <a:schemeClr val="bg1"/>
                </a:solidFill>
              </a:rPr>
              <a:t>FCC Status &amp; Plans</a:t>
            </a:r>
          </a:p>
          <a:p>
            <a:endParaRPr lang="en-GB" sz="1000" b="0" dirty="0">
              <a:solidFill>
                <a:schemeClr val="bg1"/>
              </a:solidFill>
            </a:endParaRPr>
          </a:p>
        </p:txBody>
      </p:sp>
    </p:spTree>
    <p:extLst>
      <p:ext uri="{BB962C8B-B14F-4D97-AF65-F5344CB8AC3E}">
        <p14:creationId xmlns:p14="http://schemas.microsoft.com/office/powerpoint/2010/main" val="1764615267"/>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Ls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68792"/>
            <a:ext cx="12192000" cy="8320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181958"/>
            <a:ext cx="10972800" cy="5174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01/19/22</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Snowmass Agora 2: FCC-</a:t>
            </a:r>
            <a:r>
              <a:rPr lang="en-US" dirty="0" err="1"/>
              <a:t>ee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81E7D-5A17-EB4A-B013-04381A7C357D}" type="slidenum">
              <a:rPr lang="en-US" smtClean="0"/>
              <a:t>‹#›</a:t>
            </a:fld>
            <a:endParaRPr lang="en-US"/>
          </a:p>
        </p:txBody>
      </p:sp>
    </p:spTree>
    <p:extLst>
      <p:ext uri="{BB962C8B-B14F-4D97-AF65-F5344CB8AC3E}">
        <p14:creationId xmlns:p14="http://schemas.microsoft.com/office/powerpoint/2010/main" val="3797479605"/>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Lst>
  <p:hf hdr="0"/>
  <p:txStyles>
    <p:titleStyle>
      <a:lvl1pPr algn="ctr" defTabSz="457200" rtl="0" eaLnBrk="1" latinLnBrk="0" hangingPunct="1">
        <a:spcBef>
          <a:spcPct val="0"/>
        </a:spcBef>
        <a:buNone/>
        <a:defRPr sz="3400" kern="1200">
          <a:solidFill>
            <a:schemeClr val="bg2">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hyperlink" Target="http://cern.ch/fcc"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0.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2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28.xml"/><Relationship Id="rId5" Type="http://schemas.openxmlformats.org/officeDocument/2006/relationships/image" Target="../media/image73.jpg"/><Relationship Id="rId4" Type="http://schemas.openxmlformats.org/officeDocument/2006/relationships/image" Target="../media/image72.jpg"/></Relationships>
</file>

<file path=ppt/slides/_rels/slide24.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128.xml"/><Relationship Id="rId6" Type="http://schemas.openxmlformats.org/officeDocument/2006/relationships/image" Target="../media/image78.png"/><Relationship Id="rId5" Type="http://schemas.openxmlformats.org/officeDocument/2006/relationships/image" Target="../media/image77.jpg"/><Relationship Id="rId10" Type="http://schemas.openxmlformats.org/officeDocument/2006/relationships/image" Target="../media/image82.png"/><Relationship Id="rId4" Type="http://schemas.openxmlformats.org/officeDocument/2006/relationships/image" Target="../media/image76.jpg"/><Relationship Id="rId9" Type="http://schemas.openxmlformats.org/officeDocument/2006/relationships/image" Target="../media/image81.jpg"/></Relationships>
</file>

<file path=ppt/slides/_rels/slide25.xml.rels><?xml version="1.0" encoding="UTF-8" standalone="yes"?>
<Relationships xmlns="http://schemas.openxmlformats.org/package/2006/relationships"><Relationship Id="rId8" Type="http://schemas.openxmlformats.org/officeDocument/2006/relationships/image" Target="../media/image89.jpg"/><Relationship Id="rId13" Type="http://schemas.openxmlformats.org/officeDocument/2006/relationships/image" Target="../media/image94.png"/><Relationship Id="rId3" Type="http://schemas.openxmlformats.org/officeDocument/2006/relationships/image" Target="../media/image84.jpg"/><Relationship Id="rId7" Type="http://schemas.openxmlformats.org/officeDocument/2006/relationships/image" Target="../media/image88.jpg"/><Relationship Id="rId12" Type="http://schemas.openxmlformats.org/officeDocument/2006/relationships/image" Target="../media/image93.png"/><Relationship Id="rId2" Type="http://schemas.openxmlformats.org/officeDocument/2006/relationships/image" Target="../media/image83.jpg"/><Relationship Id="rId16" Type="http://schemas.openxmlformats.org/officeDocument/2006/relationships/image" Target="../media/image97.png"/><Relationship Id="rId1" Type="http://schemas.openxmlformats.org/officeDocument/2006/relationships/slideLayout" Target="../slideLayouts/slideLayout128.xml"/><Relationship Id="rId6" Type="http://schemas.openxmlformats.org/officeDocument/2006/relationships/image" Target="../media/image87.jpg"/><Relationship Id="rId11" Type="http://schemas.openxmlformats.org/officeDocument/2006/relationships/image" Target="../media/image92.png"/><Relationship Id="rId5" Type="http://schemas.openxmlformats.org/officeDocument/2006/relationships/image" Target="../media/image86.jp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95.png"/></Relationships>
</file>

<file path=ppt/slides/_rels/slide2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102.png"/><Relationship Id="rId5" Type="http://schemas.openxmlformats.org/officeDocument/2006/relationships/hyperlink" Target="https://indico.cern.ch/event/1471642/" TargetMode="Externa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280.png"/><Relationship Id="rId2" Type="http://schemas.openxmlformats.org/officeDocument/2006/relationships/notesSlide" Target="../notesSlides/notesSlide1.xml"/><Relationship Id="rId1" Type="http://schemas.openxmlformats.org/officeDocument/2006/relationships/slideLayout" Target="../slideLayouts/slideLayout79.xml"/><Relationship Id="rId10" Type="http://schemas.openxmlformats.org/officeDocument/2006/relationships/image" Target="../media/image31.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7.xml"/><Relationship Id="rId16" Type="http://schemas.openxmlformats.org/officeDocument/2006/relationships/image" Target="../media/image116.png"/><Relationship Id="rId1" Type="http://schemas.openxmlformats.org/officeDocument/2006/relationships/slideLayout" Target="../slideLayouts/slideLayout110.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110.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10.xml"/><Relationship Id="rId4" Type="http://schemas.openxmlformats.org/officeDocument/2006/relationships/image" Target="../media/image122.png"/></Relationships>
</file>

<file path=ppt/slides/_rels/slide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hyperlink" Target="https://indico.cern.ch/event/1454873/" TargetMode="External"/><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10.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8.png"/><Relationship Id="rId1" Type="http://schemas.openxmlformats.org/officeDocument/2006/relationships/slideLayout" Target="../slideLayouts/slideLayout110.xml"/><Relationship Id="rId5" Type="http://schemas.openxmlformats.org/officeDocument/2006/relationships/image" Target="../media/image130.PNG"/><Relationship Id="rId4" Type="http://schemas.openxmlformats.org/officeDocument/2006/relationships/image" Target="../media/image129.jp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hyperlink" Target="https://fcc.web.cern.ch/collaboration" TargetMode="Externa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hyperlink" Target="https://commission.europa.eu/topics/strengthening-european-competitiveness/eu-competitiveness-looking-ahead_en"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35.jp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42.jpeg"/></Relationships>
</file>

<file path=ppt/slides/_rels/slide49.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emf"/><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39.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10.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gif"/></Relationships>
</file>

<file path=ppt/slides/_rels/slide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10.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00.xml"/><Relationship Id="rId4" Type="http://schemas.openxmlformats.org/officeDocument/2006/relationships/image" Target="../media/image1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srcRect b="19348"/>
          <a:stretch>
            <a:fillRect/>
          </a:stretch>
        </p:blipFill>
        <p:spPr>
          <a:xfrm>
            <a:off x="0" y="-17464"/>
            <a:ext cx="12192000" cy="6875465"/>
          </a:xfrm>
          <a:prstGeom prst="rect">
            <a:avLst/>
          </a:prstGeom>
          <a:ln w="12700">
            <a:miter lim="400000"/>
          </a:ln>
        </p:spPr>
      </p:pic>
      <p:sp>
        <p:nvSpPr>
          <p:cNvPr id="98" name="TextBox 2"/>
          <p:cNvSpPr txBox="1"/>
          <p:nvPr/>
        </p:nvSpPr>
        <p:spPr>
          <a:xfrm>
            <a:off x="8950032" y="6597352"/>
            <a:ext cx="1558142"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4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prstClr val="black"/>
                </a:solidFill>
                <a:effectLst/>
                <a:uLnTx/>
                <a:uFillTx/>
                <a:latin typeface="Calibri" panose="020F0502020204030204"/>
                <a:ea typeface="+mn-ea"/>
                <a:cs typeface="+mn-cs"/>
              </a:rPr>
              <a:t>photo: J. Wenninger</a:t>
            </a:r>
          </a:p>
        </p:txBody>
      </p:sp>
      <p:sp>
        <p:nvSpPr>
          <p:cNvPr id="99" name="Rectangle 43"/>
          <p:cNvSpPr txBox="1"/>
          <p:nvPr/>
        </p:nvSpPr>
        <p:spPr>
          <a:xfrm>
            <a:off x="382096" y="6259619"/>
            <a:ext cx="8716184" cy="629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200" i="1">
                <a:solidFill>
                  <a:srgbClr val="FFE699"/>
                </a:solidFill>
              </a:defRPr>
            </a:pP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Work supported by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European Commission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under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HORIZON 2020 projects EuroCirCol</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654305;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EASITrain,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grant agreement no. 764879;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iFAST</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101004730,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FCCIS</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951754;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no. 645479;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number 101086276; and by the Swiss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CHART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program</a:t>
            </a:r>
          </a:p>
        </p:txBody>
      </p:sp>
      <p:grpSp>
        <p:nvGrpSpPr>
          <p:cNvPr id="102" name="Picture 44"/>
          <p:cNvGrpSpPr/>
          <p:nvPr/>
        </p:nvGrpSpPr>
        <p:grpSpPr>
          <a:xfrm>
            <a:off x="9377967" y="6312008"/>
            <a:ext cx="2814033" cy="439233"/>
            <a:chOff x="0" y="0"/>
            <a:chExt cx="2814031" cy="439232"/>
          </a:xfrm>
        </p:grpSpPr>
        <p:sp>
          <p:nvSpPr>
            <p:cNvPr id="100" name="Rectangle"/>
            <p:cNvSpPr/>
            <p:nvPr/>
          </p:nvSpPr>
          <p:spPr>
            <a:xfrm>
              <a:off x="0" y="0"/>
              <a:ext cx="2814032" cy="43923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1" name="image2.png" descr="image2.png"/>
            <p:cNvPicPr>
              <a:picLocks noChangeAspect="1"/>
            </p:cNvPicPr>
            <p:nvPr/>
          </p:nvPicPr>
          <p:blipFill>
            <a:blip r:embed="rId3"/>
            <a:stretch>
              <a:fillRect/>
            </a:stretch>
          </p:blipFill>
          <p:spPr>
            <a:xfrm>
              <a:off x="0" y="0"/>
              <a:ext cx="2814032" cy="439233"/>
            </a:xfrm>
            <a:prstGeom prst="rect">
              <a:avLst/>
            </a:prstGeom>
            <a:ln w="12700" cap="flat">
              <a:noFill/>
              <a:miter lim="400000"/>
            </a:ln>
            <a:effectLst/>
          </p:spPr>
        </p:pic>
      </p:grpSp>
      <p:sp>
        <p:nvSpPr>
          <p:cNvPr id="103" name="TextBox 11"/>
          <p:cNvSpPr/>
          <p:nvPr/>
        </p:nvSpPr>
        <p:spPr>
          <a:xfrm>
            <a:off x="174531" y="5516664"/>
            <a:ext cx="12017469" cy="726217"/>
          </a:xfrm>
          <a:prstGeom prst="rect">
            <a:avLst/>
          </a:prstGeom>
          <a:solidFill>
            <a:srgbClr val="FFFFFF"/>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 name="Picture 47" descr="Picture 47"/>
          <p:cNvPicPr>
            <a:picLocks noChangeAspect="1"/>
          </p:cNvPicPr>
          <p:nvPr/>
        </p:nvPicPr>
        <p:blipFill>
          <a:blip r:embed="rId4"/>
          <a:stretch>
            <a:fillRect/>
          </a:stretch>
        </p:blipFill>
        <p:spPr>
          <a:xfrm>
            <a:off x="2469764" y="5533915"/>
            <a:ext cx="1302193" cy="626982"/>
          </a:xfrm>
          <a:prstGeom prst="rect">
            <a:avLst/>
          </a:prstGeom>
          <a:ln w="12700">
            <a:miter lim="400000"/>
          </a:ln>
        </p:spPr>
      </p:pic>
      <p:pic>
        <p:nvPicPr>
          <p:cNvPr id="105" name="Picture 48" descr="Picture 48"/>
          <p:cNvPicPr>
            <a:picLocks noChangeAspect="1"/>
          </p:cNvPicPr>
          <p:nvPr/>
        </p:nvPicPr>
        <p:blipFill>
          <a:blip r:embed="rId5"/>
          <a:stretch>
            <a:fillRect/>
          </a:stretch>
        </p:blipFill>
        <p:spPr>
          <a:xfrm>
            <a:off x="4134538" y="5527365"/>
            <a:ext cx="983595" cy="640081"/>
          </a:xfrm>
          <a:prstGeom prst="rect">
            <a:avLst/>
          </a:prstGeom>
          <a:ln w="12700">
            <a:miter lim="400000"/>
          </a:ln>
        </p:spPr>
      </p:pic>
      <p:pic>
        <p:nvPicPr>
          <p:cNvPr id="106" name="Picture 50" descr="Picture 50"/>
          <p:cNvPicPr>
            <a:picLocks noChangeAspect="1"/>
          </p:cNvPicPr>
          <p:nvPr/>
        </p:nvPicPr>
        <p:blipFill>
          <a:blip r:embed="rId6"/>
          <a:srcRect l="23997" t="16876" r="24262" b="24372"/>
          <a:stretch>
            <a:fillRect/>
          </a:stretch>
        </p:blipFill>
        <p:spPr>
          <a:xfrm>
            <a:off x="6595563" y="5527326"/>
            <a:ext cx="424543" cy="640081"/>
          </a:xfrm>
          <a:prstGeom prst="rect">
            <a:avLst/>
          </a:prstGeom>
          <a:ln w="12700">
            <a:miter lim="400000"/>
          </a:ln>
        </p:spPr>
      </p:pic>
      <p:pic>
        <p:nvPicPr>
          <p:cNvPr id="107" name="Picture 51" descr="Picture 51"/>
          <p:cNvPicPr>
            <a:picLocks noChangeAspect="1"/>
          </p:cNvPicPr>
          <p:nvPr/>
        </p:nvPicPr>
        <p:blipFill>
          <a:blip r:embed="rId7"/>
          <a:stretch>
            <a:fillRect/>
          </a:stretch>
        </p:blipFill>
        <p:spPr>
          <a:xfrm>
            <a:off x="374058" y="5585617"/>
            <a:ext cx="1619273" cy="573295"/>
          </a:xfrm>
          <a:prstGeom prst="rect">
            <a:avLst/>
          </a:prstGeom>
          <a:ln w="12700">
            <a:miter lim="400000"/>
          </a:ln>
        </p:spPr>
      </p:pic>
      <p:grpSp>
        <p:nvGrpSpPr>
          <p:cNvPr id="110" name="Picture 52"/>
          <p:cNvGrpSpPr/>
          <p:nvPr/>
        </p:nvGrpSpPr>
        <p:grpSpPr>
          <a:xfrm>
            <a:off x="11471695" y="5603047"/>
            <a:ext cx="601025" cy="640081"/>
            <a:chOff x="0" y="0"/>
            <a:chExt cx="601024" cy="640080"/>
          </a:xfrm>
        </p:grpSpPr>
        <p:sp>
          <p:nvSpPr>
            <p:cNvPr id="108" name="Rectangle"/>
            <p:cNvSpPr/>
            <p:nvPr/>
          </p:nvSpPr>
          <p:spPr>
            <a:xfrm>
              <a:off x="0" y="0"/>
              <a:ext cx="601025" cy="640081"/>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9" name="image8.png" descr="image8.png"/>
            <p:cNvPicPr>
              <a:picLocks noChangeAspect="1"/>
            </p:cNvPicPr>
            <p:nvPr/>
          </p:nvPicPr>
          <p:blipFill>
            <a:blip r:embed="rId8"/>
            <a:stretch>
              <a:fillRect/>
            </a:stretch>
          </p:blipFill>
          <p:spPr>
            <a:xfrm>
              <a:off x="0" y="0"/>
              <a:ext cx="601025" cy="640081"/>
            </a:xfrm>
            <a:prstGeom prst="rect">
              <a:avLst/>
            </a:prstGeom>
            <a:ln w="12700" cap="flat">
              <a:noFill/>
              <a:miter lim="400000"/>
            </a:ln>
            <a:effectLst/>
          </p:spPr>
        </p:pic>
      </p:grpSp>
      <p:sp>
        <p:nvSpPr>
          <p:cNvPr id="111" name="Rectangle 53"/>
          <p:cNvSpPr/>
          <p:nvPr/>
        </p:nvSpPr>
        <p:spPr>
          <a:xfrm>
            <a:off x="9501784" y="5755599"/>
            <a:ext cx="1756803" cy="33308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uFillTx/>
              </a:defRPr>
            </a:pPr>
            <a:r>
              <a:rPr kumimoji="0" sz="1800" b="0" i="0" u="sng" strike="noStrike" kern="1200" cap="none" spc="0" normalizeH="0" baseline="0" noProof="0">
                <a:ln>
                  <a:noFill/>
                </a:ln>
                <a:solidFill>
                  <a:srgbClr val="0563C1"/>
                </a:solidFill>
                <a:effectLst/>
                <a:uLnTx/>
                <a:uFill>
                  <a:solidFill>
                    <a:srgbClr val="0563C1"/>
                  </a:solidFill>
                </a:uFill>
                <a:latin typeface="Calibri" panose="020F0502020204030204"/>
                <a:ea typeface="+mn-ea"/>
                <a:cs typeface="+mn-cs"/>
                <a:hlinkClick r:id="rId9"/>
              </a:rPr>
              <a:t>http://cern.ch/fcc</a:t>
            </a:r>
          </a:p>
        </p:txBody>
      </p:sp>
      <p:pic>
        <p:nvPicPr>
          <p:cNvPr id="112" name="Picture 4" descr="Picture 4"/>
          <p:cNvPicPr>
            <a:picLocks noChangeAspect="1"/>
          </p:cNvPicPr>
          <p:nvPr/>
        </p:nvPicPr>
        <p:blipFill>
          <a:blip r:embed="rId10"/>
          <a:stretch>
            <a:fillRect/>
          </a:stretch>
        </p:blipFill>
        <p:spPr>
          <a:xfrm>
            <a:off x="5270175" y="5512851"/>
            <a:ext cx="1086269" cy="669109"/>
          </a:xfrm>
          <a:prstGeom prst="rect">
            <a:avLst/>
          </a:prstGeom>
          <a:ln w="12700">
            <a:miter lim="400000"/>
          </a:ln>
        </p:spPr>
      </p:pic>
      <p:pic>
        <p:nvPicPr>
          <p:cNvPr id="113" name="Picture 1" descr="Picture 1"/>
          <p:cNvPicPr>
            <a:picLocks noChangeAspect="1"/>
          </p:cNvPicPr>
          <p:nvPr/>
        </p:nvPicPr>
        <p:blipFill>
          <a:blip r:embed="rId11"/>
          <a:stretch>
            <a:fillRect/>
          </a:stretch>
        </p:blipFill>
        <p:spPr>
          <a:xfrm>
            <a:off x="7737481" y="5559095"/>
            <a:ext cx="1745940" cy="600604"/>
          </a:xfrm>
          <a:prstGeom prst="rect">
            <a:avLst/>
          </a:prstGeom>
          <a:ln w="12700">
            <a:miter lim="400000"/>
          </a:ln>
        </p:spPr>
      </p:pic>
      <p:pic>
        <p:nvPicPr>
          <p:cNvPr id="114" name="Picture 2" descr="Picture 2"/>
          <p:cNvPicPr>
            <a:picLocks noChangeAspect="1"/>
          </p:cNvPicPr>
          <p:nvPr/>
        </p:nvPicPr>
        <p:blipFill>
          <a:blip r:embed="rId12"/>
          <a:stretch>
            <a:fillRect/>
          </a:stretch>
        </p:blipFill>
        <p:spPr>
          <a:xfrm>
            <a:off x="7113891" y="5585469"/>
            <a:ext cx="453718" cy="588607"/>
          </a:xfrm>
          <a:prstGeom prst="rect">
            <a:avLst/>
          </a:prstGeom>
          <a:ln w="12700">
            <a:miter lim="400000"/>
          </a:ln>
        </p:spPr>
      </p:pic>
      <p:sp>
        <p:nvSpPr>
          <p:cNvPr id="2" name="TextBox 1">
            <a:extLst>
              <a:ext uri="{FF2B5EF4-FFF2-40B4-BE49-F238E27FC236}">
                <a16:creationId xmlns:a16="http://schemas.microsoft.com/office/drawing/2014/main" id="{72AC382E-DEDF-939F-96BD-CBB6A5A5096A}"/>
              </a:ext>
            </a:extLst>
          </p:cNvPr>
          <p:cNvSpPr txBox="1"/>
          <p:nvPr/>
        </p:nvSpPr>
        <p:spPr>
          <a:xfrm>
            <a:off x="2257424" y="3721482"/>
            <a:ext cx="87915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00"/>
                </a:solidFill>
                <a:latin typeface="Calibri" panose="020F0502020204030204" pitchFamily="34" charset="0"/>
              </a:rPr>
              <a:t>Jean-Paul Burnet, </a:t>
            </a:r>
            <a:r>
              <a:rPr lang="en-GB" sz="2400" dirty="0">
                <a:solidFill>
                  <a:srgbClr val="FFFF00"/>
                </a:solidFill>
                <a:latin typeface="Calibri" panose="020F0502020204030204" pitchFamily="34" charset="0"/>
              </a:rPr>
              <a:t>Michael Benedikt, Frank Zimmermann</a:t>
            </a:r>
            <a:r>
              <a:rPr kumimoji="0" lang="en-GB" sz="240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a:t>
            </a:r>
            <a:r>
              <a:rPr kumimoji="0" lang="en-GB"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CERN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on behalf of FCC collaboration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1st meeting of US HFSC, FNAL, 15 January 2025</a:t>
            </a:r>
            <a:endParaRPr lang="en-GB" sz="2400" dirty="0">
              <a:solidFill>
                <a:srgbClr val="FFFF00"/>
              </a:solidFill>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683977F-F17A-BC0F-1444-8446885E6F00}"/>
              </a:ext>
            </a:extLst>
          </p:cNvPr>
          <p:cNvSpPr txBox="1"/>
          <p:nvPr/>
        </p:nvSpPr>
        <p:spPr>
          <a:xfrm>
            <a:off x="220581" y="33604"/>
            <a:ext cx="119253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00"/>
                </a:solidFill>
                <a:effectLst/>
                <a:uLnTx/>
                <a:uFillTx/>
                <a:latin typeface="Calibri" panose="020F0502020204030204"/>
                <a:ea typeface="+mn-ea"/>
                <a:cs typeface="+mn-cs"/>
              </a:rPr>
              <a:t>Future Circular Collider</a:t>
            </a:r>
          </a:p>
        </p:txBody>
      </p:sp>
      <p:sp>
        <p:nvSpPr>
          <p:cNvPr id="4" name="TextBox 3">
            <a:extLst>
              <a:ext uri="{FF2B5EF4-FFF2-40B4-BE49-F238E27FC236}">
                <a16:creationId xmlns:a16="http://schemas.microsoft.com/office/drawing/2014/main" id="{55B420A8-985E-900A-09FA-54AA729BC032}"/>
              </a:ext>
            </a:extLst>
          </p:cNvPr>
          <p:cNvSpPr txBox="1"/>
          <p:nvPr/>
        </p:nvSpPr>
        <p:spPr>
          <a:xfrm>
            <a:off x="46052" y="956934"/>
            <a:ext cx="120266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libri" panose="020F0502020204030204"/>
              </a:rPr>
              <a:t>design overview and possible topics for collaboration</a:t>
            </a:r>
            <a:endParaRPr kumimoji="0" lang="en-GB" sz="3200" b="0" i="1"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1F2907-1F24-87A0-69B5-72F8CA44B7DD}"/>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10</a:t>
            </a:fld>
            <a:endParaRPr lang="en-US" dirty="0">
              <a:solidFill>
                <a:srgbClr val="FFFFFF"/>
              </a:solidFill>
              <a:latin typeface="Arial"/>
            </a:endParaRPr>
          </a:p>
        </p:txBody>
      </p:sp>
      <p:sp>
        <p:nvSpPr>
          <p:cNvPr id="7" name="Text Placeholder 6">
            <a:extLst>
              <a:ext uri="{FF2B5EF4-FFF2-40B4-BE49-F238E27FC236}">
                <a16:creationId xmlns:a16="http://schemas.microsoft.com/office/drawing/2014/main" id="{C7F34E42-2A0C-0708-67E7-44669868F2F5}"/>
              </a:ext>
            </a:extLst>
          </p:cNvPr>
          <p:cNvSpPr>
            <a:spLocks noGrp="1"/>
          </p:cNvSpPr>
          <p:nvPr>
            <p:ph type="body" sz="quarter" idx="12"/>
          </p:nvPr>
        </p:nvSpPr>
        <p:spPr>
          <a:xfrm>
            <a:off x="276813" y="1508787"/>
            <a:ext cx="5677587" cy="4481613"/>
          </a:xfrm>
        </p:spPr>
        <p:txBody>
          <a:bodyPr/>
          <a:lstStyle/>
          <a:p>
            <a:pPr>
              <a:lnSpc>
                <a:spcPct val="100000"/>
              </a:lnSpc>
            </a:pPr>
            <a:r>
              <a:rPr lang="en-CH" dirty="0"/>
              <a:t>North:</a:t>
            </a:r>
          </a:p>
          <a:p>
            <a:pPr>
              <a:lnSpc>
                <a:spcPct val="100000"/>
              </a:lnSpc>
            </a:pPr>
            <a:r>
              <a:rPr lang="en-CH" b="0" dirty="0"/>
              <a:t>Awaiting for permits in Switzerland.</a:t>
            </a:r>
          </a:p>
          <a:p>
            <a:pPr>
              <a:lnSpc>
                <a:spcPct val="100000"/>
              </a:lnSpc>
            </a:pPr>
            <a:r>
              <a:rPr lang="en-CH" b="0" dirty="0"/>
              <a:t>Expected end February 2025</a:t>
            </a:r>
          </a:p>
          <a:p>
            <a:pPr>
              <a:lnSpc>
                <a:spcPct val="100000"/>
              </a:lnSpc>
            </a:pPr>
            <a:r>
              <a:rPr lang="en-CH" dirty="0"/>
              <a:t>South:</a:t>
            </a:r>
          </a:p>
          <a:p>
            <a:pPr>
              <a:lnSpc>
                <a:spcPct val="100000"/>
              </a:lnSpc>
            </a:pPr>
            <a:r>
              <a:rPr lang="en-GB" b="0" dirty="0"/>
              <a:t>Geophysics in sections </a:t>
            </a:r>
            <a:r>
              <a:rPr lang="en-GB" b="0" dirty="0" err="1"/>
              <a:t>Arve</a:t>
            </a:r>
            <a:r>
              <a:rPr lang="en-GB" b="0" dirty="0"/>
              <a:t>, </a:t>
            </a:r>
            <a:r>
              <a:rPr lang="en-GB" b="0" dirty="0" err="1"/>
              <a:t>Mandallaz</a:t>
            </a:r>
            <a:r>
              <a:rPr lang="en-GB" b="0" dirty="0"/>
              <a:t>, </a:t>
            </a:r>
            <a:r>
              <a:rPr lang="en-GB" b="0" dirty="0" err="1"/>
              <a:t>Usses</a:t>
            </a:r>
            <a:r>
              <a:rPr lang="en-GB" b="0" dirty="0"/>
              <a:t> and </a:t>
            </a:r>
            <a:r>
              <a:rPr lang="en-GB" b="0" dirty="0" err="1"/>
              <a:t>Vuache</a:t>
            </a:r>
            <a:r>
              <a:rPr lang="en-GB" b="0" dirty="0"/>
              <a:t> complete: 40 km.</a:t>
            </a:r>
          </a:p>
          <a:p>
            <a:pPr>
              <a:lnSpc>
                <a:spcPct val="100000"/>
              </a:lnSpc>
            </a:pPr>
            <a:r>
              <a:rPr lang="en-GB" b="0" dirty="0"/>
              <a:t>Geophysical interpretation in progress.</a:t>
            </a:r>
          </a:p>
          <a:p>
            <a:pPr>
              <a:lnSpc>
                <a:spcPct val="100000"/>
              </a:lnSpc>
            </a:pPr>
            <a:r>
              <a:rPr lang="en-GB" b="0" dirty="0"/>
              <a:t>Drilling 50% complete</a:t>
            </a:r>
            <a:endParaRPr lang="en-GB" dirty="0"/>
          </a:p>
          <a:p>
            <a:pPr>
              <a:lnSpc>
                <a:spcPct val="100000"/>
              </a:lnSpc>
            </a:pPr>
            <a:endParaRPr lang="en-CH" dirty="0"/>
          </a:p>
        </p:txBody>
      </p:sp>
      <p:sp>
        <p:nvSpPr>
          <p:cNvPr id="6" name="Title 5">
            <a:extLst>
              <a:ext uri="{FF2B5EF4-FFF2-40B4-BE49-F238E27FC236}">
                <a16:creationId xmlns:a16="http://schemas.microsoft.com/office/drawing/2014/main" id="{1FCA6E52-134E-1C47-DA09-EFA2F2A4A796}"/>
              </a:ext>
            </a:extLst>
          </p:cNvPr>
          <p:cNvSpPr>
            <a:spLocks noGrp="1"/>
          </p:cNvSpPr>
          <p:nvPr>
            <p:ph type="title"/>
          </p:nvPr>
        </p:nvSpPr>
        <p:spPr>
          <a:xfrm>
            <a:off x="260107" y="664880"/>
            <a:ext cx="11017800" cy="1072088"/>
          </a:xfrm>
        </p:spPr>
        <p:txBody>
          <a:bodyPr/>
          <a:lstStyle/>
          <a:p>
            <a:r>
              <a:rPr lang="en-CH" dirty="0"/>
              <a:t>Advancement by December 2024</a:t>
            </a:r>
          </a:p>
        </p:txBody>
      </p:sp>
      <p:grpSp>
        <p:nvGrpSpPr>
          <p:cNvPr id="32" name="Group 31">
            <a:extLst>
              <a:ext uri="{FF2B5EF4-FFF2-40B4-BE49-F238E27FC236}">
                <a16:creationId xmlns:a16="http://schemas.microsoft.com/office/drawing/2014/main" id="{7A6D0412-7E28-B3DB-15C9-F21432A830B1}"/>
              </a:ext>
            </a:extLst>
          </p:cNvPr>
          <p:cNvGrpSpPr/>
          <p:nvPr/>
        </p:nvGrpSpPr>
        <p:grpSpPr>
          <a:xfrm>
            <a:off x="6288022" y="1508787"/>
            <a:ext cx="5627165" cy="5038331"/>
            <a:chOff x="5148064" y="1275606"/>
            <a:chExt cx="3779911" cy="3384376"/>
          </a:xfrm>
        </p:grpSpPr>
        <p:pic>
          <p:nvPicPr>
            <p:cNvPr id="10" name="Image 5">
              <a:extLst>
                <a:ext uri="{FF2B5EF4-FFF2-40B4-BE49-F238E27FC236}">
                  <a16:creationId xmlns:a16="http://schemas.microsoft.com/office/drawing/2014/main" id="{151296FE-EF8F-C437-A806-7BD98E39FF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8064" y="1275606"/>
              <a:ext cx="3779911" cy="3384376"/>
            </a:xfrm>
            <a:prstGeom prst="rect">
              <a:avLst/>
            </a:prstGeom>
          </p:spPr>
        </p:pic>
        <p:sp>
          <p:nvSpPr>
            <p:cNvPr id="11" name="Ellipse 15">
              <a:extLst>
                <a:ext uri="{FF2B5EF4-FFF2-40B4-BE49-F238E27FC236}">
                  <a16:creationId xmlns:a16="http://schemas.microsoft.com/office/drawing/2014/main" id="{FC15490F-82F6-8867-B3B8-F3FD3ED1C1A1}"/>
                </a:ext>
              </a:extLst>
            </p:cNvPr>
            <p:cNvSpPr/>
            <p:nvPr/>
          </p:nvSpPr>
          <p:spPr>
            <a:xfrm>
              <a:off x="8409320" y="2967794"/>
              <a:ext cx="81017" cy="81285"/>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12" name="Ellipse 18">
              <a:extLst>
                <a:ext uri="{FF2B5EF4-FFF2-40B4-BE49-F238E27FC236}">
                  <a16:creationId xmlns:a16="http://schemas.microsoft.com/office/drawing/2014/main" id="{0CEFA3AF-F08F-8262-1AEC-E6E34F7E56EE}"/>
                </a:ext>
              </a:extLst>
            </p:cNvPr>
            <p:cNvSpPr/>
            <p:nvPr/>
          </p:nvSpPr>
          <p:spPr>
            <a:xfrm>
              <a:off x="8429232" y="3344003"/>
              <a:ext cx="81017" cy="81285"/>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13" name="Ellipse 21">
              <a:extLst>
                <a:ext uri="{FF2B5EF4-FFF2-40B4-BE49-F238E27FC236}">
                  <a16:creationId xmlns:a16="http://schemas.microsoft.com/office/drawing/2014/main" id="{21BEB647-D4C6-B21A-7B17-87DA8F714BC5}"/>
                </a:ext>
              </a:extLst>
            </p:cNvPr>
            <p:cNvSpPr/>
            <p:nvPr/>
          </p:nvSpPr>
          <p:spPr>
            <a:xfrm>
              <a:off x="8134075" y="4029069"/>
              <a:ext cx="81017" cy="81285"/>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14" name="Ellipse 24">
              <a:extLst>
                <a:ext uri="{FF2B5EF4-FFF2-40B4-BE49-F238E27FC236}">
                  <a16:creationId xmlns:a16="http://schemas.microsoft.com/office/drawing/2014/main" id="{BCD5B3D0-6040-B2A0-F387-D5B87F52C26F}"/>
                </a:ext>
              </a:extLst>
            </p:cNvPr>
            <p:cNvSpPr/>
            <p:nvPr/>
          </p:nvSpPr>
          <p:spPr>
            <a:xfrm>
              <a:off x="6874460" y="4486587"/>
              <a:ext cx="81017" cy="81285"/>
            </a:xfrm>
            <a:prstGeom prst="ellips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15" name="Ellipse 25">
              <a:extLst>
                <a:ext uri="{FF2B5EF4-FFF2-40B4-BE49-F238E27FC236}">
                  <a16:creationId xmlns:a16="http://schemas.microsoft.com/office/drawing/2014/main" id="{5FA165F2-5EB9-623B-2965-589E71368011}"/>
                </a:ext>
              </a:extLst>
            </p:cNvPr>
            <p:cNvSpPr/>
            <p:nvPr/>
          </p:nvSpPr>
          <p:spPr>
            <a:xfrm>
              <a:off x="6781831" y="4458612"/>
              <a:ext cx="81017" cy="81285"/>
            </a:xfrm>
            <a:prstGeom prst="ellips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16" name="Ellipse 27">
              <a:extLst>
                <a:ext uri="{FF2B5EF4-FFF2-40B4-BE49-F238E27FC236}">
                  <a16:creationId xmlns:a16="http://schemas.microsoft.com/office/drawing/2014/main" id="{947FFA04-411D-EE98-DE3A-FC1C44B853B2}"/>
                </a:ext>
              </a:extLst>
            </p:cNvPr>
            <p:cNvSpPr/>
            <p:nvPr/>
          </p:nvSpPr>
          <p:spPr>
            <a:xfrm>
              <a:off x="6302169" y="4176559"/>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dirty="0">
                <a:solidFill>
                  <a:srgbClr val="FFFFFF"/>
                </a:solidFill>
                <a:latin typeface="Arial"/>
              </a:endParaRPr>
            </a:p>
          </p:txBody>
        </p:sp>
        <p:sp>
          <p:nvSpPr>
            <p:cNvPr id="17" name="Ellipse 29">
              <a:extLst>
                <a:ext uri="{FF2B5EF4-FFF2-40B4-BE49-F238E27FC236}">
                  <a16:creationId xmlns:a16="http://schemas.microsoft.com/office/drawing/2014/main" id="{5F9E94AC-763F-EC95-AB4E-8531088693B5}"/>
                </a:ext>
              </a:extLst>
            </p:cNvPr>
            <p:cNvSpPr/>
            <p:nvPr/>
          </p:nvSpPr>
          <p:spPr>
            <a:xfrm>
              <a:off x="6079430" y="3917918"/>
              <a:ext cx="81017" cy="81285"/>
            </a:xfrm>
            <a:prstGeom prst="ellips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18" name="Ellipse 30">
              <a:extLst>
                <a:ext uri="{FF2B5EF4-FFF2-40B4-BE49-F238E27FC236}">
                  <a16:creationId xmlns:a16="http://schemas.microsoft.com/office/drawing/2014/main" id="{BE7C83C4-5749-9A75-204F-B53AABA35056}"/>
                </a:ext>
              </a:extLst>
            </p:cNvPr>
            <p:cNvSpPr/>
            <p:nvPr/>
          </p:nvSpPr>
          <p:spPr>
            <a:xfrm>
              <a:off x="6038922" y="3836633"/>
              <a:ext cx="81017" cy="81285"/>
            </a:xfrm>
            <a:prstGeom prst="ellips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dirty="0">
                <a:solidFill>
                  <a:srgbClr val="FFFFFF"/>
                </a:solidFill>
                <a:latin typeface="Arial"/>
              </a:endParaRPr>
            </a:p>
          </p:txBody>
        </p:sp>
        <p:sp>
          <p:nvSpPr>
            <p:cNvPr id="19" name="Ellipse 32">
              <a:extLst>
                <a:ext uri="{FF2B5EF4-FFF2-40B4-BE49-F238E27FC236}">
                  <a16:creationId xmlns:a16="http://schemas.microsoft.com/office/drawing/2014/main" id="{EDA7D835-F44E-6468-FCDC-64A73D88E9B6}"/>
                </a:ext>
              </a:extLst>
            </p:cNvPr>
            <p:cNvSpPr/>
            <p:nvPr/>
          </p:nvSpPr>
          <p:spPr>
            <a:xfrm>
              <a:off x="5957905" y="3666943"/>
              <a:ext cx="81017" cy="81285"/>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20" name="Rectangle 19">
              <a:extLst>
                <a:ext uri="{FF2B5EF4-FFF2-40B4-BE49-F238E27FC236}">
                  <a16:creationId xmlns:a16="http://schemas.microsoft.com/office/drawing/2014/main" id="{A6EAC9FB-1B9A-8658-0FAA-A3796C78D1A8}"/>
                </a:ext>
              </a:extLst>
            </p:cNvPr>
            <p:cNvSpPr/>
            <p:nvPr/>
          </p:nvSpPr>
          <p:spPr>
            <a:xfrm>
              <a:off x="5148064" y="4068279"/>
              <a:ext cx="1012383" cy="591703"/>
            </a:xfrm>
            <a:prstGeom prst="rect">
              <a:avLst/>
            </a:prstGeom>
            <a:solidFill>
              <a:schemeClr val="bg1">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280"/>
              <a:endParaRPr lang="en-GB" sz="1067" dirty="0">
                <a:solidFill>
                  <a:srgbClr val="FFFFFF"/>
                </a:solidFill>
                <a:latin typeface="Arial"/>
              </a:endParaRPr>
            </a:p>
          </p:txBody>
        </p:sp>
        <p:sp>
          <p:nvSpPr>
            <p:cNvPr id="21" name="Ellipse 59">
              <a:extLst>
                <a:ext uri="{FF2B5EF4-FFF2-40B4-BE49-F238E27FC236}">
                  <a16:creationId xmlns:a16="http://schemas.microsoft.com/office/drawing/2014/main" id="{80CBAC0C-D65E-8773-FF6E-496589770564}"/>
                </a:ext>
              </a:extLst>
            </p:cNvPr>
            <p:cNvSpPr/>
            <p:nvPr/>
          </p:nvSpPr>
          <p:spPr>
            <a:xfrm>
              <a:off x="5223906" y="4138728"/>
              <a:ext cx="81017" cy="81285"/>
            </a:xfrm>
            <a:prstGeom prst="ellipse">
              <a:avLst/>
            </a:prstGeom>
            <a:solidFill>
              <a:srgbClr val="92D05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22" name="ZoneTexte 60">
              <a:extLst>
                <a:ext uri="{FF2B5EF4-FFF2-40B4-BE49-F238E27FC236}">
                  <a16:creationId xmlns:a16="http://schemas.microsoft.com/office/drawing/2014/main" id="{EDE7D117-96FE-8A59-4ED9-BE632EB06FFD}"/>
                </a:ext>
              </a:extLst>
            </p:cNvPr>
            <p:cNvSpPr txBox="1"/>
            <p:nvPr/>
          </p:nvSpPr>
          <p:spPr>
            <a:xfrm>
              <a:off x="5308278" y="4097086"/>
              <a:ext cx="791292" cy="172328"/>
            </a:xfrm>
            <a:prstGeom prst="rect">
              <a:avLst/>
            </a:prstGeom>
            <a:noFill/>
          </p:spPr>
          <p:txBody>
            <a:bodyPr wrap="square" rtlCol="0">
              <a:spAutoFit/>
            </a:bodyPr>
            <a:lstStyle/>
            <a:p>
              <a:pPr defTabSz="914280"/>
              <a:r>
                <a:rPr lang="en-GB" sz="1067" dirty="0">
                  <a:solidFill>
                    <a:srgbClr val="0F124A"/>
                  </a:solidFill>
                  <a:latin typeface="Arial"/>
                </a:rPr>
                <a:t>Complete</a:t>
              </a:r>
            </a:p>
          </p:txBody>
        </p:sp>
        <p:sp>
          <p:nvSpPr>
            <p:cNvPr id="23" name="ZoneTexte 61">
              <a:extLst>
                <a:ext uri="{FF2B5EF4-FFF2-40B4-BE49-F238E27FC236}">
                  <a16:creationId xmlns:a16="http://schemas.microsoft.com/office/drawing/2014/main" id="{B54D3B41-B3E0-FD04-A108-FCF74CEC9E90}"/>
                </a:ext>
              </a:extLst>
            </p:cNvPr>
            <p:cNvSpPr txBox="1"/>
            <p:nvPr/>
          </p:nvSpPr>
          <p:spPr>
            <a:xfrm>
              <a:off x="5308278" y="4251794"/>
              <a:ext cx="791292" cy="172328"/>
            </a:xfrm>
            <a:prstGeom prst="rect">
              <a:avLst/>
            </a:prstGeom>
            <a:noFill/>
          </p:spPr>
          <p:txBody>
            <a:bodyPr wrap="square" rtlCol="0">
              <a:spAutoFit/>
            </a:bodyPr>
            <a:lstStyle/>
            <a:p>
              <a:pPr defTabSz="914280"/>
              <a:r>
                <a:rPr lang="en-GB" sz="1067" dirty="0">
                  <a:solidFill>
                    <a:srgbClr val="0F124A"/>
                  </a:solidFill>
                  <a:latin typeface="Arial"/>
                </a:rPr>
                <a:t>Ongoing</a:t>
              </a:r>
            </a:p>
          </p:txBody>
        </p:sp>
        <p:sp>
          <p:nvSpPr>
            <p:cNvPr id="24" name="Ellipse 62">
              <a:extLst>
                <a:ext uri="{FF2B5EF4-FFF2-40B4-BE49-F238E27FC236}">
                  <a16:creationId xmlns:a16="http://schemas.microsoft.com/office/drawing/2014/main" id="{71B1E548-59C9-A9B4-C65A-1C168AFA8661}"/>
                </a:ext>
              </a:extLst>
            </p:cNvPr>
            <p:cNvSpPr/>
            <p:nvPr/>
          </p:nvSpPr>
          <p:spPr>
            <a:xfrm>
              <a:off x="5223906" y="4289089"/>
              <a:ext cx="81017" cy="81285"/>
            </a:xfrm>
            <a:prstGeom prst="ellipse">
              <a:avLst/>
            </a:prstGeom>
            <a:solidFill>
              <a:srgbClr val="00B0F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25" name="ZoneTexte 69">
              <a:extLst>
                <a:ext uri="{FF2B5EF4-FFF2-40B4-BE49-F238E27FC236}">
                  <a16:creationId xmlns:a16="http://schemas.microsoft.com/office/drawing/2014/main" id="{CB8E6C19-9AE3-1951-E920-DAA55B9BB305}"/>
                </a:ext>
              </a:extLst>
            </p:cNvPr>
            <p:cNvSpPr txBox="1"/>
            <p:nvPr/>
          </p:nvSpPr>
          <p:spPr>
            <a:xfrm>
              <a:off x="7884368" y="3168826"/>
              <a:ext cx="524953" cy="172328"/>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ARVE</a:t>
              </a:r>
            </a:p>
          </p:txBody>
        </p:sp>
        <p:sp>
          <p:nvSpPr>
            <p:cNvPr id="26" name="ZoneTexte 70">
              <a:extLst>
                <a:ext uri="{FF2B5EF4-FFF2-40B4-BE49-F238E27FC236}">
                  <a16:creationId xmlns:a16="http://schemas.microsoft.com/office/drawing/2014/main" id="{8B18D89A-AA69-DA44-6C74-D9E08CBDC7B1}"/>
                </a:ext>
              </a:extLst>
            </p:cNvPr>
            <p:cNvSpPr txBox="1"/>
            <p:nvPr/>
          </p:nvSpPr>
          <p:spPr>
            <a:xfrm>
              <a:off x="7746051" y="3833710"/>
              <a:ext cx="741758" cy="172328"/>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BORNES</a:t>
              </a:r>
            </a:p>
          </p:txBody>
        </p:sp>
        <p:sp>
          <p:nvSpPr>
            <p:cNvPr id="27" name="ZoneTexte 74">
              <a:extLst>
                <a:ext uri="{FF2B5EF4-FFF2-40B4-BE49-F238E27FC236}">
                  <a16:creationId xmlns:a16="http://schemas.microsoft.com/office/drawing/2014/main" id="{F379D001-55C5-FAF9-066C-195707335BA3}"/>
                </a:ext>
              </a:extLst>
            </p:cNvPr>
            <p:cNvSpPr txBox="1"/>
            <p:nvPr/>
          </p:nvSpPr>
          <p:spPr>
            <a:xfrm>
              <a:off x="6747930" y="4305329"/>
              <a:ext cx="848406" cy="172328"/>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MANDALLAZ</a:t>
              </a:r>
            </a:p>
          </p:txBody>
        </p:sp>
        <p:sp>
          <p:nvSpPr>
            <p:cNvPr id="28" name="ZoneTexte 75">
              <a:extLst>
                <a:ext uri="{FF2B5EF4-FFF2-40B4-BE49-F238E27FC236}">
                  <a16:creationId xmlns:a16="http://schemas.microsoft.com/office/drawing/2014/main" id="{CC455572-B55E-D692-670F-9BCE6F49B7A7}"/>
                </a:ext>
              </a:extLst>
            </p:cNvPr>
            <p:cNvSpPr txBox="1"/>
            <p:nvPr/>
          </p:nvSpPr>
          <p:spPr>
            <a:xfrm>
              <a:off x="6327777" y="4025650"/>
              <a:ext cx="638459" cy="172328"/>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USSES</a:t>
              </a:r>
            </a:p>
          </p:txBody>
        </p:sp>
        <p:sp>
          <p:nvSpPr>
            <p:cNvPr id="29" name="ZoneTexte 76">
              <a:extLst>
                <a:ext uri="{FF2B5EF4-FFF2-40B4-BE49-F238E27FC236}">
                  <a16:creationId xmlns:a16="http://schemas.microsoft.com/office/drawing/2014/main" id="{C574A056-A8A7-590D-B0E5-13C7A5B05399}"/>
                </a:ext>
              </a:extLst>
            </p:cNvPr>
            <p:cNvSpPr txBox="1"/>
            <p:nvPr/>
          </p:nvSpPr>
          <p:spPr>
            <a:xfrm>
              <a:off x="6107005" y="3702044"/>
              <a:ext cx="741758" cy="172328"/>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VUACHE</a:t>
              </a:r>
            </a:p>
          </p:txBody>
        </p:sp>
        <p:sp>
          <p:nvSpPr>
            <p:cNvPr id="30" name="ZoneTexte 61">
              <a:extLst>
                <a:ext uri="{FF2B5EF4-FFF2-40B4-BE49-F238E27FC236}">
                  <a16:creationId xmlns:a16="http://schemas.microsoft.com/office/drawing/2014/main" id="{B87C8A9D-2DE0-FAF6-50B5-E210283F3EE9}"/>
                </a:ext>
              </a:extLst>
            </p:cNvPr>
            <p:cNvSpPr txBox="1"/>
            <p:nvPr/>
          </p:nvSpPr>
          <p:spPr>
            <a:xfrm>
              <a:off x="5292967" y="4410644"/>
              <a:ext cx="940634" cy="172328"/>
            </a:xfrm>
            <a:prstGeom prst="rect">
              <a:avLst/>
            </a:prstGeom>
            <a:noFill/>
          </p:spPr>
          <p:txBody>
            <a:bodyPr wrap="square" rtlCol="0">
              <a:spAutoFit/>
            </a:bodyPr>
            <a:lstStyle/>
            <a:p>
              <a:pPr defTabSz="914280"/>
              <a:r>
                <a:rPr lang="en-GB" sz="1067" dirty="0">
                  <a:solidFill>
                    <a:srgbClr val="0F124A"/>
                  </a:solidFill>
                  <a:latin typeface="Arial"/>
                </a:rPr>
                <a:t> Starting shortly</a:t>
              </a:r>
            </a:p>
          </p:txBody>
        </p:sp>
        <p:sp>
          <p:nvSpPr>
            <p:cNvPr id="31" name="Ellipse 21">
              <a:extLst>
                <a:ext uri="{FF2B5EF4-FFF2-40B4-BE49-F238E27FC236}">
                  <a16:creationId xmlns:a16="http://schemas.microsoft.com/office/drawing/2014/main" id="{7E39375B-3AD2-A76A-D26F-C2CF990A1E9F}"/>
                </a:ext>
              </a:extLst>
            </p:cNvPr>
            <p:cNvSpPr/>
            <p:nvPr/>
          </p:nvSpPr>
          <p:spPr>
            <a:xfrm>
              <a:off x="5227261" y="4458612"/>
              <a:ext cx="81017" cy="81285"/>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grpSp>
    </p:spTree>
    <p:extLst>
      <p:ext uri="{BB962C8B-B14F-4D97-AF65-F5344CB8AC3E}">
        <p14:creationId xmlns:p14="http://schemas.microsoft.com/office/powerpoint/2010/main" val="158055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FB138-704B-DE03-4ED5-2B311CEBC71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40F964-39DA-3D67-9097-8E88BB7AB2A6}"/>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11</a:t>
            </a:fld>
            <a:endParaRPr lang="en-US" dirty="0">
              <a:solidFill>
                <a:srgbClr val="FFFFFF"/>
              </a:solidFill>
              <a:latin typeface="Arial"/>
            </a:endParaRPr>
          </a:p>
        </p:txBody>
      </p:sp>
      <p:sp>
        <p:nvSpPr>
          <p:cNvPr id="7" name="Text Placeholder 6">
            <a:extLst>
              <a:ext uri="{FF2B5EF4-FFF2-40B4-BE49-F238E27FC236}">
                <a16:creationId xmlns:a16="http://schemas.microsoft.com/office/drawing/2014/main" id="{4B7EA52E-0D6D-9825-FB9D-508E274C3E92}"/>
              </a:ext>
            </a:extLst>
          </p:cNvPr>
          <p:cNvSpPr>
            <a:spLocks noGrp="1"/>
          </p:cNvSpPr>
          <p:nvPr>
            <p:ph type="body" sz="quarter" idx="12"/>
          </p:nvPr>
        </p:nvSpPr>
        <p:spPr>
          <a:xfrm>
            <a:off x="250835" y="1310842"/>
            <a:ext cx="5619040" cy="4481613"/>
          </a:xfrm>
        </p:spPr>
        <p:txBody>
          <a:bodyPr/>
          <a:lstStyle/>
          <a:p>
            <a:pPr>
              <a:lnSpc>
                <a:spcPct val="100000"/>
              </a:lnSpc>
            </a:pPr>
            <a:r>
              <a:rPr lang="en-CH" dirty="0"/>
              <a:t>South: complete</a:t>
            </a:r>
          </a:p>
          <a:p>
            <a:pPr>
              <a:lnSpc>
                <a:spcPct val="100000"/>
              </a:lnSpc>
            </a:pPr>
            <a:r>
              <a:rPr lang="en-CH" dirty="0"/>
              <a:t>North:</a:t>
            </a:r>
          </a:p>
          <a:p>
            <a:pPr>
              <a:lnSpc>
                <a:spcPct val="100000"/>
              </a:lnSpc>
            </a:pPr>
            <a:r>
              <a:rPr lang="en-GB" b="0" dirty="0"/>
              <a:t>Geophysics and drilling in Jura 1 in progress.</a:t>
            </a:r>
          </a:p>
          <a:p>
            <a:pPr>
              <a:lnSpc>
                <a:spcPct val="100000"/>
              </a:lnSpc>
            </a:pPr>
            <a:r>
              <a:rPr lang="en-GB" b="0" dirty="0"/>
              <a:t>Reprocessing of existing SIG 3D seismic campaign for Lake and Jura in cooperation with UNIGE complete.</a:t>
            </a:r>
          </a:p>
          <a:p>
            <a:pPr>
              <a:lnSpc>
                <a:spcPct val="100000"/>
              </a:lnSpc>
            </a:pPr>
            <a:r>
              <a:rPr lang="en-GB" b="0" dirty="0"/>
              <a:t>Prepare drilling in lake for start in April 2025</a:t>
            </a:r>
          </a:p>
          <a:p>
            <a:pPr>
              <a:lnSpc>
                <a:spcPct val="100000"/>
              </a:lnSpc>
            </a:pPr>
            <a:r>
              <a:rPr lang="en-GB" dirty="0"/>
              <a:t>Rhône:</a:t>
            </a:r>
            <a:r>
              <a:rPr lang="en-GB" b="0" dirty="0"/>
              <a:t> No drilling before September due to environmental impact constraints.</a:t>
            </a:r>
          </a:p>
          <a:p>
            <a:pPr>
              <a:lnSpc>
                <a:spcPct val="100000"/>
              </a:lnSpc>
            </a:pPr>
            <a:r>
              <a:rPr lang="en-CH" dirty="0"/>
              <a:t>Finalisation of all activities by December 2025</a:t>
            </a:r>
          </a:p>
        </p:txBody>
      </p:sp>
      <p:sp>
        <p:nvSpPr>
          <p:cNvPr id="6" name="Title 5">
            <a:extLst>
              <a:ext uri="{FF2B5EF4-FFF2-40B4-BE49-F238E27FC236}">
                <a16:creationId xmlns:a16="http://schemas.microsoft.com/office/drawing/2014/main" id="{46AC52CC-22CB-F9F7-C213-587E62D89614}"/>
              </a:ext>
            </a:extLst>
          </p:cNvPr>
          <p:cNvSpPr>
            <a:spLocks noGrp="1"/>
          </p:cNvSpPr>
          <p:nvPr>
            <p:ph type="title"/>
          </p:nvPr>
        </p:nvSpPr>
        <p:spPr>
          <a:xfrm>
            <a:off x="219001" y="644376"/>
            <a:ext cx="11017800" cy="630219"/>
          </a:xfrm>
        </p:spPr>
        <p:txBody>
          <a:bodyPr/>
          <a:lstStyle/>
          <a:p>
            <a:r>
              <a:rPr lang="en-CH" dirty="0"/>
              <a:t>Planning for March 2025</a:t>
            </a:r>
          </a:p>
        </p:txBody>
      </p:sp>
      <p:grpSp>
        <p:nvGrpSpPr>
          <p:cNvPr id="2" name="Group 1">
            <a:extLst>
              <a:ext uri="{FF2B5EF4-FFF2-40B4-BE49-F238E27FC236}">
                <a16:creationId xmlns:a16="http://schemas.microsoft.com/office/drawing/2014/main" id="{E65C1AC1-60A7-BF08-48AC-32E6E9D18159}"/>
              </a:ext>
            </a:extLst>
          </p:cNvPr>
          <p:cNvGrpSpPr/>
          <p:nvPr/>
        </p:nvGrpSpPr>
        <p:grpSpPr>
          <a:xfrm>
            <a:off x="5926514" y="1220756"/>
            <a:ext cx="6095999" cy="5458105"/>
            <a:chOff x="5148064" y="1275606"/>
            <a:chExt cx="3779911" cy="3384376"/>
          </a:xfrm>
        </p:grpSpPr>
        <p:pic>
          <p:nvPicPr>
            <p:cNvPr id="4" name="Image 5">
              <a:extLst>
                <a:ext uri="{FF2B5EF4-FFF2-40B4-BE49-F238E27FC236}">
                  <a16:creationId xmlns:a16="http://schemas.microsoft.com/office/drawing/2014/main" id="{9140FE5E-381B-D6D2-9369-5781643811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8064" y="1275606"/>
              <a:ext cx="3779911" cy="3384376"/>
            </a:xfrm>
            <a:prstGeom prst="rect">
              <a:avLst/>
            </a:prstGeom>
          </p:spPr>
        </p:pic>
        <p:sp>
          <p:nvSpPr>
            <p:cNvPr id="5" name="Ellipse 15">
              <a:extLst>
                <a:ext uri="{FF2B5EF4-FFF2-40B4-BE49-F238E27FC236}">
                  <a16:creationId xmlns:a16="http://schemas.microsoft.com/office/drawing/2014/main" id="{3354C306-2855-755E-006F-E3B68F384C9C}"/>
                </a:ext>
              </a:extLst>
            </p:cNvPr>
            <p:cNvSpPr/>
            <p:nvPr/>
          </p:nvSpPr>
          <p:spPr>
            <a:xfrm>
              <a:off x="8409320" y="2967794"/>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8" name="Ellipse 18">
              <a:extLst>
                <a:ext uri="{FF2B5EF4-FFF2-40B4-BE49-F238E27FC236}">
                  <a16:creationId xmlns:a16="http://schemas.microsoft.com/office/drawing/2014/main" id="{3E6A6735-F0C4-04FC-A9F0-1824C3B09245}"/>
                </a:ext>
              </a:extLst>
            </p:cNvPr>
            <p:cNvSpPr/>
            <p:nvPr/>
          </p:nvSpPr>
          <p:spPr>
            <a:xfrm>
              <a:off x="8429232" y="3344003"/>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9" name="Ellipse 21">
              <a:extLst>
                <a:ext uri="{FF2B5EF4-FFF2-40B4-BE49-F238E27FC236}">
                  <a16:creationId xmlns:a16="http://schemas.microsoft.com/office/drawing/2014/main" id="{C763FDE4-E1C7-644A-E486-EA7FFD7C1E27}"/>
                </a:ext>
              </a:extLst>
            </p:cNvPr>
            <p:cNvSpPr/>
            <p:nvPr/>
          </p:nvSpPr>
          <p:spPr>
            <a:xfrm>
              <a:off x="8134075" y="4029069"/>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33" name="Ellipse 24">
              <a:extLst>
                <a:ext uri="{FF2B5EF4-FFF2-40B4-BE49-F238E27FC236}">
                  <a16:creationId xmlns:a16="http://schemas.microsoft.com/office/drawing/2014/main" id="{D58C9365-262D-1DFD-5238-FCE6B84B610A}"/>
                </a:ext>
              </a:extLst>
            </p:cNvPr>
            <p:cNvSpPr/>
            <p:nvPr/>
          </p:nvSpPr>
          <p:spPr>
            <a:xfrm>
              <a:off x="6874460" y="4486587"/>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34" name="Ellipse 25">
              <a:extLst>
                <a:ext uri="{FF2B5EF4-FFF2-40B4-BE49-F238E27FC236}">
                  <a16:creationId xmlns:a16="http://schemas.microsoft.com/office/drawing/2014/main" id="{48D857B0-6F36-7132-4F89-769AC6A71385}"/>
                </a:ext>
              </a:extLst>
            </p:cNvPr>
            <p:cNvSpPr/>
            <p:nvPr/>
          </p:nvSpPr>
          <p:spPr>
            <a:xfrm>
              <a:off x="6781831" y="4458612"/>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35" name="Ellipse 27">
              <a:extLst>
                <a:ext uri="{FF2B5EF4-FFF2-40B4-BE49-F238E27FC236}">
                  <a16:creationId xmlns:a16="http://schemas.microsoft.com/office/drawing/2014/main" id="{93343282-6094-A5A7-03C6-68FE556161D6}"/>
                </a:ext>
              </a:extLst>
            </p:cNvPr>
            <p:cNvSpPr/>
            <p:nvPr/>
          </p:nvSpPr>
          <p:spPr>
            <a:xfrm>
              <a:off x="6302169" y="4176559"/>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dirty="0">
                <a:solidFill>
                  <a:srgbClr val="FFFFFF"/>
                </a:solidFill>
                <a:latin typeface="Arial"/>
              </a:endParaRPr>
            </a:p>
          </p:txBody>
        </p:sp>
        <p:sp>
          <p:nvSpPr>
            <p:cNvPr id="36" name="Ellipse 29">
              <a:extLst>
                <a:ext uri="{FF2B5EF4-FFF2-40B4-BE49-F238E27FC236}">
                  <a16:creationId xmlns:a16="http://schemas.microsoft.com/office/drawing/2014/main" id="{06949F2B-7FF8-006D-4C67-72524799AF23}"/>
                </a:ext>
              </a:extLst>
            </p:cNvPr>
            <p:cNvSpPr/>
            <p:nvPr/>
          </p:nvSpPr>
          <p:spPr>
            <a:xfrm>
              <a:off x="6079430" y="3917918"/>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37" name="Ellipse 30">
              <a:extLst>
                <a:ext uri="{FF2B5EF4-FFF2-40B4-BE49-F238E27FC236}">
                  <a16:creationId xmlns:a16="http://schemas.microsoft.com/office/drawing/2014/main" id="{23DC4A14-F60D-CF55-996E-C3901FD7453A}"/>
                </a:ext>
              </a:extLst>
            </p:cNvPr>
            <p:cNvSpPr/>
            <p:nvPr/>
          </p:nvSpPr>
          <p:spPr>
            <a:xfrm>
              <a:off x="6038922" y="3836633"/>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dirty="0">
                <a:solidFill>
                  <a:srgbClr val="FFFFFF"/>
                </a:solidFill>
                <a:latin typeface="Arial"/>
              </a:endParaRPr>
            </a:p>
          </p:txBody>
        </p:sp>
        <p:sp>
          <p:nvSpPr>
            <p:cNvPr id="38" name="Ellipse 32">
              <a:extLst>
                <a:ext uri="{FF2B5EF4-FFF2-40B4-BE49-F238E27FC236}">
                  <a16:creationId xmlns:a16="http://schemas.microsoft.com/office/drawing/2014/main" id="{4F51B532-8D6C-CC51-B501-D7CD832EFD2F}"/>
                </a:ext>
              </a:extLst>
            </p:cNvPr>
            <p:cNvSpPr/>
            <p:nvPr/>
          </p:nvSpPr>
          <p:spPr>
            <a:xfrm>
              <a:off x="5957905" y="3666943"/>
              <a:ext cx="81017" cy="81285"/>
            </a:xfrm>
            <a:prstGeom prst="ellipse">
              <a:avLst/>
            </a:prstGeom>
            <a:solidFill>
              <a:srgbClr val="92D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39" name="ZoneTexte 69">
              <a:extLst>
                <a:ext uri="{FF2B5EF4-FFF2-40B4-BE49-F238E27FC236}">
                  <a16:creationId xmlns:a16="http://schemas.microsoft.com/office/drawing/2014/main" id="{B3113A20-EDAC-7F9F-CFF2-1FFD5269B636}"/>
                </a:ext>
              </a:extLst>
            </p:cNvPr>
            <p:cNvSpPr txBox="1"/>
            <p:nvPr/>
          </p:nvSpPr>
          <p:spPr>
            <a:xfrm>
              <a:off x="7884368" y="3168826"/>
              <a:ext cx="524953"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ARVE</a:t>
              </a:r>
            </a:p>
          </p:txBody>
        </p:sp>
        <p:sp>
          <p:nvSpPr>
            <p:cNvPr id="40" name="ZoneTexte 70">
              <a:extLst>
                <a:ext uri="{FF2B5EF4-FFF2-40B4-BE49-F238E27FC236}">
                  <a16:creationId xmlns:a16="http://schemas.microsoft.com/office/drawing/2014/main" id="{F546843D-EEFF-85A2-D6E7-0E3D478B57F6}"/>
                </a:ext>
              </a:extLst>
            </p:cNvPr>
            <p:cNvSpPr txBox="1"/>
            <p:nvPr/>
          </p:nvSpPr>
          <p:spPr>
            <a:xfrm>
              <a:off x="7746051" y="3833710"/>
              <a:ext cx="741758"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BORNES</a:t>
              </a:r>
            </a:p>
          </p:txBody>
        </p:sp>
        <p:sp>
          <p:nvSpPr>
            <p:cNvPr id="41" name="ZoneTexte 74">
              <a:extLst>
                <a:ext uri="{FF2B5EF4-FFF2-40B4-BE49-F238E27FC236}">
                  <a16:creationId xmlns:a16="http://schemas.microsoft.com/office/drawing/2014/main" id="{7C08388D-E7EA-FFDF-7310-E9567F2EB0F8}"/>
                </a:ext>
              </a:extLst>
            </p:cNvPr>
            <p:cNvSpPr txBox="1"/>
            <p:nvPr/>
          </p:nvSpPr>
          <p:spPr>
            <a:xfrm>
              <a:off x="6747930" y="4305329"/>
              <a:ext cx="848406"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MANDALLAZ</a:t>
              </a:r>
            </a:p>
          </p:txBody>
        </p:sp>
        <p:sp>
          <p:nvSpPr>
            <p:cNvPr id="42" name="ZoneTexte 75">
              <a:extLst>
                <a:ext uri="{FF2B5EF4-FFF2-40B4-BE49-F238E27FC236}">
                  <a16:creationId xmlns:a16="http://schemas.microsoft.com/office/drawing/2014/main" id="{44A612D4-39B2-D4A8-B307-1B1A80374F44}"/>
                </a:ext>
              </a:extLst>
            </p:cNvPr>
            <p:cNvSpPr txBox="1"/>
            <p:nvPr/>
          </p:nvSpPr>
          <p:spPr>
            <a:xfrm>
              <a:off x="6327777" y="4025650"/>
              <a:ext cx="638459"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USSES</a:t>
              </a:r>
            </a:p>
          </p:txBody>
        </p:sp>
        <p:sp>
          <p:nvSpPr>
            <p:cNvPr id="43" name="ZoneTexte 76">
              <a:extLst>
                <a:ext uri="{FF2B5EF4-FFF2-40B4-BE49-F238E27FC236}">
                  <a16:creationId xmlns:a16="http://schemas.microsoft.com/office/drawing/2014/main" id="{AFB8BC7A-684C-1AD2-AC2E-091D7DCD340D}"/>
                </a:ext>
              </a:extLst>
            </p:cNvPr>
            <p:cNvSpPr txBox="1"/>
            <p:nvPr/>
          </p:nvSpPr>
          <p:spPr>
            <a:xfrm>
              <a:off x="6107005" y="3702044"/>
              <a:ext cx="741758"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VUACHE</a:t>
              </a:r>
            </a:p>
          </p:txBody>
        </p:sp>
        <p:sp>
          <p:nvSpPr>
            <p:cNvPr id="44" name="Ellipse 45">
              <a:extLst>
                <a:ext uri="{FF2B5EF4-FFF2-40B4-BE49-F238E27FC236}">
                  <a16:creationId xmlns:a16="http://schemas.microsoft.com/office/drawing/2014/main" id="{0AD4061E-AEAC-67F0-48BC-4C301B05B6FA}"/>
                </a:ext>
              </a:extLst>
            </p:cNvPr>
            <p:cNvSpPr/>
            <p:nvPr/>
          </p:nvSpPr>
          <p:spPr>
            <a:xfrm>
              <a:off x="6141076" y="2487965"/>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45" name="Ellipse 10">
              <a:extLst>
                <a:ext uri="{FF2B5EF4-FFF2-40B4-BE49-F238E27FC236}">
                  <a16:creationId xmlns:a16="http://schemas.microsoft.com/office/drawing/2014/main" id="{287CB6F8-34BB-AC69-F53B-2B2194AC4CA7}"/>
                </a:ext>
              </a:extLst>
            </p:cNvPr>
            <p:cNvSpPr/>
            <p:nvPr/>
          </p:nvSpPr>
          <p:spPr>
            <a:xfrm>
              <a:off x="7366478" y="1974674"/>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46" name="Ellipse 11">
              <a:extLst>
                <a:ext uri="{FF2B5EF4-FFF2-40B4-BE49-F238E27FC236}">
                  <a16:creationId xmlns:a16="http://schemas.microsoft.com/office/drawing/2014/main" id="{21058C85-2103-605D-C3F8-0E061DCD8122}"/>
                </a:ext>
              </a:extLst>
            </p:cNvPr>
            <p:cNvSpPr/>
            <p:nvPr/>
          </p:nvSpPr>
          <p:spPr>
            <a:xfrm>
              <a:off x="7437471" y="1991846"/>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47" name="Ellipse 12">
              <a:extLst>
                <a:ext uri="{FF2B5EF4-FFF2-40B4-BE49-F238E27FC236}">
                  <a16:creationId xmlns:a16="http://schemas.microsoft.com/office/drawing/2014/main" id="{1377DED2-939C-481A-F588-DDDCB13EAA62}"/>
                </a:ext>
              </a:extLst>
            </p:cNvPr>
            <p:cNvSpPr/>
            <p:nvPr/>
          </p:nvSpPr>
          <p:spPr>
            <a:xfrm>
              <a:off x="7506719" y="2004478"/>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48" name="Ellipse 13">
              <a:extLst>
                <a:ext uri="{FF2B5EF4-FFF2-40B4-BE49-F238E27FC236}">
                  <a16:creationId xmlns:a16="http://schemas.microsoft.com/office/drawing/2014/main" id="{5B5BA652-5462-8E44-1853-C66C707DA76E}"/>
                </a:ext>
              </a:extLst>
            </p:cNvPr>
            <p:cNvSpPr/>
            <p:nvPr/>
          </p:nvSpPr>
          <p:spPr>
            <a:xfrm>
              <a:off x="7579458" y="2032805"/>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49" name="Ellipse 37">
              <a:extLst>
                <a:ext uri="{FF2B5EF4-FFF2-40B4-BE49-F238E27FC236}">
                  <a16:creationId xmlns:a16="http://schemas.microsoft.com/office/drawing/2014/main" id="{FD3D6C9B-F29D-4ED9-15E1-72EB09D95DD0}"/>
                </a:ext>
              </a:extLst>
            </p:cNvPr>
            <p:cNvSpPr/>
            <p:nvPr/>
          </p:nvSpPr>
          <p:spPr>
            <a:xfrm>
              <a:off x="5861558" y="3242779"/>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0" name="Ellipse 40">
              <a:extLst>
                <a:ext uri="{FF2B5EF4-FFF2-40B4-BE49-F238E27FC236}">
                  <a16:creationId xmlns:a16="http://schemas.microsoft.com/office/drawing/2014/main" id="{2C4A5AA9-38CD-71C1-83BC-A23759920F9C}"/>
                </a:ext>
              </a:extLst>
            </p:cNvPr>
            <p:cNvSpPr/>
            <p:nvPr/>
          </p:nvSpPr>
          <p:spPr>
            <a:xfrm>
              <a:off x="5876334" y="3018343"/>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0000"/>
                </a:solidFill>
                <a:latin typeface="Arial"/>
              </a:endParaRPr>
            </a:p>
          </p:txBody>
        </p:sp>
        <p:sp>
          <p:nvSpPr>
            <p:cNvPr id="51" name="Ellipse 47">
              <a:extLst>
                <a:ext uri="{FF2B5EF4-FFF2-40B4-BE49-F238E27FC236}">
                  <a16:creationId xmlns:a16="http://schemas.microsoft.com/office/drawing/2014/main" id="{B1CD0F3D-3D0B-B4FF-B70E-39F97904B42D}"/>
                </a:ext>
              </a:extLst>
            </p:cNvPr>
            <p:cNvSpPr/>
            <p:nvPr/>
          </p:nvSpPr>
          <p:spPr>
            <a:xfrm>
              <a:off x="6168493" y="2448136"/>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2" name="Ellipse 48">
              <a:extLst>
                <a:ext uri="{FF2B5EF4-FFF2-40B4-BE49-F238E27FC236}">
                  <a16:creationId xmlns:a16="http://schemas.microsoft.com/office/drawing/2014/main" id="{51D5161C-52EE-27E5-1914-562CA57AADB2}"/>
                </a:ext>
              </a:extLst>
            </p:cNvPr>
            <p:cNvSpPr/>
            <p:nvPr/>
          </p:nvSpPr>
          <p:spPr>
            <a:xfrm>
              <a:off x="6207830" y="2400909"/>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3" name="Ellipse 49">
              <a:extLst>
                <a:ext uri="{FF2B5EF4-FFF2-40B4-BE49-F238E27FC236}">
                  <a16:creationId xmlns:a16="http://schemas.microsoft.com/office/drawing/2014/main" id="{51400979-469F-C634-C467-A47116A7F811}"/>
                </a:ext>
              </a:extLst>
            </p:cNvPr>
            <p:cNvSpPr/>
            <p:nvPr/>
          </p:nvSpPr>
          <p:spPr>
            <a:xfrm>
              <a:off x="6246028" y="2363721"/>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4" name="Ellipse 50">
              <a:extLst>
                <a:ext uri="{FF2B5EF4-FFF2-40B4-BE49-F238E27FC236}">
                  <a16:creationId xmlns:a16="http://schemas.microsoft.com/office/drawing/2014/main" id="{B97934C4-A66B-2B62-1A96-04296C5006BF}"/>
                </a:ext>
              </a:extLst>
            </p:cNvPr>
            <p:cNvSpPr/>
            <p:nvPr/>
          </p:nvSpPr>
          <p:spPr>
            <a:xfrm>
              <a:off x="6317457" y="2285309"/>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5" name="Ellipse 51">
              <a:extLst>
                <a:ext uri="{FF2B5EF4-FFF2-40B4-BE49-F238E27FC236}">
                  <a16:creationId xmlns:a16="http://schemas.microsoft.com/office/drawing/2014/main" id="{02880B4B-749A-0F00-736F-A19C445A9EA2}"/>
                </a:ext>
              </a:extLst>
            </p:cNvPr>
            <p:cNvSpPr/>
            <p:nvPr/>
          </p:nvSpPr>
          <p:spPr>
            <a:xfrm>
              <a:off x="6356383" y="2251516"/>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dirty="0">
                <a:solidFill>
                  <a:srgbClr val="FFFFFF"/>
                </a:solidFill>
                <a:latin typeface="Arial"/>
              </a:endParaRPr>
            </a:p>
          </p:txBody>
        </p:sp>
        <p:sp>
          <p:nvSpPr>
            <p:cNvPr id="56" name="Ellipse 52">
              <a:extLst>
                <a:ext uri="{FF2B5EF4-FFF2-40B4-BE49-F238E27FC236}">
                  <a16:creationId xmlns:a16="http://schemas.microsoft.com/office/drawing/2014/main" id="{6FF4D84C-1B80-3F29-3175-340CA07D802B}"/>
                </a:ext>
              </a:extLst>
            </p:cNvPr>
            <p:cNvSpPr/>
            <p:nvPr/>
          </p:nvSpPr>
          <p:spPr>
            <a:xfrm>
              <a:off x="6397739" y="2217268"/>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7" name="Ellipse 53">
              <a:extLst>
                <a:ext uri="{FF2B5EF4-FFF2-40B4-BE49-F238E27FC236}">
                  <a16:creationId xmlns:a16="http://schemas.microsoft.com/office/drawing/2014/main" id="{485BDC64-5A9A-70C0-709C-4CE6D2CF0A62}"/>
                </a:ext>
              </a:extLst>
            </p:cNvPr>
            <p:cNvSpPr/>
            <p:nvPr/>
          </p:nvSpPr>
          <p:spPr>
            <a:xfrm>
              <a:off x="6443723" y="2185907"/>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8" name="Ellipse 54">
              <a:extLst>
                <a:ext uri="{FF2B5EF4-FFF2-40B4-BE49-F238E27FC236}">
                  <a16:creationId xmlns:a16="http://schemas.microsoft.com/office/drawing/2014/main" id="{867FA274-F69A-FAA0-EBEA-CD805E90B197}"/>
                </a:ext>
              </a:extLst>
            </p:cNvPr>
            <p:cNvSpPr/>
            <p:nvPr/>
          </p:nvSpPr>
          <p:spPr>
            <a:xfrm>
              <a:off x="6489707" y="2158457"/>
              <a:ext cx="82713" cy="81917"/>
            </a:xfrm>
            <a:prstGeom prst="ellips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59" name="Ellipse 44">
              <a:extLst>
                <a:ext uri="{FF2B5EF4-FFF2-40B4-BE49-F238E27FC236}">
                  <a16:creationId xmlns:a16="http://schemas.microsoft.com/office/drawing/2014/main" id="{00DB5133-9BF9-EA83-AAA5-9871C008D94B}"/>
                </a:ext>
              </a:extLst>
            </p:cNvPr>
            <p:cNvSpPr/>
            <p:nvPr/>
          </p:nvSpPr>
          <p:spPr>
            <a:xfrm>
              <a:off x="6065676" y="2576863"/>
              <a:ext cx="82713" cy="81917"/>
            </a:xfrm>
            <a:prstGeom prst="ellipse">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0000"/>
                </a:solidFill>
                <a:latin typeface="Arial"/>
              </a:endParaRPr>
            </a:p>
          </p:txBody>
        </p:sp>
        <p:sp>
          <p:nvSpPr>
            <p:cNvPr id="60" name="Ellipse 56">
              <a:extLst>
                <a:ext uri="{FF2B5EF4-FFF2-40B4-BE49-F238E27FC236}">
                  <a16:creationId xmlns:a16="http://schemas.microsoft.com/office/drawing/2014/main" id="{2CA2C567-5EB8-686F-7C87-43734D7EC47E}"/>
                </a:ext>
              </a:extLst>
            </p:cNvPr>
            <p:cNvSpPr/>
            <p:nvPr/>
          </p:nvSpPr>
          <p:spPr>
            <a:xfrm>
              <a:off x="6868151" y="2004478"/>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61" name="Ellipse 57">
              <a:extLst>
                <a:ext uri="{FF2B5EF4-FFF2-40B4-BE49-F238E27FC236}">
                  <a16:creationId xmlns:a16="http://schemas.microsoft.com/office/drawing/2014/main" id="{67129004-96BE-2247-5F60-A77918649C74}"/>
                </a:ext>
              </a:extLst>
            </p:cNvPr>
            <p:cNvSpPr/>
            <p:nvPr/>
          </p:nvSpPr>
          <p:spPr>
            <a:xfrm>
              <a:off x="6953427" y="1991846"/>
              <a:ext cx="82713" cy="81917"/>
            </a:xfrm>
            <a:prstGeom prst="ellipse">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62" name="ZoneTexte 65">
              <a:extLst>
                <a:ext uri="{FF2B5EF4-FFF2-40B4-BE49-F238E27FC236}">
                  <a16:creationId xmlns:a16="http://schemas.microsoft.com/office/drawing/2014/main" id="{7DE6DB65-1FDD-2D7E-C925-248AEF53F87D}"/>
                </a:ext>
              </a:extLst>
            </p:cNvPr>
            <p:cNvSpPr txBox="1"/>
            <p:nvPr/>
          </p:nvSpPr>
          <p:spPr>
            <a:xfrm>
              <a:off x="6288139" y="2476136"/>
              <a:ext cx="524053"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JURA1</a:t>
              </a:r>
            </a:p>
          </p:txBody>
        </p:sp>
        <p:sp>
          <p:nvSpPr>
            <p:cNvPr id="63" name="ZoneTexte 66">
              <a:extLst>
                <a:ext uri="{FF2B5EF4-FFF2-40B4-BE49-F238E27FC236}">
                  <a16:creationId xmlns:a16="http://schemas.microsoft.com/office/drawing/2014/main" id="{45E3D191-9A4C-F82D-F1C1-54FC51BE46F9}"/>
                </a:ext>
              </a:extLst>
            </p:cNvPr>
            <p:cNvSpPr txBox="1"/>
            <p:nvPr/>
          </p:nvSpPr>
          <p:spPr>
            <a:xfrm>
              <a:off x="6788835" y="2120009"/>
              <a:ext cx="582009"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JURA2</a:t>
              </a:r>
            </a:p>
          </p:txBody>
        </p:sp>
        <p:sp>
          <p:nvSpPr>
            <p:cNvPr id="64" name="ZoneTexte 67">
              <a:extLst>
                <a:ext uri="{FF2B5EF4-FFF2-40B4-BE49-F238E27FC236}">
                  <a16:creationId xmlns:a16="http://schemas.microsoft.com/office/drawing/2014/main" id="{F3D4EBD0-57FB-0DB4-7306-9C2E0EAF6ACD}"/>
                </a:ext>
              </a:extLst>
            </p:cNvPr>
            <p:cNvSpPr txBox="1"/>
            <p:nvPr/>
          </p:nvSpPr>
          <p:spPr>
            <a:xfrm>
              <a:off x="7332646" y="2120603"/>
              <a:ext cx="598667"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LAKE</a:t>
              </a:r>
            </a:p>
          </p:txBody>
        </p:sp>
        <p:sp>
          <p:nvSpPr>
            <p:cNvPr id="65" name="ZoneTexte 77">
              <a:extLst>
                <a:ext uri="{FF2B5EF4-FFF2-40B4-BE49-F238E27FC236}">
                  <a16:creationId xmlns:a16="http://schemas.microsoft.com/office/drawing/2014/main" id="{CCF49A2F-A1E9-6D1C-5108-5A69AB08DC52}"/>
                </a:ext>
              </a:extLst>
            </p:cNvPr>
            <p:cNvSpPr txBox="1"/>
            <p:nvPr/>
          </p:nvSpPr>
          <p:spPr>
            <a:xfrm>
              <a:off x="5975574" y="3106513"/>
              <a:ext cx="612650" cy="159074"/>
            </a:xfrm>
            <a:prstGeom prst="rect">
              <a:avLst/>
            </a:prstGeom>
            <a:solidFill>
              <a:schemeClr val="bg1">
                <a:alpha val="60000"/>
              </a:schemeClr>
            </a:solidFill>
          </p:spPr>
          <p:txBody>
            <a:bodyPr wrap="square" rtlCol="0">
              <a:spAutoFit/>
            </a:bodyPr>
            <a:lstStyle/>
            <a:p>
              <a:pPr algn="ctr" defTabSz="914280"/>
              <a:r>
                <a:rPr lang="en-GB" sz="1067" dirty="0">
                  <a:solidFill>
                    <a:srgbClr val="0F124A"/>
                  </a:solidFill>
                  <a:latin typeface="Arial"/>
                </a:rPr>
                <a:t>RHONE</a:t>
              </a:r>
            </a:p>
          </p:txBody>
        </p:sp>
        <p:sp>
          <p:nvSpPr>
            <p:cNvPr id="66" name="Rectangle 65">
              <a:extLst>
                <a:ext uri="{FF2B5EF4-FFF2-40B4-BE49-F238E27FC236}">
                  <a16:creationId xmlns:a16="http://schemas.microsoft.com/office/drawing/2014/main" id="{DEDA2037-9487-AB92-38D4-F9E7F1A1AAE2}"/>
                </a:ext>
              </a:extLst>
            </p:cNvPr>
            <p:cNvSpPr/>
            <p:nvPr/>
          </p:nvSpPr>
          <p:spPr>
            <a:xfrm>
              <a:off x="5148064" y="4068279"/>
              <a:ext cx="1012383" cy="591703"/>
            </a:xfrm>
            <a:prstGeom prst="rect">
              <a:avLst/>
            </a:prstGeom>
            <a:solidFill>
              <a:schemeClr val="bg1">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280"/>
              <a:endParaRPr lang="en-GB" sz="1067" dirty="0">
                <a:solidFill>
                  <a:srgbClr val="FFFFFF"/>
                </a:solidFill>
                <a:latin typeface="Arial"/>
              </a:endParaRPr>
            </a:p>
          </p:txBody>
        </p:sp>
        <p:sp>
          <p:nvSpPr>
            <p:cNvPr id="67" name="Ellipse 59">
              <a:extLst>
                <a:ext uri="{FF2B5EF4-FFF2-40B4-BE49-F238E27FC236}">
                  <a16:creationId xmlns:a16="http://schemas.microsoft.com/office/drawing/2014/main" id="{1147138F-0E8D-233B-2803-983637B908C5}"/>
                </a:ext>
              </a:extLst>
            </p:cNvPr>
            <p:cNvSpPr/>
            <p:nvPr/>
          </p:nvSpPr>
          <p:spPr>
            <a:xfrm>
              <a:off x="5223906" y="4138728"/>
              <a:ext cx="81017" cy="81285"/>
            </a:xfrm>
            <a:prstGeom prst="ellipse">
              <a:avLst/>
            </a:prstGeom>
            <a:solidFill>
              <a:srgbClr val="92D05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68" name="ZoneTexte 60">
              <a:extLst>
                <a:ext uri="{FF2B5EF4-FFF2-40B4-BE49-F238E27FC236}">
                  <a16:creationId xmlns:a16="http://schemas.microsoft.com/office/drawing/2014/main" id="{0FE00140-00F4-BCA9-2087-1836D521981D}"/>
                </a:ext>
              </a:extLst>
            </p:cNvPr>
            <p:cNvSpPr txBox="1"/>
            <p:nvPr/>
          </p:nvSpPr>
          <p:spPr>
            <a:xfrm>
              <a:off x="5308278" y="4097086"/>
              <a:ext cx="791292" cy="159074"/>
            </a:xfrm>
            <a:prstGeom prst="rect">
              <a:avLst/>
            </a:prstGeom>
            <a:noFill/>
          </p:spPr>
          <p:txBody>
            <a:bodyPr wrap="square" rtlCol="0">
              <a:spAutoFit/>
            </a:bodyPr>
            <a:lstStyle/>
            <a:p>
              <a:pPr defTabSz="914280"/>
              <a:r>
                <a:rPr lang="en-GB" sz="1067" dirty="0">
                  <a:solidFill>
                    <a:srgbClr val="0F124A"/>
                  </a:solidFill>
                  <a:latin typeface="Arial"/>
                </a:rPr>
                <a:t>Complete</a:t>
              </a:r>
            </a:p>
          </p:txBody>
        </p:sp>
        <p:sp>
          <p:nvSpPr>
            <p:cNvPr id="69" name="ZoneTexte 61">
              <a:extLst>
                <a:ext uri="{FF2B5EF4-FFF2-40B4-BE49-F238E27FC236}">
                  <a16:creationId xmlns:a16="http://schemas.microsoft.com/office/drawing/2014/main" id="{A7970EDB-785D-C424-008D-5120E06F0D8A}"/>
                </a:ext>
              </a:extLst>
            </p:cNvPr>
            <p:cNvSpPr txBox="1"/>
            <p:nvPr/>
          </p:nvSpPr>
          <p:spPr>
            <a:xfrm>
              <a:off x="5308278" y="4251794"/>
              <a:ext cx="791292" cy="159074"/>
            </a:xfrm>
            <a:prstGeom prst="rect">
              <a:avLst/>
            </a:prstGeom>
            <a:noFill/>
          </p:spPr>
          <p:txBody>
            <a:bodyPr wrap="square" rtlCol="0">
              <a:spAutoFit/>
            </a:bodyPr>
            <a:lstStyle/>
            <a:p>
              <a:pPr defTabSz="914280"/>
              <a:r>
                <a:rPr lang="en-GB" sz="1067" dirty="0">
                  <a:solidFill>
                    <a:srgbClr val="0F124A"/>
                  </a:solidFill>
                  <a:latin typeface="Arial"/>
                </a:rPr>
                <a:t>Ongoing</a:t>
              </a:r>
            </a:p>
          </p:txBody>
        </p:sp>
        <p:sp>
          <p:nvSpPr>
            <p:cNvPr id="70" name="Ellipse 62">
              <a:extLst>
                <a:ext uri="{FF2B5EF4-FFF2-40B4-BE49-F238E27FC236}">
                  <a16:creationId xmlns:a16="http://schemas.microsoft.com/office/drawing/2014/main" id="{0BE549EB-FF75-A1AB-DDBC-291B64CC4444}"/>
                </a:ext>
              </a:extLst>
            </p:cNvPr>
            <p:cNvSpPr/>
            <p:nvPr/>
          </p:nvSpPr>
          <p:spPr>
            <a:xfrm>
              <a:off x="5223906" y="4289089"/>
              <a:ext cx="81017" cy="81285"/>
            </a:xfrm>
            <a:prstGeom prst="ellipse">
              <a:avLst/>
            </a:prstGeom>
            <a:solidFill>
              <a:srgbClr val="00B0F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71" name="Ellipse 21">
              <a:extLst>
                <a:ext uri="{FF2B5EF4-FFF2-40B4-BE49-F238E27FC236}">
                  <a16:creationId xmlns:a16="http://schemas.microsoft.com/office/drawing/2014/main" id="{DF5B5FB3-0A5B-3055-0A31-6309644EA3D2}"/>
                </a:ext>
              </a:extLst>
            </p:cNvPr>
            <p:cNvSpPr/>
            <p:nvPr/>
          </p:nvSpPr>
          <p:spPr>
            <a:xfrm>
              <a:off x="5227261" y="4458612"/>
              <a:ext cx="81017" cy="81285"/>
            </a:xfrm>
            <a:prstGeom prst="ellipse">
              <a:avLst/>
            </a:prstGeom>
            <a:solidFill>
              <a:srgbClr val="FF00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sz="1067">
                <a:solidFill>
                  <a:srgbClr val="FFFFFF"/>
                </a:solidFill>
                <a:latin typeface="Arial"/>
              </a:endParaRPr>
            </a:p>
          </p:txBody>
        </p:sp>
        <p:sp>
          <p:nvSpPr>
            <p:cNvPr id="72" name="ZoneTexte 61">
              <a:extLst>
                <a:ext uri="{FF2B5EF4-FFF2-40B4-BE49-F238E27FC236}">
                  <a16:creationId xmlns:a16="http://schemas.microsoft.com/office/drawing/2014/main" id="{24238805-E102-D4BA-DED1-B5C741DF83FD}"/>
                </a:ext>
              </a:extLst>
            </p:cNvPr>
            <p:cNvSpPr txBox="1"/>
            <p:nvPr/>
          </p:nvSpPr>
          <p:spPr>
            <a:xfrm>
              <a:off x="5304923" y="4410644"/>
              <a:ext cx="902907" cy="159074"/>
            </a:xfrm>
            <a:prstGeom prst="rect">
              <a:avLst/>
            </a:prstGeom>
            <a:noFill/>
          </p:spPr>
          <p:txBody>
            <a:bodyPr wrap="square" rtlCol="0">
              <a:spAutoFit/>
            </a:bodyPr>
            <a:lstStyle/>
            <a:p>
              <a:pPr defTabSz="914280"/>
              <a:r>
                <a:rPr lang="en-GB" sz="1067" dirty="0">
                  <a:solidFill>
                    <a:srgbClr val="0F124A"/>
                  </a:solidFill>
                  <a:latin typeface="Arial"/>
                </a:rPr>
                <a:t>Starting shortly</a:t>
              </a:r>
            </a:p>
          </p:txBody>
        </p:sp>
      </p:grpSp>
    </p:spTree>
    <p:extLst>
      <p:ext uri="{BB962C8B-B14F-4D97-AF65-F5344CB8AC3E}">
        <p14:creationId xmlns:p14="http://schemas.microsoft.com/office/powerpoint/2010/main" val="420325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54162F-31F9-4624-F8FD-D4753ACEE6C4}"/>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12</a:t>
            </a:fld>
            <a:endParaRPr lang="en-US" dirty="0">
              <a:solidFill>
                <a:srgbClr val="FFFFFF"/>
              </a:solidFill>
              <a:latin typeface="Arial"/>
            </a:endParaRPr>
          </a:p>
        </p:txBody>
      </p:sp>
      <p:sp>
        <p:nvSpPr>
          <p:cNvPr id="6" name="Title 5">
            <a:extLst>
              <a:ext uri="{FF2B5EF4-FFF2-40B4-BE49-F238E27FC236}">
                <a16:creationId xmlns:a16="http://schemas.microsoft.com/office/drawing/2014/main" id="{C82F0DD3-D4D5-52CF-EBD7-2E8EE8658C39}"/>
              </a:ext>
            </a:extLst>
          </p:cNvPr>
          <p:cNvSpPr>
            <a:spLocks noGrp="1"/>
          </p:cNvSpPr>
          <p:nvPr>
            <p:ph type="title"/>
          </p:nvPr>
        </p:nvSpPr>
        <p:spPr>
          <a:xfrm>
            <a:off x="143339" y="644691"/>
            <a:ext cx="11017800" cy="1072088"/>
          </a:xfrm>
        </p:spPr>
        <p:txBody>
          <a:bodyPr/>
          <a:lstStyle/>
          <a:p>
            <a:r>
              <a:rPr lang="en-CH" dirty="0"/>
              <a:t>Geotechnical investigations: impressions</a:t>
            </a:r>
          </a:p>
        </p:txBody>
      </p:sp>
      <p:pic>
        <p:nvPicPr>
          <p:cNvPr id="9" name="Picture 8" descr="A field with a pile of dirt and a machine&#10;&#10;Description automatically generated">
            <a:extLst>
              <a:ext uri="{FF2B5EF4-FFF2-40B4-BE49-F238E27FC236}">
                <a16:creationId xmlns:a16="http://schemas.microsoft.com/office/drawing/2014/main" id="{1F893038-AA87-03AA-4498-38750AA634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4965" y="1499018"/>
            <a:ext cx="5946097" cy="4459573"/>
          </a:xfrm>
          <a:prstGeom prst="rect">
            <a:avLst/>
          </a:prstGeom>
        </p:spPr>
      </p:pic>
      <p:pic>
        <p:nvPicPr>
          <p:cNvPr id="10" name="Picture 9" descr="A group of people working on a machine&#10;&#10;Description automatically generated">
            <a:extLst>
              <a:ext uri="{FF2B5EF4-FFF2-40B4-BE49-F238E27FC236}">
                <a16:creationId xmlns:a16="http://schemas.microsoft.com/office/drawing/2014/main" id="{0DFE7060-55C9-722F-024D-5B5D31D253AA}"/>
              </a:ext>
            </a:extLst>
          </p:cNvPr>
          <p:cNvPicPr>
            <a:picLocks noChangeAspect="1"/>
          </p:cNvPicPr>
          <p:nvPr/>
        </p:nvPicPr>
        <p:blipFill>
          <a:blip r:embed="rId3" cstate="screen">
            <a:extLst>
              <a:ext uri="{28A0092B-C50C-407E-A947-70E740481C1C}">
                <a14:useLocalDpi xmlns:a14="http://schemas.microsoft.com/office/drawing/2010/main"/>
              </a:ext>
            </a:extLst>
          </a:blip>
          <a:srcRect t="13144" b="5164"/>
          <a:stretch/>
        </p:blipFill>
        <p:spPr>
          <a:xfrm>
            <a:off x="335360" y="1499018"/>
            <a:ext cx="4094189" cy="4459573"/>
          </a:xfrm>
          <a:prstGeom prst="rect">
            <a:avLst/>
          </a:prstGeom>
        </p:spPr>
      </p:pic>
    </p:spTree>
    <p:extLst>
      <p:ext uri="{BB962C8B-B14F-4D97-AF65-F5344CB8AC3E}">
        <p14:creationId xmlns:p14="http://schemas.microsoft.com/office/powerpoint/2010/main" val="4269617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49091-F73E-2832-2A95-562715952BF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E2E30B-AA6A-D438-EEF6-146F1B7F1C18}"/>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13</a:t>
            </a:fld>
            <a:endParaRPr lang="en-US" dirty="0">
              <a:solidFill>
                <a:srgbClr val="FFFFFF"/>
              </a:solidFill>
              <a:latin typeface="Arial"/>
            </a:endParaRPr>
          </a:p>
        </p:txBody>
      </p:sp>
      <p:sp>
        <p:nvSpPr>
          <p:cNvPr id="6" name="Title 5">
            <a:extLst>
              <a:ext uri="{FF2B5EF4-FFF2-40B4-BE49-F238E27FC236}">
                <a16:creationId xmlns:a16="http://schemas.microsoft.com/office/drawing/2014/main" id="{8B6B6000-FEEB-BD97-52CC-DB6F42B05A11}"/>
              </a:ext>
            </a:extLst>
          </p:cNvPr>
          <p:cNvSpPr>
            <a:spLocks noGrp="1"/>
          </p:cNvSpPr>
          <p:nvPr>
            <p:ph type="title"/>
          </p:nvPr>
        </p:nvSpPr>
        <p:spPr>
          <a:xfrm>
            <a:off x="143339" y="644691"/>
            <a:ext cx="11017800" cy="1072088"/>
          </a:xfrm>
        </p:spPr>
        <p:txBody>
          <a:bodyPr/>
          <a:lstStyle/>
          <a:p>
            <a:r>
              <a:rPr lang="en-CH" dirty="0"/>
              <a:t>Geophysical investigations and limestone cores</a:t>
            </a:r>
          </a:p>
        </p:txBody>
      </p:sp>
      <p:pic>
        <p:nvPicPr>
          <p:cNvPr id="2" name="Picture 1">
            <a:extLst>
              <a:ext uri="{FF2B5EF4-FFF2-40B4-BE49-F238E27FC236}">
                <a16:creationId xmlns:a16="http://schemas.microsoft.com/office/drawing/2014/main" id="{123017A4-2650-9A9E-A432-756DE0665ABF}"/>
              </a:ext>
            </a:extLst>
          </p:cNvPr>
          <p:cNvPicPr>
            <a:picLocks noChangeAspect="1"/>
          </p:cNvPicPr>
          <p:nvPr/>
        </p:nvPicPr>
        <p:blipFill>
          <a:blip r:embed="rId2"/>
          <a:srcRect l="3665" t="1801" r="7663" b="53076"/>
          <a:stretch/>
        </p:blipFill>
        <p:spPr>
          <a:xfrm>
            <a:off x="6850224" y="1689215"/>
            <a:ext cx="4992555" cy="4200599"/>
          </a:xfrm>
          <a:prstGeom prst="rect">
            <a:avLst/>
          </a:prstGeom>
        </p:spPr>
      </p:pic>
      <p:pic>
        <p:nvPicPr>
          <p:cNvPr id="4" name="Picture 3">
            <a:extLst>
              <a:ext uri="{FF2B5EF4-FFF2-40B4-BE49-F238E27FC236}">
                <a16:creationId xmlns:a16="http://schemas.microsoft.com/office/drawing/2014/main" id="{BBECA2F8-8E42-C322-74F7-03CC20D1276D}"/>
              </a:ext>
            </a:extLst>
          </p:cNvPr>
          <p:cNvPicPr>
            <a:picLocks noChangeAspect="1"/>
          </p:cNvPicPr>
          <p:nvPr/>
        </p:nvPicPr>
        <p:blipFill>
          <a:blip r:embed="rId3"/>
          <a:stretch>
            <a:fillRect/>
          </a:stretch>
        </p:blipFill>
        <p:spPr>
          <a:xfrm>
            <a:off x="359131" y="1689215"/>
            <a:ext cx="6080707" cy="4200599"/>
          </a:xfrm>
          <a:prstGeom prst="rect">
            <a:avLst/>
          </a:prstGeom>
        </p:spPr>
      </p:pic>
    </p:spTree>
    <p:extLst>
      <p:ext uri="{BB962C8B-B14F-4D97-AF65-F5344CB8AC3E}">
        <p14:creationId xmlns:p14="http://schemas.microsoft.com/office/powerpoint/2010/main" val="2583908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22B2F4-8B1D-8BDB-9FD3-A6F3C2A94FBD}"/>
              </a:ext>
            </a:extLst>
          </p:cNvPr>
          <p:cNvSpPr>
            <a:spLocks noGrp="1"/>
          </p:cNvSpPr>
          <p:nvPr>
            <p:ph type="ctrTitle"/>
          </p:nvPr>
        </p:nvSpPr>
        <p:spPr/>
        <p:txBody>
          <a:bodyPr/>
          <a:lstStyle/>
          <a:p>
            <a:r>
              <a:rPr lang="en-CH" dirty="0"/>
              <a:t>Sustainability</a:t>
            </a:r>
          </a:p>
        </p:txBody>
      </p:sp>
      <p:sp>
        <p:nvSpPr>
          <p:cNvPr id="3" name="Slide Number Placeholder 2">
            <a:extLst>
              <a:ext uri="{FF2B5EF4-FFF2-40B4-BE49-F238E27FC236}">
                <a16:creationId xmlns:a16="http://schemas.microsoft.com/office/drawing/2014/main" id="{B40F3AA4-323A-2A6F-F20B-539CBFE1FE0C}"/>
              </a:ext>
            </a:extLst>
          </p:cNvPr>
          <p:cNvSpPr>
            <a:spLocks noGrp="1"/>
          </p:cNvSpPr>
          <p:nvPr>
            <p:ph type="sldNum" sz="quarter" idx="12"/>
          </p:nvPr>
        </p:nvSpPr>
        <p:spPr/>
        <p:txBody>
          <a:bodyPr/>
          <a:lstStyle/>
          <a:p>
            <a:pPr defTabSz="914280"/>
            <a:fld id="{88A1DFE4-5FC5-43BD-BB7E-75EAD82B965F}" type="slidenum">
              <a:rPr lang="en-US">
                <a:solidFill>
                  <a:srgbClr val="FFFFFF"/>
                </a:solidFill>
                <a:latin typeface="Arial"/>
              </a:rPr>
              <a:pPr defTabSz="914280"/>
              <a:t>14</a:t>
            </a:fld>
            <a:endParaRPr lang="en-US" dirty="0">
              <a:solidFill>
                <a:srgbClr val="FFFFFF"/>
              </a:solidFill>
              <a:latin typeface="Arial"/>
            </a:endParaRPr>
          </a:p>
        </p:txBody>
      </p:sp>
    </p:spTree>
    <p:extLst>
      <p:ext uri="{BB962C8B-B14F-4D97-AF65-F5344CB8AC3E}">
        <p14:creationId xmlns:p14="http://schemas.microsoft.com/office/powerpoint/2010/main" val="312899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04F2-5CC8-CAE3-D710-2FAD788FE4BC}"/>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14184101-1E26-396B-69D3-06B3CB5955A8}"/>
              </a:ext>
            </a:extLst>
          </p:cNvPr>
          <p:cNvSpPr>
            <a:spLocks noGrp="1"/>
          </p:cNvSpPr>
          <p:nvPr>
            <p:ph type="title"/>
          </p:nvPr>
        </p:nvSpPr>
        <p:spPr>
          <a:xfrm>
            <a:off x="343104" y="548680"/>
            <a:ext cx="5560877" cy="880067"/>
          </a:xfrm>
        </p:spPr>
        <p:txBody>
          <a:bodyPr vert="horz" lIns="0" tIns="60960" rIns="121920" bIns="60960" rtlCol="0" anchor="t" anchorCtr="0">
            <a:normAutofit/>
          </a:bodyPr>
          <a:lstStyle/>
          <a:p>
            <a:r>
              <a:rPr lang="fr-FR" sz="3733" dirty="0"/>
              <a:t>Land </a:t>
            </a:r>
            <a:r>
              <a:rPr lang="fr-FR" sz="3733" dirty="0" err="1"/>
              <a:t>consumption</a:t>
            </a:r>
            <a:endParaRPr lang="fr-FR" sz="3733" dirty="0"/>
          </a:p>
        </p:txBody>
      </p:sp>
      <p:sp>
        <p:nvSpPr>
          <p:cNvPr id="23" name="Text Placeholder 10">
            <a:extLst>
              <a:ext uri="{FF2B5EF4-FFF2-40B4-BE49-F238E27FC236}">
                <a16:creationId xmlns:a16="http://schemas.microsoft.com/office/drawing/2014/main" id="{D5083C40-9C7F-46E3-E9E1-57DE9997B093}"/>
              </a:ext>
            </a:extLst>
          </p:cNvPr>
          <p:cNvSpPr txBox="1">
            <a:spLocks/>
          </p:cNvSpPr>
          <p:nvPr/>
        </p:nvSpPr>
        <p:spPr>
          <a:xfrm>
            <a:off x="292533" y="1312308"/>
            <a:ext cx="5611449" cy="5626147"/>
          </a:xfrm>
          <a:prstGeom prst="rect">
            <a:avLst/>
          </a:prstGeom>
          <a:noFill/>
        </p:spPr>
        <p:txBody>
          <a:bodyPr vert="horz" lIns="121920" tIns="60960" rIns="121920" bIns="60960" rtlCol="0" anchor="t" anchorCtr="0">
            <a:noAutofit/>
          </a:bodyPr>
          <a:lstStyle>
            <a:defPPr>
              <a:defRPr lang="fr-FR"/>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r>
              <a:rPr lang="en-US" sz="2133" dirty="0">
                <a:solidFill>
                  <a:srgbClr val="0F124A"/>
                </a:solidFill>
                <a:latin typeface="Arial"/>
              </a:rPr>
              <a:t>Scenario development led to land use reduction</a:t>
            </a:r>
            <a:r>
              <a:rPr lang="fr-FR" sz="2133" dirty="0">
                <a:solidFill>
                  <a:srgbClr val="0F124A"/>
                </a:solidFill>
                <a:latin typeface="Arial"/>
              </a:rPr>
              <a:t>:</a:t>
            </a:r>
            <a:endParaRPr lang="en-US" sz="2133" dirty="0">
              <a:solidFill>
                <a:srgbClr val="0F124A"/>
              </a:solidFill>
              <a:latin typeface="Arial"/>
            </a:endParaRPr>
          </a:p>
          <a:p>
            <a:pPr marL="228589" indent="-228589" algn="ctr" defTabSz="1219170"/>
            <a:endParaRPr lang="fr-FR" sz="2133" dirty="0">
              <a:solidFill>
                <a:srgbClr val="0F124A"/>
              </a:solidFill>
              <a:latin typeface="Arial"/>
            </a:endParaRPr>
          </a:p>
          <a:p>
            <a:pPr marL="228589" indent="-228589" algn="l" defTabSz="1219170"/>
            <a:r>
              <a:rPr lang="en-CH" sz="2133" b="1" dirty="0">
                <a:solidFill>
                  <a:srgbClr val="638436"/>
                </a:solidFill>
                <a:latin typeface="Arial"/>
              </a:rPr>
              <a:t>From 12 to 8 sites</a:t>
            </a:r>
          </a:p>
          <a:p>
            <a:pPr marL="228589" indent="-228589" algn="l" defTabSz="1219170"/>
            <a:r>
              <a:rPr lang="en-CH" sz="2133" dirty="0">
                <a:solidFill>
                  <a:srgbClr val="638436"/>
                </a:solidFill>
                <a:latin typeface="Arial"/>
              </a:rPr>
              <a:t>From 100 to </a:t>
            </a:r>
            <a:r>
              <a:rPr lang="fr-CH" sz="2133" dirty="0">
                <a:solidFill>
                  <a:srgbClr val="638436"/>
                </a:solidFill>
                <a:latin typeface="Arial"/>
              </a:rPr>
              <a:t>45</a:t>
            </a:r>
            <a:r>
              <a:rPr lang="en-CH" sz="2133" dirty="0">
                <a:solidFill>
                  <a:srgbClr val="638436"/>
                </a:solidFill>
                <a:latin typeface="Arial"/>
              </a:rPr>
              <a:t> ha</a:t>
            </a:r>
          </a:p>
          <a:p>
            <a:pPr algn="l" defTabSz="1219170"/>
            <a:endParaRPr lang="en-CH" sz="2133" dirty="0">
              <a:solidFill>
                <a:srgbClr val="0F124A"/>
              </a:solidFill>
              <a:latin typeface="Arial"/>
              <a:cs typeface="Arial"/>
            </a:endParaRPr>
          </a:p>
          <a:p>
            <a:pPr marL="342891" indent="-342891" algn="l" defTabSz="1219170">
              <a:buFont typeface="Zapf Dingbats"/>
              <a:buChar char="➔"/>
            </a:pPr>
            <a:r>
              <a:rPr lang="fr-CH" sz="2133" b="1" dirty="0">
                <a:solidFill>
                  <a:srgbClr val="2027A2"/>
                </a:solidFill>
                <a:latin typeface="Arial"/>
              </a:rPr>
              <a:t>4,5</a:t>
            </a:r>
            <a:r>
              <a:rPr lang="en-CH" sz="2133" b="1" dirty="0">
                <a:solidFill>
                  <a:srgbClr val="2027A2"/>
                </a:solidFill>
                <a:latin typeface="Arial"/>
              </a:rPr>
              <a:t> ha par an</a:t>
            </a:r>
            <a:r>
              <a:rPr lang="fr-CH" sz="2133" b="1" dirty="0">
                <a:solidFill>
                  <a:srgbClr val="2027A2"/>
                </a:solidFill>
                <a:latin typeface="Arial"/>
              </a:rPr>
              <a:t>,</a:t>
            </a:r>
            <a:br>
              <a:rPr lang="fr-CH" sz="2133" b="1" dirty="0">
                <a:solidFill>
                  <a:srgbClr val="2027A2"/>
                </a:solidFill>
                <a:latin typeface="Arial"/>
              </a:rPr>
            </a:br>
            <a:r>
              <a:rPr lang="en-CH" sz="2133" b="1" dirty="0">
                <a:solidFill>
                  <a:srgbClr val="2027A2"/>
                </a:solidFill>
                <a:latin typeface="Arial"/>
              </a:rPr>
              <a:t>limited to 10 years of construction.</a:t>
            </a:r>
            <a:endParaRPr lang="en-CH" sz="2133" dirty="0">
              <a:solidFill>
                <a:srgbClr val="2027A2"/>
              </a:solidFill>
              <a:latin typeface="Arial"/>
              <a:cs typeface="Arial"/>
            </a:endParaRPr>
          </a:p>
          <a:p>
            <a:pPr algn="l" defTabSz="1219170"/>
            <a:endParaRPr lang="en-CH" sz="2133" dirty="0">
              <a:solidFill>
                <a:srgbClr val="0F124A"/>
              </a:solidFill>
              <a:latin typeface="Arial"/>
              <a:cs typeface="Arial"/>
            </a:endParaRPr>
          </a:p>
          <a:p>
            <a:pPr algn="l" defTabSz="1219170"/>
            <a:r>
              <a:rPr lang="fr-CH" sz="1867" dirty="0">
                <a:solidFill>
                  <a:srgbClr val="0F124A"/>
                </a:solidFill>
                <a:latin typeface="Arial"/>
              </a:rPr>
              <a:t>Note:</a:t>
            </a:r>
          </a:p>
          <a:p>
            <a:pPr algn="l" defTabSz="1219170"/>
            <a:r>
              <a:rPr lang="fr-CH" sz="1867" dirty="0">
                <a:solidFill>
                  <a:srgbClr val="0F124A"/>
                </a:solidFill>
                <a:latin typeface="Arial"/>
              </a:rPr>
              <a:t>-</a:t>
            </a:r>
            <a:r>
              <a:rPr lang="fr-CH" sz="1867" b="1" dirty="0">
                <a:solidFill>
                  <a:srgbClr val="0F124A"/>
                </a:solidFill>
                <a:latin typeface="Arial"/>
              </a:rPr>
              <a:t> </a:t>
            </a:r>
            <a:r>
              <a:rPr lang="en-US" sz="1867" b="1" dirty="0">
                <a:solidFill>
                  <a:srgbClr val="1F27A4"/>
                </a:solidFill>
                <a:latin typeface="Arial"/>
              </a:rPr>
              <a:t>Re-use of LHC Pt8 spaces in </a:t>
            </a:r>
            <a:r>
              <a:rPr lang="en-US" sz="1867" b="1" dirty="0" err="1">
                <a:solidFill>
                  <a:srgbClr val="1F27A4"/>
                </a:solidFill>
                <a:latin typeface="Arial"/>
              </a:rPr>
              <a:t>Ferney</a:t>
            </a:r>
            <a:r>
              <a:rPr lang="en-US" sz="1867" b="1" dirty="0">
                <a:solidFill>
                  <a:srgbClr val="1F27A4"/>
                </a:solidFill>
                <a:latin typeface="Arial"/>
              </a:rPr>
              <a:t>-Voltaire needs to be maximized.</a:t>
            </a:r>
            <a:endParaRPr lang="fr-FR" sz="1867" dirty="0">
              <a:solidFill>
                <a:srgbClr val="0F124A"/>
              </a:solidFill>
              <a:latin typeface="Arial"/>
              <a:cs typeface="Arial"/>
            </a:endParaRPr>
          </a:p>
          <a:p>
            <a:pPr algn="l" defTabSz="1219170"/>
            <a:r>
              <a:rPr lang="fr-CH" sz="1867" dirty="0">
                <a:solidFill>
                  <a:srgbClr val="0F124A"/>
                </a:solidFill>
                <a:latin typeface="Arial"/>
              </a:rPr>
              <a:t>- </a:t>
            </a:r>
            <a:r>
              <a:rPr lang="en-CH" sz="1867" dirty="0">
                <a:solidFill>
                  <a:srgbClr val="0F124A"/>
                </a:solidFill>
                <a:latin typeface="Arial"/>
              </a:rPr>
              <a:t>Re-naturalisation projects around sites still</a:t>
            </a:r>
            <a:br>
              <a:rPr lang="en-CH" sz="1867" dirty="0">
                <a:solidFill>
                  <a:srgbClr val="0F124A"/>
                </a:solidFill>
                <a:latin typeface="Arial"/>
              </a:rPr>
            </a:br>
            <a:r>
              <a:rPr lang="en-CH" sz="1867" dirty="0">
                <a:solidFill>
                  <a:srgbClr val="0F124A"/>
                </a:solidFill>
                <a:latin typeface="Arial"/>
              </a:rPr>
              <a:t>need </a:t>
            </a:r>
            <a:r>
              <a:rPr lang="en-GB" sz="1867" dirty="0">
                <a:solidFill>
                  <a:srgbClr val="0F124A"/>
                </a:solidFill>
                <a:latin typeface="Arial"/>
              </a:rPr>
              <a:t>t</a:t>
            </a:r>
            <a:r>
              <a:rPr lang="en-CH" sz="1867" dirty="0">
                <a:solidFill>
                  <a:srgbClr val="0F124A"/>
                </a:solidFill>
                <a:latin typeface="Arial"/>
              </a:rPr>
              <a:t>o be developed, but are foreseen.</a:t>
            </a:r>
            <a:endParaRPr lang="en-CH" sz="1867" dirty="0">
              <a:solidFill>
                <a:srgbClr val="0F124A"/>
              </a:solidFill>
              <a:latin typeface="Arial"/>
              <a:cs typeface="Arial"/>
            </a:endParaRPr>
          </a:p>
        </p:txBody>
      </p:sp>
      <p:cxnSp>
        <p:nvCxnSpPr>
          <p:cNvPr id="24" name="Connecteur droit 23">
            <a:extLst>
              <a:ext uri="{FF2B5EF4-FFF2-40B4-BE49-F238E27FC236}">
                <a16:creationId xmlns:a16="http://schemas.microsoft.com/office/drawing/2014/main" id="{8515750C-3DA3-E066-3647-C6684FA9F7AE}"/>
              </a:ext>
            </a:extLst>
          </p:cNvPr>
          <p:cNvCxnSpPr/>
          <p:nvPr/>
        </p:nvCxnSpPr>
        <p:spPr>
          <a:xfrm>
            <a:off x="3277455" y="2344024"/>
            <a:ext cx="0" cy="671513"/>
          </a:xfrm>
          <a:prstGeom prst="line">
            <a:avLst/>
          </a:prstGeom>
          <a:ln w="34925">
            <a:solidFill>
              <a:srgbClr val="638436"/>
            </a:solidFill>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C535DE6D-D6EB-1AF3-7F84-10D0CCBFEED7}"/>
              </a:ext>
            </a:extLst>
          </p:cNvPr>
          <p:cNvSpPr txBox="1"/>
          <p:nvPr/>
        </p:nvSpPr>
        <p:spPr>
          <a:xfrm>
            <a:off x="3364376" y="2276873"/>
            <a:ext cx="1700209" cy="707886"/>
          </a:xfrm>
          <a:prstGeom prst="rect">
            <a:avLst/>
          </a:prstGeom>
          <a:noFill/>
          <a:ln>
            <a:noFill/>
          </a:ln>
        </p:spPr>
        <p:txBody>
          <a:bodyPr wrap="square" rtlCol="0">
            <a:spAutoFit/>
          </a:bodyPr>
          <a:lstStyle/>
          <a:p>
            <a:pPr defTabSz="914280"/>
            <a:r>
              <a:rPr lang="fr-FR" sz="4000" b="1" dirty="0">
                <a:solidFill>
                  <a:srgbClr val="638436"/>
                </a:solidFill>
                <a:latin typeface="Arial"/>
              </a:rPr>
              <a:t>-55%</a:t>
            </a:r>
          </a:p>
        </p:txBody>
      </p:sp>
      <p:pic>
        <p:nvPicPr>
          <p:cNvPr id="2" name="object 2">
            <a:extLst>
              <a:ext uri="{FF2B5EF4-FFF2-40B4-BE49-F238E27FC236}">
                <a16:creationId xmlns:a16="http://schemas.microsoft.com/office/drawing/2014/main" id="{206E7151-0F3C-68D4-26E1-F865A8C916D8}"/>
              </a:ext>
            </a:extLst>
          </p:cNvPr>
          <p:cNvPicPr/>
          <p:nvPr/>
        </p:nvPicPr>
        <p:blipFill>
          <a:blip r:embed="rId3" cstate="print"/>
          <a:srcRect l="8955" t="2169" r="39646" b="-2169"/>
          <a:stretch/>
        </p:blipFill>
        <p:spPr>
          <a:xfrm>
            <a:off x="5925395" y="0"/>
            <a:ext cx="6266605" cy="7011072"/>
          </a:xfrm>
          <a:prstGeom prst="rect">
            <a:avLst/>
          </a:prstGeom>
          <a:effectLst>
            <a:outerShdw blurRad="50800" dist="38100" dir="10800000" algn="r" rotWithShape="0">
              <a:prstClr val="black">
                <a:alpha val="40000"/>
              </a:prstClr>
            </a:outerShdw>
          </a:effectLst>
        </p:spPr>
      </p:pic>
      <p:sp>
        <p:nvSpPr>
          <p:cNvPr id="3" name="TextBox 3">
            <a:extLst>
              <a:ext uri="{FF2B5EF4-FFF2-40B4-BE49-F238E27FC236}">
                <a16:creationId xmlns:a16="http://schemas.microsoft.com/office/drawing/2014/main" id="{E2D1C0A7-317B-BD71-63D8-7C9E95B8B9C6}"/>
              </a:ext>
            </a:extLst>
          </p:cNvPr>
          <p:cNvSpPr txBox="1"/>
          <p:nvPr/>
        </p:nvSpPr>
        <p:spPr>
          <a:xfrm>
            <a:off x="5925395" y="5622756"/>
            <a:ext cx="6300341" cy="1231106"/>
          </a:xfrm>
          <a:prstGeom prst="rect">
            <a:avLst/>
          </a:prstGeom>
          <a:gradFill flip="none" rotWithShape="1">
            <a:gsLst>
              <a:gs pos="12000">
                <a:srgbClr val="2027A2"/>
              </a:gs>
              <a:gs pos="60000">
                <a:srgbClr val="145C9F">
                  <a:tint val="44500"/>
                  <a:satMod val="160000"/>
                  <a:alpha val="74000"/>
                </a:srgbClr>
              </a:gs>
              <a:gs pos="100000">
                <a:srgbClr val="145C9F">
                  <a:tint val="23500"/>
                  <a:satMod val="160000"/>
                  <a:alpha val="30000"/>
                </a:srgbClr>
              </a:gs>
            </a:gsLst>
            <a:lin ang="0" scaled="1"/>
            <a:tileRect/>
          </a:gra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914280"/>
            <a:r>
              <a:rPr lang="en-US" sz="2400" b="1" dirty="0">
                <a:solidFill>
                  <a:srgbClr val="FFFFFF"/>
                </a:solidFill>
                <a:latin typeface="Arial"/>
              </a:rPr>
              <a:t>For comparison:</a:t>
            </a:r>
            <a:endParaRPr lang="en-US" sz="2400" u="sng" dirty="0">
              <a:solidFill>
                <a:srgbClr val="FFFFFF"/>
              </a:solidFill>
              <a:latin typeface="Arial"/>
              <a:cs typeface="Arial"/>
            </a:endParaRPr>
          </a:p>
          <a:p>
            <a:pPr marL="342891" indent="-342891" defTabSz="914280">
              <a:buFont typeface="Zapf Dingbats"/>
              <a:buChar char="➔"/>
            </a:pPr>
            <a:r>
              <a:rPr lang="fr-CH" sz="2400" dirty="0">
                <a:solidFill>
                  <a:srgbClr val="FFFFFF"/>
                </a:solidFill>
                <a:latin typeface="Arial"/>
              </a:rPr>
              <a:t>France artificialises 66 ha per </a:t>
            </a:r>
            <a:r>
              <a:rPr lang="fr-CH" sz="2400" dirty="0" err="1">
                <a:solidFill>
                  <a:srgbClr val="FFFFFF"/>
                </a:solidFill>
                <a:latin typeface="Arial"/>
              </a:rPr>
              <a:t>day</a:t>
            </a:r>
            <a:endParaRPr lang="fr-CH" sz="2400" dirty="0">
              <a:solidFill>
                <a:srgbClr val="FFFFFF"/>
              </a:solidFill>
              <a:latin typeface="Arial"/>
            </a:endParaRPr>
          </a:p>
          <a:p>
            <a:pPr marL="342891" indent="-342891" defTabSz="914280">
              <a:buFont typeface="Zapf Dingbats"/>
              <a:buChar char="➔"/>
            </a:pPr>
            <a:r>
              <a:rPr lang="fr-CH" sz="2400" dirty="0" err="1">
                <a:solidFill>
                  <a:srgbClr val="FFFFFF"/>
                </a:solidFill>
                <a:latin typeface="Arial"/>
                <a:cs typeface="Arial"/>
              </a:rPr>
              <a:t>Switzerland</a:t>
            </a:r>
            <a:r>
              <a:rPr lang="fr-CH" sz="2400" dirty="0">
                <a:solidFill>
                  <a:srgbClr val="FFFFFF"/>
                </a:solidFill>
                <a:latin typeface="Arial"/>
                <a:cs typeface="Arial"/>
              </a:rPr>
              <a:t> artificialises 13 ha per </a:t>
            </a:r>
            <a:r>
              <a:rPr lang="fr-CH" sz="2400" dirty="0" err="1">
                <a:solidFill>
                  <a:srgbClr val="FFFFFF"/>
                </a:solidFill>
                <a:latin typeface="Arial"/>
                <a:cs typeface="Arial"/>
              </a:rPr>
              <a:t>day</a:t>
            </a:r>
            <a:r>
              <a:rPr lang="fr-CH" sz="2400" dirty="0">
                <a:solidFill>
                  <a:srgbClr val="FFFFFF"/>
                </a:solidFill>
                <a:latin typeface="Arial"/>
                <a:cs typeface="Arial"/>
              </a:rPr>
              <a:t> </a:t>
            </a:r>
            <a:endParaRPr lang="en-US" sz="2400" dirty="0">
              <a:solidFill>
                <a:srgbClr val="FFFFFF"/>
              </a:solidFill>
              <a:latin typeface="Arial"/>
              <a:cs typeface="Arial"/>
            </a:endParaRPr>
          </a:p>
        </p:txBody>
      </p:sp>
      <p:sp>
        <p:nvSpPr>
          <p:cNvPr id="4" name="Slide Number Placeholder 2">
            <a:extLst>
              <a:ext uri="{FF2B5EF4-FFF2-40B4-BE49-F238E27FC236}">
                <a16:creationId xmlns:a16="http://schemas.microsoft.com/office/drawing/2014/main" id="{C001515F-AEC4-6DC0-697E-71698C797153}"/>
              </a:ext>
            </a:extLst>
          </p:cNvPr>
          <p:cNvSpPr txBox="1">
            <a:spLocks/>
          </p:cNvSpPr>
          <p:nvPr/>
        </p:nvSpPr>
        <p:spPr>
          <a:xfrm>
            <a:off x="11660401" y="69892"/>
            <a:ext cx="385972" cy="226761"/>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4280">
              <a:lnSpc>
                <a:spcPts val="1651"/>
              </a:lnSpc>
              <a:buFontTx/>
              <a:buNone/>
            </a:pPr>
            <a:fld id="{88A1DFE4-5FC5-43BD-BB7E-75EAD82B965F}" type="slidenum">
              <a:rPr lang="en-US" sz="1067" smtClean="0">
                <a:solidFill>
                  <a:srgbClr val="FFFFFF"/>
                </a:solidFill>
                <a:latin typeface="Arial"/>
              </a:rPr>
              <a:pPr algn="r" defTabSz="914280">
                <a:lnSpc>
                  <a:spcPts val="1651"/>
                </a:lnSpc>
                <a:buFontTx/>
                <a:buNone/>
              </a:pPr>
              <a:t>15</a:t>
            </a:fld>
            <a:endParaRPr lang="en-US" sz="1067" dirty="0">
              <a:solidFill>
                <a:srgbClr val="FFFFFF"/>
              </a:solidFill>
              <a:latin typeface="Arial"/>
            </a:endParaRPr>
          </a:p>
        </p:txBody>
      </p:sp>
    </p:spTree>
    <p:extLst>
      <p:ext uri="{BB962C8B-B14F-4D97-AF65-F5344CB8AC3E}">
        <p14:creationId xmlns:p14="http://schemas.microsoft.com/office/powerpoint/2010/main" val="4161921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DF27D-4E7A-B92A-77E7-E037779CBBA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0F6D81-97D3-BCD2-E452-82EEBC13A8B7}"/>
              </a:ext>
            </a:extLst>
          </p:cNvPr>
          <p:cNvSpPr>
            <a:spLocks noGrp="1"/>
          </p:cNvSpPr>
          <p:nvPr>
            <p:ph type="sldNum" sz="quarter" idx="10"/>
          </p:nvPr>
        </p:nvSpPr>
        <p:spPr>
          <a:xfrm>
            <a:off x="11184566" y="6501342"/>
            <a:ext cx="385972" cy="226761"/>
          </a:xfrm>
        </p:spPr>
        <p:txBody>
          <a:bodyPr vert="horz" wrap="none" lIns="240000" tIns="60960" rIns="0" bIns="60960" rtlCol="0" anchor="ctr">
            <a:normAutofit fontScale="25000" lnSpcReduction="20000"/>
          </a:bodyPr>
          <a:lstStyle/>
          <a:p>
            <a:pPr defTabSz="914280">
              <a:spcAft>
                <a:spcPts val="800"/>
              </a:spcAft>
            </a:pPr>
            <a:fld id="{D14C7E88-7948-D841-83D7-83B72EAFD754}" type="slidenum">
              <a:rPr lang="en-US" sz="267">
                <a:solidFill>
                  <a:srgbClr val="2027A3"/>
                </a:solidFill>
                <a:latin typeface="Arial"/>
              </a:rPr>
              <a:pPr defTabSz="914280">
                <a:spcAft>
                  <a:spcPts val="800"/>
                </a:spcAft>
              </a:pPr>
              <a:t>16</a:t>
            </a:fld>
            <a:endParaRPr lang="en-US" sz="267">
              <a:solidFill>
                <a:srgbClr val="2027A3"/>
              </a:solidFill>
              <a:latin typeface="Arial"/>
            </a:endParaRPr>
          </a:p>
        </p:txBody>
      </p:sp>
      <p:sp>
        <p:nvSpPr>
          <p:cNvPr id="7" name="Titre 6">
            <a:extLst>
              <a:ext uri="{FF2B5EF4-FFF2-40B4-BE49-F238E27FC236}">
                <a16:creationId xmlns:a16="http://schemas.microsoft.com/office/drawing/2014/main" id="{905876E4-5177-0EB1-D3E9-60D895442958}"/>
              </a:ext>
            </a:extLst>
          </p:cNvPr>
          <p:cNvSpPr>
            <a:spLocks noGrp="1"/>
          </p:cNvSpPr>
          <p:nvPr>
            <p:ph type="title"/>
          </p:nvPr>
        </p:nvSpPr>
        <p:spPr>
          <a:xfrm>
            <a:off x="239347" y="548680"/>
            <a:ext cx="5856653" cy="1344149"/>
          </a:xfrm>
        </p:spPr>
        <p:txBody>
          <a:bodyPr vert="horz" lIns="0" tIns="60960" rIns="121920" bIns="60960" rtlCol="0" anchor="t" anchorCtr="0">
            <a:normAutofit fontScale="90000"/>
          </a:bodyPr>
          <a:lstStyle/>
          <a:p>
            <a:r>
              <a:rPr lang="fr-FR" sz="4133" dirty="0"/>
              <a:t>Construction</a:t>
            </a:r>
            <a:br>
              <a:rPr lang="fr-FR" sz="4133" dirty="0"/>
            </a:br>
            <a:r>
              <a:rPr lang="fr-FR" sz="4133" dirty="0" err="1"/>
              <a:t>carbon</a:t>
            </a:r>
            <a:r>
              <a:rPr lang="fr-FR" sz="4133" dirty="0"/>
              <a:t> </a:t>
            </a:r>
            <a:r>
              <a:rPr lang="fr-FR" sz="4133" dirty="0" err="1"/>
              <a:t>footprint</a:t>
            </a:r>
            <a:r>
              <a:rPr lang="fr-FR" sz="4133" dirty="0"/>
              <a:t>:</a:t>
            </a:r>
            <a:br>
              <a:rPr lang="fr-FR" sz="3733" dirty="0"/>
            </a:br>
            <a:br>
              <a:rPr lang="fr-FR" sz="3733" dirty="0"/>
            </a:br>
            <a:r>
              <a:rPr lang="fr-FR" sz="4800" dirty="0">
                <a:solidFill>
                  <a:srgbClr val="2027A2"/>
                </a:solidFill>
              </a:rPr>
              <a:t>530 000 tCO</a:t>
            </a:r>
            <a:r>
              <a:rPr lang="fr-FR" sz="3733" baseline="-25000" dirty="0">
                <a:solidFill>
                  <a:srgbClr val="2027A2"/>
                </a:solidFill>
              </a:rPr>
              <a:t>2</a:t>
            </a:r>
            <a:r>
              <a:rPr lang="fr-FR" sz="3733" dirty="0">
                <a:solidFill>
                  <a:srgbClr val="2027A2"/>
                </a:solidFill>
              </a:rPr>
              <a:t>(eq)</a:t>
            </a:r>
          </a:p>
        </p:txBody>
      </p:sp>
      <p:pic>
        <p:nvPicPr>
          <p:cNvPr id="2" name="Picture 2">
            <a:extLst>
              <a:ext uri="{FF2B5EF4-FFF2-40B4-BE49-F238E27FC236}">
                <a16:creationId xmlns:a16="http://schemas.microsoft.com/office/drawing/2014/main" id="{EC260C37-4EB3-A4F8-4735-904DFD1DF3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9" t="8041" r="41782" b="8041"/>
          <a:stretch/>
        </p:blipFill>
        <p:spPr bwMode="auto">
          <a:xfrm>
            <a:off x="6247347" y="0"/>
            <a:ext cx="5944652" cy="685800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B1C613A5-883C-6A0B-31E6-FA66B55A2DF6}"/>
              </a:ext>
            </a:extLst>
          </p:cNvPr>
          <p:cNvSpPr txBox="1">
            <a:spLocks/>
          </p:cNvSpPr>
          <p:nvPr/>
        </p:nvSpPr>
        <p:spPr>
          <a:xfrm>
            <a:off x="1" y="2948947"/>
            <a:ext cx="6247348" cy="2496277"/>
          </a:xfrm>
          <a:prstGeom prst="rect">
            <a:avLst/>
          </a:prstGeom>
          <a:noFill/>
        </p:spPr>
        <p:txBody>
          <a:bodyPr vert="horz" lIns="121920" tIns="60960" rIns="121920" bIns="60960" rtlCol="0" anchor="t" anchorCtr="0">
            <a:noAutofit/>
          </a:bodyPr>
          <a:lstStyle>
            <a:defPPr>
              <a:defRPr lang="fr-FR"/>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90" indent="-380990" algn="l" defTabSz="1219170">
              <a:buFont typeface="Arial" panose="020B0604020202020204" pitchFamily="34" charset="0"/>
              <a:buChar char="•"/>
            </a:pPr>
            <a:r>
              <a:rPr lang="fr-CH" sz="2133" dirty="0" err="1">
                <a:solidFill>
                  <a:srgbClr val="0F124A"/>
                </a:solidFill>
                <a:latin typeface="Arial"/>
              </a:rPr>
              <a:t>Studied</a:t>
            </a:r>
            <a:r>
              <a:rPr lang="fr-CH" sz="2133" dirty="0">
                <a:solidFill>
                  <a:srgbClr val="0F124A"/>
                </a:solidFill>
                <a:latin typeface="Arial"/>
              </a:rPr>
              <a:t> </a:t>
            </a:r>
            <a:r>
              <a:rPr lang="fr-CH" sz="2133" dirty="0" err="1">
                <a:solidFill>
                  <a:srgbClr val="0F124A"/>
                </a:solidFill>
                <a:latin typeface="Arial"/>
              </a:rPr>
              <a:t>with</a:t>
            </a:r>
            <a:r>
              <a:rPr lang="fr-CH" sz="2133" dirty="0">
                <a:solidFill>
                  <a:srgbClr val="0F124A"/>
                </a:solidFill>
                <a:latin typeface="Arial"/>
              </a:rPr>
              <a:t> </a:t>
            </a:r>
            <a:r>
              <a:rPr lang="fr-CH" sz="2133" dirty="0" err="1">
                <a:solidFill>
                  <a:srgbClr val="0F124A"/>
                </a:solidFill>
                <a:latin typeface="Arial"/>
              </a:rPr>
              <a:t>industrial</a:t>
            </a:r>
            <a:r>
              <a:rPr lang="fr-CH" sz="2133" dirty="0">
                <a:solidFill>
                  <a:srgbClr val="0F124A"/>
                </a:solidFill>
                <a:latin typeface="Arial"/>
              </a:rPr>
              <a:t> </a:t>
            </a:r>
            <a:r>
              <a:rPr lang="fr-CH" sz="2133" dirty="0" err="1">
                <a:solidFill>
                  <a:srgbClr val="0F124A"/>
                </a:solidFill>
                <a:latin typeface="Arial"/>
              </a:rPr>
              <a:t>partner</a:t>
            </a:r>
            <a:r>
              <a:rPr lang="fr-CH" sz="2133" dirty="0">
                <a:solidFill>
                  <a:srgbClr val="0F124A"/>
                </a:solidFill>
                <a:latin typeface="Arial"/>
              </a:rPr>
              <a:t> WSP </a:t>
            </a:r>
            <a:r>
              <a:rPr lang="fr-CH" sz="2133" dirty="0" err="1">
                <a:solidFill>
                  <a:srgbClr val="0F124A"/>
                </a:solidFill>
                <a:latin typeface="Arial"/>
              </a:rPr>
              <a:t>applying</a:t>
            </a:r>
            <a:r>
              <a:rPr lang="fr-CH" sz="2133" dirty="0">
                <a:solidFill>
                  <a:srgbClr val="0F124A"/>
                </a:solidFill>
                <a:latin typeface="Arial"/>
              </a:rPr>
              <a:t> </a:t>
            </a:r>
            <a:r>
              <a:rPr lang="fr-CH" sz="2133" dirty="0" err="1">
                <a:solidFill>
                  <a:srgbClr val="0F124A"/>
                </a:solidFill>
                <a:latin typeface="Arial"/>
              </a:rPr>
              <a:t>European</a:t>
            </a:r>
            <a:r>
              <a:rPr lang="fr-CH" sz="2133" dirty="0">
                <a:solidFill>
                  <a:srgbClr val="0F124A"/>
                </a:solidFill>
                <a:latin typeface="Arial"/>
              </a:rPr>
              <a:t> </a:t>
            </a:r>
            <a:r>
              <a:rPr lang="fr-CH" sz="2133" dirty="0" err="1">
                <a:solidFill>
                  <a:srgbClr val="0F124A"/>
                </a:solidFill>
                <a:latin typeface="Arial"/>
              </a:rPr>
              <a:t>Norms</a:t>
            </a:r>
            <a:r>
              <a:rPr lang="fr-CH" sz="2133" dirty="0">
                <a:solidFill>
                  <a:srgbClr val="0F124A"/>
                </a:solidFill>
                <a:latin typeface="Arial"/>
              </a:rPr>
              <a:t> EN 17472, EN15804+A2</a:t>
            </a:r>
          </a:p>
          <a:p>
            <a:pPr marL="380990" indent="-380990" algn="l" defTabSz="1219170">
              <a:buFont typeface="Arial" panose="020B0604020202020204" pitchFamily="34" charset="0"/>
              <a:buChar char="•"/>
            </a:pPr>
            <a:endParaRPr lang="fr-CH" sz="2133" dirty="0">
              <a:solidFill>
                <a:srgbClr val="0F124A"/>
              </a:solidFill>
              <a:latin typeface="Arial"/>
            </a:endParaRPr>
          </a:p>
          <a:p>
            <a:pPr marL="380990" indent="-380990" algn="l" defTabSz="1219170">
              <a:buFont typeface="Arial" panose="020B0604020202020204" pitchFamily="34" charset="0"/>
              <a:buChar char="•"/>
            </a:pPr>
            <a:r>
              <a:rPr lang="fr-CH" sz="2133" dirty="0">
                <a:solidFill>
                  <a:srgbClr val="0F124A"/>
                </a:solidFill>
                <a:latin typeface="Arial"/>
              </a:rPr>
              <a:t>Comparable to </a:t>
            </a:r>
            <a:r>
              <a:rPr lang="fr-CH" sz="2133" b="1" dirty="0">
                <a:solidFill>
                  <a:srgbClr val="2027A2"/>
                </a:solidFill>
                <a:latin typeface="Arial"/>
              </a:rPr>
              <a:t>3 </a:t>
            </a:r>
            <a:r>
              <a:rPr lang="fr-CH" sz="2133" b="1" dirty="0" err="1">
                <a:solidFill>
                  <a:srgbClr val="2027A2"/>
                </a:solidFill>
                <a:latin typeface="Arial"/>
              </a:rPr>
              <a:t>years</a:t>
            </a:r>
            <a:r>
              <a:rPr lang="fr-CH" sz="2133" b="1" dirty="0">
                <a:solidFill>
                  <a:srgbClr val="2027A2"/>
                </a:solidFill>
                <a:latin typeface="Arial"/>
              </a:rPr>
              <a:t> of CERN </a:t>
            </a:r>
            <a:r>
              <a:rPr lang="fr-CH" sz="2133" b="1" dirty="0" err="1">
                <a:solidFill>
                  <a:srgbClr val="2027A2"/>
                </a:solidFill>
                <a:latin typeface="Arial"/>
              </a:rPr>
              <a:t>operation</a:t>
            </a:r>
            <a:endParaRPr lang="fr-CH" sz="2133" b="1" dirty="0">
              <a:solidFill>
                <a:srgbClr val="2027A2"/>
              </a:solidFill>
              <a:latin typeface="Arial"/>
            </a:endParaRPr>
          </a:p>
          <a:p>
            <a:pPr marL="380990" indent="-380990" algn="l" defTabSz="1219170">
              <a:buFont typeface="Arial" panose="020B0604020202020204" pitchFamily="34" charset="0"/>
              <a:buChar char="•"/>
            </a:pPr>
            <a:endParaRPr lang="fr-CH" sz="2133" dirty="0">
              <a:solidFill>
                <a:srgbClr val="0F124A"/>
              </a:solidFill>
              <a:latin typeface="Arial"/>
            </a:endParaRPr>
          </a:p>
          <a:p>
            <a:pPr marL="380990" indent="-380990" algn="l" defTabSz="1219170">
              <a:buFont typeface="Arial" panose="020B0604020202020204" pitchFamily="34" charset="0"/>
              <a:buChar char="•"/>
            </a:pPr>
            <a:r>
              <a:rPr lang="fr-CH" sz="2133" dirty="0">
                <a:solidFill>
                  <a:srgbClr val="0F124A"/>
                </a:solidFill>
                <a:latin typeface="Arial"/>
              </a:rPr>
              <a:t>Corresponds to </a:t>
            </a:r>
            <a:r>
              <a:rPr lang="fr-CH" sz="2133" b="1" dirty="0">
                <a:solidFill>
                  <a:srgbClr val="2027A2"/>
                </a:solidFill>
                <a:latin typeface="Arial"/>
              </a:rPr>
              <a:t>0,11 kg </a:t>
            </a:r>
            <a:r>
              <a:rPr lang="fr-CH" sz="2133" dirty="0">
                <a:solidFill>
                  <a:srgbClr val="0F124A"/>
                </a:solidFill>
                <a:latin typeface="Arial"/>
              </a:rPr>
              <a:t>(115 g)</a:t>
            </a:r>
            <a:r>
              <a:rPr lang="fr-CH" sz="2133" b="1" dirty="0">
                <a:solidFill>
                  <a:srgbClr val="0F124A"/>
                </a:solidFill>
                <a:latin typeface="Arial"/>
              </a:rPr>
              <a:t> </a:t>
            </a:r>
            <a:r>
              <a:rPr lang="fr-CH" sz="2133" b="1" dirty="0">
                <a:solidFill>
                  <a:srgbClr val="2027A2"/>
                </a:solidFill>
                <a:latin typeface="Arial"/>
              </a:rPr>
              <a:t>per capita in </a:t>
            </a:r>
            <a:r>
              <a:rPr lang="fr-CH" sz="2133" b="1" dirty="0" err="1">
                <a:solidFill>
                  <a:srgbClr val="2027A2"/>
                </a:solidFill>
                <a:latin typeface="Arial"/>
              </a:rPr>
              <a:t>Member</a:t>
            </a:r>
            <a:r>
              <a:rPr lang="fr-CH" sz="2133" b="1" dirty="0">
                <a:solidFill>
                  <a:srgbClr val="2027A2"/>
                </a:solidFill>
                <a:latin typeface="Arial"/>
              </a:rPr>
              <a:t> States per </a:t>
            </a:r>
            <a:r>
              <a:rPr lang="fr-CH" sz="2133" b="1" dirty="0" err="1">
                <a:solidFill>
                  <a:srgbClr val="2027A2"/>
                </a:solidFill>
                <a:latin typeface="Arial"/>
              </a:rPr>
              <a:t>year</a:t>
            </a:r>
            <a:r>
              <a:rPr lang="fr-CH" sz="2133" b="1" dirty="0">
                <a:solidFill>
                  <a:srgbClr val="2027A2"/>
                </a:solidFill>
                <a:latin typeface="Arial"/>
              </a:rPr>
              <a:t> of construction</a:t>
            </a:r>
          </a:p>
          <a:p>
            <a:pPr marL="380990" indent="-380990" algn="l" defTabSz="1219170">
              <a:buFont typeface="Arial" panose="020B0604020202020204" pitchFamily="34" charset="0"/>
              <a:buChar char="•"/>
            </a:pPr>
            <a:endParaRPr lang="fr-CH" sz="2133" b="1" dirty="0">
              <a:solidFill>
                <a:srgbClr val="2027A2"/>
              </a:solidFill>
              <a:latin typeface="Arial"/>
            </a:endParaRPr>
          </a:p>
          <a:p>
            <a:pPr marL="380990" indent="-380990" algn="l" defTabSz="1219170">
              <a:buFont typeface="Arial" panose="020B0604020202020204" pitchFamily="34" charset="0"/>
              <a:buChar char="•"/>
            </a:pPr>
            <a:r>
              <a:rPr lang="fr-CH" sz="2133" b="1" dirty="0">
                <a:solidFill>
                  <a:srgbClr val="2027A2"/>
                </a:solidFill>
                <a:latin typeface="Arial"/>
              </a:rPr>
              <a:t>Note: Paris Agreement goal for 2050 </a:t>
            </a:r>
            <a:r>
              <a:rPr lang="fr-CH" sz="2133" b="1" dirty="0" err="1">
                <a:solidFill>
                  <a:srgbClr val="2027A2"/>
                </a:solidFill>
                <a:latin typeface="Arial"/>
              </a:rPr>
              <a:t>is</a:t>
            </a:r>
            <a:br>
              <a:rPr lang="fr-CH" sz="2133" b="1" dirty="0">
                <a:solidFill>
                  <a:srgbClr val="2027A2"/>
                </a:solidFill>
                <a:latin typeface="Arial"/>
              </a:rPr>
            </a:br>
            <a:r>
              <a:rPr lang="fr-CH" sz="2133" b="1" dirty="0">
                <a:solidFill>
                  <a:srgbClr val="2027A2"/>
                </a:solidFill>
                <a:latin typeface="Arial"/>
              </a:rPr>
              <a:t>2 000 kg per </a:t>
            </a:r>
            <a:r>
              <a:rPr lang="fr-CH" sz="2133" b="1" dirty="0" err="1">
                <a:solidFill>
                  <a:srgbClr val="2027A2"/>
                </a:solidFill>
                <a:latin typeface="Arial"/>
              </a:rPr>
              <a:t>person</a:t>
            </a:r>
            <a:r>
              <a:rPr lang="fr-CH" sz="2133" b="1" dirty="0">
                <a:solidFill>
                  <a:srgbClr val="2027A2"/>
                </a:solidFill>
                <a:latin typeface="Arial"/>
              </a:rPr>
              <a:t> per </a:t>
            </a:r>
            <a:r>
              <a:rPr lang="fr-CH" sz="2133" b="1" dirty="0" err="1">
                <a:solidFill>
                  <a:srgbClr val="2027A2"/>
                </a:solidFill>
                <a:latin typeface="Arial"/>
              </a:rPr>
              <a:t>year</a:t>
            </a:r>
            <a:r>
              <a:rPr lang="fr-CH" sz="2133" b="1" dirty="0">
                <a:solidFill>
                  <a:srgbClr val="2027A2"/>
                </a:solidFill>
                <a:latin typeface="Arial"/>
              </a:rPr>
              <a:t>.</a:t>
            </a:r>
          </a:p>
          <a:p>
            <a:pPr algn="l" defTabSz="1219170"/>
            <a:endParaRPr lang="fr-CH" sz="1200" dirty="0">
              <a:solidFill>
                <a:srgbClr val="0F124A"/>
              </a:solidFill>
              <a:latin typeface="Arial"/>
            </a:endParaRPr>
          </a:p>
          <a:p>
            <a:pPr algn="l" defTabSz="1219170"/>
            <a:endParaRPr lang="fr-CH" sz="1200" dirty="0">
              <a:solidFill>
                <a:srgbClr val="0F124A"/>
              </a:solidFill>
              <a:latin typeface="Arial"/>
            </a:endParaRPr>
          </a:p>
          <a:p>
            <a:pPr algn="l" defTabSz="1219170"/>
            <a:endParaRPr lang="fr-CH" sz="2133" dirty="0">
              <a:solidFill>
                <a:srgbClr val="0F124A"/>
              </a:solidFill>
              <a:latin typeface="Arial"/>
            </a:endParaRPr>
          </a:p>
          <a:p>
            <a:pPr algn="l" defTabSz="1219170"/>
            <a:endParaRPr lang="fr-CH" sz="2133" dirty="0">
              <a:solidFill>
                <a:srgbClr val="2027A2"/>
              </a:solidFill>
              <a:latin typeface="Arial"/>
            </a:endParaRPr>
          </a:p>
        </p:txBody>
      </p:sp>
      <p:sp>
        <p:nvSpPr>
          <p:cNvPr id="4" name="TextBox 3">
            <a:extLst>
              <a:ext uri="{FF2B5EF4-FFF2-40B4-BE49-F238E27FC236}">
                <a16:creationId xmlns:a16="http://schemas.microsoft.com/office/drawing/2014/main" id="{AA98FCC9-E736-0BB1-FA04-FBD91F641C46}"/>
              </a:ext>
            </a:extLst>
          </p:cNvPr>
          <p:cNvSpPr txBox="1"/>
          <p:nvPr/>
        </p:nvSpPr>
        <p:spPr>
          <a:xfrm>
            <a:off x="6247347" y="5585857"/>
            <a:ext cx="5944653" cy="1272400"/>
          </a:xfrm>
          <a:prstGeom prst="rect">
            <a:avLst/>
          </a:prstGeom>
          <a:gradFill flip="none" rotWithShape="1">
            <a:gsLst>
              <a:gs pos="12000">
                <a:srgbClr val="2027A2"/>
              </a:gs>
              <a:gs pos="60000">
                <a:srgbClr val="145C9F">
                  <a:tint val="44500"/>
                  <a:satMod val="160000"/>
                  <a:alpha val="74000"/>
                </a:srgbClr>
              </a:gs>
              <a:gs pos="100000">
                <a:srgbClr val="145C9F">
                  <a:tint val="23500"/>
                  <a:satMod val="160000"/>
                  <a:alpha val="30000"/>
                </a:srgbClr>
              </a:gs>
            </a:gsLst>
            <a:lin ang="0" scaled="1"/>
            <a:tileRect/>
          </a:gra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914280"/>
            <a:r>
              <a:rPr lang="fr-FR" sz="1867" b="1" dirty="0">
                <a:solidFill>
                  <a:srgbClr val="FFFFFF"/>
                </a:solidFill>
                <a:latin typeface="Arial"/>
              </a:rPr>
              <a:t>For </a:t>
            </a:r>
            <a:r>
              <a:rPr lang="fr-FR" sz="1867" b="1" dirty="0" err="1">
                <a:solidFill>
                  <a:srgbClr val="FFFFFF"/>
                </a:solidFill>
                <a:latin typeface="Arial"/>
              </a:rPr>
              <a:t>comparison</a:t>
            </a:r>
            <a:endParaRPr lang="fr-FR" sz="1867" b="1" dirty="0">
              <a:solidFill>
                <a:srgbClr val="FFFFFF"/>
              </a:solidFill>
              <a:latin typeface="Arial"/>
            </a:endParaRPr>
          </a:p>
          <a:p>
            <a:pPr marL="380990" indent="-380990" defTabSz="914280">
              <a:buFont typeface="Police système Courant"/>
              <a:buChar char="➔"/>
            </a:pPr>
            <a:r>
              <a:rPr lang="fr-FR" sz="1867" dirty="0">
                <a:solidFill>
                  <a:srgbClr val="FFFFFF"/>
                </a:solidFill>
                <a:latin typeface="Arial"/>
              </a:rPr>
              <a:t>Channel tunnel: 13 million tCO</a:t>
            </a:r>
            <a:r>
              <a:rPr lang="fr-FR" sz="1867" baseline="-25000" dirty="0">
                <a:solidFill>
                  <a:srgbClr val="FFFFFF"/>
                </a:solidFill>
                <a:latin typeface="Arial"/>
              </a:rPr>
              <a:t>2</a:t>
            </a:r>
          </a:p>
          <a:p>
            <a:pPr marL="380990" indent="-380990" defTabSz="914280">
              <a:buFont typeface="Police système Courant"/>
              <a:buChar char="➔"/>
            </a:pPr>
            <a:r>
              <a:rPr lang="fr-FR" sz="1867" dirty="0">
                <a:solidFill>
                  <a:srgbClr val="FFFFFF"/>
                </a:solidFill>
                <a:latin typeface="Arial"/>
              </a:rPr>
              <a:t>Lyon-Turin tunnel: 10 million tCO</a:t>
            </a:r>
            <a:r>
              <a:rPr lang="fr-FR" sz="1867" baseline="-25000" dirty="0">
                <a:solidFill>
                  <a:srgbClr val="FFFFFF"/>
                </a:solidFill>
                <a:latin typeface="Arial"/>
              </a:rPr>
              <a:t>2</a:t>
            </a:r>
            <a:endParaRPr lang="fr-FR" sz="1867" dirty="0">
              <a:solidFill>
                <a:srgbClr val="FFFFFF"/>
              </a:solidFill>
              <a:latin typeface="Arial"/>
            </a:endParaRPr>
          </a:p>
          <a:p>
            <a:pPr marL="380990" indent="-380990" defTabSz="914280">
              <a:buFont typeface="Police système Courant"/>
              <a:buChar char="➔"/>
            </a:pPr>
            <a:r>
              <a:rPr lang="fr-FR" sz="1867" dirty="0" err="1">
                <a:solidFill>
                  <a:srgbClr val="FFFFFF"/>
                </a:solidFill>
                <a:latin typeface="Arial"/>
              </a:rPr>
              <a:t>Gotthard</a:t>
            </a:r>
            <a:r>
              <a:rPr lang="fr-FR" sz="1867" dirty="0">
                <a:solidFill>
                  <a:srgbClr val="FFFFFF"/>
                </a:solidFill>
                <a:latin typeface="Arial"/>
              </a:rPr>
              <a:t> tunnel: 24 million tCO</a:t>
            </a:r>
            <a:r>
              <a:rPr lang="fr-FR" sz="1867" baseline="-25000" dirty="0">
                <a:solidFill>
                  <a:srgbClr val="FFFFFF"/>
                </a:solidFill>
                <a:latin typeface="Arial"/>
              </a:rPr>
              <a:t>2</a:t>
            </a:r>
            <a:endParaRPr lang="fr-FR" sz="1867" dirty="0">
              <a:solidFill>
                <a:srgbClr val="FFFFFF"/>
              </a:solidFill>
              <a:latin typeface="Arial"/>
            </a:endParaRPr>
          </a:p>
        </p:txBody>
      </p:sp>
      <p:sp>
        <p:nvSpPr>
          <p:cNvPr id="6" name="Slide Number Placeholder 2">
            <a:extLst>
              <a:ext uri="{FF2B5EF4-FFF2-40B4-BE49-F238E27FC236}">
                <a16:creationId xmlns:a16="http://schemas.microsoft.com/office/drawing/2014/main" id="{E57180FB-E0FD-4244-11FB-008AD518CA66}"/>
              </a:ext>
            </a:extLst>
          </p:cNvPr>
          <p:cNvSpPr txBox="1">
            <a:spLocks/>
          </p:cNvSpPr>
          <p:nvPr/>
        </p:nvSpPr>
        <p:spPr>
          <a:xfrm>
            <a:off x="11660401" y="69892"/>
            <a:ext cx="385972" cy="226761"/>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4280">
              <a:lnSpc>
                <a:spcPts val="1651"/>
              </a:lnSpc>
              <a:buFontTx/>
              <a:buNone/>
            </a:pPr>
            <a:fld id="{88A1DFE4-5FC5-43BD-BB7E-75EAD82B965F}" type="slidenum">
              <a:rPr lang="en-US" sz="1067" smtClean="0">
                <a:solidFill>
                  <a:srgbClr val="FFFFFF"/>
                </a:solidFill>
                <a:latin typeface="Arial"/>
              </a:rPr>
              <a:pPr algn="r" defTabSz="914280">
                <a:lnSpc>
                  <a:spcPts val="1651"/>
                </a:lnSpc>
                <a:buFontTx/>
                <a:buNone/>
              </a:pPr>
              <a:t>16</a:t>
            </a:fld>
            <a:endParaRPr lang="en-US" sz="1067" dirty="0">
              <a:solidFill>
                <a:srgbClr val="FFFFFF"/>
              </a:solidFill>
              <a:latin typeface="Arial"/>
            </a:endParaRPr>
          </a:p>
        </p:txBody>
      </p:sp>
    </p:spTree>
    <p:extLst>
      <p:ext uri="{BB962C8B-B14F-4D97-AF65-F5344CB8AC3E}">
        <p14:creationId xmlns:p14="http://schemas.microsoft.com/office/powerpoint/2010/main" val="2528069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CB2F60-84E0-8682-949B-1E80244071EE}"/>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17</a:t>
            </a:fld>
            <a:endParaRPr lang="en-US" dirty="0">
              <a:solidFill>
                <a:srgbClr val="FFFFFF"/>
              </a:solidFill>
              <a:latin typeface="Arial"/>
            </a:endParaRPr>
          </a:p>
        </p:txBody>
      </p:sp>
      <p:sp>
        <p:nvSpPr>
          <p:cNvPr id="7" name="Text Placeholder 6">
            <a:extLst>
              <a:ext uri="{FF2B5EF4-FFF2-40B4-BE49-F238E27FC236}">
                <a16:creationId xmlns:a16="http://schemas.microsoft.com/office/drawing/2014/main" id="{7C114F88-CFC6-159E-EAE0-C77E39A3EFE3}"/>
              </a:ext>
            </a:extLst>
          </p:cNvPr>
          <p:cNvSpPr>
            <a:spLocks noGrp="1"/>
          </p:cNvSpPr>
          <p:nvPr>
            <p:ph type="body" sz="quarter" idx="12"/>
          </p:nvPr>
        </p:nvSpPr>
        <p:spPr>
          <a:xfrm>
            <a:off x="304669" y="1447801"/>
            <a:ext cx="5407289" cy="5207276"/>
          </a:xfrm>
        </p:spPr>
        <p:txBody>
          <a:bodyPr/>
          <a:lstStyle/>
          <a:p>
            <a:pPr marL="285744" indent="-285744">
              <a:lnSpc>
                <a:spcPct val="100000"/>
              </a:lnSpc>
              <a:buFontTx/>
              <a:buChar char="-"/>
            </a:pPr>
            <a:r>
              <a:rPr lang="en-GB" b="0" dirty="0"/>
              <a:t>M</a:t>
            </a:r>
            <a:r>
              <a:rPr lang="en-CH" b="0" dirty="0"/>
              <a:t>anage 8.5 million m</a:t>
            </a:r>
            <a:r>
              <a:rPr lang="en-CH" b="0" baseline="30000" dirty="0"/>
              <a:t>3</a:t>
            </a:r>
            <a:r>
              <a:rPr lang="en-CH" b="0" dirty="0"/>
              <a:t> of excavated materials.</a:t>
            </a:r>
          </a:p>
          <a:p>
            <a:pPr marL="285744" indent="-285744">
              <a:lnSpc>
                <a:spcPct val="100000"/>
              </a:lnSpc>
              <a:buFontTx/>
              <a:buChar char="-"/>
            </a:pPr>
            <a:r>
              <a:rPr lang="en-CH" b="0" dirty="0"/>
              <a:t>A project management and territorial implementation topic and </a:t>
            </a:r>
            <a:r>
              <a:rPr lang="en-CH" dirty="0"/>
              <a:t>part of the authorisation conditions</a:t>
            </a:r>
            <a:r>
              <a:rPr lang="en-CH" b="0" dirty="0"/>
              <a:t>.</a:t>
            </a:r>
          </a:p>
          <a:p>
            <a:pPr marL="285744" indent="-285744">
              <a:lnSpc>
                <a:spcPct val="100000"/>
              </a:lnSpc>
              <a:buFontTx/>
              <a:buChar char="-"/>
            </a:pPr>
            <a:r>
              <a:rPr lang="en-CH" dirty="0"/>
              <a:t>Deposit</a:t>
            </a:r>
            <a:r>
              <a:rPr lang="en-CH" b="0" dirty="0"/>
              <a:t> in quarries is in principle </a:t>
            </a:r>
            <a:r>
              <a:rPr lang="en-CH" dirty="0"/>
              <a:t>feasible, but is expensive</a:t>
            </a:r>
            <a:r>
              <a:rPr lang="en-CH" b="0" dirty="0"/>
              <a:t> (&gt; 500 million euro) and possibilities are reducing from year to year.</a:t>
            </a:r>
          </a:p>
          <a:p>
            <a:pPr marL="285744" indent="-285744">
              <a:lnSpc>
                <a:spcPct val="100000"/>
              </a:lnSpc>
              <a:buFontTx/>
              <a:buChar char="-"/>
            </a:pPr>
            <a:r>
              <a:rPr lang="en-CH" b="0" dirty="0"/>
              <a:t>95% is molasse, a heterogeneous, sedimentary rock for which no re-use scenario exists today.</a:t>
            </a:r>
          </a:p>
          <a:p>
            <a:pPr marL="285744" indent="-285744">
              <a:lnSpc>
                <a:spcPct val="100000"/>
              </a:lnSpc>
              <a:buFontTx/>
              <a:buChar char="-"/>
            </a:pPr>
            <a:r>
              <a:rPr lang="en-CH" b="0" dirty="0"/>
              <a:t>Typically conventional construction projects (tunnels, roads, appartment house projects, public works) are too small and have too tight schedules to engage innovation actions for this type of material.</a:t>
            </a:r>
          </a:p>
        </p:txBody>
      </p:sp>
      <p:sp>
        <p:nvSpPr>
          <p:cNvPr id="6" name="Title 5">
            <a:extLst>
              <a:ext uri="{FF2B5EF4-FFF2-40B4-BE49-F238E27FC236}">
                <a16:creationId xmlns:a16="http://schemas.microsoft.com/office/drawing/2014/main" id="{76D95398-2F85-9F20-BCA2-35F6A04D3115}"/>
              </a:ext>
            </a:extLst>
          </p:cNvPr>
          <p:cNvSpPr>
            <a:spLocks noGrp="1"/>
          </p:cNvSpPr>
          <p:nvPr>
            <p:ph type="title"/>
          </p:nvPr>
        </p:nvSpPr>
        <p:spPr>
          <a:xfrm>
            <a:off x="304669" y="627408"/>
            <a:ext cx="11265300" cy="546365"/>
          </a:xfrm>
        </p:spPr>
        <p:txBody>
          <a:bodyPr/>
          <a:lstStyle/>
          <a:p>
            <a:r>
              <a:rPr lang="en-CH" dirty="0"/>
              <a:t>Excavated materials management challenge</a:t>
            </a:r>
          </a:p>
        </p:txBody>
      </p:sp>
      <p:pic>
        <p:nvPicPr>
          <p:cNvPr id="9" name="Picture 8">
            <a:extLst>
              <a:ext uri="{FF2B5EF4-FFF2-40B4-BE49-F238E27FC236}">
                <a16:creationId xmlns:a16="http://schemas.microsoft.com/office/drawing/2014/main" id="{4D25D4AF-C521-777B-EFCC-26BDDDF43C2C}"/>
              </a:ext>
            </a:extLst>
          </p:cNvPr>
          <p:cNvPicPr>
            <a:picLocks noChangeAspect="1"/>
          </p:cNvPicPr>
          <p:nvPr/>
        </p:nvPicPr>
        <p:blipFill rotWithShape="1">
          <a:blip r:embed="rId2">
            <a:extLst>
              <a:ext uri="{28A0092B-C50C-407E-A947-70E740481C1C}">
                <a14:useLocalDpi xmlns:a14="http://schemas.microsoft.com/office/drawing/2010/main" val="0"/>
              </a:ext>
            </a:extLst>
          </a:blip>
          <a:srcRect t="5375" b="5407"/>
          <a:stretch/>
        </p:blipFill>
        <p:spPr>
          <a:xfrm rot="5400000">
            <a:off x="6294040" y="908189"/>
            <a:ext cx="5207277" cy="6286500"/>
          </a:xfrm>
          <a:prstGeom prst="rect">
            <a:avLst/>
          </a:prstGeom>
        </p:spPr>
      </p:pic>
    </p:spTree>
    <p:extLst>
      <p:ext uri="{BB962C8B-B14F-4D97-AF65-F5344CB8AC3E}">
        <p14:creationId xmlns:p14="http://schemas.microsoft.com/office/powerpoint/2010/main" val="2408273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24AACF-764C-F227-B393-3629FAEB5E23}"/>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18</a:t>
            </a:fld>
            <a:endParaRPr lang="en-US" dirty="0">
              <a:solidFill>
                <a:srgbClr val="FFFFFF"/>
              </a:solidFill>
              <a:latin typeface="Arial"/>
            </a:endParaRPr>
          </a:p>
        </p:txBody>
      </p:sp>
      <p:sp>
        <p:nvSpPr>
          <p:cNvPr id="16" name="Text Placeholder 15">
            <a:extLst>
              <a:ext uri="{FF2B5EF4-FFF2-40B4-BE49-F238E27FC236}">
                <a16:creationId xmlns:a16="http://schemas.microsoft.com/office/drawing/2014/main" id="{8C551DA6-5465-19CA-2923-EA1F70B5090F}"/>
              </a:ext>
            </a:extLst>
          </p:cNvPr>
          <p:cNvSpPr>
            <a:spLocks noGrp="1"/>
          </p:cNvSpPr>
          <p:nvPr>
            <p:ph type="body" sz="quarter" idx="11"/>
          </p:nvPr>
        </p:nvSpPr>
        <p:spPr/>
        <p:txBody>
          <a:bodyPr/>
          <a:lstStyle/>
          <a:p>
            <a:endParaRPr lang="en-US" dirty="0"/>
          </a:p>
        </p:txBody>
      </p:sp>
      <p:sp>
        <p:nvSpPr>
          <p:cNvPr id="18" name="Text Placeholder 17">
            <a:extLst>
              <a:ext uri="{FF2B5EF4-FFF2-40B4-BE49-F238E27FC236}">
                <a16:creationId xmlns:a16="http://schemas.microsoft.com/office/drawing/2014/main" id="{759F1D4B-992E-20EF-DFEE-F05EF5D9DC92}"/>
              </a:ext>
            </a:extLst>
          </p:cNvPr>
          <p:cNvSpPr>
            <a:spLocks noGrp="1"/>
          </p:cNvSpPr>
          <p:nvPr>
            <p:ph type="body" sz="quarter" idx="12"/>
          </p:nvPr>
        </p:nvSpPr>
        <p:spPr/>
        <p:txBody>
          <a:bodyPr/>
          <a:lstStyle/>
          <a:p>
            <a:endParaRPr lang="en-US" dirty="0"/>
          </a:p>
        </p:txBody>
      </p:sp>
      <p:sp>
        <p:nvSpPr>
          <p:cNvPr id="13" name="Title 12">
            <a:extLst>
              <a:ext uri="{FF2B5EF4-FFF2-40B4-BE49-F238E27FC236}">
                <a16:creationId xmlns:a16="http://schemas.microsoft.com/office/drawing/2014/main" id="{61A09DC6-5F17-6E7E-A0A3-F9E1EC3F6414}"/>
              </a:ext>
            </a:extLst>
          </p:cNvPr>
          <p:cNvSpPr>
            <a:spLocks noGrp="1"/>
          </p:cNvSpPr>
          <p:nvPr>
            <p:ph type="title"/>
          </p:nvPr>
        </p:nvSpPr>
        <p:spPr>
          <a:xfrm>
            <a:off x="234089" y="658747"/>
            <a:ext cx="11526540" cy="1072088"/>
          </a:xfrm>
        </p:spPr>
        <p:txBody>
          <a:bodyPr/>
          <a:lstStyle/>
          <a:p>
            <a:r>
              <a:rPr lang="en-US" dirty="0"/>
              <a:t>Identified credible re-use pathways being studied</a:t>
            </a:r>
          </a:p>
        </p:txBody>
      </p:sp>
      <p:sp>
        <p:nvSpPr>
          <p:cNvPr id="20" name="Text Placeholder 19">
            <a:extLst>
              <a:ext uri="{FF2B5EF4-FFF2-40B4-BE49-F238E27FC236}">
                <a16:creationId xmlns:a16="http://schemas.microsoft.com/office/drawing/2014/main" id="{CCC54F34-45A5-AD6E-D2A4-00C41CBB8196}"/>
              </a:ext>
            </a:extLst>
          </p:cNvPr>
          <p:cNvSpPr>
            <a:spLocks noGrp="1"/>
          </p:cNvSpPr>
          <p:nvPr>
            <p:ph type="body" sz="quarter" idx="14"/>
          </p:nvPr>
        </p:nvSpPr>
        <p:spPr/>
        <p:txBody>
          <a:bodyPr/>
          <a:lstStyle/>
          <a:p>
            <a:endParaRPr lang="en-US" dirty="0"/>
          </a:p>
        </p:txBody>
      </p:sp>
      <p:sp>
        <p:nvSpPr>
          <p:cNvPr id="2" name="Rechteck 78">
            <a:extLst>
              <a:ext uri="{FF2B5EF4-FFF2-40B4-BE49-F238E27FC236}">
                <a16:creationId xmlns:a16="http://schemas.microsoft.com/office/drawing/2014/main" id="{C0EA7CD6-4D50-AB0D-2AEF-52F5F1D9B1F9}"/>
              </a:ext>
            </a:extLst>
          </p:cNvPr>
          <p:cNvSpPr/>
          <p:nvPr/>
        </p:nvSpPr>
        <p:spPr>
          <a:xfrm>
            <a:off x="-9009" y="3288992"/>
            <a:ext cx="12192000" cy="3569008"/>
          </a:xfrm>
          <a:prstGeom prst="rect">
            <a:avLst/>
          </a:prstGeom>
          <a:solidFill>
            <a:srgbClr val="F6F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80"/>
            <a:endParaRPr lang="en-US" sz="851" dirty="0">
              <a:solidFill>
                <a:srgbClr val="0F124A"/>
              </a:solidFill>
              <a:latin typeface="Arial"/>
            </a:endParaRPr>
          </a:p>
        </p:txBody>
      </p:sp>
      <p:sp>
        <p:nvSpPr>
          <p:cNvPr id="4" name="Textplatzhalter 5">
            <a:extLst>
              <a:ext uri="{FF2B5EF4-FFF2-40B4-BE49-F238E27FC236}">
                <a16:creationId xmlns:a16="http://schemas.microsoft.com/office/drawing/2014/main" id="{594E096A-403F-E787-D65C-F4871A137179}"/>
              </a:ext>
            </a:extLst>
          </p:cNvPr>
          <p:cNvSpPr txBox="1">
            <a:spLocks/>
          </p:cNvSpPr>
          <p:nvPr/>
        </p:nvSpPr>
        <p:spPr>
          <a:xfrm>
            <a:off x="1603093" y="3311635"/>
            <a:ext cx="4170569" cy="3450728"/>
          </a:xfrm>
          <a:prstGeom prst="rect">
            <a:avLst/>
          </a:prstGeom>
        </p:spPr>
        <p:txBody>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lnSpc>
                <a:spcPct val="150000"/>
              </a:lnSpc>
            </a:pPr>
            <a:r>
              <a:rPr lang="en-US" sz="1600" b="1" dirty="0">
                <a:solidFill>
                  <a:srgbClr val="0F124A"/>
                </a:solidFill>
                <a:latin typeface="Avenir Book" panose="02000503020000020003" pitchFamily="2" charset="0"/>
              </a:rPr>
              <a:t>Creation of new land</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Wasteland refurbishment</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Polluted soil treatment</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Creation of leisure areas and parks</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Improvement of acid soils</a:t>
            </a:r>
          </a:p>
          <a:p>
            <a:pPr defTabSz="914377">
              <a:lnSpc>
                <a:spcPct val="150000"/>
              </a:lnSpc>
            </a:pPr>
            <a:endParaRPr lang="en-US" sz="1600" baseline="30000" dirty="0">
              <a:solidFill>
                <a:srgbClr val="0000FF"/>
              </a:solidFill>
              <a:latin typeface="Arial"/>
              <a:sym typeface="Wingdings" panose="05000000000000000000" pitchFamily="2" charset="2"/>
            </a:endParaRPr>
          </a:p>
        </p:txBody>
      </p:sp>
      <p:pic>
        <p:nvPicPr>
          <p:cNvPr id="5" name="Picture 4">
            <a:extLst>
              <a:ext uri="{FF2B5EF4-FFF2-40B4-BE49-F238E27FC236}">
                <a16:creationId xmlns:a16="http://schemas.microsoft.com/office/drawing/2014/main" id="{363D2FD3-956D-D7BF-6B7E-FE6863E10E22}"/>
              </a:ext>
            </a:extLst>
          </p:cNvPr>
          <p:cNvPicPr>
            <a:picLocks noChangeAspect="1"/>
          </p:cNvPicPr>
          <p:nvPr/>
        </p:nvPicPr>
        <p:blipFill rotWithShape="1">
          <a:blip r:embed="rId2"/>
          <a:srcRect r="64078"/>
          <a:stretch/>
        </p:blipFill>
        <p:spPr>
          <a:xfrm>
            <a:off x="253834" y="3695819"/>
            <a:ext cx="1130444" cy="1437104"/>
          </a:xfrm>
          <a:prstGeom prst="rect">
            <a:avLst/>
          </a:prstGeom>
        </p:spPr>
      </p:pic>
      <p:pic>
        <p:nvPicPr>
          <p:cNvPr id="6" name="Picture 5">
            <a:extLst>
              <a:ext uri="{FF2B5EF4-FFF2-40B4-BE49-F238E27FC236}">
                <a16:creationId xmlns:a16="http://schemas.microsoft.com/office/drawing/2014/main" id="{CB181F09-1E6B-4555-F532-73187E562DB7}"/>
              </a:ext>
            </a:extLst>
          </p:cNvPr>
          <p:cNvPicPr>
            <a:picLocks noChangeAspect="1"/>
          </p:cNvPicPr>
          <p:nvPr/>
        </p:nvPicPr>
        <p:blipFill rotWithShape="1">
          <a:blip r:embed="rId2"/>
          <a:srcRect l="39823" r="3486"/>
          <a:stretch/>
        </p:blipFill>
        <p:spPr>
          <a:xfrm>
            <a:off x="5919292" y="3673982"/>
            <a:ext cx="1811153" cy="1458941"/>
          </a:xfrm>
          <a:prstGeom prst="rect">
            <a:avLst/>
          </a:prstGeom>
        </p:spPr>
      </p:pic>
      <p:sp>
        <p:nvSpPr>
          <p:cNvPr id="10" name="Textplatzhalter 5">
            <a:extLst>
              <a:ext uri="{FF2B5EF4-FFF2-40B4-BE49-F238E27FC236}">
                <a16:creationId xmlns:a16="http://schemas.microsoft.com/office/drawing/2014/main" id="{8C288F81-F381-9DD0-EFF8-D56AB9E7FC0B}"/>
              </a:ext>
            </a:extLst>
          </p:cNvPr>
          <p:cNvSpPr txBox="1">
            <a:spLocks/>
          </p:cNvSpPr>
          <p:nvPr/>
        </p:nvSpPr>
        <p:spPr>
          <a:xfrm>
            <a:off x="7896793" y="3288992"/>
            <a:ext cx="4149579" cy="3450728"/>
          </a:xfrm>
          <a:prstGeom prst="rect">
            <a:avLst/>
          </a:prstGeom>
        </p:spPr>
        <p:txBody>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lnSpc>
                <a:spcPct val="150000"/>
              </a:lnSpc>
            </a:pPr>
            <a:r>
              <a:rPr lang="en-US" sz="1600" b="1" dirty="0">
                <a:solidFill>
                  <a:srgbClr val="0F124A"/>
                </a:solidFill>
                <a:latin typeface="Avenir Book" panose="02000503020000020003" pitchFamily="2" charset="0"/>
              </a:rPr>
              <a:t>Territorial developments</a:t>
            </a:r>
            <a:endParaRPr lang="en-US" sz="1600" b="1" baseline="30000" dirty="0">
              <a:solidFill>
                <a:srgbClr val="0000FF"/>
              </a:solidFill>
              <a:latin typeface="Avenir Book" panose="02000503020000020003" pitchFamily="2" charset="0"/>
              <a:sym typeface="Wingdings" panose="05000000000000000000" pitchFamily="2" charset="2"/>
            </a:endParaRP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Quarries renaturation</a:t>
            </a:r>
            <a:endParaRPr lang="en-US" sz="1600" baseline="30000" dirty="0">
              <a:solidFill>
                <a:srgbClr val="0000FF"/>
              </a:solidFill>
              <a:latin typeface="Avenir Book" panose="02000503020000020003" pitchFamily="2" charset="0"/>
            </a:endParaRP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Noise barriers</a:t>
            </a:r>
            <a:endParaRPr lang="en-US" sz="1600" baseline="30000" dirty="0">
              <a:solidFill>
                <a:srgbClr val="0000FF"/>
              </a:solidFill>
              <a:latin typeface="Avenir Book" panose="02000503020000020003" pitchFamily="2" charset="0"/>
            </a:endParaRP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Raised hedges</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Covered road tranches</a:t>
            </a:r>
            <a:endParaRPr lang="en-US" sz="1600" baseline="30000" dirty="0">
              <a:solidFill>
                <a:srgbClr val="0000FF"/>
              </a:solidFill>
              <a:latin typeface="Avenir Book" panose="02000503020000020003" pitchFamily="2" charset="0"/>
              <a:sym typeface="Wingdings" panose="05000000000000000000" pitchFamily="2" charset="2"/>
            </a:endParaRPr>
          </a:p>
          <a:p>
            <a:pPr marL="228594" indent="-228594" defTabSz="914377">
              <a:lnSpc>
                <a:spcPct val="150000"/>
              </a:lnSpc>
              <a:buFont typeface="Wingdings" pitchFamily="2" charset="2"/>
              <a:buChar char="§"/>
            </a:pPr>
            <a:endParaRPr lang="en-US" sz="1600" baseline="30000" dirty="0">
              <a:solidFill>
                <a:srgbClr val="0000FF"/>
              </a:solidFill>
              <a:latin typeface="Avenir Book" panose="02000503020000020003" pitchFamily="2" charset="0"/>
            </a:endParaRPr>
          </a:p>
          <a:p>
            <a:pPr defTabSz="914377">
              <a:lnSpc>
                <a:spcPct val="150000"/>
              </a:lnSpc>
            </a:pPr>
            <a:endParaRPr lang="en-US" sz="1600" b="1" baseline="30000" dirty="0">
              <a:solidFill>
                <a:srgbClr val="0000FF"/>
              </a:solidFill>
              <a:latin typeface="Arial"/>
              <a:sym typeface="Wingdings" panose="05000000000000000000" pitchFamily="2" charset="2"/>
            </a:endParaRPr>
          </a:p>
        </p:txBody>
      </p:sp>
      <p:sp>
        <p:nvSpPr>
          <p:cNvPr id="14" name="Rechteck 78">
            <a:extLst>
              <a:ext uri="{FF2B5EF4-FFF2-40B4-BE49-F238E27FC236}">
                <a16:creationId xmlns:a16="http://schemas.microsoft.com/office/drawing/2014/main" id="{F49180EB-2B06-69EB-F702-17E7EE3101E8}"/>
              </a:ext>
            </a:extLst>
          </p:cNvPr>
          <p:cNvSpPr/>
          <p:nvPr/>
        </p:nvSpPr>
        <p:spPr>
          <a:xfrm>
            <a:off x="0" y="1445347"/>
            <a:ext cx="12192000" cy="17063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80"/>
            <a:endParaRPr lang="en-US" sz="851" dirty="0">
              <a:solidFill>
                <a:srgbClr val="0F124A"/>
              </a:solidFill>
              <a:latin typeface="Arial"/>
            </a:endParaRPr>
          </a:p>
        </p:txBody>
      </p:sp>
      <p:sp>
        <p:nvSpPr>
          <p:cNvPr id="15" name="Textplatzhalter 5">
            <a:extLst>
              <a:ext uri="{FF2B5EF4-FFF2-40B4-BE49-F238E27FC236}">
                <a16:creationId xmlns:a16="http://schemas.microsoft.com/office/drawing/2014/main" id="{9D115BED-D477-D6A7-AA7F-F5A20FADE310}"/>
              </a:ext>
            </a:extLst>
          </p:cNvPr>
          <p:cNvSpPr txBox="1">
            <a:spLocks/>
          </p:cNvSpPr>
          <p:nvPr/>
        </p:nvSpPr>
        <p:spPr>
          <a:xfrm>
            <a:off x="1680176" y="1476167"/>
            <a:ext cx="4149579" cy="3450728"/>
          </a:xfrm>
          <a:prstGeom prst="rect">
            <a:avLst/>
          </a:prstGeom>
        </p:spPr>
        <p:txBody>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lnSpc>
                <a:spcPct val="150000"/>
              </a:lnSpc>
            </a:pPr>
            <a:r>
              <a:rPr lang="en-US" sz="1600" b="1" dirty="0">
                <a:solidFill>
                  <a:srgbClr val="0F124A"/>
                </a:solidFill>
                <a:latin typeface="Avenir Book" panose="02000503020000020003" pitchFamily="2" charset="0"/>
              </a:rPr>
              <a:t>Traditional channels</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Use of sand and limestone for concrete production</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Innovative construction materials</a:t>
            </a:r>
          </a:p>
          <a:p>
            <a:pPr defTabSz="914377">
              <a:lnSpc>
                <a:spcPct val="150000"/>
              </a:lnSpc>
            </a:pPr>
            <a:endParaRPr lang="en-US" sz="1600" baseline="30000" dirty="0">
              <a:solidFill>
                <a:srgbClr val="0000FF"/>
              </a:solidFill>
              <a:latin typeface="Arial"/>
              <a:sym typeface="Wingdings" panose="05000000000000000000" pitchFamily="2" charset="2"/>
            </a:endParaRPr>
          </a:p>
        </p:txBody>
      </p:sp>
      <p:sp>
        <p:nvSpPr>
          <p:cNvPr id="17" name="Rechteck 26">
            <a:extLst>
              <a:ext uri="{FF2B5EF4-FFF2-40B4-BE49-F238E27FC236}">
                <a16:creationId xmlns:a16="http://schemas.microsoft.com/office/drawing/2014/main" id="{CA01E254-7FB3-E42B-D5C6-30EC2C62C736}"/>
              </a:ext>
            </a:extLst>
          </p:cNvPr>
          <p:cNvSpPr/>
          <p:nvPr/>
        </p:nvSpPr>
        <p:spPr>
          <a:xfrm>
            <a:off x="162616" y="5784861"/>
            <a:ext cx="5909497" cy="97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0"/>
            <a:r>
              <a:rPr lang="en-US" sz="2133" dirty="0">
                <a:solidFill>
                  <a:srgbClr val="FFFFFF"/>
                </a:solidFill>
                <a:latin typeface="Avenir Book" panose="02000503020000020003" pitchFamily="2" charset="0"/>
              </a:rPr>
              <a:t>Trials for pathways with a potential of</a:t>
            </a:r>
            <a:br>
              <a:rPr lang="en-US" sz="2133" dirty="0">
                <a:solidFill>
                  <a:srgbClr val="FFFFFF"/>
                </a:solidFill>
                <a:latin typeface="Avenir Book" panose="02000503020000020003" pitchFamily="2" charset="0"/>
              </a:rPr>
            </a:br>
            <a:r>
              <a:rPr lang="en-US" sz="2133" b="1" dirty="0">
                <a:solidFill>
                  <a:srgbClr val="FFFFFF"/>
                </a:solidFill>
                <a:latin typeface="Avenir Book" panose="02000503020000020003" pitchFamily="2" charset="0"/>
              </a:rPr>
              <a:t>2 million m</a:t>
            </a:r>
            <a:r>
              <a:rPr lang="en-US" sz="2133" b="1" baseline="30000" dirty="0">
                <a:solidFill>
                  <a:srgbClr val="FFFFFF"/>
                </a:solidFill>
                <a:latin typeface="Avenir Book" panose="02000503020000020003" pitchFamily="2" charset="0"/>
              </a:rPr>
              <a:t>3</a:t>
            </a:r>
            <a:r>
              <a:rPr lang="en-US" sz="2133" b="1" dirty="0">
                <a:solidFill>
                  <a:srgbClr val="FFFFFF"/>
                </a:solidFill>
                <a:latin typeface="Avenir Book" panose="02000503020000020003" pitchFamily="2" charset="0"/>
              </a:rPr>
              <a:t> </a:t>
            </a:r>
            <a:r>
              <a:rPr lang="en-US" sz="2133" dirty="0">
                <a:solidFill>
                  <a:srgbClr val="FFFFFF"/>
                </a:solidFill>
                <a:latin typeface="Avenir Book" panose="02000503020000020003" pitchFamily="2" charset="0"/>
              </a:rPr>
              <a:t>planned at </a:t>
            </a:r>
            <a:r>
              <a:rPr lang="en-US" sz="2133" dirty="0" err="1">
                <a:solidFill>
                  <a:srgbClr val="FFFFFF"/>
                </a:solidFill>
                <a:latin typeface="Avenir Book" panose="02000503020000020003" pitchFamily="2" charset="0"/>
              </a:rPr>
              <a:t>OpenSkyLab</a:t>
            </a:r>
            <a:endParaRPr lang="en-US" sz="2133" dirty="0">
              <a:solidFill>
                <a:srgbClr val="FFFFFF"/>
              </a:solidFill>
              <a:latin typeface="Avenir Book" panose="02000503020000020003" pitchFamily="2" charset="0"/>
            </a:endParaRPr>
          </a:p>
        </p:txBody>
      </p:sp>
      <p:sp>
        <p:nvSpPr>
          <p:cNvPr id="19" name="Textplatzhalter 5">
            <a:extLst>
              <a:ext uri="{FF2B5EF4-FFF2-40B4-BE49-F238E27FC236}">
                <a16:creationId xmlns:a16="http://schemas.microsoft.com/office/drawing/2014/main" id="{5129510D-9E06-CAFA-098E-D78856DF605D}"/>
              </a:ext>
            </a:extLst>
          </p:cNvPr>
          <p:cNvSpPr txBox="1">
            <a:spLocks/>
          </p:cNvSpPr>
          <p:nvPr/>
        </p:nvSpPr>
        <p:spPr>
          <a:xfrm>
            <a:off x="7896793" y="1445348"/>
            <a:ext cx="4149579" cy="3450728"/>
          </a:xfrm>
          <a:prstGeom prst="rect">
            <a:avLst/>
          </a:prstGeom>
        </p:spPr>
        <p:txBody>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lnSpc>
                <a:spcPct val="150000"/>
              </a:lnSpc>
            </a:pPr>
            <a:r>
              <a:rPr lang="en-US" sz="1600" b="1" dirty="0">
                <a:solidFill>
                  <a:srgbClr val="0F124A"/>
                </a:solidFill>
                <a:latin typeface="Avenir Book" panose="02000503020000020003" pitchFamily="2" charset="0"/>
              </a:rPr>
              <a:t>Use inside and in vicinity of the project</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Landscape design</a:t>
            </a:r>
          </a:p>
          <a:p>
            <a:pPr marL="228594" indent="-228594" defTabSz="914377">
              <a:lnSpc>
                <a:spcPct val="150000"/>
              </a:lnSpc>
              <a:buFont typeface="Wingdings" pitchFamily="2" charset="2"/>
              <a:buChar char="§"/>
            </a:pPr>
            <a:r>
              <a:rPr lang="en-US" sz="1600" dirty="0">
                <a:solidFill>
                  <a:srgbClr val="0F124A"/>
                </a:solidFill>
                <a:latin typeface="Avenir Book" panose="02000503020000020003" pitchFamily="2" charset="0"/>
              </a:rPr>
              <a:t>Unpaved tracks, rural and forest paths</a:t>
            </a:r>
          </a:p>
          <a:p>
            <a:pPr defTabSz="914377">
              <a:lnSpc>
                <a:spcPct val="150000"/>
              </a:lnSpc>
            </a:pPr>
            <a:endParaRPr lang="en-US" sz="1600" dirty="0">
              <a:solidFill>
                <a:srgbClr val="0F124A"/>
              </a:solidFill>
              <a:latin typeface="Arial"/>
            </a:endParaRPr>
          </a:p>
          <a:p>
            <a:pPr defTabSz="914377">
              <a:lnSpc>
                <a:spcPct val="150000"/>
              </a:lnSpc>
            </a:pPr>
            <a:endParaRPr lang="en-US" sz="1600" baseline="30000" dirty="0">
              <a:solidFill>
                <a:srgbClr val="0000FF"/>
              </a:solidFill>
              <a:latin typeface="Arial"/>
              <a:sym typeface="Wingdings" panose="05000000000000000000" pitchFamily="2" charset="2"/>
            </a:endParaRPr>
          </a:p>
        </p:txBody>
      </p:sp>
      <p:pic>
        <p:nvPicPr>
          <p:cNvPr id="2050" name="Picture 2" descr="route de campagne, buissons, herbe ...">
            <a:extLst>
              <a:ext uri="{FF2B5EF4-FFF2-40B4-BE49-F238E27FC236}">
                <a16:creationId xmlns:a16="http://schemas.microsoft.com/office/drawing/2014/main" id="{52C8B70B-45AC-D5EF-580F-18EE0E6AE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290" y="1659371"/>
            <a:ext cx="1811153" cy="1293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semble de vecteur de bloc de béton construction - 61186407">
            <a:extLst>
              <a:ext uri="{FF2B5EF4-FFF2-40B4-BE49-F238E27FC236}">
                <a16:creationId xmlns:a16="http://schemas.microsoft.com/office/drawing/2014/main" id="{11771EC8-CC9F-A374-2688-71829F50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34" y="1749613"/>
            <a:ext cx="1203439" cy="120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587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69FC-2D4E-7958-D79F-5B12539FB33F}"/>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19</a:t>
            </a:fld>
            <a:endParaRPr lang="en-US">
              <a:solidFill>
                <a:srgbClr val="FFFFFF"/>
              </a:solidFill>
              <a:latin typeface="Arial"/>
            </a:endParaRPr>
          </a:p>
        </p:txBody>
      </p:sp>
      <p:sp>
        <p:nvSpPr>
          <p:cNvPr id="9" name="Text Placeholder 3">
            <a:extLst>
              <a:ext uri="{FF2B5EF4-FFF2-40B4-BE49-F238E27FC236}">
                <a16:creationId xmlns:a16="http://schemas.microsoft.com/office/drawing/2014/main" id="{C708344C-E638-0082-B168-D5D29999444D}"/>
              </a:ext>
            </a:extLst>
          </p:cNvPr>
          <p:cNvSpPr>
            <a:spLocks noGrp="1"/>
          </p:cNvSpPr>
          <p:nvPr>
            <p:ph type="body" sz="quarter" idx="12"/>
          </p:nvPr>
        </p:nvSpPr>
        <p:spPr>
          <a:xfrm>
            <a:off x="236985" y="1319386"/>
            <a:ext cx="5457207" cy="4776221"/>
          </a:xfrm>
        </p:spPr>
        <p:txBody>
          <a:bodyPr/>
          <a:lstStyle/>
          <a:p>
            <a:pPr marL="228594" indent="-228594">
              <a:lnSpc>
                <a:spcPct val="100000"/>
              </a:lnSpc>
              <a:buFont typeface="Arial" panose="020B0604020202020204" pitchFamily="34" charset="0"/>
              <a:buChar char="•"/>
            </a:pPr>
            <a:r>
              <a:rPr lang="en-US" sz="1600" b="0" dirty="0">
                <a:latin typeface="Avenir Book" panose="02000503020000020003" pitchFamily="2" charset="0"/>
              </a:rPr>
              <a:t>Academic and industrial </a:t>
            </a:r>
            <a:r>
              <a:rPr lang="en-US" sz="1600" dirty="0">
                <a:latin typeface="Avenir Book" panose="02000503020000020003" pitchFamily="2" charset="0"/>
              </a:rPr>
              <a:t>collaboration</a:t>
            </a:r>
          </a:p>
          <a:p>
            <a:pPr marL="228594" indent="-228594">
              <a:lnSpc>
                <a:spcPct val="100000"/>
              </a:lnSpc>
              <a:buFont typeface="Arial" panose="020B0604020202020204" pitchFamily="34" charset="0"/>
              <a:buChar char="•"/>
            </a:pPr>
            <a:r>
              <a:rPr lang="en-US" sz="1600" dirty="0">
                <a:latin typeface="Avenir Book" panose="02000503020000020003" pitchFamily="2" charset="0"/>
              </a:rPr>
              <a:t>Location: CMS Pt5, </a:t>
            </a:r>
            <a:r>
              <a:rPr lang="en-US" sz="1600" dirty="0" err="1">
                <a:latin typeface="Avenir Book" panose="02000503020000020003" pitchFamily="2" charset="0"/>
              </a:rPr>
              <a:t>Cessy</a:t>
            </a:r>
            <a:r>
              <a:rPr lang="en-US" sz="1600" dirty="0">
                <a:latin typeface="Avenir Book" panose="02000503020000020003" pitchFamily="2" charset="0"/>
              </a:rPr>
              <a:t>, 1 ha of land</a:t>
            </a:r>
          </a:p>
          <a:p>
            <a:pPr marL="228594" indent="-228594">
              <a:lnSpc>
                <a:spcPct val="100000"/>
              </a:lnSpc>
              <a:buFont typeface="Arial" panose="020B0604020202020204" pitchFamily="34" charset="0"/>
              <a:buChar char="•"/>
            </a:pPr>
            <a:r>
              <a:rPr lang="en-US" sz="1600" dirty="0">
                <a:latin typeface="Avenir Book" panose="02000503020000020003" pitchFamily="2" charset="0"/>
              </a:rPr>
              <a:t>Materials: Molasse from the HL-LHC construction</a:t>
            </a:r>
          </a:p>
          <a:p>
            <a:pPr marL="228594" indent="-228594">
              <a:lnSpc>
                <a:spcPct val="100000"/>
              </a:lnSpc>
              <a:buFont typeface="Arial" panose="020B0604020202020204" pitchFamily="34" charset="0"/>
              <a:buChar char="•"/>
            </a:pPr>
            <a:r>
              <a:rPr lang="en-US" sz="1600" dirty="0">
                <a:latin typeface="Avenir Book" panose="02000503020000020003" pitchFamily="2" charset="0"/>
              </a:rPr>
              <a:t>Duration: 4+ years (2024 - )</a:t>
            </a:r>
          </a:p>
          <a:p>
            <a:pPr marL="228594" indent="-228594">
              <a:lnSpc>
                <a:spcPct val="100000"/>
              </a:lnSpc>
              <a:buFont typeface="Arial" panose="020B0604020202020204" pitchFamily="34" charset="0"/>
              <a:buChar char="•"/>
            </a:pPr>
            <a:r>
              <a:rPr lang="en-US" sz="1600" dirty="0">
                <a:latin typeface="Avenir Book" panose="02000503020000020003" pitchFamily="2" charset="0"/>
              </a:rPr>
              <a:t>Budget: Approximately 4 MCHF</a:t>
            </a:r>
          </a:p>
          <a:p>
            <a:pPr marL="228594" indent="-228594">
              <a:lnSpc>
                <a:spcPct val="100000"/>
              </a:lnSpc>
              <a:buFont typeface="Arial" panose="020B0604020202020204" pitchFamily="34" charset="0"/>
              <a:buChar char="•"/>
            </a:pPr>
            <a:r>
              <a:rPr lang="en-US" sz="1600" dirty="0">
                <a:latin typeface="Avenir Book" panose="02000503020000020003" pitchFamily="2" charset="0"/>
              </a:rPr>
              <a:t>Trials with 5 000 t molasse</a:t>
            </a:r>
          </a:p>
          <a:p>
            <a:pPr marL="228594" indent="-228594">
              <a:lnSpc>
                <a:spcPct val="100000"/>
              </a:lnSpc>
              <a:buFont typeface="Arial" panose="020B0604020202020204" pitchFamily="34" charset="0"/>
              <a:buChar char="•"/>
            </a:pPr>
            <a:r>
              <a:rPr lang="en-US" sz="1600" dirty="0">
                <a:latin typeface="Avenir Book" panose="02000503020000020003" pitchFamily="2" charset="0"/>
              </a:rPr>
              <a:t>Field monitoring system with sensors and drone to permit comprehensive and systematic process of the development of methods and products as required by regulatory frameworks.</a:t>
            </a:r>
          </a:p>
          <a:p>
            <a:pPr marL="228594" indent="-228594">
              <a:lnSpc>
                <a:spcPct val="100000"/>
              </a:lnSpc>
              <a:buFont typeface="Arial" panose="020B0604020202020204" pitchFamily="34" charset="0"/>
              <a:buChar char="•"/>
            </a:pPr>
            <a:r>
              <a:rPr lang="en-US" sz="1600" u="sng" dirty="0">
                <a:latin typeface="Avenir Book" panose="02000503020000020003" pitchFamily="2" charset="0"/>
              </a:rPr>
              <a:t>Note:</a:t>
            </a:r>
            <a:r>
              <a:rPr lang="en-US" sz="1600" dirty="0">
                <a:latin typeface="Avenir Book" panose="02000503020000020003" pitchFamily="2" charset="0"/>
              </a:rPr>
              <a:t> agreements need to be established with </a:t>
            </a:r>
            <a:r>
              <a:rPr lang="en-US" sz="1600" dirty="0" err="1">
                <a:latin typeface="Avenir Book" panose="02000503020000020003" pitchFamily="2" charset="0"/>
              </a:rPr>
              <a:t>offtakers</a:t>
            </a:r>
            <a:r>
              <a:rPr lang="en-US" sz="1600" dirty="0">
                <a:latin typeface="Avenir Book" panose="02000503020000020003" pitchFamily="2" charset="0"/>
              </a:rPr>
              <a:t> before the materials are produced!</a:t>
            </a:r>
          </a:p>
        </p:txBody>
      </p:sp>
      <p:sp>
        <p:nvSpPr>
          <p:cNvPr id="4" name="Rectangle 3">
            <a:extLst>
              <a:ext uri="{FF2B5EF4-FFF2-40B4-BE49-F238E27FC236}">
                <a16:creationId xmlns:a16="http://schemas.microsoft.com/office/drawing/2014/main" id="{158403D5-C3D5-4125-862F-B76AD3F05FEC}"/>
              </a:ext>
            </a:extLst>
          </p:cNvPr>
          <p:cNvSpPr/>
          <p:nvPr/>
        </p:nvSpPr>
        <p:spPr>
          <a:xfrm>
            <a:off x="1324947" y="120718"/>
            <a:ext cx="1057469" cy="22676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GB">
              <a:solidFill>
                <a:srgbClr val="FFFFFF"/>
              </a:solidFill>
              <a:latin typeface="Arial"/>
            </a:endParaRPr>
          </a:p>
        </p:txBody>
      </p:sp>
      <p:pic>
        <p:nvPicPr>
          <p:cNvPr id="5" name="Picture 4">
            <a:extLst>
              <a:ext uri="{FF2B5EF4-FFF2-40B4-BE49-F238E27FC236}">
                <a16:creationId xmlns:a16="http://schemas.microsoft.com/office/drawing/2014/main" id="{581E6D5F-EC57-B026-6E25-F14701CEDD55}"/>
              </a:ext>
            </a:extLst>
          </p:cNvPr>
          <p:cNvPicPr>
            <a:picLocks noChangeAspect="1"/>
          </p:cNvPicPr>
          <p:nvPr/>
        </p:nvPicPr>
        <p:blipFill>
          <a:blip r:embed="rId3"/>
          <a:stretch>
            <a:fillRect/>
          </a:stretch>
        </p:blipFill>
        <p:spPr>
          <a:xfrm>
            <a:off x="5694191" y="1430959"/>
            <a:ext cx="6072668" cy="4339363"/>
          </a:xfrm>
          <a:prstGeom prst="rect">
            <a:avLst/>
          </a:prstGeom>
        </p:spPr>
      </p:pic>
      <p:pic>
        <p:nvPicPr>
          <p:cNvPr id="11" name="Picture 10">
            <a:extLst>
              <a:ext uri="{FF2B5EF4-FFF2-40B4-BE49-F238E27FC236}">
                <a16:creationId xmlns:a16="http://schemas.microsoft.com/office/drawing/2014/main" id="{A50E608E-77A6-A99C-9AA4-4FDFCEA5DBC6}"/>
              </a:ext>
            </a:extLst>
          </p:cNvPr>
          <p:cNvPicPr>
            <a:picLocks noChangeAspect="1"/>
          </p:cNvPicPr>
          <p:nvPr/>
        </p:nvPicPr>
        <p:blipFill>
          <a:blip r:embed="rId4"/>
          <a:stretch>
            <a:fillRect/>
          </a:stretch>
        </p:blipFill>
        <p:spPr>
          <a:xfrm>
            <a:off x="826809" y="6203187"/>
            <a:ext cx="1441984" cy="435315"/>
          </a:xfrm>
          <a:prstGeom prst="rect">
            <a:avLst/>
          </a:prstGeom>
        </p:spPr>
      </p:pic>
      <p:pic>
        <p:nvPicPr>
          <p:cNvPr id="12" name="Picture 11">
            <a:extLst>
              <a:ext uri="{FF2B5EF4-FFF2-40B4-BE49-F238E27FC236}">
                <a16:creationId xmlns:a16="http://schemas.microsoft.com/office/drawing/2014/main" id="{B333A7E0-9500-C255-517E-50AA6C15BA9A}"/>
              </a:ext>
            </a:extLst>
          </p:cNvPr>
          <p:cNvPicPr>
            <a:picLocks noChangeAspect="1"/>
          </p:cNvPicPr>
          <p:nvPr/>
        </p:nvPicPr>
        <p:blipFill>
          <a:blip r:embed="rId5"/>
          <a:stretch>
            <a:fillRect/>
          </a:stretch>
        </p:blipFill>
        <p:spPr>
          <a:xfrm>
            <a:off x="2443508" y="6124951"/>
            <a:ext cx="1276160" cy="466160"/>
          </a:xfrm>
          <a:prstGeom prst="rect">
            <a:avLst/>
          </a:prstGeom>
        </p:spPr>
      </p:pic>
      <p:pic>
        <p:nvPicPr>
          <p:cNvPr id="13" name="Picture 12">
            <a:extLst>
              <a:ext uri="{FF2B5EF4-FFF2-40B4-BE49-F238E27FC236}">
                <a16:creationId xmlns:a16="http://schemas.microsoft.com/office/drawing/2014/main" id="{C665D361-7682-4A1B-AA11-387F38C8295F}"/>
              </a:ext>
            </a:extLst>
          </p:cNvPr>
          <p:cNvPicPr>
            <a:picLocks noChangeAspect="1"/>
          </p:cNvPicPr>
          <p:nvPr/>
        </p:nvPicPr>
        <p:blipFill>
          <a:blip r:embed="rId6"/>
          <a:stretch>
            <a:fillRect/>
          </a:stretch>
        </p:blipFill>
        <p:spPr>
          <a:xfrm>
            <a:off x="3894383" y="6203187"/>
            <a:ext cx="1512875" cy="333904"/>
          </a:xfrm>
          <a:prstGeom prst="rect">
            <a:avLst/>
          </a:prstGeom>
        </p:spPr>
      </p:pic>
      <p:pic>
        <p:nvPicPr>
          <p:cNvPr id="14" name="Graphic 13">
            <a:extLst>
              <a:ext uri="{FF2B5EF4-FFF2-40B4-BE49-F238E27FC236}">
                <a16:creationId xmlns:a16="http://schemas.microsoft.com/office/drawing/2014/main" id="{BC7FC095-E63A-D738-13A5-93C1FAAF74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1972" y="6137725"/>
            <a:ext cx="915355" cy="464827"/>
          </a:xfrm>
          <a:prstGeom prst="rect">
            <a:avLst/>
          </a:prstGeom>
        </p:spPr>
      </p:pic>
      <p:pic>
        <p:nvPicPr>
          <p:cNvPr id="15" name="Picture 14">
            <a:extLst>
              <a:ext uri="{FF2B5EF4-FFF2-40B4-BE49-F238E27FC236}">
                <a16:creationId xmlns:a16="http://schemas.microsoft.com/office/drawing/2014/main" id="{C3C083B5-B71D-2EDA-26F9-F4B56B5A8A80}"/>
              </a:ext>
            </a:extLst>
          </p:cNvPr>
          <p:cNvPicPr>
            <a:picLocks noChangeAspect="1"/>
          </p:cNvPicPr>
          <p:nvPr/>
        </p:nvPicPr>
        <p:blipFill>
          <a:blip r:embed="rId9"/>
          <a:stretch>
            <a:fillRect/>
          </a:stretch>
        </p:blipFill>
        <p:spPr>
          <a:xfrm>
            <a:off x="6672041" y="6117495"/>
            <a:ext cx="1125955" cy="505288"/>
          </a:xfrm>
          <a:prstGeom prst="rect">
            <a:avLst/>
          </a:prstGeom>
        </p:spPr>
      </p:pic>
      <p:pic>
        <p:nvPicPr>
          <p:cNvPr id="16" name="Picture 15">
            <a:extLst>
              <a:ext uri="{FF2B5EF4-FFF2-40B4-BE49-F238E27FC236}">
                <a16:creationId xmlns:a16="http://schemas.microsoft.com/office/drawing/2014/main" id="{F96BBB19-9442-1DAC-B2DB-4DED9BF78190}"/>
              </a:ext>
            </a:extLst>
          </p:cNvPr>
          <p:cNvPicPr>
            <a:picLocks noChangeAspect="1"/>
          </p:cNvPicPr>
          <p:nvPr/>
        </p:nvPicPr>
        <p:blipFill>
          <a:blip r:embed="rId10"/>
          <a:stretch>
            <a:fillRect/>
          </a:stretch>
        </p:blipFill>
        <p:spPr>
          <a:xfrm>
            <a:off x="7972711" y="6137725"/>
            <a:ext cx="1071259" cy="451488"/>
          </a:xfrm>
          <a:prstGeom prst="rect">
            <a:avLst/>
          </a:prstGeom>
        </p:spPr>
      </p:pic>
      <p:pic>
        <p:nvPicPr>
          <p:cNvPr id="17" name="Picture 16">
            <a:extLst>
              <a:ext uri="{FF2B5EF4-FFF2-40B4-BE49-F238E27FC236}">
                <a16:creationId xmlns:a16="http://schemas.microsoft.com/office/drawing/2014/main" id="{AA90E78A-138B-4712-B2A0-1B71B1220DDA}"/>
              </a:ext>
            </a:extLst>
          </p:cNvPr>
          <p:cNvPicPr>
            <a:picLocks noChangeAspect="1"/>
          </p:cNvPicPr>
          <p:nvPr/>
        </p:nvPicPr>
        <p:blipFill>
          <a:blip r:embed="rId11"/>
          <a:stretch>
            <a:fillRect/>
          </a:stretch>
        </p:blipFill>
        <p:spPr>
          <a:xfrm>
            <a:off x="9218684" y="6136291"/>
            <a:ext cx="1384376" cy="443480"/>
          </a:xfrm>
          <a:prstGeom prst="rect">
            <a:avLst/>
          </a:prstGeom>
        </p:spPr>
      </p:pic>
      <p:pic>
        <p:nvPicPr>
          <p:cNvPr id="19" name="Picture 18">
            <a:extLst>
              <a:ext uri="{FF2B5EF4-FFF2-40B4-BE49-F238E27FC236}">
                <a16:creationId xmlns:a16="http://schemas.microsoft.com/office/drawing/2014/main" id="{959670E4-7A28-244E-BE42-4A71597DF1E4}"/>
              </a:ext>
            </a:extLst>
          </p:cNvPr>
          <p:cNvPicPr>
            <a:picLocks noChangeAspect="1"/>
          </p:cNvPicPr>
          <p:nvPr/>
        </p:nvPicPr>
        <p:blipFill>
          <a:blip r:embed="rId12"/>
          <a:stretch>
            <a:fillRect/>
          </a:stretch>
        </p:blipFill>
        <p:spPr>
          <a:xfrm>
            <a:off x="10671725" y="6092207"/>
            <a:ext cx="512840" cy="519675"/>
          </a:xfrm>
          <a:prstGeom prst="rect">
            <a:avLst/>
          </a:prstGeom>
        </p:spPr>
      </p:pic>
      <p:sp>
        <p:nvSpPr>
          <p:cNvPr id="8" name="Title 7">
            <a:extLst>
              <a:ext uri="{FF2B5EF4-FFF2-40B4-BE49-F238E27FC236}">
                <a16:creationId xmlns:a16="http://schemas.microsoft.com/office/drawing/2014/main" id="{E064A024-E7A9-40D3-DE87-2F049056C0BD}"/>
              </a:ext>
            </a:extLst>
          </p:cNvPr>
          <p:cNvSpPr>
            <a:spLocks noGrp="1"/>
          </p:cNvSpPr>
          <p:nvPr>
            <p:ph type="title"/>
          </p:nvPr>
        </p:nvSpPr>
        <p:spPr>
          <a:xfrm>
            <a:off x="293876" y="613660"/>
            <a:ext cx="11017800" cy="654656"/>
          </a:xfrm>
        </p:spPr>
        <p:txBody>
          <a:bodyPr/>
          <a:lstStyle/>
          <a:p>
            <a:r>
              <a:rPr lang="en-CH" dirty="0"/>
              <a:t>OpenSkyLab</a:t>
            </a:r>
          </a:p>
        </p:txBody>
      </p:sp>
    </p:spTree>
    <p:extLst>
      <p:ext uri="{BB962C8B-B14F-4D97-AF65-F5344CB8AC3E}">
        <p14:creationId xmlns:p14="http://schemas.microsoft.com/office/powerpoint/2010/main" val="4085497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FD3D2-F001-6F4C-F9F8-A04A6293B2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512111-B7D6-06A3-70A1-E3E1D72545BF}"/>
              </a:ext>
            </a:extLst>
          </p:cNvPr>
          <p:cNvSpPr>
            <a:spLocks noGrp="1"/>
          </p:cNvSpPr>
          <p:nvPr>
            <p:ph type="ctrTitle"/>
          </p:nvPr>
        </p:nvSpPr>
        <p:spPr/>
        <p:txBody>
          <a:bodyPr/>
          <a:lstStyle/>
          <a:p>
            <a:r>
              <a:rPr lang="en-GB" dirty="0"/>
              <a:t>Feasibility study completion</a:t>
            </a:r>
          </a:p>
        </p:txBody>
      </p:sp>
      <p:sp>
        <p:nvSpPr>
          <p:cNvPr id="3" name="Slide Number Placeholder 2">
            <a:extLst>
              <a:ext uri="{FF2B5EF4-FFF2-40B4-BE49-F238E27FC236}">
                <a16:creationId xmlns:a16="http://schemas.microsoft.com/office/drawing/2014/main" id="{06249786-1FC0-ADA1-3B2C-2F784A09C643}"/>
              </a:ext>
            </a:extLst>
          </p:cNvPr>
          <p:cNvSpPr>
            <a:spLocks noGrp="1"/>
          </p:cNvSpPr>
          <p:nvPr>
            <p:ph type="sldNum" sz="quarter" idx="12"/>
          </p:nvPr>
        </p:nvSpPr>
        <p:spPr/>
        <p:txBody>
          <a:body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2</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63416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factory&#10;&#10;Description automatically generated">
            <a:extLst>
              <a:ext uri="{FF2B5EF4-FFF2-40B4-BE49-F238E27FC236}">
                <a16:creationId xmlns:a16="http://schemas.microsoft.com/office/drawing/2014/main" id="{ECBAADDB-7616-90D2-8072-B870EDD3D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Slide Number Placeholder 1">
            <a:extLst>
              <a:ext uri="{FF2B5EF4-FFF2-40B4-BE49-F238E27FC236}">
                <a16:creationId xmlns:a16="http://schemas.microsoft.com/office/drawing/2014/main" id="{897F4D5B-0A21-F436-674C-02E29CD93A3E}"/>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20</a:t>
            </a:fld>
            <a:endParaRPr lang="en-US" dirty="0">
              <a:solidFill>
                <a:srgbClr val="FFFFFF"/>
              </a:solidFill>
              <a:latin typeface="Arial"/>
            </a:endParaRPr>
          </a:p>
        </p:txBody>
      </p:sp>
      <p:sp>
        <p:nvSpPr>
          <p:cNvPr id="5" name="Title 4">
            <a:extLst>
              <a:ext uri="{FF2B5EF4-FFF2-40B4-BE49-F238E27FC236}">
                <a16:creationId xmlns:a16="http://schemas.microsoft.com/office/drawing/2014/main" id="{A32792E2-DE9D-FF3E-6DF0-D6533E969472}"/>
              </a:ext>
            </a:extLst>
          </p:cNvPr>
          <p:cNvSpPr>
            <a:spLocks noGrp="1"/>
          </p:cNvSpPr>
          <p:nvPr>
            <p:ph type="title"/>
          </p:nvPr>
        </p:nvSpPr>
        <p:spPr>
          <a:xfrm>
            <a:off x="145628" y="126620"/>
            <a:ext cx="11017800" cy="1072088"/>
          </a:xfrm>
        </p:spPr>
        <p:txBody>
          <a:bodyPr/>
          <a:lstStyle/>
          <a:p>
            <a:r>
              <a:rPr lang="en-CH" sz="3733" dirty="0">
                <a:solidFill>
                  <a:schemeClr val="bg1"/>
                </a:solidFill>
              </a:rPr>
              <a:t>OpenSkyLab status and progress</a:t>
            </a:r>
          </a:p>
        </p:txBody>
      </p:sp>
      <p:sp>
        <p:nvSpPr>
          <p:cNvPr id="4" name="Freeform 3">
            <a:extLst>
              <a:ext uri="{FF2B5EF4-FFF2-40B4-BE49-F238E27FC236}">
                <a16:creationId xmlns:a16="http://schemas.microsoft.com/office/drawing/2014/main" id="{FB15E098-B040-FC17-7D7C-B837A82FCF7E}"/>
              </a:ext>
            </a:extLst>
          </p:cNvPr>
          <p:cNvSpPr/>
          <p:nvPr/>
        </p:nvSpPr>
        <p:spPr>
          <a:xfrm>
            <a:off x="4069849" y="3289208"/>
            <a:ext cx="3148868" cy="710469"/>
          </a:xfrm>
          <a:custGeom>
            <a:avLst/>
            <a:gdLst>
              <a:gd name="connsiteX0" fmla="*/ 13156 w 2361651"/>
              <a:gd name="connsiteY0" fmla="*/ 532852 h 532852"/>
              <a:gd name="connsiteX1" fmla="*/ 1822221 w 2361651"/>
              <a:gd name="connsiteY1" fmla="*/ 506539 h 532852"/>
              <a:gd name="connsiteX2" fmla="*/ 2348495 w 2361651"/>
              <a:gd name="connsiteY2" fmla="*/ 302608 h 532852"/>
              <a:gd name="connsiteX3" fmla="*/ 2361651 w 2361651"/>
              <a:gd name="connsiteY3" fmla="*/ 210510 h 532852"/>
              <a:gd name="connsiteX4" fmla="*/ 2144564 w 2361651"/>
              <a:gd name="connsiteY4" fmla="*/ 26314 h 532852"/>
              <a:gd name="connsiteX5" fmla="*/ 1947211 w 2361651"/>
              <a:gd name="connsiteY5" fmla="*/ 0 h 532852"/>
              <a:gd name="connsiteX6" fmla="*/ 513116 w 2361651"/>
              <a:gd name="connsiteY6" fmla="*/ 6579 h 532852"/>
              <a:gd name="connsiteX7" fmla="*/ 282872 w 2361651"/>
              <a:gd name="connsiteY7" fmla="*/ 78941 h 532852"/>
              <a:gd name="connsiteX8" fmla="*/ 118411 w 2361651"/>
              <a:gd name="connsiteY8" fmla="*/ 151304 h 532852"/>
              <a:gd name="connsiteX9" fmla="*/ 0 w 2361651"/>
              <a:gd name="connsiteY9" fmla="*/ 276294 h 532852"/>
              <a:gd name="connsiteX10" fmla="*/ 0 w 2361651"/>
              <a:gd name="connsiteY10" fmla="*/ 374970 h 532852"/>
              <a:gd name="connsiteX11" fmla="*/ 0 w 2361651"/>
              <a:gd name="connsiteY11" fmla="*/ 473647 h 532852"/>
              <a:gd name="connsiteX12" fmla="*/ 13156 w 2361651"/>
              <a:gd name="connsiteY12" fmla="*/ 532852 h 53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1651" h="532852">
                <a:moveTo>
                  <a:pt x="13156" y="532852"/>
                </a:moveTo>
                <a:lnTo>
                  <a:pt x="1822221" y="506539"/>
                </a:lnTo>
                <a:lnTo>
                  <a:pt x="2348495" y="302608"/>
                </a:lnTo>
                <a:lnTo>
                  <a:pt x="2361651" y="210510"/>
                </a:lnTo>
                <a:lnTo>
                  <a:pt x="2144564" y="26314"/>
                </a:lnTo>
                <a:lnTo>
                  <a:pt x="1947211" y="0"/>
                </a:lnTo>
                <a:lnTo>
                  <a:pt x="513116" y="6579"/>
                </a:lnTo>
                <a:lnTo>
                  <a:pt x="282872" y="78941"/>
                </a:lnTo>
                <a:lnTo>
                  <a:pt x="118411" y="151304"/>
                </a:lnTo>
                <a:lnTo>
                  <a:pt x="0" y="276294"/>
                </a:lnTo>
                <a:lnTo>
                  <a:pt x="0" y="374970"/>
                </a:lnTo>
                <a:lnTo>
                  <a:pt x="0" y="473647"/>
                </a:lnTo>
                <a:lnTo>
                  <a:pt x="13156" y="532852"/>
                </a:lnTo>
                <a:close/>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CH">
              <a:solidFill>
                <a:srgbClr val="FFFFFF"/>
              </a:solidFill>
              <a:latin typeface="Arial"/>
            </a:endParaRPr>
          </a:p>
        </p:txBody>
      </p:sp>
      <p:sp>
        <p:nvSpPr>
          <p:cNvPr id="6" name="Freeform 5">
            <a:extLst>
              <a:ext uri="{FF2B5EF4-FFF2-40B4-BE49-F238E27FC236}">
                <a16:creationId xmlns:a16="http://schemas.microsoft.com/office/drawing/2014/main" id="{6E822A59-844F-E1CC-E13E-61AED884BFA0}"/>
              </a:ext>
            </a:extLst>
          </p:cNvPr>
          <p:cNvSpPr/>
          <p:nvPr/>
        </p:nvSpPr>
        <p:spPr>
          <a:xfrm>
            <a:off x="3043615" y="3140097"/>
            <a:ext cx="1236743" cy="999920"/>
          </a:xfrm>
          <a:custGeom>
            <a:avLst/>
            <a:gdLst>
              <a:gd name="connsiteX0" fmla="*/ 0 w 927557"/>
              <a:gd name="connsiteY0" fmla="*/ 730205 h 749940"/>
              <a:gd name="connsiteX1" fmla="*/ 618371 w 927557"/>
              <a:gd name="connsiteY1" fmla="*/ 749940 h 749940"/>
              <a:gd name="connsiteX2" fmla="*/ 703890 w 927557"/>
              <a:gd name="connsiteY2" fmla="*/ 434176 h 749940"/>
              <a:gd name="connsiteX3" fmla="*/ 776253 w 927557"/>
              <a:gd name="connsiteY3" fmla="*/ 289451 h 749940"/>
              <a:gd name="connsiteX4" fmla="*/ 888086 w 927557"/>
              <a:gd name="connsiteY4" fmla="*/ 197353 h 749940"/>
              <a:gd name="connsiteX5" fmla="*/ 927557 w 927557"/>
              <a:gd name="connsiteY5" fmla="*/ 19736 h 749940"/>
              <a:gd name="connsiteX6" fmla="*/ 657842 w 927557"/>
              <a:gd name="connsiteY6" fmla="*/ 0 h 749940"/>
              <a:gd name="connsiteX7" fmla="*/ 407862 w 927557"/>
              <a:gd name="connsiteY7" fmla="*/ 32892 h 749940"/>
              <a:gd name="connsiteX8" fmla="*/ 269715 w 927557"/>
              <a:gd name="connsiteY8" fmla="*/ 131569 h 749940"/>
              <a:gd name="connsiteX9" fmla="*/ 157882 w 927557"/>
              <a:gd name="connsiteY9" fmla="*/ 296029 h 749940"/>
              <a:gd name="connsiteX10" fmla="*/ 78941 w 927557"/>
              <a:gd name="connsiteY10" fmla="*/ 473646 h 749940"/>
              <a:gd name="connsiteX11" fmla="*/ 13157 w 927557"/>
              <a:gd name="connsiteY11" fmla="*/ 670999 h 749940"/>
              <a:gd name="connsiteX12" fmla="*/ 0 w 927557"/>
              <a:gd name="connsiteY12" fmla="*/ 730205 h 74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7557" h="749940">
                <a:moveTo>
                  <a:pt x="0" y="730205"/>
                </a:moveTo>
                <a:lnTo>
                  <a:pt x="618371" y="749940"/>
                </a:lnTo>
                <a:lnTo>
                  <a:pt x="703890" y="434176"/>
                </a:lnTo>
                <a:lnTo>
                  <a:pt x="776253" y="289451"/>
                </a:lnTo>
                <a:lnTo>
                  <a:pt x="888086" y="197353"/>
                </a:lnTo>
                <a:lnTo>
                  <a:pt x="927557" y="19736"/>
                </a:lnTo>
                <a:lnTo>
                  <a:pt x="657842" y="0"/>
                </a:lnTo>
                <a:lnTo>
                  <a:pt x="407862" y="32892"/>
                </a:lnTo>
                <a:lnTo>
                  <a:pt x="269715" y="131569"/>
                </a:lnTo>
                <a:lnTo>
                  <a:pt x="157882" y="296029"/>
                </a:lnTo>
                <a:lnTo>
                  <a:pt x="78941" y="473646"/>
                </a:lnTo>
                <a:lnTo>
                  <a:pt x="13157" y="670999"/>
                </a:lnTo>
                <a:lnTo>
                  <a:pt x="0" y="730205"/>
                </a:lnTo>
                <a:close/>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80"/>
            <a:endParaRPr lang="en-CH">
              <a:solidFill>
                <a:srgbClr val="FFFFFF"/>
              </a:solidFill>
              <a:latin typeface="Arial"/>
            </a:endParaRPr>
          </a:p>
        </p:txBody>
      </p:sp>
      <p:sp>
        <p:nvSpPr>
          <p:cNvPr id="8" name="TextBox 7">
            <a:extLst>
              <a:ext uri="{FF2B5EF4-FFF2-40B4-BE49-F238E27FC236}">
                <a16:creationId xmlns:a16="http://schemas.microsoft.com/office/drawing/2014/main" id="{F6F2225D-5BE1-379D-820E-71A05D063730}"/>
              </a:ext>
            </a:extLst>
          </p:cNvPr>
          <p:cNvSpPr txBox="1"/>
          <p:nvPr/>
        </p:nvSpPr>
        <p:spPr>
          <a:xfrm>
            <a:off x="2573316" y="4215118"/>
            <a:ext cx="1332416" cy="830997"/>
          </a:xfrm>
          <a:prstGeom prst="rect">
            <a:avLst/>
          </a:prstGeom>
          <a:solidFill>
            <a:schemeClr val="bg1">
              <a:alpha val="60000"/>
            </a:schemeClr>
          </a:solidFill>
        </p:spPr>
        <p:txBody>
          <a:bodyPr wrap="none" rtlCol="0">
            <a:spAutoFit/>
          </a:bodyPr>
          <a:lstStyle/>
          <a:p>
            <a:pPr algn="ctr" defTabSz="914280"/>
            <a:r>
              <a:rPr lang="en-CH" sz="2400" dirty="0">
                <a:solidFill>
                  <a:srgbClr val="0F124A"/>
                </a:solidFill>
                <a:latin typeface="Arial"/>
              </a:rPr>
              <a:t>Control</a:t>
            </a:r>
          </a:p>
          <a:p>
            <a:pPr algn="ctr" defTabSz="914280"/>
            <a:r>
              <a:rPr lang="en-CH" sz="2400" dirty="0">
                <a:solidFill>
                  <a:srgbClr val="0F124A"/>
                </a:solidFill>
                <a:latin typeface="Arial"/>
              </a:rPr>
              <a:t>molasse</a:t>
            </a:r>
          </a:p>
        </p:txBody>
      </p:sp>
      <p:sp>
        <p:nvSpPr>
          <p:cNvPr id="9" name="TextBox 8">
            <a:extLst>
              <a:ext uri="{FF2B5EF4-FFF2-40B4-BE49-F238E27FC236}">
                <a16:creationId xmlns:a16="http://schemas.microsoft.com/office/drawing/2014/main" id="{58D5721D-4B87-5D80-BD85-139524434B56}"/>
              </a:ext>
            </a:extLst>
          </p:cNvPr>
          <p:cNvSpPr txBox="1"/>
          <p:nvPr/>
        </p:nvSpPr>
        <p:spPr>
          <a:xfrm>
            <a:off x="4146252" y="4054042"/>
            <a:ext cx="2101857" cy="461665"/>
          </a:xfrm>
          <a:prstGeom prst="rect">
            <a:avLst/>
          </a:prstGeom>
          <a:solidFill>
            <a:schemeClr val="bg1">
              <a:alpha val="60000"/>
            </a:schemeClr>
          </a:solidFill>
        </p:spPr>
        <p:txBody>
          <a:bodyPr wrap="none" rtlCol="0">
            <a:spAutoFit/>
          </a:bodyPr>
          <a:lstStyle/>
          <a:p>
            <a:pPr algn="ctr" defTabSz="914280"/>
            <a:r>
              <a:rPr lang="en-CH" sz="2400" dirty="0">
                <a:solidFill>
                  <a:srgbClr val="0F124A"/>
                </a:solidFill>
                <a:latin typeface="Arial"/>
              </a:rPr>
              <a:t>Fertile top soil</a:t>
            </a:r>
          </a:p>
        </p:txBody>
      </p:sp>
    </p:spTree>
    <p:extLst>
      <p:ext uri="{BB962C8B-B14F-4D97-AF65-F5344CB8AC3E}">
        <p14:creationId xmlns:p14="http://schemas.microsoft.com/office/powerpoint/2010/main" val="2911343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6E0B5-31B7-CC1E-DC85-2C326278BA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519EE0B-2CD7-B65F-7596-3617449DDB6A}"/>
              </a:ext>
            </a:extLst>
          </p:cNvPr>
          <p:cNvSpPr>
            <a:spLocks noGrp="1"/>
          </p:cNvSpPr>
          <p:nvPr>
            <p:ph type="ctrTitle"/>
          </p:nvPr>
        </p:nvSpPr>
        <p:spPr/>
        <p:txBody>
          <a:bodyPr/>
          <a:lstStyle/>
          <a:p>
            <a:r>
              <a:rPr lang="en-CH" dirty="0"/>
              <a:t>Surface sites</a:t>
            </a:r>
          </a:p>
        </p:txBody>
      </p:sp>
      <p:sp>
        <p:nvSpPr>
          <p:cNvPr id="3" name="Slide Number Placeholder 2">
            <a:extLst>
              <a:ext uri="{FF2B5EF4-FFF2-40B4-BE49-F238E27FC236}">
                <a16:creationId xmlns:a16="http://schemas.microsoft.com/office/drawing/2014/main" id="{1D3DD667-B158-4FB6-650E-F3011F1CFEC5}"/>
              </a:ext>
            </a:extLst>
          </p:cNvPr>
          <p:cNvSpPr>
            <a:spLocks noGrp="1"/>
          </p:cNvSpPr>
          <p:nvPr>
            <p:ph type="sldNum" sz="quarter" idx="12"/>
          </p:nvPr>
        </p:nvSpPr>
        <p:spPr/>
        <p:txBody>
          <a:bodyPr/>
          <a:lstStyle/>
          <a:p>
            <a:fld id="{88A1DFE4-5FC5-43BD-BB7E-75EAD82B965F}" type="slidenum">
              <a:rPr lang="en-US" noProof="0" smtClean="0"/>
              <a:pPr/>
              <a:t>21</a:t>
            </a:fld>
            <a:endParaRPr lang="en-US" noProof="0" dirty="0"/>
          </a:p>
        </p:txBody>
      </p:sp>
    </p:spTree>
    <p:extLst>
      <p:ext uri="{BB962C8B-B14F-4D97-AF65-F5344CB8AC3E}">
        <p14:creationId xmlns:p14="http://schemas.microsoft.com/office/powerpoint/2010/main" val="1269876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76D109-DD37-9EDA-40D7-1BE4EBB0299C}"/>
              </a:ext>
            </a:extLst>
          </p:cNvPr>
          <p:cNvSpPr>
            <a:spLocks noGrp="1"/>
          </p:cNvSpPr>
          <p:nvPr>
            <p:ph type="sldNum" sz="quarter" idx="10"/>
          </p:nvPr>
        </p:nvSpPr>
        <p:spPr/>
        <p:txBody>
          <a:bodyPr/>
          <a:lstStyle/>
          <a:p>
            <a:fld id="{88A1DFE4-5FC5-43BD-BB7E-75EAD82B965F}" type="slidenum">
              <a:rPr lang="en-US" noProof="0" smtClean="0"/>
              <a:pPr/>
              <a:t>22</a:t>
            </a:fld>
            <a:endParaRPr lang="en-US" noProof="0" dirty="0"/>
          </a:p>
        </p:txBody>
      </p:sp>
      <p:sp>
        <p:nvSpPr>
          <p:cNvPr id="6" name="Text Placeholder 5">
            <a:extLst>
              <a:ext uri="{FF2B5EF4-FFF2-40B4-BE49-F238E27FC236}">
                <a16:creationId xmlns:a16="http://schemas.microsoft.com/office/drawing/2014/main" id="{2654480A-E1E8-5DD7-5CB7-87C489FF7CFD}"/>
              </a:ext>
            </a:extLst>
          </p:cNvPr>
          <p:cNvSpPr>
            <a:spLocks noGrp="1"/>
          </p:cNvSpPr>
          <p:nvPr>
            <p:ph type="body" sz="quarter" idx="12"/>
          </p:nvPr>
        </p:nvSpPr>
        <p:spPr>
          <a:xfrm>
            <a:off x="382196" y="1495859"/>
            <a:ext cx="5364000" cy="980936"/>
          </a:xfrm>
        </p:spPr>
        <p:txBody>
          <a:bodyPr/>
          <a:lstStyle/>
          <a:p>
            <a:pPr>
              <a:lnSpc>
                <a:spcPct val="100000"/>
              </a:lnSpc>
            </a:pPr>
            <a:r>
              <a:rPr lang="en-CH" b="0" dirty="0"/>
              <a:t>Continuation of technical work on envelopes and costing based on the reference placement locations and their constraints.</a:t>
            </a:r>
          </a:p>
        </p:txBody>
      </p:sp>
      <p:sp>
        <p:nvSpPr>
          <p:cNvPr id="5" name="Title 4">
            <a:extLst>
              <a:ext uri="{FF2B5EF4-FFF2-40B4-BE49-F238E27FC236}">
                <a16:creationId xmlns:a16="http://schemas.microsoft.com/office/drawing/2014/main" id="{5499679D-9125-1C4B-197C-2A8CE28A9351}"/>
              </a:ext>
            </a:extLst>
          </p:cNvPr>
          <p:cNvSpPr>
            <a:spLocks noGrp="1"/>
          </p:cNvSpPr>
          <p:nvPr>
            <p:ph type="title"/>
          </p:nvPr>
        </p:nvSpPr>
        <p:spPr>
          <a:xfrm>
            <a:off x="143339" y="644691"/>
            <a:ext cx="11362251" cy="1072088"/>
          </a:xfrm>
        </p:spPr>
        <p:txBody>
          <a:bodyPr/>
          <a:lstStyle/>
          <a:p>
            <a:r>
              <a:rPr lang="en-CH" dirty="0"/>
              <a:t>Concurrent : engineering &amp; architecture concepts</a:t>
            </a:r>
          </a:p>
        </p:txBody>
      </p:sp>
      <p:pic>
        <p:nvPicPr>
          <p:cNvPr id="8" name="Picture 7" descr="A map of a city&#10;&#10;Description automatically generated">
            <a:extLst>
              <a:ext uri="{FF2B5EF4-FFF2-40B4-BE49-F238E27FC236}">
                <a16:creationId xmlns:a16="http://schemas.microsoft.com/office/drawing/2014/main" id="{5BEA6D74-3AB4-6B2B-7410-7CBEE832FC4C}"/>
              </a:ext>
            </a:extLst>
          </p:cNvPr>
          <p:cNvPicPr>
            <a:picLocks noChangeAspect="1"/>
          </p:cNvPicPr>
          <p:nvPr/>
        </p:nvPicPr>
        <p:blipFill>
          <a:blip r:embed="rId2" cstate="screen">
            <a:extLst>
              <a:ext uri="{28A0092B-C50C-407E-A947-70E740481C1C}">
                <a14:useLocalDpi xmlns:a14="http://schemas.microsoft.com/office/drawing/2010/main"/>
              </a:ext>
            </a:extLst>
          </a:blip>
          <a:srcRect l="12700" t="2329" r="18689"/>
          <a:stretch/>
        </p:blipFill>
        <p:spPr>
          <a:xfrm>
            <a:off x="6144521" y="1508788"/>
            <a:ext cx="5904104" cy="5222593"/>
          </a:xfrm>
          <a:prstGeom prst="rect">
            <a:avLst/>
          </a:prstGeom>
        </p:spPr>
      </p:pic>
      <p:pic>
        <p:nvPicPr>
          <p:cNvPr id="9" name="Picture 8" descr="A diagram of a city&#10;&#10;Description automatically generated with medium confidence">
            <a:extLst>
              <a:ext uri="{FF2B5EF4-FFF2-40B4-BE49-F238E27FC236}">
                <a16:creationId xmlns:a16="http://schemas.microsoft.com/office/drawing/2014/main" id="{34623404-2E11-8575-6616-82EF4F7CB0B2}"/>
              </a:ext>
            </a:extLst>
          </p:cNvPr>
          <p:cNvPicPr>
            <a:picLocks noChangeAspect="1"/>
          </p:cNvPicPr>
          <p:nvPr/>
        </p:nvPicPr>
        <p:blipFill>
          <a:blip r:embed="rId3" cstate="screen">
            <a:extLst>
              <a:ext uri="{28A0092B-C50C-407E-A947-70E740481C1C}">
                <a14:useLocalDpi xmlns:a14="http://schemas.microsoft.com/office/drawing/2010/main"/>
              </a:ext>
            </a:extLst>
          </a:blip>
          <a:srcRect l="2286" t="4766" r="1924" b="45785"/>
          <a:stretch/>
        </p:blipFill>
        <p:spPr>
          <a:xfrm>
            <a:off x="118835" y="3797319"/>
            <a:ext cx="7417327" cy="2704023"/>
          </a:xfrm>
          <a:prstGeom prst="rect">
            <a:avLst/>
          </a:prstGeom>
        </p:spPr>
      </p:pic>
      <p:sp>
        <p:nvSpPr>
          <p:cNvPr id="2" name="Slide Number Placeholder 3">
            <a:extLst>
              <a:ext uri="{FF2B5EF4-FFF2-40B4-BE49-F238E27FC236}">
                <a16:creationId xmlns:a16="http://schemas.microsoft.com/office/drawing/2014/main" id="{BF9EF28C-1081-7F5D-3786-EB143BC86E9C}"/>
              </a:ext>
            </a:extLst>
          </p:cNvPr>
          <p:cNvSpPr txBox="1">
            <a:spLocks/>
          </p:cNvSpPr>
          <p:nvPr/>
        </p:nvSpPr>
        <p:spPr>
          <a:xfrm>
            <a:off x="11660401" y="69892"/>
            <a:ext cx="385972" cy="226761"/>
          </a:xfrm>
          <a:prstGeom prst="rect">
            <a:avLst/>
          </a:prstGeom>
        </p:spPr>
        <p:txBody>
          <a:bodyPr vert="horz" wrap="none" lIns="121920" tIns="60960" rIns="121920" bIns="60960" rtlCol="0" anchor="ctr">
            <a:noAutofit/>
          </a:bodyPr>
          <a:lstStyle>
            <a:defPPr>
              <a:defRPr lang="de-DE"/>
            </a:defPPr>
            <a:lvl1pPr marL="0" algn="r" defTabSz="685727" rtl="0" eaLnBrk="1" latinLnBrk="0" hangingPunct="1">
              <a:lnSpc>
                <a:spcPts val="1238"/>
              </a:lnSpc>
              <a:defRPr sz="800" kern="1200">
                <a:solidFill>
                  <a:schemeClr val="bg1"/>
                </a:solidFill>
                <a:latin typeface="+mn-lt"/>
                <a:ea typeface="+mn-ea"/>
                <a:cs typeface="+mn-cs"/>
              </a:defRPr>
            </a:lvl1pPr>
            <a:lvl2pPr marL="342863" algn="l" defTabSz="685727" rtl="0" eaLnBrk="1" latinLnBrk="0" hangingPunct="1">
              <a:defRPr sz="1350" kern="1200">
                <a:solidFill>
                  <a:schemeClr val="tx1"/>
                </a:solidFill>
                <a:latin typeface="+mn-lt"/>
                <a:ea typeface="+mn-ea"/>
                <a:cs typeface="+mn-cs"/>
              </a:defRPr>
            </a:lvl2pPr>
            <a:lvl3pPr marL="685727" algn="l" defTabSz="685727" rtl="0" eaLnBrk="1" latinLnBrk="0" hangingPunct="1">
              <a:defRPr sz="1350" kern="1200">
                <a:solidFill>
                  <a:schemeClr val="tx1"/>
                </a:solidFill>
                <a:latin typeface="+mn-lt"/>
                <a:ea typeface="+mn-ea"/>
                <a:cs typeface="+mn-cs"/>
              </a:defRPr>
            </a:lvl3pPr>
            <a:lvl4pPr marL="1028591" algn="l" defTabSz="685727" rtl="0" eaLnBrk="1" latinLnBrk="0" hangingPunct="1">
              <a:defRPr sz="1350" kern="1200">
                <a:solidFill>
                  <a:schemeClr val="tx1"/>
                </a:solidFill>
                <a:latin typeface="+mn-lt"/>
                <a:ea typeface="+mn-ea"/>
                <a:cs typeface="+mn-cs"/>
              </a:defRPr>
            </a:lvl4pPr>
            <a:lvl5pPr marL="1371454" algn="l" defTabSz="685727" rtl="0" eaLnBrk="1" latinLnBrk="0" hangingPunct="1">
              <a:defRPr sz="1350" kern="1200">
                <a:solidFill>
                  <a:schemeClr val="tx1"/>
                </a:solidFill>
                <a:latin typeface="+mn-lt"/>
                <a:ea typeface="+mn-ea"/>
                <a:cs typeface="+mn-cs"/>
              </a:defRPr>
            </a:lvl5pPr>
            <a:lvl6pPr marL="1714318" algn="l" defTabSz="685727" rtl="0" eaLnBrk="1" latinLnBrk="0" hangingPunct="1">
              <a:defRPr sz="1350" kern="1200">
                <a:solidFill>
                  <a:schemeClr val="tx1"/>
                </a:solidFill>
                <a:latin typeface="+mn-lt"/>
                <a:ea typeface="+mn-ea"/>
                <a:cs typeface="+mn-cs"/>
              </a:defRPr>
            </a:lvl6pPr>
            <a:lvl7pPr marL="2057181" algn="l" defTabSz="685727" rtl="0" eaLnBrk="1" latinLnBrk="0" hangingPunct="1">
              <a:defRPr sz="1350" kern="1200">
                <a:solidFill>
                  <a:schemeClr val="tx1"/>
                </a:solidFill>
                <a:latin typeface="+mn-lt"/>
                <a:ea typeface="+mn-ea"/>
                <a:cs typeface="+mn-cs"/>
              </a:defRPr>
            </a:lvl7pPr>
            <a:lvl8pPr marL="2400045" algn="l" defTabSz="685727" rtl="0" eaLnBrk="1" latinLnBrk="0" hangingPunct="1">
              <a:defRPr sz="1350" kern="1200">
                <a:solidFill>
                  <a:schemeClr val="tx1"/>
                </a:solidFill>
                <a:latin typeface="+mn-lt"/>
                <a:ea typeface="+mn-ea"/>
                <a:cs typeface="+mn-cs"/>
              </a:defRPr>
            </a:lvl8pPr>
            <a:lvl9pPr marL="2742908" algn="l" defTabSz="685727" rtl="0" eaLnBrk="1" latinLnBrk="0" hangingPunct="1">
              <a:defRPr sz="1350" kern="1200">
                <a:solidFill>
                  <a:schemeClr val="tx1"/>
                </a:solidFill>
                <a:latin typeface="+mn-lt"/>
                <a:ea typeface="+mn-ea"/>
                <a:cs typeface="+mn-cs"/>
              </a:defRPr>
            </a:lvl9pPr>
          </a:lstStyle>
          <a:p>
            <a:endParaRPr lang="en-US" sz="1067" dirty="0"/>
          </a:p>
        </p:txBody>
      </p:sp>
      <p:sp>
        <p:nvSpPr>
          <p:cNvPr id="3" name="object 14">
            <a:extLst>
              <a:ext uri="{FF2B5EF4-FFF2-40B4-BE49-F238E27FC236}">
                <a16:creationId xmlns:a16="http://schemas.microsoft.com/office/drawing/2014/main" id="{876F44C5-C3C1-1B67-78DF-F7F5BA8BA31B}"/>
              </a:ext>
            </a:extLst>
          </p:cNvPr>
          <p:cNvSpPr txBox="1"/>
          <p:nvPr/>
        </p:nvSpPr>
        <p:spPr>
          <a:xfrm>
            <a:off x="11037351" y="142071"/>
            <a:ext cx="936477" cy="115439"/>
          </a:xfrm>
          <a:prstGeom prst="rect">
            <a:avLst/>
          </a:prstGeom>
        </p:spPr>
        <p:txBody>
          <a:bodyPr vert="horz" wrap="square" lIns="0" tIns="8087" rIns="0" bIns="0" rtlCol="0">
            <a:spAutoFit/>
          </a:bodyPr>
          <a:lstStyle/>
          <a:p>
            <a:pPr marL="7701">
              <a:spcBef>
                <a:spcPts val="64"/>
              </a:spcBef>
              <a:tabLst>
                <a:tab pos="444738" algn="l"/>
              </a:tabLst>
            </a:pPr>
            <a:r>
              <a:rPr sz="697" b="1" spc="-7" dirty="0">
                <a:solidFill>
                  <a:srgbClr val="333132"/>
                </a:solidFill>
                <a:latin typeface="Gotham HTF"/>
                <a:cs typeface="Gotham HTF"/>
              </a:rPr>
              <a:t>EFFEKT</a:t>
            </a:r>
            <a:r>
              <a:rPr sz="697" b="1" dirty="0">
                <a:solidFill>
                  <a:srgbClr val="333132"/>
                </a:solidFill>
                <a:latin typeface="Gotham HTF"/>
                <a:cs typeface="Gotham HTF"/>
              </a:rPr>
              <a:t>	/</a:t>
            </a:r>
            <a:r>
              <a:rPr sz="697" b="1" spc="207" dirty="0">
                <a:solidFill>
                  <a:srgbClr val="333132"/>
                </a:solidFill>
                <a:latin typeface="Gotham HTF"/>
                <a:cs typeface="Gotham HTF"/>
              </a:rPr>
              <a:t> </a:t>
            </a:r>
            <a:r>
              <a:rPr sz="697" dirty="0">
                <a:solidFill>
                  <a:srgbClr val="333132"/>
                </a:solidFill>
                <a:latin typeface="Gotham HTF Book"/>
                <a:cs typeface="Gotham HTF Book"/>
              </a:rPr>
              <a:t>14 -</a:t>
            </a:r>
            <a:r>
              <a:rPr sz="697" spc="-3" dirty="0">
                <a:solidFill>
                  <a:srgbClr val="333132"/>
                </a:solidFill>
                <a:latin typeface="Gotham HTF Book"/>
                <a:cs typeface="Gotham HTF Book"/>
              </a:rPr>
              <a:t> </a:t>
            </a:r>
            <a:r>
              <a:rPr sz="697" spc="-15" dirty="0">
                <a:solidFill>
                  <a:srgbClr val="333132"/>
                </a:solidFill>
                <a:latin typeface="Gotham HTF Book"/>
                <a:cs typeface="Gotham HTF Book"/>
              </a:rPr>
              <a:t>184</a:t>
            </a:r>
            <a:endParaRPr sz="697" dirty="0">
              <a:latin typeface="Gotham HTF Book"/>
              <a:cs typeface="Gotham HTF Book"/>
            </a:endParaRPr>
          </a:p>
        </p:txBody>
      </p:sp>
    </p:spTree>
    <p:extLst>
      <p:ext uri="{BB962C8B-B14F-4D97-AF65-F5344CB8AC3E}">
        <p14:creationId xmlns:p14="http://schemas.microsoft.com/office/powerpoint/2010/main" val="387874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786B61-2558-41AD-6612-2FF7DDA7E4FA}"/>
              </a:ext>
            </a:extLst>
          </p:cNvPr>
          <p:cNvSpPr>
            <a:spLocks noGrp="1"/>
          </p:cNvSpPr>
          <p:nvPr>
            <p:ph type="sldNum" sz="quarter" idx="10"/>
          </p:nvPr>
        </p:nvSpPr>
        <p:spPr/>
        <p:txBody>
          <a:bodyPr/>
          <a:lstStyle/>
          <a:p>
            <a:fld id="{88A1DFE4-5FC5-43BD-BB7E-75EAD82B965F}" type="slidenum">
              <a:rPr lang="en-US" noProof="0" smtClean="0"/>
              <a:pPr/>
              <a:t>23</a:t>
            </a:fld>
            <a:endParaRPr lang="en-US" noProof="0" dirty="0"/>
          </a:p>
        </p:txBody>
      </p:sp>
      <p:sp>
        <p:nvSpPr>
          <p:cNvPr id="6" name="Title 5">
            <a:extLst>
              <a:ext uri="{FF2B5EF4-FFF2-40B4-BE49-F238E27FC236}">
                <a16:creationId xmlns:a16="http://schemas.microsoft.com/office/drawing/2014/main" id="{AC82CE21-D25B-5A89-2182-26DB7F44A9C4}"/>
              </a:ext>
            </a:extLst>
          </p:cNvPr>
          <p:cNvSpPr>
            <a:spLocks noGrp="1"/>
          </p:cNvSpPr>
          <p:nvPr>
            <p:ph type="title"/>
          </p:nvPr>
        </p:nvSpPr>
        <p:spPr>
          <a:xfrm>
            <a:off x="143338" y="644691"/>
            <a:ext cx="11903033" cy="546365"/>
          </a:xfrm>
        </p:spPr>
        <p:txBody>
          <a:bodyPr/>
          <a:lstStyle/>
          <a:p>
            <a:r>
              <a:rPr lang="en-CH" dirty="0"/>
              <a:t>Societal acceptance is different than in the past</a:t>
            </a:r>
          </a:p>
        </p:txBody>
      </p:sp>
      <p:grpSp>
        <p:nvGrpSpPr>
          <p:cNvPr id="13" name="Group 12">
            <a:extLst>
              <a:ext uri="{FF2B5EF4-FFF2-40B4-BE49-F238E27FC236}">
                <a16:creationId xmlns:a16="http://schemas.microsoft.com/office/drawing/2014/main" id="{6E9A0F42-E760-5550-153A-03D44C86BD4D}"/>
              </a:ext>
            </a:extLst>
          </p:cNvPr>
          <p:cNvGrpSpPr/>
          <p:nvPr/>
        </p:nvGrpSpPr>
        <p:grpSpPr>
          <a:xfrm>
            <a:off x="2255574" y="1604798"/>
            <a:ext cx="8027229" cy="5088565"/>
            <a:chOff x="173158" y="1203598"/>
            <a:chExt cx="7032927" cy="4458264"/>
          </a:xfrm>
        </p:grpSpPr>
        <p:pic>
          <p:nvPicPr>
            <p:cNvPr id="9" name="object 2">
              <a:extLst>
                <a:ext uri="{FF2B5EF4-FFF2-40B4-BE49-F238E27FC236}">
                  <a16:creationId xmlns:a16="http://schemas.microsoft.com/office/drawing/2014/main" id="{768672C4-1003-7681-9740-FD3CAA83F2DE}"/>
                </a:ext>
              </a:extLst>
            </p:cNvPr>
            <p:cNvPicPr/>
            <p:nvPr/>
          </p:nvPicPr>
          <p:blipFill>
            <a:blip r:embed="rId2" cstate="print"/>
            <a:stretch>
              <a:fillRect/>
            </a:stretch>
          </p:blipFill>
          <p:spPr>
            <a:xfrm>
              <a:off x="2534483" y="3469538"/>
              <a:ext cx="4671602" cy="2192324"/>
            </a:xfrm>
            <a:prstGeom prst="rect">
              <a:avLst/>
            </a:prstGeom>
          </p:spPr>
        </p:pic>
        <p:pic>
          <p:nvPicPr>
            <p:cNvPr id="10" name="object 3">
              <a:extLst>
                <a:ext uri="{FF2B5EF4-FFF2-40B4-BE49-F238E27FC236}">
                  <a16:creationId xmlns:a16="http://schemas.microsoft.com/office/drawing/2014/main" id="{F784DF9C-5934-94C3-9F8F-A712E738D431}"/>
                </a:ext>
              </a:extLst>
            </p:cNvPr>
            <p:cNvPicPr/>
            <p:nvPr/>
          </p:nvPicPr>
          <p:blipFill>
            <a:blip r:embed="rId3" cstate="print"/>
            <a:stretch>
              <a:fillRect/>
            </a:stretch>
          </p:blipFill>
          <p:spPr>
            <a:xfrm>
              <a:off x="4932040" y="1203598"/>
              <a:ext cx="2274045" cy="2121015"/>
            </a:xfrm>
            <a:prstGeom prst="rect">
              <a:avLst/>
            </a:prstGeom>
          </p:spPr>
        </p:pic>
        <p:pic>
          <p:nvPicPr>
            <p:cNvPr id="11" name="object 4">
              <a:extLst>
                <a:ext uri="{FF2B5EF4-FFF2-40B4-BE49-F238E27FC236}">
                  <a16:creationId xmlns:a16="http://schemas.microsoft.com/office/drawing/2014/main" id="{B616DBCA-0C99-C304-F327-9A34480010D1}"/>
                </a:ext>
              </a:extLst>
            </p:cNvPr>
            <p:cNvPicPr/>
            <p:nvPr/>
          </p:nvPicPr>
          <p:blipFill>
            <a:blip r:embed="rId4" cstate="print"/>
            <a:stretch>
              <a:fillRect/>
            </a:stretch>
          </p:blipFill>
          <p:spPr>
            <a:xfrm>
              <a:off x="173158" y="1203598"/>
              <a:ext cx="4671603" cy="2121016"/>
            </a:xfrm>
            <a:prstGeom prst="rect">
              <a:avLst/>
            </a:prstGeom>
          </p:spPr>
        </p:pic>
        <p:pic>
          <p:nvPicPr>
            <p:cNvPr id="12" name="object 5">
              <a:extLst>
                <a:ext uri="{FF2B5EF4-FFF2-40B4-BE49-F238E27FC236}">
                  <a16:creationId xmlns:a16="http://schemas.microsoft.com/office/drawing/2014/main" id="{8902E33E-C1EB-1A84-EB82-94DCD2CBFA5E}"/>
                </a:ext>
              </a:extLst>
            </p:cNvPr>
            <p:cNvPicPr/>
            <p:nvPr/>
          </p:nvPicPr>
          <p:blipFill>
            <a:blip r:embed="rId5" cstate="print"/>
            <a:stretch>
              <a:fillRect/>
            </a:stretch>
          </p:blipFill>
          <p:spPr>
            <a:xfrm>
              <a:off x="173158" y="3469538"/>
              <a:ext cx="2274046" cy="2192324"/>
            </a:xfrm>
            <a:prstGeom prst="rect">
              <a:avLst/>
            </a:prstGeom>
          </p:spPr>
        </p:pic>
      </p:grpSp>
    </p:spTree>
    <p:extLst>
      <p:ext uri="{BB962C8B-B14F-4D97-AF65-F5344CB8AC3E}">
        <p14:creationId xmlns:p14="http://schemas.microsoft.com/office/powerpoint/2010/main" val="2154769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40279-6E58-4973-8F32-DE473C9E27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DBBAF-4549-452E-16F6-2B82B6AB9863}"/>
              </a:ext>
            </a:extLst>
          </p:cNvPr>
          <p:cNvSpPr>
            <a:spLocks noGrp="1"/>
          </p:cNvSpPr>
          <p:nvPr>
            <p:ph type="sldNum" sz="quarter" idx="10"/>
          </p:nvPr>
        </p:nvSpPr>
        <p:spPr/>
        <p:txBody>
          <a:bodyPr/>
          <a:lstStyle/>
          <a:p>
            <a:fld id="{88A1DFE4-5FC5-43BD-BB7E-75EAD82B965F}" type="slidenum">
              <a:rPr lang="en-US" noProof="0" smtClean="0"/>
              <a:pPr/>
              <a:t>24</a:t>
            </a:fld>
            <a:endParaRPr lang="en-US" noProof="0" dirty="0"/>
          </a:p>
        </p:txBody>
      </p:sp>
      <p:sp>
        <p:nvSpPr>
          <p:cNvPr id="6" name="Title 5">
            <a:extLst>
              <a:ext uri="{FF2B5EF4-FFF2-40B4-BE49-F238E27FC236}">
                <a16:creationId xmlns:a16="http://schemas.microsoft.com/office/drawing/2014/main" id="{D5BEF806-597E-5272-19F5-88960488BCA1}"/>
              </a:ext>
            </a:extLst>
          </p:cNvPr>
          <p:cNvSpPr>
            <a:spLocks noGrp="1"/>
          </p:cNvSpPr>
          <p:nvPr>
            <p:ph type="title"/>
          </p:nvPr>
        </p:nvSpPr>
        <p:spPr>
          <a:xfrm>
            <a:off x="143339" y="644691"/>
            <a:ext cx="11017800" cy="546365"/>
          </a:xfrm>
        </p:spPr>
        <p:txBody>
          <a:bodyPr/>
          <a:lstStyle/>
          <a:p>
            <a:r>
              <a:rPr lang="en-CH" dirty="0"/>
              <a:t>Toolkit for dialogue based on existing projects</a:t>
            </a:r>
          </a:p>
        </p:txBody>
      </p:sp>
      <p:pic>
        <p:nvPicPr>
          <p:cNvPr id="4" name="object 2">
            <a:extLst>
              <a:ext uri="{FF2B5EF4-FFF2-40B4-BE49-F238E27FC236}">
                <a16:creationId xmlns:a16="http://schemas.microsoft.com/office/drawing/2014/main" id="{DE0472A8-951C-AB03-5C92-2FE9E34F7446}"/>
              </a:ext>
            </a:extLst>
          </p:cNvPr>
          <p:cNvPicPr/>
          <p:nvPr/>
        </p:nvPicPr>
        <p:blipFill>
          <a:blip r:embed="rId2" cstate="print"/>
          <a:stretch>
            <a:fillRect/>
          </a:stretch>
        </p:blipFill>
        <p:spPr>
          <a:xfrm>
            <a:off x="2120669" y="2756925"/>
            <a:ext cx="1831740" cy="1765912"/>
          </a:xfrm>
          <a:prstGeom prst="rect">
            <a:avLst/>
          </a:prstGeom>
        </p:spPr>
      </p:pic>
      <p:pic>
        <p:nvPicPr>
          <p:cNvPr id="5" name="object 3">
            <a:extLst>
              <a:ext uri="{FF2B5EF4-FFF2-40B4-BE49-F238E27FC236}">
                <a16:creationId xmlns:a16="http://schemas.microsoft.com/office/drawing/2014/main" id="{41B663B3-9339-ED86-A055-C133FE0B0CA9}"/>
              </a:ext>
            </a:extLst>
          </p:cNvPr>
          <p:cNvPicPr/>
          <p:nvPr/>
        </p:nvPicPr>
        <p:blipFill>
          <a:blip r:embed="rId3" cstate="print"/>
          <a:stretch>
            <a:fillRect/>
          </a:stretch>
        </p:blipFill>
        <p:spPr>
          <a:xfrm>
            <a:off x="193899" y="2756925"/>
            <a:ext cx="1831740" cy="1765912"/>
          </a:xfrm>
          <a:prstGeom prst="rect">
            <a:avLst/>
          </a:prstGeom>
        </p:spPr>
      </p:pic>
      <p:pic>
        <p:nvPicPr>
          <p:cNvPr id="7" name="object 4">
            <a:extLst>
              <a:ext uri="{FF2B5EF4-FFF2-40B4-BE49-F238E27FC236}">
                <a16:creationId xmlns:a16="http://schemas.microsoft.com/office/drawing/2014/main" id="{C922F52E-0910-3F95-FF3D-A82D76DC95E7}"/>
              </a:ext>
            </a:extLst>
          </p:cNvPr>
          <p:cNvPicPr/>
          <p:nvPr/>
        </p:nvPicPr>
        <p:blipFill>
          <a:blip r:embed="rId4" cstate="print"/>
          <a:stretch>
            <a:fillRect/>
          </a:stretch>
        </p:blipFill>
        <p:spPr>
          <a:xfrm>
            <a:off x="6075280" y="2756925"/>
            <a:ext cx="1831739" cy="1765912"/>
          </a:xfrm>
          <a:prstGeom prst="rect">
            <a:avLst/>
          </a:prstGeom>
        </p:spPr>
      </p:pic>
      <p:pic>
        <p:nvPicPr>
          <p:cNvPr id="8" name="object 5">
            <a:extLst>
              <a:ext uri="{FF2B5EF4-FFF2-40B4-BE49-F238E27FC236}">
                <a16:creationId xmlns:a16="http://schemas.microsoft.com/office/drawing/2014/main" id="{D8B05B2F-00CC-530D-222F-35FA0379573F}"/>
              </a:ext>
            </a:extLst>
          </p:cNvPr>
          <p:cNvPicPr/>
          <p:nvPr/>
        </p:nvPicPr>
        <p:blipFill>
          <a:blip r:embed="rId5" cstate="print"/>
          <a:stretch>
            <a:fillRect/>
          </a:stretch>
        </p:blipFill>
        <p:spPr>
          <a:xfrm>
            <a:off x="8133262" y="2756925"/>
            <a:ext cx="1831740" cy="1765912"/>
          </a:xfrm>
          <a:prstGeom prst="rect">
            <a:avLst/>
          </a:prstGeom>
        </p:spPr>
      </p:pic>
      <p:pic>
        <p:nvPicPr>
          <p:cNvPr id="14" name="object 6">
            <a:extLst>
              <a:ext uri="{FF2B5EF4-FFF2-40B4-BE49-F238E27FC236}">
                <a16:creationId xmlns:a16="http://schemas.microsoft.com/office/drawing/2014/main" id="{AE20D0A0-832B-F55F-CA06-BC9768944945}"/>
              </a:ext>
            </a:extLst>
          </p:cNvPr>
          <p:cNvPicPr/>
          <p:nvPr/>
        </p:nvPicPr>
        <p:blipFill>
          <a:blip r:embed="rId6" cstate="print"/>
          <a:stretch>
            <a:fillRect/>
          </a:stretch>
        </p:blipFill>
        <p:spPr>
          <a:xfrm>
            <a:off x="4144058" y="4601215"/>
            <a:ext cx="3762961" cy="1708471"/>
          </a:xfrm>
          <a:prstGeom prst="rect">
            <a:avLst/>
          </a:prstGeom>
        </p:spPr>
      </p:pic>
      <p:pic>
        <p:nvPicPr>
          <p:cNvPr id="15" name="object 7">
            <a:extLst>
              <a:ext uri="{FF2B5EF4-FFF2-40B4-BE49-F238E27FC236}">
                <a16:creationId xmlns:a16="http://schemas.microsoft.com/office/drawing/2014/main" id="{49E23290-7669-9644-3DBF-B85B71880801}"/>
              </a:ext>
            </a:extLst>
          </p:cNvPr>
          <p:cNvPicPr/>
          <p:nvPr/>
        </p:nvPicPr>
        <p:blipFill>
          <a:blip r:embed="rId7" cstate="print"/>
          <a:stretch>
            <a:fillRect/>
          </a:stretch>
        </p:blipFill>
        <p:spPr>
          <a:xfrm>
            <a:off x="4148511" y="2756925"/>
            <a:ext cx="1831740" cy="1765912"/>
          </a:xfrm>
          <a:prstGeom prst="rect">
            <a:avLst/>
          </a:prstGeom>
        </p:spPr>
      </p:pic>
      <p:pic>
        <p:nvPicPr>
          <p:cNvPr id="16" name="object 8">
            <a:extLst>
              <a:ext uri="{FF2B5EF4-FFF2-40B4-BE49-F238E27FC236}">
                <a16:creationId xmlns:a16="http://schemas.microsoft.com/office/drawing/2014/main" id="{98273137-3797-7198-1527-36C514541FC6}"/>
              </a:ext>
            </a:extLst>
          </p:cNvPr>
          <p:cNvPicPr/>
          <p:nvPr/>
        </p:nvPicPr>
        <p:blipFill>
          <a:blip r:embed="rId8" cstate="print"/>
          <a:stretch>
            <a:fillRect/>
          </a:stretch>
        </p:blipFill>
        <p:spPr>
          <a:xfrm>
            <a:off x="10058946" y="2756925"/>
            <a:ext cx="1831740" cy="1765912"/>
          </a:xfrm>
          <a:prstGeom prst="rect">
            <a:avLst/>
          </a:prstGeom>
        </p:spPr>
      </p:pic>
      <p:grpSp>
        <p:nvGrpSpPr>
          <p:cNvPr id="17" name="object 9">
            <a:extLst>
              <a:ext uri="{FF2B5EF4-FFF2-40B4-BE49-F238E27FC236}">
                <a16:creationId xmlns:a16="http://schemas.microsoft.com/office/drawing/2014/main" id="{440FC4A4-D6B6-0542-9D6B-42E7D147EAB6}"/>
              </a:ext>
            </a:extLst>
          </p:cNvPr>
          <p:cNvGrpSpPr/>
          <p:nvPr/>
        </p:nvGrpSpPr>
        <p:grpSpPr>
          <a:xfrm>
            <a:off x="173319" y="1867689"/>
            <a:ext cx="615440" cy="615440"/>
            <a:chOff x="2967543" y="2089215"/>
            <a:chExt cx="926465" cy="926465"/>
          </a:xfrm>
        </p:grpSpPr>
        <p:sp>
          <p:nvSpPr>
            <p:cNvPr id="38" name="object 10">
              <a:extLst>
                <a:ext uri="{FF2B5EF4-FFF2-40B4-BE49-F238E27FC236}">
                  <a16:creationId xmlns:a16="http://schemas.microsoft.com/office/drawing/2014/main" id="{74AF0258-1376-5DDD-47A1-BA13662AFD18}"/>
                </a:ext>
              </a:extLst>
            </p:cNvPr>
            <p:cNvSpPr/>
            <p:nvPr/>
          </p:nvSpPr>
          <p:spPr>
            <a:xfrm>
              <a:off x="2967543" y="2089215"/>
              <a:ext cx="926465" cy="926465"/>
            </a:xfrm>
            <a:custGeom>
              <a:avLst/>
              <a:gdLst/>
              <a:ahLst/>
              <a:cxnLst/>
              <a:rect l="l" t="t" r="r" b="b"/>
              <a:pathLst>
                <a:path w="926464" h="926464">
                  <a:moveTo>
                    <a:pt x="463200" y="0"/>
                  </a:moveTo>
                  <a:lnTo>
                    <a:pt x="415841" y="2391"/>
                  </a:lnTo>
                  <a:lnTo>
                    <a:pt x="369850" y="9410"/>
                  </a:lnTo>
                  <a:lnTo>
                    <a:pt x="325460" y="20824"/>
                  </a:lnTo>
                  <a:lnTo>
                    <a:pt x="282903" y="36401"/>
                  </a:lnTo>
                  <a:lnTo>
                    <a:pt x="242413" y="55906"/>
                  </a:lnTo>
                  <a:lnTo>
                    <a:pt x="204222" y="79108"/>
                  </a:lnTo>
                  <a:lnTo>
                    <a:pt x="168563" y="105773"/>
                  </a:lnTo>
                  <a:lnTo>
                    <a:pt x="135669" y="135669"/>
                  </a:lnTo>
                  <a:lnTo>
                    <a:pt x="105773" y="168563"/>
                  </a:lnTo>
                  <a:lnTo>
                    <a:pt x="79108" y="204222"/>
                  </a:lnTo>
                  <a:lnTo>
                    <a:pt x="55906" y="242413"/>
                  </a:lnTo>
                  <a:lnTo>
                    <a:pt x="36401" y="282903"/>
                  </a:lnTo>
                  <a:lnTo>
                    <a:pt x="20824" y="325460"/>
                  </a:lnTo>
                  <a:lnTo>
                    <a:pt x="9410" y="369850"/>
                  </a:lnTo>
                  <a:lnTo>
                    <a:pt x="2391" y="415841"/>
                  </a:lnTo>
                  <a:lnTo>
                    <a:pt x="0" y="463200"/>
                  </a:lnTo>
                  <a:lnTo>
                    <a:pt x="2391" y="510561"/>
                  </a:lnTo>
                  <a:lnTo>
                    <a:pt x="9410" y="556553"/>
                  </a:lnTo>
                  <a:lnTo>
                    <a:pt x="20824" y="600944"/>
                  </a:lnTo>
                  <a:lnTo>
                    <a:pt x="36401" y="643501"/>
                  </a:lnTo>
                  <a:lnTo>
                    <a:pt x="55906" y="683992"/>
                  </a:lnTo>
                  <a:lnTo>
                    <a:pt x="79108" y="722183"/>
                  </a:lnTo>
                  <a:lnTo>
                    <a:pt x="105773" y="757841"/>
                  </a:lnTo>
                  <a:lnTo>
                    <a:pt x="135669" y="790735"/>
                  </a:lnTo>
                  <a:lnTo>
                    <a:pt x="168563" y="820630"/>
                  </a:lnTo>
                  <a:lnTo>
                    <a:pt x="204222" y="847295"/>
                  </a:lnTo>
                  <a:lnTo>
                    <a:pt x="242413" y="870496"/>
                  </a:lnTo>
                  <a:lnTo>
                    <a:pt x="282903" y="890001"/>
                  </a:lnTo>
                  <a:lnTo>
                    <a:pt x="325460" y="905577"/>
                  </a:lnTo>
                  <a:lnTo>
                    <a:pt x="369850" y="916990"/>
                  </a:lnTo>
                  <a:lnTo>
                    <a:pt x="415841" y="924009"/>
                  </a:lnTo>
                  <a:lnTo>
                    <a:pt x="463200" y="926401"/>
                  </a:lnTo>
                  <a:lnTo>
                    <a:pt x="510559" y="924009"/>
                  </a:lnTo>
                  <a:lnTo>
                    <a:pt x="556550" y="916990"/>
                  </a:lnTo>
                  <a:lnTo>
                    <a:pt x="600940" y="905577"/>
                  </a:lnTo>
                  <a:lnTo>
                    <a:pt x="643497" y="890001"/>
                  </a:lnTo>
                  <a:lnTo>
                    <a:pt x="683987" y="870496"/>
                  </a:lnTo>
                  <a:lnTo>
                    <a:pt x="722178" y="847295"/>
                  </a:lnTo>
                  <a:lnTo>
                    <a:pt x="757837" y="820630"/>
                  </a:lnTo>
                  <a:lnTo>
                    <a:pt x="790731" y="790735"/>
                  </a:lnTo>
                  <a:lnTo>
                    <a:pt x="820627" y="757841"/>
                  </a:lnTo>
                  <a:lnTo>
                    <a:pt x="847292" y="722183"/>
                  </a:lnTo>
                  <a:lnTo>
                    <a:pt x="870494" y="683992"/>
                  </a:lnTo>
                  <a:lnTo>
                    <a:pt x="889999" y="643501"/>
                  </a:lnTo>
                  <a:lnTo>
                    <a:pt x="905576" y="600944"/>
                  </a:lnTo>
                  <a:lnTo>
                    <a:pt x="916990" y="556553"/>
                  </a:lnTo>
                  <a:lnTo>
                    <a:pt x="924009" y="510561"/>
                  </a:lnTo>
                  <a:lnTo>
                    <a:pt x="926401" y="463200"/>
                  </a:lnTo>
                  <a:lnTo>
                    <a:pt x="924009" y="415841"/>
                  </a:lnTo>
                  <a:lnTo>
                    <a:pt x="916990" y="369850"/>
                  </a:lnTo>
                  <a:lnTo>
                    <a:pt x="905576" y="325460"/>
                  </a:lnTo>
                  <a:lnTo>
                    <a:pt x="889999" y="282903"/>
                  </a:lnTo>
                  <a:lnTo>
                    <a:pt x="870494" y="242413"/>
                  </a:lnTo>
                  <a:lnTo>
                    <a:pt x="847292" y="204222"/>
                  </a:lnTo>
                  <a:lnTo>
                    <a:pt x="820627" y="168563"/>
                  </a:lnTo>
                  <a:lnTo>
                    <a:pt x="790731" y="135669"/>
                  </a:lnTo>
                  <a:lnTo>
                    <a:pt x="757837" y="105773"/>
                  </a:lnTo>
                  <a:lnTo>
                    <a:pt x="722178" y="79108"/>
                  </a:lnTo>
                  <a:lnTo>
                    <a:pt x="683987" y="55906"/>
                  </a:lnTo>
                  <a:lnTo>
                    <a:pt x="643497" y="36401"/>
                  </a:lnTo>
                  <a:lnTo>
                    <a:pt x="600940" y="20824"/>
                  </a:lnTo>
                  <a:lnTo>
                    <a:pt x="556550" y="9410"/>
                  </a:lnTo>
                  <a:lnTo>
                    <a:pt x="510559" y="2391"/>
                  </a:lnTo>
                  <a:lnTo>
                    <a:pt x="463200" y="0"/>
                  </a:lnTo>
                  <a:close/>
                </a:path>
              </a:pathLst>
            </a:custGeom>
            <a:solidFill>
              <a:srgbClr val="9E9366">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39" name="object 11">
              <a:extLst>
                <a:ext uri="{FF2B5EF4-FFF2-40B4-BE49-F238E27FC236}">
                  <a16:creationId xmlns:a16="http://schemas.microsoft.com/office/drawing/2014/main" id="{4AB7F831-63D8-13F3-65CB-C569D8E09815}"/>
                </a:ext>
              </a:extLst>
            </p:cNvPr>
            <p:cNvSpPr/>
            <p:nvPr/>
          </p:nvSpPr>
          <p:spPr>
            <a:xfrm>
              <a:off x="3152596" y="2212587"/>
              <a:ext cx="558164" cy="540386"/>
            </a:xfrm>
            <a:custGeom>
              <a:avLst/>
              <a:gdLst/>
              <a:ahLst/>
              <a:cxnLst/>
              <a:rect l="l" t="t" r="r" b="b"/>
              <a:pathLst>
                <a:path w="558164" h="540385">
                  <a:moveTo>
                    <a:pt x="93764" y="151218"/>
                  </a:moveTo>
                  <a:lnTo>
                    <a:pt x="92710" y="137960"/>
                  </a:lnTo>
                  <a:lnTo>
                    <a:pt x="80924" y="145529"/>
                  </a:lnTo>
                  <a:lnTo>
                    <a:pt x="77317" y="155333"/>
                  </a:lnTo>
                  <a:lnTo>
                    <a:pt x="78003" y="163842"/>
                  </a:lnTo>
                  <a:lnTo>
                    <a:pt x="79095" y="167462"/>
                  </a:lnTo>
                  <a:lnTo>
                    <a:pt x="83769" y="164947"/>
                  </a:lnTo>
                  <a:lnTo>
                    <a:pt x="89725" y="159867"/>
                  </a:lnTo>
                  <a:lnTo>
                    <a:pt x="93764" y="151218"/>
                  </a:lnTo>
                  <a:close/>
                </a:path>
                <a:path w="558164" h="540385">
                  <a:moveTo>
                    <a:pt x="152463" y="98539"/>
                  </a:moveTo>
                  <a:lnTo>
                    <a:pt x="151295" y="90932"/>
                  </a:lnTo>
                  <a:lnTo>
                    <a:pt x="146126" y="83096"/>
                  </a:lnTo>
                  <a:lnTo>
                    <a:pt x="134493" y="77152"/>
                  </a:lnTo>
                  <a:lnTo>
                    <a:pt x="134747" y="90893"/>
                  </a:lnTo>
                  <a:lnTo>
                    <a:pt x="141097" y="98971"/>
                  </a:lnTo>
                  <a:lnTo>
                    <a:pt x="148551" y="102781"/>
                  </a:lnTo>
                  <a:lnTo>
                    <a:pt x="152146" y="103746"/>
                  </a:lnTo>
                  <a:lnTo>
                    <a:pt x="152463" y="98539"/>
                  </a:lnTo>
                  <a:close/>
                </a:path>
                <a:path w="558164" h="540385">
                  <a:moveTo>
                    <a:pt x="262839" y="13246"/>
                  </a:moveTo>
                  <a:lnTo>
                    <a:pt x="261772" y="0"/>
                  </a:lnTo>
                  <a:lnTo>
                    <a:pt x="249999" y="7569"/>
                  </a:lnTo>
                  <a:lnTo>
                    <a:pt x="246380" y="17373"/>
                  </a:lnTo>
                  <a:lnTo>
                    <a:pt x="247065" y="25869"/>
                  </a:lnTo>
                  <a:lnTo>
                    <a:pt x="248158" y="29502"/>
                  </a:lnTo>
                  <a:lnTo>
                    <a:pt x="252831" y="26987"/>
                  </a:lnTo>
                  <a:lnTo>
                    <a:pt x="258787" y="21907"/>
                  </a:lnTo>
                  <a:lnTo>
                    <a:pt x="262839" y="13246"/>
                  </a:lnTo>
                  <a:close/>
                </a:path>
                <a:path w="558164" h="540385">
                  <a:moveTo>
                    <a:pt x="294678" y="22339"/>
                  </a:moveTo>
                  <a:lnTo>
                    <a:pt x="293611" y="9080"/>
                  </a:lnTo>
                  <a:lnTo>
                    <a:pt x="281838" y="16649"/>
                  </a:lnTo>
                  <a:lnTo>
                    <a:pt x="278218" y="26454"/>
                  </a:lnTo>
                  <a:lnTo>
                    <a:pt x="278904" y="34950"/>
                  </a:lnTo>
                  <a:lnTo>
                    <a:pt x="279996" y="38582"/>
                  </a:lnTo>
                  <a:lnTo>
                    <a:pt x="284670" y="36068"/>
                  </a:lnTo>
                  <a:lnTo>
                    <a:pt x="290626" y="31000"/>
                  </a:lnTo>
                  <a:lnTo>
                    <a:pt x="294678" y="22339"/>
                  </a:lnTo>
                  <a:close/>
                </a:path>
                <a:path w="558164" h="540385">
                  <a:moveTo>
                    <a:pt x="391693" y="37084"/>
                  </a:moveTo>
                  <a:lnTo>
                    <a:pt x="390639" y="23837"/>
                  </a:lnTo>
                  <a:lnTo>
                    <a:pt x="378853" y="31394"/>
                  </a:lnTo>
                  <a:lnTo>
                    <a:pt x="375246" y="41198"/>
                  </a:lnTo>
                  <a:lnTo>
                    <a:pt x="375932" y="49707"/>
                  </a:lnTo>
                  <a:lnTo>
                    <a:pt x="377012" y="53327"/>
                  </a:lnTo>
                  <a:lnTo>
                    <a:pt x="381698" y="50825"/>
                  </a:lnTo>
                  <a:lnTo>
                    <a:pt x="387654" y="45745"/>
                  </a:lnTo>
                  <a:lnTo>
                    <a:pt x="391693" y="37084"/>
                  </a:lnTo>
                  <a:close/>
                </a:path>
                <a:path w="558164" h="540385">
                  <a:moveTo>
                    <a:pt x="452031" y="105879"/>
                  </a:moveTo>
                  <a:lnTo>
                    <a:pt x="450964" y="92633"/>
                  </a:lnTo>
                  <a:lnTo>
                    <a:pt x="439191" y="100190"/>
                  </a:lnTo>
                  <a:lnTo>
                    <a:pt x="435584" y="109994"/>
                  </a:lnTo>
                  <a:lnTo>
                    <a:pt x="436257" y="118503"/>
                  </a:lnTo>
                  <a:lnTo>
                    <a:pt x="437349" y="122123"/>
                  </a:lnTo>
                  <a:lnTo>
                    <a:pt x="442036" y="119608"/>
                  </a:lnTo>
                  <a:lnTo>
                    <a:pt x="447979" y="114528"/>
                  </a:lnTo>
                  <a:lnTo>
                    <a:pt x="452031" y="105879"/>
                  </a:lnTo>
                  <a:close/>
                </a:path>
                <a:path w="558164" h="540385">
                  <a:moveTo>
                    <a:pt x="500761" y="134454"/>
                  </a:moveTo>
                  <a:lnTo>
                    <a:pt x="499706" y="121208"/>
                  </a:lnTo>
                  <a:lnTo>
                    <a:pt x="487921" y="128765"/>
                  </a:lnTo>
                  <a:lnTo>
                    <a:pt x="484314" y="138582"/>
                  </a:lnTo>
                  <a:lnTo>
                    <a:pt x="485000" y="147078"/>
                  </a:lnTo>
                  <a:lnTo>
                    <a:pt x="486092" y="150710"/>
                  </a:lnTo>
                  <a:lnTo>
                    <a:pt x="490766" y="148196"/>
                  </a:lnTo>
                  <a:lnTo>
                    <a:pt x="496722" y="143116"/>
                  </a:lnTo>
                  <a:lnTo>
                    <a:pt x="500761" y="134454"/>
                  </a:lnTo>
                  <a:close/>
                </a:path>
                <a:path w="558164" h="540385">
                  <a:moveTo>
                    <a:pt x="508292" y="332638"/>
                  </a:moveTo>
                  <a:lnTo>
                    <a:pt x="278142" y="145808"/>
                  </a:lnTo>
                  <a:lnTo>
                    <a:pt x="47993" y="334276"/>
                  </a:lnTo>
                  <a:lnTo>
                    <a:pt x="48133" y="539318"/>
                  </a:lnTo>
                  <a:lnTo>
                    <a:pt x="508190" y="540296"/>
                  </a:lnTo>
                  <a:lnTo>
                    <a:pt x="508292" y="332638"/>
                  </a:lnTo>
                  <a:close/>
                </a:path>
                <a:path w="558164" h="540385">
                  <a:moveTo>
                    <a:pt x="530009" y="165963"/>
                  </a:moveTo>
                  <a:lnTo>
                    <a:pt x="528942" y="152717"/>
                  </a:lnTo>
                  <a:lnTo>
                    <a:pt x="517169" y="160274"/>
                  </a:lnTo>
                  <a:lnTo>
                    <a:pt x="513549" y="170091"/>
                  </a:lnTo>
                  <a:lnTo>
                    <a:pt x="514235" y="178587"/>
                  </a:lnTo>
                  <a:lnTo>
                    <a:pt x="515327" y="182206"/>
                  </a:lnTo>
                  <a:lnTo>
                    <a:pt x="520001" y="179705"/>
                  </a:lnTo>
                  <a:lnTo>
                    <a:pt x="525957" y="174625"/>
                  </a:lnTo>
                  <a:lnTo>
                    <a:pt x="530009" y="165963"/>
                  </a:lnTo>
                  <a:close/>
                </a:path>
                <a:path w="558164" h="540385">
                  <a:moveTo>
                    <a:pt x="558063" y="247103"/>
                  </a:moveTo>
                  <a:lnTo>
                    <a:pt x="557631" y="243293"/>
                  </a:lnTo>
                  <a:lnTo>
                    <a:pt x="557733" y="234403"/>
                  </a:lnTo>
                  <a:lnTo>
                    <a:pt x="554964" y="221703"/>
                  </a:lnTo>
                  <a:lnTo>
                    <a:pt x="525475" y="191363"/>
                  </a:lnTo>
                  <a:lnTo>
                    <a:pt x="522732" y="188683"/>
                  </a:lnTo>
                  <a:lnTo>
                    <a:pt x="517258" y="184873"/>
                  </a:lnTo>
                  <a:lnTo>
                    <a:pt x="515442" y="183603"/>
                  </a:lnTo>
                  <a:lnTo>
                    <a:pt x="505904" y="184873"/>
                  </a:lnTo>
                  <a:lnTo>
                    <a:pt x="503631" y="183603"/>
                  </a:lnTo>
                  <a:lnTo>
                    <a:pt x="501192" y="182333"/>
                  </a:lnTo>
                  <a:lnTo>
                    <a:pt x="498640" y="181063"/>
                  </a:lnTo>
                  <a:lnTo>
                    <a:pt x="498754" y="175983"/>
                  </a:lnTo>
                  <a:lnTo>
                    <a:pt x="498322" y="173443"/>
                  </a:lnTo>
                  <a:lnTo>
                    <a:pt x="502653" y="169633"/>
                  </a:lnTo>
                  <a:lnTo>
                    <a:pt x="506247" y="164553"/>
                  </a:lnTo>
                  <a:lnTo>
                    <a:pt x="508685" y="156933"/>
                  </a:lnTo>
                  <a:lnTo>
                    <a:pt x="508800" y="155663"/>
                  </a:lnTo>
                  <a:lnTo>
                    <a:pt x="509536" y="148043"/>
                  </a:lnTo>
                  <a:lnTo>
                    <a:pt x="499097" y="148043"/>
                  </a:lnTo>
                  <a:lnTo>
                    <a:pt x="492569" y="151853"/>
                  </a:lnTo>
                  <a:lnTo>
                    <a:pt x="488391" y="155663"/>
                  </a:lnTo>
                  <a:lnTo>
                    <a:pt x="485673" y="154393"/>
                  </a:lnTo>
                  <a:lnTo>
                    <a:pt x="482523" y="151853"/>
                  </a:lnTo>
                  <a:lnTo>
                    <a:pt x="478980" y="150583"/>
                  </a:lnTo>
                  <a:lnTo>
                    <a:pt x="478866" y="148043"/>
                  </a:lnTo>
                  <a:lnTo>
                    <a:pt x="478751" y="145503"/>
                  </a:lnTo>
                  <a:lnTo>
                    <a:pt x="478345" y="144233"/>
                  </a:lnTo>
                  <a:lnTo>
                    <a:pt x="477113" y="140423"/>
                  </a:lnTo>
                  <a:lnTo>
                    <a:pt x="472643" y="134073"/>
                  </a:lnTo>
                  <a:lnTo>
                    <a:pt x="468033" y="136613"/>
                  </a:lnTo>
                  <a:lnTo>
                    <a:pt x="465201" y="140423"/>
                  </a:lnTo>
                  <a:lnTo>
                    <a:pt x="463486" y="144233"/>
                  </a:lnTo>
                  <a:lnTo>
                    <a:pt x="461822" y="141693"/>
                  </a:lnTo>
                  <a:lnTo>
                    <a:pt x="459803" y="139153"/>
                  </a:lnTo>
                  <a:lnTo>
                    <a:pt x="457225" y="136613"/>
                  </a:lnTo>
                  <a:lnTo>
                    <a:pt x="459409" y="131533"/>
                  </a:lnTo>
                  <a:lnTo>
                    <a:pt x="460857" y="126453"/>
                  </a:lnTo>
                  <a:lnTo>
                    <a:pt x="460806" y="118833"/>
                  </a:lnTo>
                  <a:lnTo>
                    <a:pt x="449122" y="118833"/>
                  </a:lnTo>
                  <a:lnTo>
                    <a:pt x="442391" y="123913"/>
                  </a:lnTo>
                  <a:lnTo>
                    <a:pt x="438340" y="128993"/>
                  </a:lnTo>
                  <a:lnTo>
                    <a:pt x="435051" y="128993"/>
                  </a:lnTo>
                  <a:lnTo>
                    <a:pt x="431876" y="130263"/>
                  </a:lnTo>
                  <a:lnTo>
                    <a:pt x="428840" y="131533"/>
                  </a:lnTo>
                  <a:lnTo>
                    <a:pt x="430199" y="125183"/>
                  </a:lnTo>
                  <a:lnTo>
                    <a:pt x="430174" y="120103"/>
                  </a:lnTo>
                  <a:lnTo>
                    <a:pt x="428244" y="112483"/>
                  </a:lnTo>
                  <a:lnTo>
                    <a:pt x="423913" y="104863"/>
                  </a:lnTo>
                  <a:lnTo>
                    <a:pt x="420547" y="107403"/>
                  </a:lnTo>
                  <a:lnTo>
                    <a:pt x="418299" y="109943"/>
                  </a:lnTo>
                  <a:lnTo>
                    <a:pt x="416547" y="112483"/>
                  </a:lnTo>
                  <a:lnTo>
                    <a:pt x="413753" y="111213"/>
                  </a:lnTo>
                  <a:lnTo>
                    <a:pt x="410552" y="108673"/>
                  </a:lnTo>
                  <a:lnTo>
                    <a:pt x="404329" y="107403"/>
                  </a:lnTo>
                  <a:lnTo>
                    <a:pt x="399034" y="107403"/>
                  </a:lnTo>
                  <a:lnTo>
                    <a:pt x="398233" y="104863"/>
                  </a:lnTo>
                  <a:lnTo>
                    <a:pt x="397052" y="103593"/>
                  </a:lnTo>
                  <a:lnTo>
                    <a:pt x="395693" y="101053"/>
                  </a:lnTo>
                  <a:lnTo>
                    <a:pt x="407365" y="103593"/>
                  </a:lnTo>
                  <a:lnTo>
                    <a:pt x="409587" y="101053"/>
                  </a:lnTo>
                  <a:lnTo>
                    <a:pt x="416267" y="93433"/>
                  </a:lnTo>
                  <a:lnTo>
                    <a:pt x="412178" y="90906"/>
                  </a:lnTo>
                  <a:lnTo>
                    <a:pt x="405409" y="88353"/>
                  </a:lnTo>
                  <a:lnTo>
                    <a:pt x="396595" y="88353"/>
                  </a:lnTo>
                  <a:lnTo>
                    <a:pt x="386257" y="93433"/>
                  </a:lnTo>
                  <a:lnTo>
                    <a:pt x="384683" y="93433"/>
                  </a:lnTo>
                  <a:lnTo>
                    <a:pt x="383044" y="92163"/>
                  </a:lnTo>
                  <a:lnTo>
                    <a:pt x="377901" y="90906"/>
                  </a:lnTo>
                  <a:lnTo>
                    <a:pt x="374421" y="90906"/>
                  </a:lnTo>
                  <a:lnTo>
                    <a:pt x="371195" y="92163"/>
                  </a:lnTo>
                  <a:lnTo>
                    <a:pt x="372465" y="87083"/>
                  </a:lnTo>
                  <a:lnTo>
                    <a:pt x="373659" y="84543"/>
                  </a:lnTo>
                  <a:lnTo>
                    <a:pt x="374332" y="82003"/>
                  </a:lnTo>
                  <a:lnTo>
                    <a:pt x="381723" y="80733"/>
                  </a:lnTo>
                  <a:lnTo>
                    <a:pt x="390398" y="75653"/>
                  </a:lnTo>
                  <a:lnTo>
                    <a:pt x="397560" y="66763"/>
                  </a:lnTo>
                  <a:lnTo>
                    <a:pt x="400469" y="50253"/>
                  </a:lnTo>
                  <a:lnTo>
                    <a:pt x="384873" y="54063"/>
                  </a:lnTo>
                  <a:lnTo>
                    <a:pt x="376377" y="62953"/>
                  </a:lnTo>
                  <a:lnTo>
                    <a:pt x="372859" y="73113"/>
                  </a:lnTo>
                  <a:lnTo>
                    <a:pt x="372224" y="80733"/>
                  </a:lnTo>
                  <a:lnTo>
                    <a:pt x="369481" y="84543"/>
                  </a:lnTo>
                  <a:lnTo>
                    <a:pt x="367385" y="88353"/>
                  </a:lnTo>
                  <a:lnTo>
                    <a:pt x="365607" y="93433"/>
                  </a:lnTo>
                  <a:lnTo>
                    <a:pt x="365417" y="93433"/>
                  </a:lnTo>
                  <a:lnTo>
                    <a:pt x="365899" y="92163"/>
                  </a:lnTo>
                  <a:lnTo>
                    <a:pt x="366572" y="90512"/>
                  </a:lnTo>
                  <a:lnTo>
                    <a:pt x="367868" y="84543"/>
                  </a:lnTo>
                  <a:lnTo>
                    <a:pt x="368414" y="82003"/>
                  </a:lnTo>
                  <a:lnTo>
                    <a:pt x="367271" y="75653"/>
                  </a:lnTo>
                  <a:lnTo>
                    <a:pt x="365429" y="71843"/>
                  </a:lnTo>
                  <a:lnTo>
                    <a:pt x="364197" y="69303"/>
                  </a:lnTo>
                  <a:lnTo>
                    <a:pt x="367830" y="64223"/>
                  </a:lnTo>
                  <a:lnTo>
                    <a:pt x="368909" y="60413"/>
                  </a:lnTo>
                  <a:lnTo>
                    <a:pt x="369633" y="57873"/>
                  </a:lnTo>
                  <a:lnTo>
                    <a:pt x="369989" y="56603"/>
                  </a:lnTo>
                  <a:lnTo>
                    <a:pt x="369100" y="47713"/>
                  </a:lnTo>
                  <a:lnTo>
                    <a:pt x="363575" y="36283"/>
                  </a:lnTo>
                  <a:lnTo>
                    <a:pt x="354304" y="42633"/>
                  </a:lnTo>
                  <a:lnTo>
                    <a:pt x="351955" y="50253"/>
                  </a:lnTo>
                  <a:lnTo>
                    <a:pt x="352018" y="51523"/>
                  </a:lnTo>
                  <a:lnTo>
                    <a:pt x="352082" y="52793"/>
                  </a:lnTo>
                  <a:lnTo>
                    <a:pt x="352145" y="54063"/>
                  </a:lnTo>
                  <a:lnTo>
                    <a:pt x="352221" y="55333"/>
                  </a:lnTo>
                  <a:lnTo>
                    <a:pt x="352285" y="56603"/>
                  </a:lnTo>
                  <a:lnTo>
                    <a:pt x="352348" y="57873"/>
                  </a:lnTo>
                  <a:lnTo>
                    <a:pt x="350113" y="56603"/>
                  </a:lnTo>
                  <a:lnTo>
                    <a:pt x="347764" y="55333"/>
                  </a:lnTo>
                  <a:lnTo>
                    <a:pt x="342328" y="54063"/>
                  </a:lnTo>
                  <a:lnTo>
                    <a:pt x="336651" y="54063"/>
                  </a:lnTo>
                  <a:lnTo>
                    <a:pt x="334911" y="48983"/>
                  </a:lnTo>
                  <a:lnTo>
                    <a:pt x="334467" y="47713"/>
                  </a:lnTo>
                  <a:lnTo>
                    <a:pt x="333603" y="45173"/>
                  </a:lnTo>
                  <a:lnTo>
                    <a:pt x="326707" y="38823"/>
                  </a:lnTo>
                  <a:lnTo>
                    <a:pt x="317627" y="37553"/>
                  </a:lnTo>
                  <a:lnTo>
                    <a:pt x="309245" y="36283"/>
                  </a:lnTo>
                  <a:lnTo>
                    <a:pt x="301345" y="38823"/>
                  </a:lnTo>
                  <a:lnTo>
                    <a:pt x="294411" y="42633"/>
                  </a:lnTo>
                  <a:lnTo>
                    <a:pt x="288937" y="47713"/>
                  </a:lnTo>
                  <a:lnTo>
                    <a:pt x="287147" y="47713"/>
                  </a:lnTo>
                  <a:lnTo>
                    <a:pt x="280314" y="46443"/>
                  </a:lnTo>
                  <a:lnTo>
                    <a:pt x="274434" y="46443"/>
                  </a:lnTo>
                  <a:lnTo>
                    <a:pt x="269214" y="48983"/>
                  </a:lnTo>
                  <a:lnTo>
                    <a:pt x="268262" y="47713"/>
                  </a:lnTo>
                  <a:lnTo>
                    <a:pt x="266242" y="46443"/>
                  </a:lnTo>
                  <a:lnTo>
                    <a:pt x="269430" y="42633"/>
                  </a:lnTo>
                  <a:lnTo>
                    <a:pt x="271678" y="36283"/>
                  </a:lnTo>
                  <a:lnTo>
                    <a:pt x="271614" y="26123"/>
                  </a:lnTo>
                  <a:lnTo>
                    <a:pt x="261404" y="27393"/>
                  </a:lnTo>
                  <a:lnTo>
                    <a:pt x="254025" y="31203"/>
                  </a:lnTo>
                  <a:lnTo>
                    <a:pt x="248996" y="36283"/>
                  </a:lnTo>
                  <a:lnTo>
                    <a:pt x="245859" y="42633"/>
                  </a:lnTo>
                  <a:lnTo>
                    <a:pt x="237286" y="45173"/>
                  </a:lnTo>
                  <a:lnTo>
                    <a:pt x="233514" y="47713"/>
                  </a:lnTo>
                  <a:lnTo>
                    <a:pt x="237718" y="42633"/>
                  </a:lnTo>
                  <a:lnTo>
                    <a:pt x="240830" y="35013"/>
                  </a:lnTo>
                  <a:lnTo>
                    <a:pt x="240728" y="31203"/>
                  </a:lnTo>
                  <a:lnTo>
                    <a:pt x="240601" y="26123"/>
                  </a:lnTo>
                  <a:lnTo>
                    <a:pt x="240576" y="24853"/>
                  </a:lnTo>
                  <a:lnTo>
                    <a:pt x="234721" y="12153"/>
                  </a:lnTo>
                  <a:lnTo>
                    <a:pt x="225793" y="22313"/>
                  </a:lnTo>
                  <a:lnTo>
                    <a:pt x="223354" y="32473"/>
                  </a:lnTo>
                  <a:lnTo>
                    <a:pt x="224967" y="41363"/>
                  </a:lnTo>
                  <a:lnTo>
                    <a:pt x="228193" y="47713"/>
                  </a:lnTo>
                  <a:lnTo>
                    <a:pt x="228117" y="48983"/>
                  </a:lnTo>
                  <a:lnTo>
                    <a:pt x="228028" y="54063"/>
                  </a:lnTo>
                  <a:lnTo>
                    <a:pt x="223837" y="54063"/>
                  </a:lnTo>
                  <a:lnTo>
                    <a:pt x="220497" y="52793"/>
                  </a:lnTo>
                  <a:lnTo>
                    <a:pt x="217157" y="54063"/>
                  </a:lnTo>
                  <a:lnTo>
                    <a:pt x="217131" y="47713"/>
                  </a:lnTo>
                  <a:lnTo>
                    <a:pt x="215226" y="41363"/>
                  </a:lnTo>
                  <a:lnTo>
                    <a:pt x="209842" y="33743"/>
                  </a:lnTo>
                  <a:lnTo>
                    <a:pt x="199313" y="28663"/>
                  </a:lnTo>
                  <a:lnTo>
                    <a:pt x="199161" y="31203"/>
                  </a:lnTo>
                  <a:lnTo>
                    <a:pt x="199072" y="32473"/>
                  </a:lnTo>
                  <a:lnTo>
                    <a:pt x="198615" y="40093"/>
                  </a:lnTo>
                  <a:lnTo>
                    <a:pt x="201612" y="46443"/>
                  </a:lnTo>
                  <a:lnTo>
                    <a:pt x="206629" y="51523"/>
                  </a:lnTo>
                  <a:lnTo>
                    <a:pt x="211963" y="54063"/>
                  </a:lnTo>
                  <a:lnTo>
                    <a:pt x="205041" y="56603"/>
                  </a:lnTo>
                  <a:lnTo>
                    <a:pt x="201498" y="59143"/>
                  </a:lnTo>
                  <a:lnTo>
                    <a:pt x="201193" y="60413"/>
                  </a:lnTo>
                  <a:lnTo>
                    <a:pt x="198120" y="60413"/>
                  </a:lnTo>
                  <a:lnTo>
                    <a:pt x="198247" y="54063"/>
                  </a:lnTo>
                  <a:lnTo>
                    <a:pt x="196951" y="48983"/>
                  </a:lnTo>
                  <a:lnTo>
                    <a:pt x="185178" y="56603"/>
                  </a:lnTo>
                  <a:lnTo>
                    <a:pt x="181571" y="66763"/>
                  </a:lnTo>
                  <a:lnTo>
                    <a:pt x="181762" y="69303"/>
                  </a:lnTo>
                  <a:lnTo>
                    <a:pt x="181864" y="70573"/>
                  </a:lnTo>
                  <a:lnTo>
                    <a:pt x="181965" y="71843"/>
                  </a:lnTo>
                  <a:lnTo>
                    <a:pt x="182054" y="73113"/>
                  </a:lnTo>
                  <a:lnTo>
                    <a:pt x="182156" y="74383"/>
                  </a:lnTo>
                  <a:lnTo>
                    <a:pt x="182257" y="75653"/>
                  </a:lnTo>
                  <a:lnTo>
                    <a:pt x="183349" y="78193"/>
                  </a:lnTo>
                  <a:lnTo>
                    <a:pt x="185153" y="78193"/>
                  </a:lnTo>
                  <a:lnTo>
                    <a:pt x="189433" y="75653"/>
                  </a:lnTo>
                  <a:lnTo>
                    <a:pt x="192989" y="71843"/>
                  </a:lnTo>
                  <a:lnTo>
                    <a:pt x="192316" y="74383"/>
                  </a:lnTo>
                  <a:lnTo>
                    <a:pt x="191922" y="78193"/>
                  </a:lnTo>
                  <a:lnTo>
                    <a:pt x="184658" y="84543"/>
                  </a:lnTo>
                  <a:lnTo>
                    <a:pt x="180619" y="92163"/>
                  </a:lnTo>
                  <a:lnTo>
                    <a:pt x="178879" y="99783"/>
                  </a:lnTo>
                  <a:lnTo>
                    <a:pt x="178803" y="101053"/>
                  </a:lnTo>
                  <a:lnTo>
                    <a:pt x="178714" y="102323"/>
                  </a:lnTo>
                  <a:lnTo>
                    <a:pt x="178625" y="103593"/>
                  </a:lnTo>
                  <a:lnTo>
                    <a:pt x="178536" y="104863"/>
                  </a:lnTo>
                  <a:lnTo>
                    <a:pt x="167716" y="104863"/>
                  </a:lnTo>
                  <a:lnTo>
                    <a:pt x="167398" y="102323"/>
                  </a:lnTo>
                  <a:lnTo>
                    <a:pt x="167322" y="101053"/>
                  </a:lnTo>
                  <a:lnTo>
                    <a:pt x="167220" y="98513"/>
                  </a:lnTo>
                  <a:lnTo>
                    <a:pt x="171665" y="93433"/>
                  </a:lnTo>
                  <a:lnTo>
                    <a:pt x="175577" y="84543"/>
                  </a:lnTo>
                  <a:lnTo>
                    <a:pt x="175983" y="74383"/>
                  </a:lnTo>
                  <a:lnTo>
                    <a:pt x="169900" y="61683"/>
                  </a:lnTo>
                  <a:lnTo>
                    <a:pt x="160972" y="70573"/>
                  </a:lnTo>
                  <a:lnTo>
                    <a:pt x="158534" y="80733"/>
                  </a:lnTo>
                  <a:lnTo>
                    <a:pt x="160147" y="89623"/>
                  </a:lnTo>
                  <a:lnTo>
                    <a:pt x="163372" y="95973"/>
                  </a:lnTo>
                  <a:lnTo>
                    <a:pt x="163283" y="106133"/>
                  </a:lnTo>
                  <a:lnTo>
                    <a:pt x="160451" y="107403"/>
                  </a:lnTo>
                  <a:lnTo>
                    <a:pt x="157695" y="108673"/>
                  </a:lnTo>
                  <a:lnTo>
                    <a:pt x="153250" y="112483"/>
                  </a:lnTo>
                  <a:lnTo>
                    <a:pt x="151688" y="113753"/>
                  </a:lnTo>
                  <a:lnTo>
                    <a:pt x="150241" y="116293"/>
                  </a:lnTo>
                  <a:lnTo>
                    <a:pt x="146354" y="112483"/>
                  </a:lnTo>
                  <a:lnTo>
                    <a:pt x="141033" y="109943"/>
                  </a:lnTo>
                  <a:lnTo>
                    <a:pt x="134035" y="108673"/>
                  </a:lnTo>
                  <a:lnTo>
                    <a:pt x="125133" y="109943"/>
                  </a:lnTo>
                  <a:lnTo>
                    <a:pt x="126225" y="113753"/>
                  </a:lnTo>
                  <a:lnTo>
                    <a:pt x="127711" y="116293"/>
                  </a:lnTo>
                  <a:lnTo>
                    <a:pt x="129362" y="118833"/>
                  </a:lnTo>
                  <a:lnTo>
                    <a:pt x="127609" y="118833"/>
                  </a:lnTo>
                  <a:lnTo>
                    <a:pt x="113957" y="142963"/>
                  </a:lnTo>
                  <a:lnTo>
                    <a:pt x="115214" y="150583"/>
                  </a:lnTo>
                  <a:lnTo>
                    <a:pt x="114427" y="151853"/>
                  </a:lnTo>
                  <a:lnTo>
                    <a:pt x="113652" y="151853"/>
                  </a:lnTo>
                  <a:lnTo>
                    <a:pt x="107530" y="156933"/>
                  </a:lnTo>
                  <a:lnTo>
                    <a:pt x="104228" y="162013"/>
                  </a:lnTo>
                  <a:lnTo>
                    <a:pt x="102882" y="168363"/>
                  </a:lnTo>
                  <a:lnTo>
                    <a:pt x="102438" y="168363"/>
                  </a:lnTo>
                  <a:lnTo>
                    <a:pt x="102311" y="167093"/>
                  </a:lnTo>
                  <a:lnTo>
                    <a:pt x="102552" y="165823"/>
                  </a:lnTo>
                  <a:lnTo>
                    <a:pt x="102539" y="164553"/>
                  </a:lnTo>
                  <a:lnTo>
                    <a:pt x="94475" y="164553"/>
                  </a:lnTo>
                  <a:lnTo>
                    <a:pt x="88900" y="167093"/>
                  </a:lnTo>
                  <a:lnTo>
                    <a:pt x="84747" y="169633"/>
                  </a:lnTo>
                  <a:lnTo>
                    <a:pt x="82423" y="170903"/>
                  </a:lnTo>
                  <a:lnTo>
                    <a:pt x="80162" y="172173"/>
                  </a:lnTo>
                  <a:lnTo>
                    <a:pt x="75755" y="175983"/>
                  </a:lnTo>
                  <a:lnTo>
                    <a:pt x="73799" y="177253"/>
                  </a:lnTo>
                  <a:lnTo>
                    <a:pt x="72186" y="179793"/>
                  </a:lnTo>
                  <a:lnTo>
                    <a:pt x="69164" y="179793"/>
                  </a:lnTo>
                  <a:lnTo>
                    <a:pt x="71424" y="173443"/>
                  </a:lnTo>
                  <a:lnTo>
                    <a:pt x="72136" y="167093"/>
                  </a:lnTo>
                  <a:lnTo>
                    <a:pt x="70497" y="159473"/>
                  </a:lnTo>
                  <a:lnTo>
                    <a:pt x="65646" y="150583"/>
                  </a:lnTo>
                  <a:lnTo>
                    <a:pt x="58051" y="158203"/>
                  </a:lnTo>
                  <a:lnTo>
                    <a:pt x="54724" y="165823"/>
                  </a:lnTo>
                  <a:lnTo>
                    <a:pt x="54622" y="169633"/>
                  </a:lnTo>
                  <a:lnTo>
                    <a:pt x="54521" y="173443"/>
                  </a:lnTo>
                  <a:lnTo>
                    <a:pt x="56261" y="179793"/>
                  </a:lnTo>
                  <a:lnTo>
                    <a:pt x="53289" y="181063"/>
                  </a:lnTo>
                  <a:lnTo>
                    <a:pt x="50406" y="182333"/>
                  </a:lnTo>
                  <a:lnTo>
                    <a:pt x="47777" y="183603"/>
                  </a:lnTo>
                  <a:lnTo>
                    <a:pt x="46685" y="177253"/>
                  </a:lnTo>
                  <a:lnTo>
                    <a:pt x="42799" y="170903"/>
                  </a:lnTo>
                  <a:lnTo>
                    <a:pt x="30251" y="167093"/>
                  </a:lnTo>
                  <a:lnTo>
                    <a:pt x="29540" y="175983"/>
                  </a:lnTo>
                  <a:lnTo>
                    <a:pt x="29438" y="177253"/>
                  </a:lnTo>
                  <a:lnTo>
                    <a:pt x="31813" y="183603"/>
                  </a:lnTo>
                  <a:lnTo>
                    <a:pt x="36106" y="188683"/>
                  </a:lnTo>
                  <a:lnTo>
                    <a:pt x="41300" y="191363"/>
                  </a:lnTo>
                  <a:lnTo>
                    <a:pt x="40944" y="191363"/>
                  </a:lnTo>
                  <a:lnTo>
                    <a:pt x="39484" y="193763"/>
                  </a:lnTo>
                  <a:lnTo>
                    <a:pt x="38430" y="196303"/>
                  </a:lnTo>
                  <a:lnTo>
                    <a:pt x="37757" y="198843"/>
                  </a:lnTo>
                  <a:lnTo>
                    <a:pt x="33528" y="197573"/>
                  </a:lnTo>
                  <a:lnTo>
                    <a:pt x="28028" y="197573"/>
                  </a:lnTo>
                  <a:lnTo>
                    <a:pt x="20866" y="200113"/>
                  </a:lnTo>
                  <a:lnTo>
                    <a:pt x="21666" y="202653"/>
                  </a:lnTo>
                  <a:lnTo>
                    <a:pt x="22656" y="203923"/>
                  </a:lnTo>
                  <a:lnTo>
                    <a:pt x="23749" y="206463"/>
                  </a:lnTo>
                  <a:lnTo>
                    <a:pt x="21869" y="206463"/>
                  </a:lnTo>
                  <a:lnTo>
                    <a:pt x="20027" y="207733"/>
                  </a:lnTo>
                  <a:lnTo>
                    <a:pt x="18338" y="209003"/>
                  </a:lnTo>
                  <a:lnTo>
                    <a:pt x="11391" y="215353"/>
                  </a:lnTo>
                  <a:lnTo>
                    <a:pt x="5270" y="222973"/>
                  </a:lnTo>
                  <a:lnTo>
                    <a:pt x="1485" y="231863"/>
                  </a:lnTo>
                  <a:lnTo>
                    <a:pt x="1536" y="240753"/>
                  </a:lnTo>
                  <a:lnTo>
                    <a:pt x="749" y="240753"/>
                  </a:lnTo>
                  <a:lnTo>
                    <a:pt x="63" y="253453"/>
                  </a:lnTo>
                  <a:lnTo>
                    <a:pt x="0" y="254723"/>
                  </a:lnTo>
                  <a:lnTo>
                    <a:pt x="1778" y="255993"/>
                  </a:lnTo>
                  <a:lnTo>
                    <a:pt x="3352" y="257835"/>
                  </a:lnTo>
                  <a:lnTo>
                    <a:pt x="2794" y="258292"/>
                  </a:lnTo>
                  <a:lnTo>
                    <a:pt x="28511" y="289979"/>
                  </a:lnTo>
                  <a:lnTo>
                    <a:pt x="278130" y="87337"/>
                  </a:lnTo>
                  <a:lnTo>
                    <a:pt x="527773" y="289979"/>
                  </a:lnTo>
                  <a:lnTo>
                    <a:pt x="547890" y="265201"/>
                  </a:lnTo>
                  <a:lnTo>
                    <a:pt x="548817" y="264883"/>
                  </a:lnTo>
                  <a:lnTo>
                    <a:pt x="552754" y="259803"/>
                  </a:lnTo>
                  <a:lnTo>
                    <a:pt x="553656" y="258089"/>
                  </a:lnTo>
                  <a:lnTo>
                    <a:pt x="555409" y="255943"/>
                  </a:lnTo>
                  <a:lnTo>
                    <a:pt x="554977" y="255612"/>
                  </a:lnTo>
                  <a:lnTo>
                    <a:pt x="556133" y="253453"/>
                  </a:lnTo>
                  <a:lnTo>
                    <a:pt x="558063" y="247103"/>
                  </a:lnTo>
                  <a:close/>
                </a:path>
              </a:pathLst>
            </a:custGeom>
            <a:solidFill>
              <a:srgbClr val="FFFFFF">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40" name="object 12">
              <a:extLst>
                <a:ext uri="{FF2B5EF4-FFF2-40B4-BE49-F238E27FC236}">
                  <a16:creationId xmlns:a16="http://schemas.microsoft.com/office/drawing/2014/main" id="{391B935D-3A4A-E378-3B25-3211B8A111BC}"/>
                </a:ext>
              </a:extLst>
            </p:cNvPr>
            <p:cNvSpPr/>
            <p:nvPr/>
          </p:nvSpPr>
          <p:spPr>
            <a:xfrm>
              <a:off x="3149639" y="2303028"/>
              <a:ext cx="562610" cy="230504"/>
            </a:xfrm>
            <a:custGeom>
              <a:avLst/>
              <a:gdLst/>
              <a:ahLst/>
              <a:cxnLst/>
              <a:rect l="l" t="t" r="r" b="b"/>
              <a:pathLst>
                <a:path w="562610" h="230505">
                  <a:moveTo>
                    <a:pt x="562213" y="228192"/>
                  </a:moveTo>
                  <a:lnTo>
                    <a:pt x="281101" y="0"/>
                  </a:lnTo>
                  <a:lnTo>
                    <a:pt x="0" y="230181"/>
                  </a:lnTo>
                </a:path>
              </a:pathLst>
            </a:custGeom>
            <a:ln w="31412">
              <a:solidFill>
                <a:srgbClr val="9E9366"/>
              </a:solidFill>
            </a:ln>
          </p:spPr>
          <p:txBody>
            <a:bodyPr wrap="square" lIns="0" tIns="0" rIns="0" bIns="0" rtlCol="0"/>
            <a:lstStyle/>
            <a:p>
              <a:pPr defTabSz="1219170">
                <a:defRPr/>
              </a:pPr>
              <a:endParaRPr sz="2400" kern="0">
                <a:solidFill>
                  <a:sysClr val="windowText" lastClr="000000"/>
                </a:solidFill>
              </a:endParaRPr>
            </a:p>
          </p:txBody>
        </p:sp>
      </p:grpSp>
      <p:sp>
        <p:nvSpPr>
          <p:cNvPr id="20" name="object 27">
            <a:extLst>
              <a:ext uri="{FF2B5EF4-FFF2-40B4-BE49-F238E27FC236}">
                <a16:creationId xmlns:a16="http://schemas.microsoft.com/office/drawing/2014/main" id="{4648F353-F1D1-D421-0902-BA42D9B32721}"/>
              </a:ext>
            </a:extLst>
          </p:cNvPr>
          <p:cNvSpPr txBox="1"/>
          <p:nvPr/>
        </p:nvSpPr>
        <p:spPr>
          <a:xfrm>
            <a:off x="909723" y="1916655"/>
            <a:ext cx="1831740" cy="421483"/>
          </a:xfrm>
          <a:prstGeom prst="rect">
            <a:avLst/>
          </a:prstGeom>
        </p:spPr>
        <p:txBody>
          <a:bodyPr vert="horz" wrap="square" lIns="0" tIns="21167" rIns="0" bIns="0" rtlCol="0">
            <a:spAutoFit/>
          </a:bodyPr>
          <a:lstStyle/>
          <a:p>
            <a:pPr marL="16933" defTabSz="1219170">
              <a:spcBef>
                <a:spcPts val="167"/>
              </a:spcBef>
              <a:defRPr/>
            </a:pPr>
            <a:r>
              <a:rPr sz="2600" kern="0" dirty="0">
                <a:solidFill>
                  <a:sysClr val="windowText" lastClr="000000"/>
                </a:solidFill>
                <a:latin typeface="Gotham HTF Medium"/>
                <a:cs typeface="Gotham HTF Medium"/>
              </a:rPr>
              <a:t>Green</a:t>
            </a:r>
            <a:r>
              <a:rPr sz="2600" kern="0" spc="27"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roofs</a:t>
            </a:r>
            <a:endParaRPr sz="2600" kern="0" dirty="0">
              <a:solidFill>
                <a:sysClr val="windowText" lastClr="000000"/>
              </a:solidFill>
              <a:latin typeface="Gotham HTF Medium"/>
              <a:cs typeface="Gotham HTF Medium"/>
            </a:endParaRPr>
          </a:p>
        </p:txBody>
      </p:sp>
      <p:grpSp>
        <p:nvGrpSpPr>
          <p:cNvPr id="42" name="Group 41">
            <a:extLst>
              <a:ext uri="{FF2B5EF4-FFF2-40B4-BE49-F238E27FC236}">
                <a16:creationId xmlns:a16="http://schemas.microsoft.com/office/drawing/2014/main" id="{69C6886C-0DA3-7292-0E35-9BE305EDF527}"/>
              </a:ext>
            </a:extLst>
          </p:cNvPr>
          <p:cNvGrpSpPr/>
          <p:nvPr/>
        </p:nvGrpSpPr>
        <p:grpSpPr>
          <a:xfrm>
            <a:off x="4121219" y="1874724"/>
            <a:ext cx="3808637" cy="615440"/>
            <a:chOff x="3645118" y="1111106"/>
            <a:chExt cx="2856478" cy="461580"/>
          </a:xfrm>
        </p:grpSpPr>
        <p:grpSp>
          <p:nvGrpSpPr>
            <p:cNvPr id="18" name="object 13">
              <a:extLst>
                <a:ext uri="{FF2B5EF4-FFF2-40B4-BE49-F238E27FC236}">
                  <a16:creationId xmlns:a16="http://schemas.microsoft.com/office/drawing/2014/main" id="{7FBF7424-9821-5925-026F-3B50EC95F6AD}"/>
                </a:ext>
              </a:extLst>
            </p:cNvPr>
            <p:cNvGrpSpPr/>
            <p:nvPr/>
          </p:nvGrpSpPr>
          <p:grpSpPr>
            <a:xfrm>
              <a:off x="3645118" y="1111106"/>
              <a:ext cx="461580" cy="461580"/>
              <a:chOff x="9588847" y="2089215"/>
              <a:chExt cx="926465" cy="926465"/>
            </a:xfrm>
          </p:grpSpPr>
          <p:sp>
            <p:nvSpPr>
              <p:cNvPr id="34" name="object 14">
                <a:extLst>
                  <a:ext uri="{FF2B5EF4-FFF2-40B4-BE49-F238E27FC236}">
                    <a16:creationId xmlns:a16="http://schemas.microsoft.com/office/drawing/2014/main" id="{326D54E7-983F-540E-4005-2DA7775EE273}"/>
                  </a:ext>
                </a:extLst>
              </p:cNvPr>
              <p:cNvSpPr/>
              <p:nvPr/>
            </p:nvSpPr>
            <p:spPr>
              <a:xfrm>
                <a:off x="9588847" y="2089215"/>
                <a:ext cx="926465" cy="926465"/>
              </a:xfrm>
              <a:custGeom>
                <a:avLst/>
                <a:gdLst/>
                <a:ahLst/>
                <a:cxnLst/>
                <a:rect l="l" t="t" r="r" b="b"/>
                <a:pathLst>
                  <a:path w="926465" h="926464">
                    <a:moveTo>
                      <a:pt x="463200" y="0"/>
                    </a:moveTo>
                    <a:lnTo>
                      <a:pt x="415841" y="2391"/>
                    </a:lnTo>
                    <a:lnTo>
                      <a:pt x="369850" y="9410"/>
                    </a:lnTo>
                    <a:lnTo>
                      <a:pt x="325460" y="20824"/>
                    </a:lnTo>
                    <a:lnTo>
                      <a:pt x="282903" y="36401"/>
                    </a:lnTo>
                    <a:lnTo>
                      <a:pt x="242413" y="55906"/>
                    </a:lnTo>
                    <a:lnTo>
                      <a:pt x="204222" y="79108"/>
                    </a:lnTo>
                    <a:lnTo>
                      <a:pt x="168563" y="105773"/>
                    </a:lnTo>
                    <a:lnTo>
                      <a:pt x="135669" y="135669"/>
                    </a:lnTo>
                    <a:lnTo>
                      <a:pt x="105773" y="168563"/>
                    </a:lnTo>
                    <a:lnTo>
                      <a:pt x="79108" y="204222"/>
                    </a:lnTo>
                    <a:lnTo>
                      <a:pt x="55906" y="242413"/>
                    </a:lnTo>
                    <a:lnTo>
                      <a:pt x="36401" y="282903"/>
                    </a:lnTo>
                    <a:lnTo>
                      <a:pt x="20824" y="325460"/>
                    </a:lnTo>
                    <a:lnTo>
                      <a:pt x="9410" y="369850"/>
                    </a:lnTo>
                    <a:lnTo>
                      <a:pt x="2391" y="415841"/>
                    </a:lnTo>
                    <a:lnTo>
                      <a:pt x="0" y="463200"/>
                    </a:lnTo>
                    <a:lnTo>
                      <a:pt x="2391" y="510561"/>
                    </a:lnTo>
                    <a:lnTo>
                      <a:pt x="9410" y="556553"/>
                    </a:lnTo>
                    <a:lnTo>
                      <a:pt x="20824" y="600944"/>
                    </a:lnTo>
                    <a:lnTo>
                      <a:pt x="36401" y="643501"/>
                    </a:lnTo>
                    <a:lnTo>
                      <a:pt x="55906" y="683992"/>
                    </a:lnTo>
                    <a:lnTo>
                      <a:pt x="79108" y="722183"/>
                    </a:lnTo>
                    <a:lnTo>
                      <a:pt x="105773" y="757841"/>
                    </a:lnTo>
                    <a:lnTo>
                      <a:pt x="135669" y="790735"/>
                    </a:lnTo>
                    <a:lnTo>
                      <a:pt x="168563" y="820630"/>
                    </a:lnTo>
                    <a:lnTo>
                      <a:pt x="204222" y="847295"/>
                    </a:lnTo>
                    <a:lnTo>
                      <a:pt x="242413" y="870496"/>
                    </a:lnTo>
                    <a:lnTo>
                      <a:pt x="282903" y="890001"/>
                    </a:lnTo>
                    <a:lnTo>
                      <a:pt x="325460" y="905577"/>
                    </a:lnTo>
                    <a:lnTo>
                      <a:pt x="369850" y="916990"/>
                    </a:lnTo>
                    <a:lnTo>
                      <a:pt x="415841" y="924009"/>
                    </a:lnTo>
                    <a:lnTo>
                      <a:pt x="463200" y="926401"/>
                    </a:lnTo>
                    <a:lnTo>
                      <a:pt x="510561" y="924009"/>
                    </a:lnTo>
                    <a:lnTo>
                      <a:pt x="556553" y="916990"/>
                    </a:lnTo>
                    <a:lnTo>
                      <a:pt x="600944" y="905577"/>
                    </a:lnTo>
                    <a:lnTo>
                      <a:pt x="643501" y="890001"/>
                    </a:lnTo>
                    <a:lnTo>
                      <a:pt x="683992" y="870496"/>
                    </a:lnTo>
                    <a:lnTo>
                      <a:pt x="722183" y="847295"/>
                    </a:lnTo>
                    <a:lnTo>
                      <a:pt x="757841" y="820630"/>
                    </a:lnTo>
                    <a:lnTo>
                      <a:pt x="790735" y="790735"/>
                    </a:lnTo>
                    <a:lnTo>
                      <a:pt x="820630" y="757841"/>
                    </a:lnTo>
                    <a:lnTo>
                      <a:pt x="847295" y="722183"/>
                    </a:lnTo>
                    <a:lnTo>
                      <a:pt x="870496" y="683992"/>
                    </a:lnTo>
                    <a:lnTo>
                      <a:pt x="890001" y="643501"/>
                    </a:lnTo>
                    <a:lnTo>
                      <a:pt x="905577" y="600944"/>
                    </a:lnTo>
                    <a:lnTo>
                      <a:pt x="916990" y="556553"/>
                    </a:lnTo>
                    <a:lnTo>
                      <a:pt x="924009" y="510561"/>
                    </a:lnTo>
                    <a:lnTo>
                      <a:pt x="926401" y="463200"/>
                    </a:lnTo>
                    <a:lnTo>
                      <a:pt x="924009" y="415841"/>
                    </a:lnTo>
                    <a:lnTo>
                      <a:pt x="916990" y="369850"/>
                    </a:lnTo>
                    <a:lnTo>
                      <a:pt x="905577" y="325460"/>
                    </a:lnTo>
                    <a:lnTo>
                      <a:pt x="890001" y="282903"/>
                    </a:lnTo>
                    <a:lnTo>
                      <a:pt x="870496" y="242413"/>
                    </a:lnTo>
                    <a:lnTo>
                      <a:pt x="847295" y="204222"/>
                    </a:lnTo>
                    <a:lnTo>
                      <a:pt x="820630" y="168563"/>
                    </a:lnTo>
                    <a:lnTo>
                      <a:pt x="790735" y="135669"/>
                    </a:lnTo>
                    <a:lnTo>
                      <a:pt x="757841" y="105773"/>
                    </a:lnTo>
                    <a:lnTo>
                      <a:pt x="722183" y="79108"/>
                    </a:lnTo>
                    <a:lnTo>
                      <a:pt x="683992" y="55906"/>
                    </a:lnTo>
                    <a:lnTo>
                      <a:pt x="643501" y="36401"/>
                    </a:lnTo>
                    <a:lnTo>
                      <a:pt x="600944" y="20824"/>
                    </a:lnTo>
                    <a:lnTo>
                      <a:pt x="556553" y="9410"/>
                    </a:lnTo>
                    <a:lnTo>
                      <a:pt x="510561" y="2391"/>
                    </a:lnTo>
                    <a:lnTo>
                      <a:pt x="463200" y="0"/>
                    </a:lnTo>
                    <a:close/>
                  </a:path>
                </a:pathLst>
              </a:custGeom>
              <a:solidFill>
                <a:srgbClr val="9E9366">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35" name="object 15">
                <a:extLst>
                  <a:ext uri="{FF2B5EF4-FFF2-40B4-BE49-F238E27FC236}">
                    <a16:creationId xmlns:a16="http://schemas.microsoft.com/office/drawing/2014/main" id="{5DBBCAED-200A-8E6F-6127-DC7B13861890}"/>
                  </a:ext>
                </a:extLst>
              </p:cNvPr>
              <p:cNvSpPr/>
              <p:nvPr/>
            </p:nvSpPr>
            <p:spPr>
              <a:xfrm>
                <a:off x="9800125" y="2342120"/>
                <a:ext cx="504190" cy="455295"/>
              </a:xfrm>
              <a:custGeom>
                <a:avLst/>
                <a:gdLst/>
                <a:ahLst/>
                <a:cxnLst/>
                <a:rect l="l" t="t" r="r" b="b"/>
                <a:pathLst>
                  <a:path w="504190" h="455294">
                    <a:moveTo>
                      <a:pt x="503848" y="0"/>
                    </a:moveTo>
                    <a:lnTo>
                      <a:pt x="345685" y="100646"/>
                    </a:lnTo>
                    <a:lnTo>
                      <a:pt x="300297" y="121125"/>
                    </a:lnTo>
                    <a:lnTo>
                      <a:pt x="251924" y="127951"/>
                    </a:lnTo>
                    <a:lnTo>
                      <a:pt x="203551" y="121125"/>
                    </a:lnTo>
                    <a:lnTo>
                      <a:pt x="158162" y="100646"/>
                    </a:lnTo>
                    <a:lnTo>
                      <a:pt x="0" y="0"/>
                    </a:lnTo>
                    <a:lnTo>
                      <a:pt x="0" y="327110"/>
                    </a:lnTo>
                    <a:lnTo>
                      <a:pt x="158162" y="427756"/>
                    </a:lnTo>
                    <a:lnTo>
                      <a:pt x="203551" y="448235"/>
                    </a:lnTo>
                    <a:lnTo>
                      <a:pt x="251924" y="455062"/>
                    </a:lnTo>
                    <a:lnTo>
                      <a:pt x="300297" y="448235"/>
                    </a:lnTo>
                    <a:lnTo>
                      <a:pt x="345685" y="427756"/>
                    </a:lnTo>
                    <a:lnTo>
                      <a:pt x="503848" y="327110"/>
                    </a:lnTo>
                    <a:lnTo>
                      <a:pt x="503848" y="0"/>
                    </a:lnTo>
                    <a:close/>
                  </a:path>
                </a:pathLst>
              </a:custGeom>
              <a:solidFill>
                <a:srgbClr val="FFFFFF">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36" name="object 16">
                <a:extLst>
                  <a:ext uri="{FF2B5EF4-FFF2-40B4-BE49-F238E27FC236}">
                    <a16:creationId xmlns:a16="http://schemas.microsoft.com/office/drawing/2014/main" id="{13382FF0-C18F-A118-1E85-60CA98FE1744}"/>
                  </a:ext>
                </a:extLst>
              </p:cNvPr>
              <p:cNvSpPr/>
              <p:nvPr/>
            </p:nvSpPr>
            <p:spPr>
              <a:xfrm>
                <a:off x="9800125" y="2342120"/>
                <a:ext cx="504190" cy="455295"/>
              </a:xfrm>
              <a:custGeom>
                <a:avLst/>
                <a:gdLst/>
                <a:ahLst/>
                <a:cxnLst/>
                <a:rect l="l" t="t" r="r" b="b"/>
                <a:pathLst>
                  <a:path w="504190" h="455294">
                    <a:moveTo>
                      <a:pt x="0" y="0"/>
                    </a:moveTo>
                    <a:lnTo>
                      <a:pt x="158162" y="100646"/>
                    </a:lnTo>
                    <a:lnTo>
                      <a:pt x="203551" y="121125"/>
                    </a:lnTo>
                    <a:lnTo>
                      <a:pt x="251924" y="127951"/>
                    </a:lnTo>
                    <a:lnTo>
                      <a:pt x="300297" y="121125"/>
                    </a:lnTo>
                    <a:lnTo>
                      <a:pt x="345685" y="100646"/>
                    </a:lnTo>
                    <a:lnTo>
                      <a:pt x="503848" y="0"/>
                    </a:lnTo>
                    <a:lnTo>
                      <a:pt x="503848" y="327110"/>
                    </a:lnTo>
                    <a:lnTo>
                      <a:pt x="345685" y="427756"/>
                    </a:lnTo>
                    <a:lnTo>
                      <a:pt x="300297" y="448235"/>
                    </a:lnTo>
                    <a:lnTo>
                      <a:pt x="251924" y="455062"/>
                    </a:lnTo>
                    <a:lnTo>
                      <a:pt x="203551" y="448235"/>
                    </a:lnTo>
                    <a:lnTo>
                      <a:pt x="158162" y="427756"/>
                    </a:lnTo>
                    <a:lnTo>
                      <a:pt x="0" y="327110"/>
                    </a:lnTo>
                    <a:lnTo>
                      <a:pt x="0" y="638"/>
                    </a:lnTo>
                    <a:lnTo>
                      <a:pt x="0" y="0"/>
                    </a:lnTo>
                    <a:close/>
                  </a:path>
                </a:pathLst>
              </a:custGeom>
              <a:ln w="31412">
                <a:solidFill>
                  <a:srgbClr val="9E9366"/>
                </a:solidFill>
              </a:ln>
            </p:spPr>
            <p:txBody>
              <a:bodyPr wrap="square" lIns="0" tIns="0" rIns="0" bIns="0" rtlCol="0"/>
              <a:lstStyle/>
              <a:p>
                <a:pPr defTabSz="1219170">
                  <a:defRPr/>
                </a:pPr>
                <a:endParaRPr sz="2400" kern="0">
                  <a:solidFill>
                    <a:sysClr val="windowText" lastClr="000000"/>
                  </a:solidFill>
                </a:endParaRPr>
              </a:p>
            </p:txBody>
          </p:sp>
          <p:sp>
            <p:nvSpPr>
              <p:cNvPr id="37" name="object 17">
                <a:extLst>
                  <a:ext uri="{FF2B5EF4-FFF2-40B4-BE49-F238E27FC236}">
                    <a16:creationId xmlns:a16="http://schemas.microsoft.com/office/drawing/2014/main" id="{707BA21B-A235-8701-4BA5-02125038200B}"/>
                  </a:ext>
                </a:extLst>
              </p:cNvPr>
              <p:cNvSpPr/>
              <p:nvPr/>
            </p:nvSpPr>
            <p:spPr>
              <a:xfrm>
                <a:off x="9800125" y="2304604"/>
                <a:ext cx="504190" cy="474980"/>
              </a:xfrm>
              <a:custGeom>
                <a:avLst/>
                <a:gdLst/>
                <a:ahLst/>
                <a:cxnLst/>
                <a:rect l="l" t="t" r="r" b="b"/>
                <a:pathLst>
                  <a:path w="504190" h="474980">
                    <a:moveTo>
                      <a:pt x="0" y="474571"/>
                    </a:moveTo>
                    <a:lnTo>
                      <a:pt x="0" y="0"/>
                    </a:lnTo>
                  </a:path>
                  <a:path w="504190" h="474980">
                    <a:moveTo>
                      <a:pt x="55987" y="474571"/>
                    </a:moveTo>
                    <a:lnTo>
                      <a:pt x="55987" y="0"/>
                    </a:lnTo>
                  </a:path>
                  <a:path w="504190" h="474980">
                    <a:moveTo>
                      <a:pt x="111965" y="474571"/>
                    </a:moveTo>
                    <a:lnTo>
                      <a:pt x="111965" y="0"/>
                    </a:lnTo>
                  </a:path>
                  <a:path w="504190" h="474980">
                    <a:moveTo>
                      <a:pt x="167953" y="474571"/>
                    </a:moveTo>
                    <a:lnTo>
                      <a:pt x="167953" y="0"/>
                    </a:lnTo>
                  </a:path>
                  <a:path w="504190" h="474980">
                    <a:moveTo>
                      <a:pt x="223930" y="474571"/>
                    </a:moveTo>
                    <a:lnTo>
                      <a:pt x="223930" y="0"/>
                    </a:lnTo>
                  </a:path>
                  <a:path w="504190" h="474980">
                    <a:moveTo>
                      <a:pt x="279918" y="474571"/>
                    </a:moveTo>
                    <a:lnTo>
                      <a:pt x="279918" y="0"/>
                    </a:lnTo>
                  </a:path>
                  <a:path w="504190" h="474980">
                    <a:moveTo>
                      <a:pt x="335895" y="474571"/>
                    </a:moveTo>
                    <a:lnTo>
                      <a:pt x="335895" y="0"/>
                    </a:lnTo>
                  </a:path>
                  <a:path w="504190" h="474980">
                    <a:moveTo>
                      <a:pt x="391883" y="474571"/>
                    </a:moveTo>
                    <a:lnTo>
                      <a:pt x="391883" y="0"/>
                    </a:lnTo>
                  </a:path>
                  <a:path w="504190" h="474980">
                    <a:moveTo>
                      <a:pt x="447860" y="474571"/>
                    </a:moveTo>
                    <a:lnTo>
                      <a:pt x="447860" y="0"/>
                    </a:lnTo>
                  </a:path>
                  <a:path w="504190" h="474980">
                    <a:moveTo>
                      <a:pt x="503848" y="474571"/>
                    </a:moveTo>
                    <a:lnTo>
                      <a:pt x="503848" y="0"/>
                    </a:lnTo>
                  </a:path>
                </a:pathLst>
              </a:custGeom>
              <a:ln w="18847">
                <a:solidFill>
                  <a:srgbClr val="9E9366"/>
                </a:solidFill>
              </a:ln>
            </p:spPr>
            <p:txBody>
              <a:bodyPr wrap="square" lIns="0" tIns="0" rIns="0" bIns="0" rtlCol="0"/>
              <a:lstStyle/>
              <a:p>
                <a:pPr defTabSz="1219170">
                  <a:defRPr/>
                </a:pPr>
                <a:endParaRPr sz="2400" kern="0">
                  <a:solidFill>
                    <a:sysClr val="windowText" lastClr="000000"/>
                  </a:solidFill>
                </a:endParaRPr>
              </a:p>
            </p:txBody>
          </p:sp>
        </p:grpSp>
        <p:sp>
          <p:nvSpPr>
            <p:cNvPr id="21" name="object 28">
              <a:extLst>
                <a:ext uri="{FF2B5EF4-FFF2-40B4-BE49-F238E27FC236}">
                  <a16:creationId xmlns:a16="http://schemas.microsoft.com/office/drawing/2014/main" id="{D317D8B2-D164-A478-F2EB-E055DA1F8FB4}"/>
                </a:ext>
              </a:extLst>
            </p:cNvPr>
            <p:cNvSpPr txBox="1"/>
            <p:nvPr/>
          </p:nvSpPr>
          <p:spPr>
            <a:xfrm>
              <a:off x="4211960" y="1174920"/>
              <a:ext cx="2289636" cy="316112"/>
            </a:xfrm>
            <a:prstGeom prst="rect">
              <a:avLst/>
            </a:prstGeom>
          </p:spPr>
          <p:txBody>
            <a:bodyPr vert="horz" wrap="square" lIns="0" tIns="21167" rIns="0" bIns="0" rtlCol="0">
              <a:spAutoFit/>
            </a:bodyPr>
            <a:lstStyle/>
            <a:p>
              <a:pPr marL="16933" defTabSz="1219170">
                <a:spcBef>
                  <a:spcPts val="167"/>
                </a:spcBef>
                <a:defRPr/>
              </a:pPr>
              <a:r>
                <a:rPr sz="2600" kern="0" dirty="0">
                  <a:solidFill>
                    <a:sysClr val="windowText" lastClr="000000"/>
                  </a:solidFill>
                  <a:latin typeface="Gotham HTF Medium"/>
                  <a:cs typeface="Gotham HTF Medium"/>
                </a:rPr>
                <a:t>Facade</a:t>
              </a:r>
              <a:r>
                <a:rPr sz="2600" kern="0" spc="33"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expression</a:t>
              </a:r>
              <a:endParaRPr sz="2600" kern="0" dirty="0">
                <a:solidFill>
                  <a:sysClr val="windowText" lastClr="000000"/>
                </a:solidFill>
                <a:latin typeface="Gotham HTF Medium"/>
                <a:cs typeface="Gotham HTF Medium"/>
              </a:endParaRPr>
            </a:p>
          </p:txBody>
        </p:sp>
      </p:grpSp>
      <p:grpSp>
        <p:nvGrpSpPr>
          <p:cNvPr id="43" name="Group 42">
            <a:extLst>
              <a:ext uri="{FF2B5EF4-FFF2-40B4-BE49-F238E27FC236}">
                <a16:creationId xmlns:a16="http://schemas.microsoft.com/office/drawing/2014/main" id="{A9B24B89-1F17-3570-090B-73FFDEB6053A}"/>
              </a:ext>
            </a:extLst>
          </p:cNvPr>
          <p:cNvGrpSpPr/>
          <p:nvPr/>
        </p:nvGrpSpPr>
        <p:grpSpPr>
          <a:xfrm>
            <a:off x="8140262" y="1781631"/>
            <a:ext cx="4467961" cy="823366"/>
            <a:chOff x="8316844" y="1359349"/>
            <a:chExt cx="3350971" cy="617525"/>
          </a:xfrm>
        </p:grpSpPr>
        <p:grpSp>
          <p:nvGrpSpPr>
            <p:cNvPr id="19" name="object 18">
              <a:extLst>
                <a:ext uri="{FF2B5EF4-FFF2-40B4-BE49-F238E27FC236}">
                  <a16:creationId xmlns:a16="http://schemas.microsoft.com/office/drawing/2014/main" id="{3FCD445C-33A1-9AE2-C579-F5312560652E}"/>
                </a:ext>
              </a:extLst>
            </p:cNvPr>
            <p:cNvGrpSpPr/>
            <p:nvPr/>
          </p:nvGrpSpPr>
          <p:grpSpPr>
            <a:xfrm>
              <a:off x="8316844" y="1439722"/>
              <a:ext cx="461580" cy="461580"/>
              <a:chOff x="16285032" y="2089215"/>
              <a:chExt cx="926465" cy="926465"/>
            </a:xfrm>
          </p:grpSpPr>
          <p:sp>
            <p:nvSpPr>
              <p:cNvPr id="27" name="object 19">
                <a:extLst>
                  <a:ext uri="{FF2B5EF4-FFF2-40B4-BE49-F238E27FC236}">
                    <a16:creationId xmlns:a16="http://schemas.microsoft.com/office/drawing/2014/main" id="{63653682-F929-05EA-F4D3-3CA54896BED8}"/>
                  </a:ext>
                </a:extLst>
              </p:cNvPr>
              <p:cNvSpPr/>
              <p:nvPr/>
            </p:nvSpPr>
            <p:spPr>
              <a:xfrm>
                <a:off x="16285032" y="2089215"/>
                <a:ext cx="926465" cy="926465"/>
              </a:xfrm>
              <a:custGeom>
                <a:avLst/>
                <a:gdLst/>
                <a:ahLst/>
                <a:cxnLst/>
                <a:rect l="l" t="t" r="r" b="b"/>
                <a:pathLst>
                  <a:path w="926465" h="926464">
                    <a:moveTo>
                      <a:pt x="463200" y="0"/>
                    </a:moveTo>
                    <a:lnTo>
                      <a:pt x="415841" y="2391"/>
                    </a:lnTo>
                    <a:lnTo>
                      <a:pt x="369850" y="9410"/>
                    </a:lnTo>
                    <a:lnTo>
                      <a:pt x="325460" y="20824"/>
                    </a:lnTo>
                    <a:lnTo>
                      <a:pt x="282903" y="36401"/>
                    </a:lnTo>
                    <a:lnTo>
                      <a:pt x="242413" y="55906"/>
                    </a:lnTo>
                    <a:lnTo>
                      <a:pt x="204222" y="79108"/>
                    </a:lnTo>
                    <a:lnTo>
                      <a:pt x="168563" y="105773"/>
                    </a:lnTo>
                    <a:lnTo>
                      <a:pt x="135669" y="135669"/>
                    </a:lnTo>
                    <a:lnTo>
                      <a:pt x="105773" y="168563"/>
                    </a:lnTo>
                    <a:lnTo>
                      <a:pt x="79108" y="204222"/>
                    </a:lnTo>
                    <a:lnTo>
                      <a:pt x="55906" y="242413"/>
                    </a:lnTo>
                    <a:lnTo>
                      <a:pt x="36401" y="282903"/>
                    </a:lnTo>
                    <a:lnTo>
                      <a:pt x="20824" y="325460"/>
                    </a:lnTo>
                    <a:lnTo>
                      <a:pt x="9410" y="369850"/>
                    </a:lnTo>
                    <a:lnTo>
                      <a:pt x="2391" y="415841"/>
                    </a:lnTo>
                    <a:lnTo>
                      <a:pt x="0" y="463200"/>
                    </a:lnTo>
                    <a:lnTo>
                      <a:pt x="2391" y="510561"/>
                    </a:lnTo>
                    <a:lnTo>
                      <a:pt x="9410" y="556553"/>
                    </a:lnTo>
                    <a:lnTo>
                      <a:pt x="20824" y="600944"/>
                    </a:lnTo>
                    <a:lnTo>
                      <a:pt x="36401" y="643501"/>
                    </a:lnTo>
                    <a:lnTo>
                      <a:pt x="55906" y="683992"/>
                    </a:lnTo>
                    <a:lnTo>
                      <a:pt x="79108" y="722183"/>
                    </a:lnTo>
                    <a:lnTo>
                      <a:pt x="105773" y="757841"/>
                    </a:lnTo>
                    <a:lnTo>
                      <a:pt x="135669" y="790735"/>
                    </a:lnTo>
                    <a:lnTo>
                      <a:pt x="168563" y="820630"/>
                    </a:lnTo>
                    <a:lnTo>
                      <a:pt x="204222" y="847295"/>
                    </a:lnTo>
                    <a:lnTo>
                      <a:pt x="242413" y="870496"/>
                    </a:lnTo>
                    <a:lnTo>
                      <a:pt x="282903" y="890001"/>
                    </a:lnTo>
                    <a:lnTo>
                      <a:pt x="325460" y="905577"/>
                    </a:lnTo>
                    <a:lnTo>
                      <a:pt x="369850" y="916990"/>
                    </a:lnTo>
                    <a:lnTo>
                      <a:pt x="415841" y="924009"/>
                    </a:lnTo>
                    <a:lnTo>
                      <a:pt x="463200" y="926401"/>
                    </a:lnTo>
                    <a:lnTo>
                      <a:pt x="510559" y="924009"/>
                    </a:lnTo>
                    <a:lnTo>
                      <a:pt x="556550" y="916990"/>
                    </a:lnTo>
                    <a:lnTo>
                      <a:pt x="600940" y="905577"/>
                    </a:lnTo>
                    <a:lnTo>
                      <a:pt x="643497" y="890001"/>
                    </a:lnTo>
                    <a:lnTo>
                      <a:pt x="683987" y="870496"/>
                    </a:lnTo>
                    <a:lnTo>
                      <a:pt x="722178" y="847295"/>
                    </a:lnTo>
                    <a:lnTo>
                      <a:pt x="757837" y="820630"/>
                    </a:lnTo>
                    <a:lnTo>
                      <a:pt x="790731" y="790735"/>
                    </a:lnTo>
                    <a:lnTo>
                      <a:pt x="820627" y="757841"/>
                    </a:lnTo>
                    <a:lnTo>
                      <a:pt x="847292" y="722183"/>
                    </a:lnTo>
                    <a:lnTo>
                      <a:pt x="870494" y="683992"/>
                    </a:lnTo>
                    <a:lnTo>
                      <a:pt x="889999" y="643501"/>
                    </a:lnTo>
                    <a:lnTo>
                      <a:pt x="905576" y="600944"/>
                    </a:lnTo>
                    <a:lnTo>
                      <a:pt x="916990" y="556553"/>
                    </a:lnTo>
                    <a:lnTo>
                      <a:pt x="924009" y="510561"/>
                    </a:lnTo>
                    <a:lnTo>
                      <a:pt x="926401" y="463200"/>
                    </a:lnTo>
                    <a:lnTo>
                      <a:pt x="924009" y="415841"/>
                    </a:lnTo>
                    <a:lnTo>
                      <a:pt x="916990" y="369850"/>
                    </a:lnTo>
                    <a:lnTo>
                      <a:pt x="905576" y="325460"/>
                    </a:lnTo>
                    <a:lnTo>
                      <a:pt x="889999" y="282903"/>
                    </a:lnTo>
                    <a:lnTo>
                      <a:pt x="870494" y="242413"/>
                    </a:lnTo>
                    <a:lnTo>
                      <a:pt x="847292" y="204222"/>
                    </a:lnTo>
                    <a:lnTo>
                      <a:pt x="820627" y="168563"/>
                    </a:lnTo>
                    <a:lnTo>
                      <a:pt x="790731" y="135669"/>
                    </a:lnTo>
                    <a:lnTo>
                      <a:pt x="757837" y="105773"/>
                    </a:lnTo>
                    <a:lnTo>
                      <a:pt x="722178" y="79108"/>
                    </a:lnTo>
                    <a:lnTo>
                      <a:pt x="683987" y="55906"/>
                    </a:lnTo>
                    <a:lnTo>
                      <a:pt x="643497" y="36401"/>
                    </a:lnTo>
                    <a:lnTo>
                      <a:pt x="600940" y="20824"/>
                    </a:lnTo>
                    <a:lnTo>
                      <a:pt x="556550" y="9410"/>
                    </a:lnTo>
                    <a:lnTo>
                      <a:pt x="510559" y="2391"/>
                    </a:lnTo>
                    <a:lnTo>
                      <a:pt x="463200" y="0"/>
                    </a:lnTo>
                    <a:close/>
                  </a:path>
                </a:pathLst>
              </a:custGeom>
              <a:solidFill>
                <a:srgbClr val="9E9366">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28" name="object 20">
                <a:extLst>
                  <a:ext uri="{FF2B5EF4-FFF2-40B4-BE49-F238E27FC236}">
                    <a16:creationId xmlns:a16="http://schemas.microsoft.com/office/drawing/2014/main" id="{69B2E97A-9EB5-B1BB-7974-763047B5671F}"/>
                  </a:ext>
                </a:extLst>
              </p:cNvPr>
              <p:cNvSpPr/>
              <p:nvPr/>
            </p:nvSpPr>
            <p:spPr>
              <a:xfrm>
                <a:off x="16421075" y="2220080"/>
                <a:ext cx="716280" cy="709930"/>
              </a:xfrm>
              <a:custGeom>
                <a:avLst/>
                <a:gdLst/>
                <a:ahLst/>
                <a:cxnLst/>
                <a:rect l="l" t="t" r="r" b="b"/>
                <a:pathLst>
                  <a:path w="716280" h="709930">
                    <a:moveTo>
                      <a:pt x="390779" y="631736"/>
                    </a:moveTo>
                    <a:lnTo>
                      <a:pt x="244983" y="534860"/>
                    </a:lnTo>
                    <a:lnTo>
                      <a:pt x="241566" y="589292"/>
                    </a:lnTo>
                    <a:lnTo>
                      <a:pt x="213106" y="577583"/>
                    </a:lnTo>
                    <a:lnTo>
                      <a:pt x="161048" y="544995"/>
                    </a:lnTo>
                    <a:lnTo>
                      <a:pt x="108165" y="489064"/>
                    </a:lnTo>
                    <a:lnTo>
                      <a:pt x="85039" y="449859"/>
                    </a:lnTo>
                    <a:lnTo>
                      <a:pt x="68897" y="407797"/>
                    </a:lnTo>
                    <a:lnTo>
                      <a:pt x="59905" y="363778"/>
                    </a:lnTo>
                    <a:lnTo>
                      <a:pt x="58280" y="318744"/>
                    </a:lnTo>
                    <a:lnTo>
                      <a:pt x="64185" y="273608"/>
                    </a:lnTo>
                    <a:lnTo>
                      <a:pt x="77812" y="229285"/>
                    </a:lnTo>
                    <a:lnTo>
                      <a:pt x="80899" y="221589"/>
                    </a:lnTo>
                    <a:lnTo>
                      <a:pt x="26606" y="199758"/>
                    </a:lnTo>
                    <a:lnTo>
                      <a:pt x="23520" y="207441"/>
                    </a:lnTo>
                    <a:lnTo>
                      <a:pt x="8534" y="254469"/>
                    </a:lnTo>
                    <a:lnTo>
                      <a:pt x="736" y="302348"/>
                    </a:lnTo>
                    <a:lnTo>
                      <a:pt x="0" y="350329"/>
                    </a:lnTo>
                    <a:lnTo>
                      <a:pt x="6159" y="397687"/>
                    </a:lnTo>
                    <a:lnTo>
                      <a:pt x="19062" y="443674"/>
                    </a:lnTo>
                    <a:lnTo>
                      <a:pt x="38544" y="487527"/>
                    </a:lnTo>
                    <a:lnTo>
                      <a:pt x="64477" y="528510"/>
                    </a:lnTo>
                    <a:lnTo>
                      <a:pt x="96697" y="565886"/>
                    </a:lnTo>
                    <a:lnTo>
                      <a:pt x="127800" y="593293"/>
                    </a:lnTo>
                    <a:lnTo>
                      <a:pt x="161988" y="616546"/>
                    </a:lnTo>
                    <a:lnTo>
                      <a:pt x="198793" y="635368"/>
                    </a:lnTo>
                    <a:lnTo>
                      <a:pt x="237769" y="649490"/>
                    </a:lnTo>
                    <a:lnTo>
                      <a:pt x="234010" y="709587"/>
                    </a:lnTo>
                    <a:lnTo>
                      <a:pt x="390779" y="631736"/>
                    </a:lnTo>
                    <a:close/>
                  </a:path>
                  <a:path w="716280" h="709930">
                    <a:moveTo>
                      <a:pt x="515962" y="374535"/>
                    </a:moveTo>
                    <a:lnTo>
                      <a:pt x="327152" y="254393"/>
                    </a:lnTo>
                    <a:lnTo>
                      <a:pt x="138341" y="374535"/>
                    </a:lnTo>
                    <a:lnTo>
                      <a:pt x="327152" y="494690"/>
                    </a:lnTo>
                    <a:lnTo>
                      <a:pt x="515962" y="374535"/>
                    </a:lnTo>
                    <a:close/>
                  </a:path>
                  <a:path w="716280" h="709930">
                    <a:moveTo>
                      <a:pt x="571538" y="102768"/>
                    </a:moveTo>
                    <a:lnTo>
                      <a:pt x="527227" y="63944"/>
                    </a:lnTo>
                    <a:lnTo>
                      <a:pt x="484784" y="37553"/>
                    </a:lnTo>
                    <a:lnTo>
                      <a:pt x="439191" y="17945"/>
                    </a:lnTo>
                    <a:lnTo>
                      <a:pt x="391287" y="5359"/>
                    </a:lnTo>
                    <a:lnTo>
                      <a:pt x="341934" y="0"/>
                    </a:lnTo>
                    <a:lnTo>
                      <a:pt x="291960" y="2095"/>
                    </a:lnTo>
                    <a:lnTo>
                      <a:pt x="242227" y="11874"/>
                    </a:lnTo>
                    <a:lnTo>
                      <a:pt x="200748" y="26454"/>
                    </a:lnTo>
                    <a:lnTo>
                      <a:pt x="161518" y="46456"/>
                    </a:lnTo>
                    <a:lnTo>
                      <a:pt x="119773" y="2679"/>
                    </a:lnTo>
                    <a:lnTo>
                      <a:pt x="70561" y="170688"/>
                    </a:lnTo>
                    <a:lnTo>
                      <a:pt x="240639" y="129311"/>
                    </a:lnTo>
                    <a:lnTo>
                      <a:pt x="203187" y="90068"/>
                    </a:lnTo>
                    <a:lnTo>
                      <a:pt x="216395" y="83515"/>
                    </a:lnTo>
                    <a:lnTo>
                      <a:pt x="257886" y="68249"/>
                    </a:lnTo>
                    <a:lnTo>
                      <a:pt x="305714" y="59474"/>
                    </a:lnTo>
                    <a:lnTo>
                      <a:pt x="353644" y="59258"/>
                    </a:lnTo>
                    <a:lnTo>
                      <a:pt x="400583" y="67322"/>
                    </a:lnTo>
                    <a:lnTo>
                      <a:pt x="445401" y="83375"/>
                    </a:lnTo>
                    <a:lnTo>
                      <a:pt x="487019" y="107124"/>
                    </a:lnTo>
                    <a:lnTo>
                      <a:pt x="524306" y="138264"/>
                    </a:lnTo>
                    <a:lnTo>
                      <a:pt x="530161" y="144132"/>
                    </a:lnTo>
                    <a:lnTo>
                      <a:pt x="571538" y="102768"/>
                    </a:lnTo>
                    <a:close/>
                  </a:path>
                  <a:path w="716280" h="709930">
                    <a:moveTo>
                      <a:pt x="716140" y="264274"/>
                    </a:moveTo>
                    <a:lnTo>
                      <a:pt x="580504" y="153619"/>
                    </a:lnTo>
                    <a:lnTo>
                      <a:pt x="552475" y="326402"/>
                    </a:lnTo>
                    <a:lnTo>
                      <a:pt x="603135" y="307162"/>
                    </a:lnTo>
                    <a:lnTo>
                      <a:pt x="603288" y="355295"/>
                    </a:lnTo>
                    <a:lnTo>
                      <a:pt x="595172" y="401980"/>
                    </a:lnTo>
                    <a:lnTo>
                      <a:pt x="579107" y="446354"/>
                    </a:lnTo>
                    <a:lnTo>
                      <a:pt x="555383" y="487489"/>
                    </a:lnTo>
                    <a:lnTo>
                      <a:pt x="524306" y="524510"/>
                    </a:lnTo>
                    <a:lnTo>
                      <a:pt x="480263" y="560324"/>
                    </a:lnTo>
                    <a:lnTo>
                      <a:pt x="429971" y="586105"/>
                    </a:lnTo>
                    <a:lnTo>
                      <a:pt x="422236" y="589089"/>
                    </a:lnTo>
                    <a:lnTo>
                      <a:pt x="443357" y="643636"/>
                    </a:lnTo>
                    <a:lnTo>
                      <a:pt x="482536" y="626567"/>
                    </a:lnTo>
                    <a:lnTo>
                      <a:pt x="539927" y="589114"/>
                    </a:lnTo>
                    <a:lnTo>
                      <a:pt x="599097" y="526770"/>
                    </a:lnTo>
                    <a:lnTo>
                      <a:pt x="625805" y="483425"/>
                    </a:lnTo>
                    <a:lnTo>
                      <a:pt x="645502" y="436740"/>
                    </a:lnTo>
                    <a:lnTo>
                      <a:pt x="657898" y="387616"/>
                    </a:lnTo>
                    <a:lnTo>
                      <a:pt x="662698" y="336981"/>
                    </a:lnTo>
                    <a:lnTo>
                      <a:pt x="659612" y="285724"/>
                    </a:lnTo>
                    <a:lnTo>
                      <a:pt x="716140" y="264274"/>
                    </a:lnTo>
                    <a:close/>
                  </a:path>
                </a:pathLst>
              </a:custGeom>
              <a:solidFill>
                <a:srgbClr val="FFFFFF">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29" name="object 21">
                <a:extLst>
                  <a:ext uri="{FF2B5EF4-FFF2-40B4-BE49-F238E27FC236}">
                    <a16:creationId xmlns:a16="http://schemas.microsoft.com/office/drawing/2014/main" id="{072465EE-B025-C909-96DC-B46744408318}"/>
                  </a:ext>
                </a:extLst>
              </p:cNvPr>
              <p:cNvSpPr/>
              <p:nvPr/>
            </p:nvSpPr>
            <p:spPr>
              <a:xfrm>
                <a:off x="16559423" y="2474471"/>
                <a:ext cx="377825" cy="240665"/>
              </a:xfrm>
              <a:custGeom>
                <a:avLst/>
                <a:gdLst/>
                <a:ahLst/>
                <a:cxnLst/>
                <a:rect l="l" t="t" r="r" b="b"/>
                <a:pathLst>
                  <a:path w="377825" h="240664">
                    <a:moveTo>
                      <a:pt x="377622" y="120142"/>
                    </a:moveTo>
                    <a:lnTo>
                      <a:pt x="188811" y="240296"/>
                    </a:lnTo>
                    <a:lnTo>
                      <a:pt x="0" y="120142"/>
                    </a:lnTo>
                    <a:lnTo>
                      <a:pt x="188811" y="0"/>
                    </a:lnTo>
                    <a:lnTo>
                      <a:pt x="377622" y="120142"/>
                    </a:lnTo>
                    <a:close/>
                  </a:path>
                </a:pathLst>
              </a:custGeom>
              <a:ln w="15706">
                <a:solidFill>
                  <a:srgbClr val="9E9366"/>
                </a:solidFill>
              </a:ln>
            </p:spPr>
            <p:txBody>
              <a:bodyPr wrap="square" lIns="0" tIns="0" rIns="0" bIns="0" rtlCol="0"/>
              <a:lstStyle/>
              <a:p>
                <a:pPr defTabSz="1219170">
                  <a:defRPr/>
                </a:pPr>
                <a:endParaRPr sz="2400" kern="0">
                  <a:solidFill>
                    <a:sysClr val="windowText" lastClr="000000"/>
                  </a:solidFill>
                </a:endParaRPr>
              </a:p>
            </p:txBody>
          </p:sp>
          <p:sp>
            <p:nvSpPr>
              <p:cNvPr id="30" name="object 22">
                <a:extLst>
                  <a:ext uri="{FF2B5EF4-FFF2-40B4-BE49-F238E27FC236}">
                    <a16:creationId xmlns:a16="http://schemas.microsoft.com/office/drawing/2014/main" id="{505E3674-A6B4-1EF3-1D46-86207DBD02C2}"/>
                  </a:ext>
                </a:extLst>
              </p:cNvPr>
              <p:cNvSpPr/>
              <p:nvPr/>
            </p:nvSpPr>
            <p:spPr>
              <a:xfrm>
                <a:off x="16559423" y="2430596"/>
                <a:ext cx="377825" cy="240665"/>
              </a:xfrm>
              <a:custGeom>
                <a:avLst/>
                <a:gdLst/>
                <a:ahLst/>
                <a:cxnLst/>
                <a:rect l="l" t="t" r="r" b="b"/>
                <a:pathLst>
                  <a:path w="377825" h="240664">
                    <a:moveTo>
                      <a:pt x="188811" y="0"/>
                    </a:moveTo>
                    <a:lnTo>
                      <a:pt x="0" y="120153"/>
                    </a:lnTo>
                    <a:lnTo>
                      <a:pt x="188811" y="240296"/>
                    </a:lnTo>
                    <a:lnTo>
                      <a:pt x="377622" y="120153"/>
                    </a:lnTo>
                    <a:lnTo>
                      <a:pt x="188811" y="0"/>
                    </a:lnTo>
                    <a:close/>
                  </a:path>
                </a:pathLst>
              </a:custGeom>
              <a:solidFill>
                <a:srgbClr val="FFFFFF">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31" name="object 23">
                <a:extLst>
                  <a:ext uri="{FF2B5EF4-FFF2-40B4-BE49-F238E27FC236}">
                    <a16:creationId xmlns:a16="http://schemas.microsoft.com/office/drawing/2014/main" id="{8FF67ED5-8980-BE5E-0013-F473A712F7FD}"/>
                  </a:ext>
                </a:extLst>
              </p:cNvPr>
              <p:cNvSpPr/>
              <p:nvPr/>
            </p:nvSpPr>
            <p:spPr>
              <a:xfrm>
                <a:off x="16559423" y="2430596"/>
                <a:ext cx="377825" cy="240665"/>
              </a:xfrm>
              <a:custGeom>
                <a:avLst/>
                <a:gdLst/>
                <a:ahLst/>
                <a:cxnLst/>
                <a:rect l="l" t="t" r="r" b="b"/>
                <a:pathLst>
                  <a:path w="377825" h="240664">
                    <a:moveTo>
                      <a:pt x="377622" y="120153"/>
                    </a:moveTo>
                    <a:lnTo>
                      <a:pt x="188811" y="240296"/>
                    </a:lnTo>
                    <a:lnTo>
                      <a:pt x="0" y="120153"/>
                    </a:lnTo>
                    <a:lnTo>
                      <a:pt x="188811" y="0"/>
                    </a:lnTo>
                    <a:lnTo>
                      <a:pt x="377622" y="120153"/>
                    </a:lnTo>
                    <a:close/>
                  </a:path>
                </a:pathLst>
              </a:custGeom>
              <a:ln w="15706">
                <a:solidFill>
                  <a:srgbClr val="9E9366"/>
                </a:solidFill>
              </a:ln>
            </p:spPr>
            <p:txBody>
              <a:bodyPr wrap="square" lIns="0" tIns="0" rIns="0" bIns="0" rtlCol="0"/>
              <a:lstStyle/>
              <a:p>
                <a:pPr defTabSz="1219170">
                  <a:defRPr/>
                </a:pPr>
                <a:endParaRPr sz="2400" kern="0">
                  <a:solidFill>
                    <a:sysClr val="windowText" lastClr="000000"/>
                  </a:solidFill>
                </a:endParaRPr>
              </a:p>
            </p:txBody>
          </p:sp>
          <p:sp>
            <p:nvSpPr>
              <p:cNvPr id="32" name="object 24">
                <a:extLst>
                  <a:ext uri="{FF2B5EF4-FFF2-40B4-BE49-F238E27FC236}">
                    <a16:creationId xmlns:a16="http://schemas.microsoft.com/office/drawing/2014/main" id="{3B365466-CCAD-4535-64F2-52F4F12A1EDB}"/>
                  </a:ext>
                </a:extLst>
              </p:cNvPr>
              <p:cNvSpPr/>
              <p:nvPr/>
            </p:nvSpPr>
            <p:spPr>
              <a:xfrm>
                <a:off x="16559423" y="2390075"/>
                <a:ext cx="377825" cy="240665"/>
              </a:xfrm>
              <a:custGeom>
                <a:avLst/>
                <a:gdLst/>
                <a:ahLst/>
                <a:cxnLst/>
                <a:rect l="l" t="t" r="r" b="b"/>
                <a:pathLst>
                  <a:path w="377825" h="240664">
                    <a:moveTo>
                      <a:pt x="188811" y="0"/>
                    </a:moveTo>
                    <a:lnTo>
                      <a:pt x="0" y="120142"/>
                    </a:lnTo>
                    <a:lnTo>
                      <a:pt x="188811" y="240296"/>
                    </a:lnTo>
                    <a:lnTo>
                      <a:pt x="377622" y="120142"/>
                    </a:lnTo>
                    <a:lnTo>
                      <a:pt x="188811" y="0"/>
                    </a:lnTo>
                    <a:close/>
                  </a:path>
                </a:pathLst>
              </a:custGeom>
              <a:solidFill>
                <a:srgbClr val="FFFFFF">
                  <a:alpha val="79998"/>
                </a:srgbClr>
              </a:solidFill>
            </p:spPr>
            <p:txBody>
              <a:bodyPr wrap="square" lIns="0" tIns="0" rIns="0" bIns="0" rtlCol="0"/>
              <a:lstStyle/>
              <a:p>
                <a:pPr defTabSz="1219170">
                  <a:defRPr/>
                </a:pPr>
                <a:endParaRPr sz="2400" kern="0">
                  <a:solidFill>
                    <a:sysClr val="windowText" lastClr="000000"/>
                  </a:solidFill>
                </a:endParaRPr>
              </a:p>
            </p:txBody>
          </p:sp>
          <p:sp>
            <p:nvSpPr>
              <p:cNvPr id="33" name="object 25">
                <a:extLst>
                  <a:ext uri="{FF2B5EF4-FFF2-40B4-BE49-F238E27FC236}">
                    <a16:creationId xmlns:a16="http://schemas.microsoft.com/office/drawing/2014/main" id="{01606103-B54A-B86C-CACB-11DA9BB30F42}"/>
                  </a:ext>
                </a:extLst>
              </p:cNvPr>
              <p:cNvSpPr/>
              <p:nvPr/>
            </p:nvSpPr>
            <p:spPr>
              <a:xfrm>
                <a:off x="16559423" y="2390075"/>
                <a:ext cx="377825" cy="240665"/>
              </a:xfrm>
              <a:custGeom>
                <a:avLst/>
                <a:gdLst/>
                <a:ahLst/>
                <a:cxnLst/>
                <a:rect l="l" t="t" r="r" b="b"/>
                <a:pathLst>
                  <a:path w="377825" h="240664">
                    <a:moveTo>
                      <a:pt x="377622" y="120142"/>
                    </a:moveTo>
                    <a:lnTo>
                      <a:pt x="188811" y="240296"/>
                    </a:lnTo>
                    <a:lnTo>
                      <a:pt x="0" y="120142"/>
                    </a:lnTo>
                    <a:lnTo>
                      <a:pt x="188811" y="0"/>
                    </a:lnTo>
                    <a:lnTo>
                      <a:pt x="377622" y="120142"/>
                    </a:lnTo>
                    <a:close/>
                  </a:path>
                </a:pathLst>
              </a:custGeom>
              <a:ln w="15706">
                <a:solidFill>
                  <a:srgbClr val="9E9366"/>
                </a:solidFill>
              </a:ln>
            </p:spPr>
            <p:txBody>
              <a:bodyPr wrap="square" lIns="0" tIns="0" rIns="0" bIns="0" rtlCol="0"/>
              <a:lstStyle/>
              <a:p>
                <a:pPr defTabSz="1219170">
                  <a:defRPr/>
                </a:pPr>
                <a:endParaRPr sz="2400" kern="0">
                  <a:solidFill>
                    <a:sysClr val="windowText" lastClr="000000"/>
                  </a:solidFill>
                </a:endParaRPr>
              </a:p>
            </p:txBody>
          </p:sp>
        </p:grpSp>
        <p:sp>
          <p:nvSpPr>
            <p:cNvPr id="22" name="object 29">
              <a:extLst>
                <a:ext uri="{FF2B5EF4-FFF2-40B4-BE49-F238E27FC236}">
                  <a16:creationId xmlns:a16="http://schemas.microsoft.com/office/drawing/2014/main" id="{97B0F7F9-4C2E-BFFC-C823-DA4C8A8B7B59}"/>
                </a:ext>
              </a:extLst>
            </p:cNvPr>
            <p:cNvSpPr txBox="1"/>
            <p:nvPr/>
          </p:nvSpPr>
          <p:spPr>
            <a:xfrm>
              <a:off x="8584110" y="1359349"/>
              <a:ext cx="3083705" cy="617525"/>
            </a:xfrm>
            <a:prstGeom prst="rect">
              <a:avLst/>
            </a:prstGeom>
          </p:spPr>
          <p:txBody>
            <a:bodyPr vert="horz" wrap="square" lIns="0" tIns="15240" rIns="0" bIns="0" rtlCol="0">
              <a:spAutoFit/>
            </a:bodyPr>
            <a:lstStyle/>
            <a:p>
              <a:pPr marL="491054" marR="232828" indent="-54185" defTabSz="1219170">
                <a:lnSpc>
                  <a:spcPct val="101499"/>
                </a:lnSpc>
                <a:spcBef>
                  <a:spcPts val="120"/>
                </a:spcBef>
                <a:defRPr/>
              </a:pPr>
              <a:r>
                <a:rPr sz="2600" kern="0" dirty="0">
                  <a:solidFill>
                    <a:sysClr val="windowText" lastClr="000000"/>
                  </a:solidFill>
                  <a:latin typeface="Gotham HTF Medium"/>
                  <a:cs typeface="Gotham HTF Medium"/>
                </a:rPr>
                <a:t>Innovative</a:t>
              </a:r>
              <a:r>
                <a:rPr lang="en-US" sz="2600" kern="0" dirty="0">
                  <a:solidFill>
                    <a:sysClr val="windowText" lastClr="000000"/>
                  </a:solidFill>
                  <a:latin typeface="Gotham HTF Medium"/>
                  <a:cs typeface="Gotham HTF Medium"/>
                </a:rPr>
                <a:t> </a:t>
              </a:r>
              <a:r>
                <a:rPr sz="2600" kern="0" dirty="0">
                  <a:solidFill>
                    <a:sysClr val="windowText" lastClr="000000"/>
                  </a:solidFill>
                  <a:latin typeface="Gotham HTF Medium"/>
                  <a:cs typeface="Gotham HTF Medium"/>
                </a:rPr>
                <a:t>methods</a:t>
              </a:r>
              <a:endParaRPr lang="en-US" sz="2600" kern="0" dirty="0">
                <a:solidFill>
                  <a:sysClr val="windowText" lastClr="000000"/>
                </a:solidFill>
                <a:latin typeface="Gotham HTF Medium"/>
                <a:cs typeface="Gotham HTF Medium"/>
              </a:endParaRPr>
            </a:p>
            <a:p>
              <a:pPr marL="491054" marR="232828" indent="-54185" defTabSz="1219170">
                <a:lnSpc>
                  <a:spcPct val="101499"/>
                </a:lnSpc>
                <a:spcBef>
                  <a:spcPts val="120"/>
                </a:spcBef>
                <a:defRPr/>
              </a:pPr>
              <a:r>
                <a:rPr sz="2600" kern="0" dirty="0">
                  <a:solidFill>
                    <a:sysClr val="windowText" lastClr="000000"/>
                  </a:solidFill>
                  <a:latin typeface="Gotham HTF Medium"/>
                  <a:cs typeface="Gotham HTF Medium"/>
                </a:rPr>
                <a:t>and</a:t>
              </a:r>
              <a:r>
                <a:rPr sz="2600" kern="0" spc="87"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materials</a:t>
              </a:r>
              <a:endParaRPr sz="2600" kern="0" dirty="0">
                <a:solidFill>
                  <a:sysClr val="windowText" lastClr="000000"/>
                </a:solidFill>
                <a:latin typeface="Gotham HTF Medium"/>
                <a:cs typeface="Gotham HTF Medium"/>
              </a:endParaRPr>
            </a:p>
          </p:txBody>
        </p:sp>
      </p:grpSp>
      <p:pic>
        <p:nvPicPr>
          <p:cNvPr id="23" name="object 30">
            <a:extLst>
              <a:ext uri="{FF2B5EF4-FFF2-40B4-BE49-F238E27FC236}">
                <a16:creationId xmlns:a16="http://schemas.microsoft.com/office/drawing/2014/main" id="{AE56BB00-51CD-B5E5-93A2-B9CDFAD01FDF}"/>
              </a:ext>
            </a:extLst>
          </p:cNvPr>
          <p:cNvPicPr/>
          <p:nvPr/>
        </p:nvPicPr>
        <p:blipFill>
          <a:blip r:embed="rId9" cstate="print"/>
          <a:stretch>
            <a:fillRect/>
          </a:stretch>
        </p:blipFill>
        <p:spPr>
          <a:xfrm>
            <a:off x="193899" y="4603239"/>
            <a:ext cx="3758503" cy="1706447"/>
          </a:xfrm>
          <a:prstGeom prst="rect">
            <a:avLst/>
          </a:prstGeom>
        </p:spPr>
      </p:pic>
      <p:pic>
        <p:nvPicPr>
          <p:cNvPr id="26" name="object 33">
            <a:extLst>
              <a:ext uri="{FF2B5EF4-FFF2-40B4-BE49-F238E27FC236}">
                <a16:creationId xmlns:a16="http://schemas.microsoft.com/office/drawing/2014/main" id="{4C6DF776-225A-A947-9E93-4E4AA69AD71C}"/>
              </a:ext>
            </a:extLst>
          </p:cNvPr>
          <p:cNvPicPr/>
          <p:nvPr/>
        </p:nvPicPr>
        <p:blipFill>
          <a:blip r:embed="rId10" cstate="print"/>
          <a:stretch>
            <a:fillRect/>
          </a:stretch>
        </p:blipFill>
        <p:spPr>
          <a:xfrm>
            <a:off x="8128810" y="4601215"/>
            <a:ext cx="3762961" cy="1708471"/>
          </a:xfrm>
          <a:prstGeom prst="rect">
            <a:avLst/>
          </a:prstGeom>
        </p:spPr>
      </p:pic>
    </p:spTree>
    <p:extLst>
      <p:ext uri="{BB962C8B-B14F-4D97-AF65-F5344CB8AC3E}">
        <p14:creationId xmlns:p14="http://schemas.microsoft.com/office/powerpoint/2010/main" val="33773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11F4-6A8C-E6F5-CBC0-772A05E05B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AFE208-9D31-4C0C-8C6E-72A41137161F}"/>
              </a:ext>
            </a:extLst>
          </p:cNvPr>
          <p:cNvSpPr>
            <a:spLocks noGrp="1"/>
          </p:cNvSpPr>
          <p:nvPr>
            <p:ph type="sldNum" sz="quarter" idx="10"/>
          </p:nvPr>
        </p:nvSpPr>
        <p:spPr/>
        <p:txBody>
          <a:bodyPr/>
          <a:lstStyle/>
          <a:p>
            <a:fld id="{88A1DFE4-5FC5-43BD-BB7E-75EAD82B965F}" type="slidenum">
              <a:rPr lang="en-US" noProof="0" smtClean="0"/>
              <a:pPr/>
              <a:t>25</a:t>
            </a:fld>
            <a:endParaRPr lang="en-US" noProof="0" dirty="0"/>
          </a:p>
        </p:txBody>
      </p:sp>
      <p:sp>
        <p:nvSpPr>
          <p:cNvPr id="6" name="Title 5">
            <a:extLst>
              <a:ext uri="{FF2B5EF4-FFF2-40B4-BE49-F238E27FC236}">
                <a16:creationId xmlns:a16="http://schemas.microsoft.com/office/drawing/2014/main" id="{45F74589-E2AC-D411-27CA-0DFBFE0EC374}"/>
              </a:ext>
            </a:extLst>
          </p:cNvPr>
          <p:cNvSpPr>
            <a:spLocks noGrp="1"/>
          </p:cNvSpPr>
          <p:nvPr>
            <p:ph type="title"/>
          </p:nvPr>
        </p:nvSpPr>
        <p:spPr>
          <a:xfrm>
            <a:off x="143339" y="644691"/>
            <a:ext cx="11017800" cy="546365"/>
          </a:xfrm>
        </p:spPr>
        <p:txBody>
          <a:bodyPr/>
          <a:lstStyle/>
          <a:p>
            <a:r>
              <a:rPr lang="en-CH" dirty="0"/>
              <a:t>Toolkit for dialogue based on existing projects</a:t>
            </a:r>
          </a:p>
        </p:txBody>
      </p:sp>
      <p:grpSp>
        <p:nvGrpSpPr>
          <p:cNvPr id="2" name="Group 1">
            <a:extLst>
              <a:ext uri="{FF2B5EF4-FFF2-40B4-BE49-F238E27FC236}">
                <a16:creationId xmlns:a16="http://schemas.microsoft.com/office/drawing/2014/main" id="{2C0FFE9D-D7E2-377D-8B7E-7D937424682E}"/>
              </a:ext>
            </a:extLst>
          </p:cNvPr>
          <p:cNvGrpSpPr/>
          <p:nvPr/>
        </p:nvGrpSpPr>
        <p:grpSpPr>
          <a:xfrm>
            <a:off x="143339" y="1316765"/>
            <a:ext cx="11864413" cy="5415819"/>
            <a:chOff x="1537953" y="2073233"/>
            <a:chExt cx="17046717" cy="7781415"/>
          </a:xfrm>
        </p:grpSpPr>
        <p:pic>
          <p:nvPicPr>
            <p:cNvPr id="9" name="object 2">
              <a:extLst>
                <a:ext uri="{FF2B5EF4-FFF2-40B4-BE49-F238E27FC236}">
                  <a16:creationId xmlns:a16="http://schemas.microsoft.com/office/drawing/2014/main" id="{8392FE0D-D490-4834-700E-919F796956F5}"/>
                </a:ext>
              </a:extLst>
            </p:cNvPr>
            <p:cNvPicPr/>
            <p:nvPr/>
          </p:nvPicPr>
          <p:blipFill>
            <a:blip r:embed="rId2" cstate="print"/>
            <a:stretch>
              <a:fillRect/>
            </a:stretch>
          </p:blipFill>
          <p:spPr>
            <a:xfrm>
              <a:off x="6062861" y="7282769"/>
              <a:ext cx="3471068" cy="2571879"/>
            </a:xfrm>
            <a:prstGeom prst="rect">
              <a:avLst/>
            </a:prstGeom>
          </p:spPr>
        </p:pic>
        <p:pic>
          <p:nvPicPr>
            <p:cNvPr id="10" name="object 3">
              <a:extLst>
                <a:ext uri="{FF2B5EF4-FFF2-40B4-BE49-F238E27FC236}">
                  <a16:creationId xmlns:a16="http://schemas.microsoft.com/office/drawing/2014/main" id="{B314CE0B-1400-FE4E-8AAC-D7D8A362EC12}"/>
                </a:ext>
              </a:extLst>
            </p:cNvPr>
            <p:cNvPicPr/>
            <p:nvPr/>
          </p:nvPicPr>
          <p:blipFill>
            <a:blip r:embed="rId3" cstate="print"/>
            <a:stretch>
              <a:fillRect/>
            </a:stretch>
          </p:blipFill>
          <p:spPr>
            <a:xfrm>
              <a:off x="6071280" y="4506434"/>
              <a:ext cx="3462649" cy="2658349"/>
            </a:xfrm>
            <a:prstGeom prst="rect">
              <a:avLst/>
            </a:prstGeom>
          </p:spPr>
        </p:pic>
        <p:pic>
          <p:nvPicPr>
            <p:cNvPr id="11" name="object 4">
              <a:extLst>
                <a:ext uri="{FF2B5EF4-FFF2-40B4-BE49-F238E27FC236}">
                  <a16:creationId xmlns:a16="http://schemas.microsoft.com/office/drawing/2014/main" id="{6DF6CCB0-C09B-BEE9-8F72-B1A90A2CA63D}"/>
                </a:ext>
              </a:extLst>
            </p:cNvPr>
            <p:cNvPicPr/>
            <p:nvPr/>
          </p:nvPicPr>
          <p:blipFill>
            <a:blip r:embed="rId4" cstate="print"/>
            <a:stretch>
              <a:fillRect/>
            </a:stretch>
          </p:blipFill>
          <p:spPr>
            <a:xfrm>
              <a:off x="15112680" y="7282769"/>
              <a:ext cx="3471063" cy="2571879"/>
            </a:xfrm>
            <a:prstGeom prst="rect">
              <a:avLst/>
            </a:prstGeom>
          </p:spPr>
        </p:pic>
        <p:pic>
          <p:nvPicPr>
            <p:cNvPr id="12" name="object 5">
              <a:extLst>
                <a:ext uri="{FF2B5EF4-FFF2-40B4-BE49-F238E27FC236}">
                  <a16:creationId xmlns:a16="http://schemas.microsoft.com/office/drawing/2014/main" id="{9336DFF2-60BA-7FF3-DAD7-84BC0D878962}"/>
                </a:ext>
              </a:extLst>
            </p:cNvPr>
            <p:cNvPicPr/>
            <p:nvPr/>
          </p:nvPicPr>
          <p:blipFill>
            <a:blip r:embed="rId5" cstate="print"/>
            <a:stretch>
              <a:fillRect/>
            </a:stretch>
          </p:blipFill>
          <p:spPr>
            <a:xfrm>
              <a:off x="15121100" y="4506434"/>
              <a:ext cx="3462649" cy="2658349"/>
            </a:xfrm>
            <a:prstGeom prst="rect">
              <a:avLst/>
            </a:prstGeom>
          </p:spPr>
        </p:pic>
        <p:pic>
          <p:nvPicPr>
            <p:cNvPr id="13" name="object 6">
              <a:extLst>
                <a:ext uri="{FF2B5EF4-FFF2-40B4-BE49-F238E27FC236}">
                  <a16:creationId xmlns:a16="http://schemas.microsoft.com/office/drawing/2014/main" id="{DB0FC129-C0AD-2D3B-A049-B30FC6EBC5FF}"/>
                </a:ext>
              </a:extLst>
            </p:cNvPr>
            <p:cNvPicPr/>
            <p:nvPr/>
          </p:nvPicPr>
          <p:blipFill>
            <a:blip r:embed="rId6" cstate="print"/>
            <a:stretch>
              <a:fillRect/>
            </a:stretch>
          </p:blipFill>
          <p:spPr>
            <a:xfrm>
              <a:off x="10600399" y="4506434"/>
              <a:ext cx="3454241" cy="2667667"/>
            </a:xfrm>
            <a:prstGeom prst="rect">
              <a:avLst/>
            </a:prstGeom>
          </p:spPr>
        </p:pic>
        <p:pic>
          <p:nvPicPr>
            <p:cNvPr id="24" name="object 7">
              <a:extLst>
                <a:ext uri="{FF2B5EF4-FFF2-40B4-BE49-F238E27FC236}">
                  <a16:creationId xmlns:a16="http://schemas.microsoft.com/office/drawing/2014/main" id="{EE138C79-9D73-6237-3C07-AE28A7ED09CA}"/>
                </a:ext>
              </a:extLst>
            </p:cNvPr>
            <p:cNvPicPr/>
            <p:nvPr/>
          </p:nvPicPr>
          <p:blipFill>
            <a:blip r:embed="rId7" cstate="print"/>
            <a:stretch>
              <a:fillRect/>
            </a:stretch>
          </p:blipFill>
          <p:spPr>
            <a:xfrm>
              <a:off x="1537953" y="7282769"/>
              <a:ext cx="3471068" cy="2571879"/>
            </a:xfrm>
            <a:prstGeom prst="rect">
              <a:avLst/>
            </a:prstGeom>
          </p:spPr>
        </p:pic>
        <p:pic>
          <p:nvPicPr>
            <p:cNvPr id="25" name="object 8">
              <a:extLst>
                <a:ext uri="{FF2B5EF4-FFF2-40B4-BE49-F238E27FC236}">
                  <a16:creationId xmlns:a16="http://schemas.microsoft.com/office/drawing/2014/main" id="{10B825A8-CCF6-786C-3E90-152C9CDD9BEF}"/>
                </a:ext>
              </a:extLst>
            </p:cNvPr>
            <p:cNvPicPr/>
            <p:nvPr/>
          </p:nvPicPr>
          <p:blipFill>
            <a:blip r:embed="rId8" cstate="print"/>
            <a:stretch>
              <a:fillRect/>
            </a:stretch>
          </p:blipFill>
          <p:spPr>
            <a:xfrm>
              <a:off x="10591981" y="7282769"/>
              <a:ext cx="3462649" cy="2571879"/>
            </a:xfrm>
            <a:prstGeom prst="rect">
              <a:avLst/>
            </a:prstGeom>
          </p:spPr>
        </p:pic>
        <p:pic>
          <p:nvPicPr>
            <p:cNvPr id="41" name="object 9">
              <a:extLst>
                <a:ext uri="{FF2B5EF4-FFF2-40B4-BE49-F238E27FC236}">
                  <a16:creationId xmlns:a16="http://schemas.microsoft.com/office/drawing/2014/main" id="{8411BDF9-BD82-3DA8-B202-9760C3C7B2BD}"/>
                </a:ext>
              </a:extLst>
            </p:cNvPr>
            <p:cNvPicPr/>
            <p:nvPr/>
          </p:nvPicPr>
          <p:blipFill>
            <a:blip r:embed="rId9" cstate="print"/>
            <a:stretch>
              <a:fillRect/>
            </a:stretch>
          </p:blipFill>
          <p:spPr>
            <a:xfrm>
              <a:off x="1546372" y="4506434"/>
              <a:ext cx="3462649" cy="2667667"/>
            </a:xfrm>
            <a:prstGeom prst="rect">
              <a:avLst/>
            </a:prstGeom>
          </p:spPr>
        </p:pic>
        <p:grpSp>
          <p:nvGrpSpPr>
            <p:cNvPr id="44" name="object 10">
              <a:extLst>
                <a:ext uri="{FF2B5EF4-FFF2-40B4-BE49-F238E27FC236}">
                  <a16:creationId xmlns:a16="http://schemas.microsoft.com/office/drawing/2014/main" id="{09EB39C6-7BAC-ECFC-D0D2-819D63372736}"/>
                </a:ext>
              </a:extLst>
            </p:cNvPr>
            <p:cNvGrpSpPr/>
            <p:nvPr/>
          </p:nvGrpSpPr>
          <p:grpSpPr>
            <a:xfrm>
              <a:off x="7339401" y="2073233"/>
              <a:ext cx="926465" cy="926465"/>
              <a:chOff x="7339401" y="2073233"/>
              <a:chExt cx="926465" cy="926465"/>
            </a:xfrm>
          </p:grpSpPr>
          <p:sp>
            <p:nvSpPr>
              <p:cNvPr id="69" name="object 11">
                <a:extLst>
                  <a:ext uri="{FF2B5EF4-FFF2-40B4-BE49-F238E27FC236}">
                    <a16:creationId xmlns:a16="http://schemas.microsoft.com/office/drawing/2014/main" id="{ACA44353-B56C-BD1D-6CE0-9A24141FE3AD}"/>
                  </a:ext>
                </a:extLst>
              </p:cNvPr>
              <p:cNvSpPr/>
              <p:nvPr/>
            </p:nvSpPr>
            <p:spPr>
              <a:xfrm>
                <a:off x="7339393" y="2073242"/>
                <a:ext cx="926465" cy="926465"/>
              </a:xfrm>
              <a:custGeom>
                <a:avLst/>
                <a:gdLst/>
                <a:ahLst/>
                <a:cxnLst/>
                <a:rect l="l" t="t" r="r" b="b"/>
                <a:pathLst>
                  <a:path w="926465" h="926464">
                    <a:moveTo>
                      <a:pt x="926401" y="463194"/>
                    </a:moveTo>
                    <a:lnTo>
                      <a:pt x="924013" y="415836"/>
                    </a:lnTo>
                    <a:lnTo>
                      <a:pt x="916990" y="369849"/>
                    </a:lnTo>
                    <a:lnTo>
                      <a:pt x="905573" y="325462"/>
                    </a:lnTo>
                    <a:lnTo>
                      <a:pt x="890003" y="282905"/>
                    </a:lnTo>
                    <a:lnTo>
                      <a:pt x="870496" y="242404"/>
                    </a:lnTo>
                    <a:lnTo>
                      <a:pt x="847293" y="204216"/>
                    </a:lnTo>
                    <a:lnTo>
                      <a:pt x="820635" y="168554"/>
                    </a:lnTo>
                    <a:lnTo>
                      <a:pt x="790740" y="135661"/>
                    </a:lnTo>
                    <a:lnTo>
                      <a:pt x="757847" y="105765"/>
                    </a:lnTo>
                    <a:lnTo>
                      <a:pt x="722185" y="79108"/>
                    </a:lnTo>
                    <a:lnTo>
                      <a:pt x="683996" y="55905"/>
                    </a:lnTo>
                    <a:lnTo>
                      <a:pt x="643509" y="36398"/>
                    </a:lnTo>
                    <a:lnTo>
                      <a:pt x="600951" y="20815"/>
                    </a:lnTo>
                    <a:lnTo>
                      <a:pt x="556552" y="9410"/>
                    </a:lnTo>
                    <a:lnTo>
                      <a:pt x="510565" y="2387"/>
                    </a:lnTo>
                    <a:lnTo>
                      <a:pt x="463207" y="0"/>
                    </a:lnTo>
                    <a:lnTo>
                      <a:pt x="415848" y="2387"/>
                    </a:lnTo>
                    <a:lnTo>
                      <a:pt x="369849" y="9410"/>
                    </a:lnTo>
                    <a:lnTo>
                      <a:pt x="325462" y="20815"/>
                    </a:lnTo>
                    <a:lnTo>
                      <a:pt x="282905" y="36398"/>
                    </a:lnTo>
                    <a:lnTo>
                      <a:pt x="242417" y="55905"/>
                    </a:lnTo>
                    <a:lnTo>
                      <a:pt x="204228" y="79108"/>
                    </a:lnTo>
                    <a:lnTo>
                      <a:pt x="168567" y="105765"/>
                    </a:lnTo>
                    <a:lnTo>
                      <a:pt x="135674" y="135661"/>
                    </a:lnTo>
                    <a:lnTo>
                      <a:pt x="105778" y="168554"/>
                    </a:lnTo>
                    <a:lnTo>
                      <a:pt x="79108" y="204216"/>
                    </a:lnTo>
                    <a:lnTo>
                      <a:pt x="55905" y="242404"/>
                    </a:lnTo>
                    <a:lnTo>
                      <a:pt x="36398" y="282905"/>
                    </a:lnTo>
                    <a:lnTo>
                      <a:pt x="20828" y="325462"/>
                    </a:lnTo>
                    <a:lnTo>
                      <a:pt x="9410" y="369849"/>
                    </a:lnTo>
                    <a:lnTo>
                      <a:pt x="2387" y="415836"/>
                    </a:lnTo>
                    <a:lnTo>
                      <a:pt x="0" y="463194"/>
                    </a:lnTo>
                    <a:lnTo>
                      <a:pt x="2387" y="510552"/>
                    </a:lnTo>
                    <a:lnTo>
                      <a:pt x="9410" y="556552"/>
                    </a:lnTo>
                    <a:lnTo>
                      <a:pt x="20828" y="600938"/>
                    </a:lnTo>
                    <a:lnTo>
                      <a:pt x="36398" y="643496"/>
                    </a:lnTo>
                    <a:lnTo>
                      <a:pt x="55905" y="683983"/>
                    </a:lnTo>
                    <a:lnTo>
                      <a:pt x="79108" y="722172"/>
                    </a:lnTo>
                    <a:lnTo>
                      <a:pt x="105778" y="757834"/>
                    </a:lnTo>
                    <a:lnTo>
                      <a:pt x="135674" y="790727"/>
                    </a:lnTo>
                    <a:lnTo>
                      <a:pt x="168567" y="820623"/>
                    </a:lnTo>
                    <a:lnTo>
                      <a:pt x="204228" y="847293"/>
                    </a:lnTo>
                    <a:lnTo>
                      <a:pt x="242417" y="870496"/>
                    </a:lnTo>
                    <a:lnTo>
                      <a:pt x="282905" y="889990"/>
                    </a:lnTo>
                    <a:lnTo>
                      <a:pt x="325462" y="905573"/>
                    </a:lnTo>
                    <a:lnTo>
                      <a:pt x="369849" y="916990"/>
                    </a:lnTo>
                    <a:lnTo>
                      <a:pt x="415848" y="924001"/>
                    </a:lnTo>
                    <a:lnTo>
                      <a:pt x="463207" y="926401"/>
                    </a:lnTo>
                    <a:lnTo>
                      <a:pt x="510565" y="924001"/>
                    </a:lnTo>
                    <a:lnTo>
                      <a:pt x="556552" y="916990"/>
                    </a:lnTo>
                    <a:lnTo>
                      <a:pt x="600951" y="905573"/>
                    </a:lnTo>
                    <a:lnTo>
                      <a:pt x="643509" y="889990"/>
                    </a:lnTo>
                    <a:lnTo>
                      <a:pt x="683996" y="870496"/>
                    </a:lnTo>
                    <a:lnTo>
                      <a:pt x="722185" y="847293"/>
                    </a:lnTo>
                    <a:lnTo>
                      <a:pt x="757847" y="820623"/>
                    </a:lnTo>
                    <a:lnTo>
                      <a:pt x="790740" y="790727"/>
                    </a:lnTo>
                    <a:lnTo>
                      <a:pt x="820635" y="757834"/>
                    </a:lnTo>
                    <a:lnTo>
                      <a:pt x="847293" y="722172"/>
                    </a:lnTo>
                    <a:lnTo>
                      <a:pt x="870496" y="683983"/>
                    </a:lnTo>
                    <a:lnTo>
                      <a:pt x="890003" y="643496"/>
                    </a:lnTo>
                    <a:lnTo>
                      <a:pt x="905573" y="600938"/>
                    </a:lnTo>
                    <a:lnTo>
                      <a:pt x="916990" y="556552"/>
                    </a:lnTo>
                    <a:lnTo>
                      <a:pt x="924013" y="510552"/>
                    </a:lnTo>
                    <a:lnTo>
                      <a:pt x="926401" y="463194"/>
                    </a:lnTo>
                    <a:close/>
                  </a:path>
                </a:pathLst>
              </a:custGeom>
              <a:solidFill>
                <a:srgbClr val="4F5730">
                  <a:alpha val="69999"/>
                </a:srgbClr>
              </a:solidFill>
            </p:spPr>
            <p:txBody>
              <a:bodyPr wrap="square" lIns="0" tIns="0" rIns="0" bIns="0" rtlCol="0"/>
              <a:lstStyle/>
              <a:p>
                <a:pPr defTabSz="1219170">
                  <a:defRPr/>
                </a:pPr>
                <a:endParaRPr sz="2400" kern="0">
                  <a:solidFill>
                    <a:sysClr val="windowText" lastClr="000000"/>
                  </a:solidFill>
                </a:endParaRPr>
              </a:p>
            </p:txBody>
          </p:sp>
          <p:sp>
            <p:nvSpPr>
              <p:cNvPr id="70" name="object 12">
                <a:extLst>
                  <a:ext uri="{FF2B5EF4-FFF2-40B4-BE49-F238E27FC236}">
                    <a16:creationId xmlns:a16="http://schemas.microsoft.com/office/drawing/2014/main" id="{B7F58CFB-BE55-D686-2C65-9692EE11ABEF}"/>
                  </a:ext>
                </a:extLst>
              </p:cNvPr>
              <p:cNvSpPr/>
              <p:nvPr/>
            </p:nvSpPr>
            <p:spPr>
              <a:xfrm>
                <a:off x="7773931" y="2356220"/>
                <a:ext cx="329565" cy="316230"/>
              </a:xfrm>
              <a:custGeom>
                <a:avLst/>
                <a:gdLst/>
                <a:ahLst/>
                <a:cxnLst/>
                <a:rect l="l" t="t" r="r" b="b"/>
                <a:pathLst>
                  <a:path w="329565" h="316230">
                    <a:moveTo>
                      <a:pt x="164497" y="0"/>
                    </a:moveTo>
                    <a:lnTo>
                      <a:pt x="0" y="151073"/>
                    </a:lnTo>
                    <a:lnTo>
                      <a:pt x="104" y="315445"/>
                    </a:lnTo>
                    <a:lnTo>
                      <a:pt x="328921" y="316220"/>
                    </a:lnTo>
                    <a:lnTo>
                      <a:pt x="328936" y="282755"/>
                    </a:lnTo>
                    <a:lnTo>
                      <a:pt x="295540" y="282755"/>
                    </a:lnTo>
                    <a:lnTo>
                      <a:pt x="33475" y="282127"/>
                    </a:lnTo>
                    <a:lnTo>
                      <a:pt x="33402" y="165733"/>
                    </a:lnTo>
                    <a:lnTo>
                      <a:pt x="164591" y="45244"/>
                    </a:lnTo>
                    <a:lnTo>
                      <a:pt x="214193" y="45244"/>
                    </a:lnTo>
                    <a:lnTo>
                      <a:pt x="164497" y="0"/>
                    </a:lnTo>
                    <a:close/>
                  </a:path>
                  <a:path w="329565" h="316230">
                    <a:moveTo>
                      <a:pt x="214193" y="45244"/>
                    </a:moveTo>
                    <a:lnTo>
                      <a:pt x="164591" y="45244"/>
                    </a:lnTo>
                    <a:lnTo>
                      <a:pt x="295593" y="164518"/>
                    </a:lnTo>
                    <a:lnTo>
                      <a:pt x="295540" y="282755"/>
                    </a:lnTo>
                    <a:lnTo>
                      <a:pt x="328936" y="282755"/>
                    </a:lnTo>
                    <a:lnTo>
                      <a:pt x="328995" y="149765"/>
                    </a:lnTo>
                    <a:lnTo>
                      <a:pt x="214193" y="45244"/>
                    </a:lnTo>
                    <a:close/>
                  </a:path>
                </a:pathLst>
              </a:custGeom>
              <a:solidFill>
                <a:srgbClr val="FFFFFF">
                  <a:alpha val="69999"/>
                </a:srgbClr>
              </a:solidFill>
            </p:spPr>
            <p:txBody>
              <a:bodyPr wrap="square" lIns="0" tIns="0" rIns="0" bIns="0" rtlCol="0"/>
              <a:lstStyle/>
              <a:p>
                <a:pPr defTabSz="1219170">
                  <a:defRPr/>
                </a:pPr>
                <a:endParaRPr sz="2400" kern="0">
                  <a:solidFill>
                    <a:sysClr val="windowText" lastClr="000000"/>
                  </a:solidFill>
                </a:endParaRPr>
              </a:p>
            </p:txBody>
          </p:sp>
          <p:sp>
            <p:nvSpPr>
              <p:cNvPr id="71" name="object 13">
                <a:extLst>
                  <a:ext uri="{FF2B5EF4-FFF2-40B4-BE49-F238E27FC236}">
                    <a16:creationId xmlns:a16="http://schemas.microsoft.com/office/drawing/2014/main" id="{D55DCD7E-1FF4-951C-C3BF-9914E1FF8CA4}"/>
                  </a:ext>
                </a:extLst>
              </p:cNvPr>
              <p:cNvSpPr/>
              <p:nvPr/>
            </p:nvSpPr>
            <p:spPr>
              <a:xfrm>
                <a:off x="7435394" y="2535815"/>
                <a:ext cx="707390" cy="135255"/>
              </a:xfrm>
              <a:custGeom>
                <a:avLst/>
                <a:gdLst/>
                <a:ahLst/>
                <a:cxnLst/>
                <a:rect l="l" t="t" r="r" b="b"/>
                <a:pathLst>
                  <a:path w="707390" h="135255">
                    <a:moveTo>
                      <a:pt x="707235" y="135022"/>
                    </a:moveTo>
                    <a:lnTo>
                      <a:pt x="282891" y="135022"/>
                    </a:lnTo>
                    <a:lnTo>
                      <a:pt x="282891" y="0"/>
                    </a:lnTo>
                    <a:lnTo>
                      <a:pt x="0" y="0"/>
                    </a:lnTo>
                  </a:path>
                </a:pathLst>
              </a:custGeom>
              <a:ln w="33391">
                <a:solidFill>
                  <a:srgbClr val="FFFFFF"/>
                </a:solidFill>
              </a:ln>
            </p:spPr>
            <p:txBody>
              <a:bodyPr wrap="square" lIns="0" tIns="0" rIns="0" bIns="0" rtlCol="0"/>
              <a:lstStyle/>
              <a:p>
                <a:pPr defTabSz="1219170">
                  <a:defRPr/>
                </a:pPr>
                <a:endParaRPr sz="2400" kern="0">
                  <a:solidFill>
                    <a:sysClr val="windowText" lastClr="000000"/>
                  </a:solidFill>
                </a:endParaRPr>
              </a:p>
            </p:txBody>
          </p:sp>
          <p:pic>
            <p:nvPicPr>
              <p:cNvPr id="72" name="object 14">
                <a:extLst>
                  <a:ext uri="{FF2B5EF4-FFF2-40B4-BE49-F238E27FC236}">
                    <a16:creationId xmlns:a16="http://schemas.microsoft.com/office/drawing/2014/main" id="{5D75B3BA-4A55-60E9-F345-7431B04A6C71}"/>
                  </a:ext>
                </a:extLst>
              </p:cNvPr>
              <p:cNvPicPr/>
              <p:nvPr/>
            </p:nvPicPr>
            <p:blipFill>
              <a:blip r:embed="rId10" cstate="print"/>
              <a:stretch>
                <a:fillRect/>
              </a:stretch>
            </p:blipFill>
            <p:spPr>
              <a:xfrm>
                <a:off x="7434213" y="2343770"/>
                <a:ext cx="288385" cy="165682"/>
              </a:xfrm>
              <a:prstGeom prst="rect">
                <a:avLst/>
              </a:prstGeom>
            </p:spPr>
          </p:pic>
          <p:sp>
            <p:nvSpPr>
              <p:cNvPr id="73" name="object 15">
                <a:extLst>
                  <a:ext uri="{FF2B5EF4-FFF2-40B4-BE49-F238E27FC236}">
                    <a16:creationId xmlns:a16="http://schemas.microsoft.com/office/drawing/2014/main" id="{C7615FBC-C74A-E518-9B37-54BBEA9F3A89}"/>
                  </a:ext>
                </a:extLst>
              </p:cNvPr>
              <p:cNvSpPr/>
              <p:nvPr/>
            </p:nvSpPr>
            <p:spPr>
              <a:xfrm>
                <a:off x="7403777" y="2502475"/>
                <a:ext cx="335280" cy="0"/>
              </a:xfrm>
              <a:custGeom>
                <a:avLst/>
                <a:gdLst/>
                <a:ahLst/>
                <a:cxnLst/>
                <a:rect l="l" t="t" r="r" b="b"/>
                <a:pathLst>
                  <a:path w="335279">
                    <a:moveTo>
                      <a:pt x="0" y="0"/>
                    </a:moveTo>
                    <a:lnTo>
                      <a:pt x="334796" y="0"/>
                    </a:lnTo>
                  </a:path>
                </a:pathLst>
              </a:custGeom>
              <a:ln w="22261">
                <a:solidFill>
                  <a:srgbClr val="4F5730"/>
                </a:solidFill>
              </a:ln>
            </p:spPr>
            <p:txBody>
              <a:bodyPr wrap="square" lIns="0" tIns="0" rIns="0" bIns="0" rtlCol="0"/>
              <a:lstStyle/>
              <a:p>
                <a:pPr defTabSz="1219170">
                  <a:defRPr/>
                </a:pPr>
                <a:endParaRPr sz="2400" kern="0">
                  <a:solidFill>
                    <a:sysClr val="windowText" lastClr="000000"/>
                  </a:solidFill>
                </a:endParaRPr>
              </a:p>
            </p:txBody>
          </p:sp>
        </p:grpSp>
        <p:grpSp>
          <p:nvGrpSpPr>
            <p:cNvPr id="45" name="object 16">
              <a:extLst>
                <a:ext uri="{FF2B5EF4-FFF2-40B4-BE49-F238E27FC236}">
                  <a16:creationId xmlns:a16="http://schemas.microsoft.com/office/drawing/2014/main" id="{44846A18-973C-BC21-8CD7-B99671561724}"/>
                </a:ext>
              </a:extLst>
            </p:cNvPr>
            <p:cNvGrpSpPr/>
            <p:nvPr/>
          </p:nvGrpSpPr>
          <p:grpSpPr>
            <a:xfrm>
              <a:off x="2834990" y="2073233"/>
              <a:ext cx="926465" cy="926465"/>
              <a:chOff x="2834990" y="2073233"/>
              <a:chExt cx="926465" cy="926465"/>
            </a:xfrm>
          </p:grpSpPr>
          <p:sp>
            <p:nvSpPr>
              <p:cNvPr id="65" name="object 17">
                <a:extLst>
                  <a:ext uri="{FF2B5EF4-FFF2-40B4-BE49-F238E27FC236}">
                    <a16:creationId xmlns:a16="http://schemas.microsoft.com/office/drawing/2014/main" id="{9AA504F4-DDF1-68D8-16F8-5BF608934BB7}"/>
                  </a:ext>
                </a:extLst>
              </p:cNvPr>
              <p:cNvSpPr/>
              <p:nvPr/>
            </p:nvSpPr>
            <p:spPr>
              <a:xfrm>
                <a:off x="2834990" y="2073233"/>
                <a:ext cx="926465" cy="926465"/>
              </a:xfrm>
              <a:custGeom>
                <a:avLst/>
                <a:gdLst/>
                <a:ahLst/>
                <a:cxnLst/>
                <a:rect l="l" t="t" r="r" b="b"/>
                <a:pathLst>
                  <a:path w="926464" h="926464">
                    <a:moveTo>
                      <a:pt x="463200" y="0"/>
                    </a:moveTo>
                    <a:lnTo>
                      <a:pt x="415841" y="2391"/>
                    </a:lnTo>
                    <a:lnTo>
                      <a:pt x="369850" y="9410"/>
                    </a:lnTo>
                    <a:lnTo>
                      <a:pt x="325460" y="20824"/>
                    </a:lnTo>
                    <a:lnTo>
                      <a:pt x="282903" y="36401"/>
                    </a:lnTo>
                    <a:lnTo>
                      <a:pt x="242413" y="55906"/>
                    </a:lnTo>
                    <a:lnTo>
                      <a:pt x="204222" y="79108"/>
                    </a:lnTo>
                    <a:lnTo>
                      <a:pt x="168563" y="105773"/>
                    </a:lnTo>
                    <a:lnTo>
                      <a:pt x="135669" y="135669"/>
                    </a:lnTo>
                    <a:lnTo>
                      <a:pt x="105773" y="168563"/>
                    </a:lnTo>
                    <a:lnTo>
                      <a:pt x="79108" y="204222"/>
                    </a:lnTo>
                    <a:lnTo>
                      <a:pt x="55906" y="242413"/>
                    </a:lnTo>
                    <a:lnTo>
                      <a:pt x="36401" y="282903"/>
                    </a:lnTo>
                    <a:lnTo>
                      <a:pt x="20824" y="325460"/>
                    </a:lnTo>
                    <a:lnTo>
                      <a:pt x="9410" y="369850"/>
                    </a:lnTo>
                    <a:lnTo>
                      <a:pt x="2391" y="415841"/>
                    </a:lnTo>
                    <a:lnTo>
                      <a:pt x="0" y="463200"/>
                    </a:lnTo>
                    <a:lnTo>
                      <a:pt x="2391" y="510559"/>
                    </a:lnTo>
                    <a:lnTo>
                      <a:pt x="9410" y="556550"/>
                    </a:lnTo>
                    <a:lnTo>
                      <a:pt x="20824" y="600940"/>
                    </a:lnTo>
                    <a:lnTo>
                      <a:pt x="36401" y="643497"/>
                    </a:lnTo>
                    <a:lnTo>
                      <a:pt x="55906" y="683987"/>
                    </a:lnTo>
                    <a:lnTo>
                      <a:pt x="79108" y="722178"/>
                    </a:lnTo>
                    <a:lnTo>
                      <a:pt x="105773" y="757837"/>
                    </a:lnTo>
                    <a:lnTo>
                      <a:pt x="135669" y="790731"/>
                    </a:lnTo>
                    <a:lnTo>
                      <a:pt x="168563" y="820627"/>
                    </a:lnTo>
                    <a:lnTo>
                      <a:pt x="204222" y="847292"/>
                    </a:lnTo>
                    <a:lnTo>
                      <a:pt x="242413" y="870494"/>
                    </a:lnTo>
                    <a:lnTo>
                      <a:pt x="282903" y="889999"/>
                    </a:lnTo>
                    <a:lnTo>
                      <a:pt x="325460" y="905576"/>
                    </a:lnTo>
                    <a:lnTo>
                      <a:pt x="369850" y="916990"/>
                    </a:lnTo>
                    <a:lnTo>
                      <a:pt x="415841" y="924009"/>
                    </a:lnTo>
                    <a:lnTo>
                      <a:pt x="463200" y="926401"/>
                    </a:lnTo>
                    <a:lnTo>
                      <a:pt x="510559" y="924009"/>
                    </a:lnTo>
                    <a:lnTo>
                      <a:pt x="556550" y="916990"/>
                    </a:lnTo>
                    <a:lnTo>
                      <a:pt x="600940" y="905576"/>
                    </a:lnTo>
                    <a:lnTo>
                      <a:pt x="643497" y="889999"/>
                    </a:lnTo>
                    <a:lnTo>
                      <a:pt x="683987" y="870494"/>
                    </a:lnTo>
                    <a:lnTo>
                      <a:pt x="722178" y="847292"/>
                    </a:lnTo>
                    <a:lnTo>
                      <a:pt x="757837" y="820627"/>
                    </a:lnTo>
                    <a:lnTo>
                      <a:pt x="790731" y="790731"/>
                    </a:lnTo>
                    <a:lnTo>
                      <a:pt x="820627" y="757837"/>
                    </a:lnTo>
                    <a:lnTo>
                      <a:pt x="847292" y="722178"/>
                    </a:lnTo>
                    <a:lnTo>
                      <a:pt x="870494" y="683987"/>
                    </a:lnTo>
                    <a:lnTo>
                      <a:pt x="889999" y="643497"/>
                    </a:lnTo>
                    <a:lnTo>
                      <a:pt x="905576" y="600940"/>
                    </a:lnTo>
                    <a:lnTo>
                      <a:pt x="916990" y="556550"/>
                    </a:lnTo>
                    <a:lnTo>
                      <a:pt x="924009" y="510559"/>
                    </a:lnTo>
                    <a:lnTo>
                      <a:pt x="926401" y="463200"/>
                    </a:lnTo>
                    <a:lnTo>
                      <a:pt x="924009" y="415841"/>
                    </a:lnTo>
                    <a:lnTo>
                      <a:pt x="916990" y="369850"/>
                    </a:lnTo>
                    <a:lnTo>
                      <a:pt x="905576" y="325460"/>
                    </a:lnTo>
                    <a:lnTo>
                      <a:pt x="889999" y="282903"/>
                    </a:lnTo>
                    <a:lnTo>
                      <a:pt x="870494" y="242413"/>
                    </a:lnTo>
                    <a:lnTo>
                      <a:pt x="847292" y="204222"/>
                    </a:lnTo>
                    <a:lnTo>
                      <a:pt x="820627" y="168563"/>
                    </a:lnTo>
                    <a:lnTo>
                      <a:pt x="790731" y="135669"/>
                    </a:lnTo>
                    <a:lnTo>
                      <a:pt x="757837" y="105773"/>
                    </a:lnTo>
                    <a:lnTo>
                      <a:pt x="722178" y="79108"/>
                    </a:lnTo>
                    <a:lnTo>
                      <a:pt x="683987" y="55906"/>
                    </a:lnTo>
                    <a:lnTo>
                      <a:pt x="643497" y="36401"/>
                    </a:lnTo>
                    <a:lnTo>
                      <a:pt x="600940" y="20824"/>
                    </a:lnTo>
                    <a:lnTo>
                      <a:pt x="556550" y="9410"/>
                    </a:lnTo>
                    <a:lnTo>
                      <a:pt x="510559" y="2391"/>
                    </a:lnTo>
                    <a:lnTo>
                      <a:pt x="463200" y="0"/>
                    </a:lnTo>
                    <a:close/>
                  </a:path>
                </a:pathLst>
              </a:custGeom>
              <a:solidFill>
                <a:srgbClr val="4F5730">
                  <a:alpha val="69999"/>
                </a:srgbClr>
              </a:solidFill>
            </p:spPr>
            <p:txBody>
              <a:bodyPr wrap="square" lIns="0" tIns="0" rIns="0" bIns="0" rtlCol="0"/>
              <a:lstStyle/>
              <a:p>
                <a:pPr defTabSz="1219170">
                  <a:defRPr/>
                </a:pPr>
                <a:endParaRPr sz="2400" kern="0">
                  <a:solidFill>
                    <a:sysClr val="windowText" lastClr="000000"/>
                  </a:solidFill>
                </a:endParaRPr>
              </a:p>
            </p:txBody>
          </p:sp>
          <p:sp>
            <p:nvSpPr>
              <p:cNvPr id="66" name="object 18">
                <a:extLst>
                  <a:ext uri="{FF2B5EF4-FFF2-40B4-BE49-F238E27FC236}">
                    <a16:creationId xmlns:a16="http://schemas.microsoft.com/office/drawing/2014/main" id="{CA1861EC-A2D0-10EC-4A90-9F586992A42C}"/>
                  </a:ext>
                </a:extLst>
              </p:cNvPr>
              <p:cNvSpPr/>
              <p:nvPr/>
            </p:nvSpPr>
            <p:spPr>
              <a:xfrm>
                <a:off x="3179530" y="2365086"/>
                <a:ext cx="323850" cy="407034"/>
              </a:xfrm>
              <a:custGeom>
                <a:avLst/>
                <a:gdLst/>
                <a:ahLst/>
                <a:cxnLst/>
                <a:rect l="l" t="t" r="r" b="b"/>
                <a:pathLst>
                  <a:path w="323850" h="407035">
                    <a:moveTo>
                      <a:pt x="223364" y="0"/>
                    </a:moveTo>
                    <a:lnTo>
                      <a:pt x="213354" y="0"/>
                    </a:lnTo>
                    <a:lnTo>
                      <a:pt x="210244" y="1465"/>
                    </a:lnTo>
                    <a:lnTo>
                      <a:pt x="173827" y="64689"/>
                    </a:lnTo>
                    <a:lnTo>
                      <a:pt x="169397" y="65034"/>
                    </a:lnTo>
                    <a:lnTo>
                      <a:pt x="167377" y="61003"/>
                    </a:lnTo>
                    <a:lnTo>
                      <a:pt x="132980" y="1465"/>
                    </a:lnTo>
                    <a:lnTo>
                      <a:pt x="129922" y="0"/>
                    </a:lnTo>
                    <a:lnTo>
                      <a:pt x="123493" y="0"/>
                    </a:lnTo>
                    <a:lnTo>
                      <a:pt x="120457" y="1465"/>
                    </a:lnTo>
                    <a:lnTo>
                      <a:pt x="86060" y="61003"/>
                    </a:lnTo>
                    <a:lnTo>
                      <a:pt x="84039" y="65034"/>
                    </a:lnTo>
                    <a:lnTo>
                      <a:pt x="79589" y="64689"/>
                    </a:lnTo>
                    <a:lnTo>
                      <a:pt x="43181" y="1465"/>
                    </a:lnTo>
                    <a:lnTo>
                      <a:pt x="40124" y="0"/>
                    </a:lnTo>
                    <a:lnTo>
                      <a:pt x="30061" y="0"/>
                    </a:lnTo>
                    <a:lnTo>
                      <a:pt x="29684" y="2732"/>
                    </a:lnTo>
                    <a:lnTo>
                      <a:pt x="27266" y="7601"/>
                    </a:lnTo>
                    <a:lnTo>
                      <a:pt x="15089" y="34503"/>
                    </a:lnTo>
                    <a:lnTo>
                      <a:pt x="6596" y="60138"/>
                    </a:lnTo>
                    <a:lnTo>
                      <a:pt x="1621" y="86312"/>
                    </a:lnTo>
                    <a:lnTo>
                      <a:pt x="0" y="114834"/>
                    </a:lnTo>
                    <a:lnTo>
                      <a:pt x="8280" y="155289"/>
                    </a:lnTo>
                    <a:lnTo>
                      <a:pt x="30459" y="191059"/>
                    </a:lnTo>
                    <a:lnTo>
                      <a:pt x="62541" y="216593"/>
                    </a:lnTo>
                    <a:lnTo>
                      <a:pt x="100530" y="226338"/>
                    </a:lnTo>
                    <a:lnTo>
                      <a:pt x="104174" y="226338"/>
                    </a:lnTo>
                    <a:lnTo>
                      <a:pt x="105473" y="228673"/>
                    </a:lnTo>
                    <a:lnTo>
                      <a:pt x="105473" y="406804"/>
                    </a:lnTo>
                    <a:lnTo>
                      <a:pt x="197145" y="406804"/>
                    </a:lnTo>
                    <a:lnTo>
                      <a:pt x="246248" y="396889"/>
                    </a:lnTo>
                    <a:lnTo>
                      <a:pt x="286374" y="369849"/>
                    </a:lnTo>
                    <a:lnTo>
                      <a:pt x="313442" y="329747"/>
                    </a:lnTo>
                    <a:lnTo>
                      <a:pt x="323372" y="280640"/>
                    </a:lnTo>
                    <a:lnTo>
                      <a:pt x="323372" y="196004"/>
                    </a:lnTo>
                    <a:lnTo>
                      <a:pt x="321866" y="188923"/>
                    </a:lnTo>
                    <a:lnTo>
                      <a:pt x="317977" y="185253"/>
                    </a:lnTo>
                    <a:lnTo>
                      <a:pt x="312646" y="185340"/>
                    </a:lnTo>
                    <a:lnTo>
                      <a:pt x="306817" y="189533"/>
                    </a:lnTo>
                    <a:lnTo>
                      <a:pt x="224800" y="273469"/>
                    </a:lnTo>
                    <a:lnTo>
                      <a:pt x="183802" y="316036"/>
                    </a:lnTo>
                    <a:lnTo>
                      <a:pt x="147953" y="354209"/>
                    </a:lnTo>
                    <a:lnTo>
                      <a:pt x="147953" y="228673"/>
                    </a:lnTo>
                    <a:lnTo>
                      <a:pt x="149241" y="226338"/>
                    </a:lnTo>
                    <a:lnTo>
                      <a:pt x="152937" y="226338"/>
                    </a:lnTo>
                    <a:lnTo>
                      <a:pt x="190912" y="216593"/>
                    </a:lnTo>
                    <a:lnTo>
                      <a:pt x="222991" y="191059"/>
                    </a:lnTo>
                    <a:lnTo>
                      <a:pt x="245174" y="155289"/>
                    </a:lnTo>
                    <a:lnTo>
                      <a:pt x="253458" y="114834"/>
                    </a:lnTo>
                    <a:lnTo>
                      <a:pt x="251834" y="86312"/>
                    </a:lnTo>
                    <a:lnTo>
                      <a:pt x="246856" y="60138"/>
                    </a:lnTo>
                    <a:lnTo>
                      <a:pt x="238359" y="34503"/>
                    </a:lnTo>
                    <a:lnTo>
                      <a:pt x="226181" y="7601"/>
                    </a:lnTo>
                    <a:lnTo>
                      <a:pt x="223710" y="2732"/>
                    </a:lnTo>
                    <a:lnTo>
                      <a:pt x="223364" y="0"/>
                    </a:lnTo>
                    <a:close/>
                  </a:path>
                </a:pathLst>
              </a:custGeom>
              <a:solidFill>
                <a:srgbClr val="FFFFFF">
                  <a:alpha val="69999"/>
                </a:srgbClr>
              </a:solidFill>
            </p:spPr>
            <p:txBody>
              <a:bodyPr wrap="square" lIns="0" tIns="0" rIns="0" bIns="0" rtlCol="0"/>
              <a:lstStyle/>
              <a:p>
                <a:pPr defTabSz="1219170">
                  <a:defRPr/>
                </a:pPr>
                <a:endParaRPr sz="2400" kern="0">
                  <a:solidFill>
                    <a:sysClr val="windowText" lastClr="000000"/>
                  </a:solidFill>
                </a:endParaRPr>
              </a:p>
            </p:txBody>
          </p:sp>
          <p:pic>
            <p:nvPicPr>
              <p:cNvPr id="67" name="object 19">
                <a:extLst>
                  <a:ext uri="{FF2B5EF4-FFF2-40B4-BE49-F238E27FC236}">
                    <a16:creationId xmlns:a16="http://schemas.microsoft.com/office/drawing/2014/main" id="{7E5B7052-929A-E6D3-1575-8325D5B7D855}"/>
                  </a:ext>
                </a:extLst>
              </p:cNvPr>
              <p:cNvPicPr/>
              <p:nvPr/>
            </p:nvPicPr>
            <p:blipFill>
              <a:blip r:embed="rId11" cstate="print"/>
              <a:stretch>
                <a:fillRect/>
              </a:stretch>
            </p:blipFill>
            <p:spPr>
              <a:xfrm>
                <a:off x="2999437" y="2273797"/>
                <a:ext cx="128299" cy="225456"/>
              </a:xfrm>
              <a:prstGeom prst="rect">
                <a:avLst/>
              </a:prstGeom>
            </p:spPr>
          </p:pic>
          <p:pic>
            <p:nvPicPr>
              <p:cNvPr id="68" name="object 20">
                <a:extLst>
                  <a:ext uri="{FF2B5EF4-FFF2-40B4-BE49-F238E27FC236}">
                    <a16:creationId xmlns:a16="http://schemas.microsoft.com/office/drawing/2014/main" id="{A4F3A8B4-9796-B727-5207-0EE68FCA9771}"/>
                  </a:ext>
                </a:extLst>
              </p:cNvPr>
              <p:cNvPicPr/>
              <p:nvPr/>
            </p:nvPicPr>
            <p:blipFill>
              <a:blip r:embed="rId12" cstate="print"/>
              <a:stretch>
                <a:fillRect/>
              </a:stretch>
            </p:blipFill>
            <p:spPr>
              <a:xfrm>
                <a:off x="3108269" y="2550340"/>
                <a:ext cx="145000" cy="221552"/>
              </a:xfrm>
              <a:prstGeom prst="rect">
                <a:avLst/>
              </a:prstGeom>
            </p:spPr>
          </p:pic>
        </p:grpSp>
        <p:pic>
          <p:nvPicPr>
            <p:cNvPr id="46" name="object 21">
              <a:extLst>
                <a:ext uri="{FF2B5EF4-FFF2-40B4-BE49-F238E27FC236}">
                  <a16:creationId xmlns:a16="http://schemas.microsoft.com/office/drawing/2014/main" id="{7F250E2E-FB2D-3BFE-16D2-6AAC2C993014}"/>
                </a:ext>
              </a:extLst>
            </p:cNvPr>
            <p:cNvPicPr/>
            <p:nvPr/>
          </p:nvPicPr>
          <p:blipFill>
            <a:blip r:embed="rId13" cstate="print"/>
            <a:stretch>
              <a:fillRect/>
            </a:stretch>
          </p:blipFill>
          <p:spPr>
            <a:xfrm>
              <a:off x="11994532" y="2073233"/>
              <a:ext cx="926401" cy="926401"/>
            </a:xfrm>
            <a:prstGeom prst="rect">
              <a:avLst/>
            </a:prstGeom>
          </p:spPr>
        </p:pic>
        <p:grpSp>
          <p:nvGrpSpPr>
            <p:cNvPr id="47" name="object 22">
              <a:extLst>
                <a:ext uri="{FF2B5EF4-FFF2-40B4-BE49-F238E27FC236}">
                  <a16:creationId xmlns:a16="http://schemas.microsoft.com/office/drawing/2014/main" id="{FB61DEDA-CE4B-51ED-7BE9-AAFED4EF2AB9}"/>
                </a:ext>
              </a:extLst>
            </p:cNvPr>
            <p:cNvGrpSpPr/>
            <p:nvPr/>
          </p:nvGrpSpPr>
          <p:grpSpPr>
            <a:xfrm>
              <a:off x="16436943" y="2073233"/>
              <a:ext cx="926465" cy="926465"/>
              <a:chOff x="16436943" y="2073233"/>
              <a:chExt cx="926465" cy="926465"/>
            </a:xfrm>
          </p:grpSpPr>
          <p:sp>
            <p:nvSpPr>
              <p:cNvPr id="56" name="object 23">
                <a:extLst>
                  <a:ext uri="{FF2B5EF4-FFF2-40B4-BE49-F238E27FC236}">
                    <a16:creationId xmlns:a16="http://schemas.microsoft.com/office/drawing/2014/main" id="{449B1F7E-D9FD-C593-98F3-29D38F92C995}"/>
                  </a:ext>
                </a:extLst>
              </p:cNvPr>
              <p:cNvSpPr/>
              <p:nvPr/>
            </p:nvSpPr>
            <p:spPr>
              <a:xfrm>
                <a:off x="16436943" y="2073233"/>
                <a:ext cx="926465" cy="926465"/>
              </a:xfrm>
              <a:custGeom>
                <a:avLst/>
                <a:gdLst/>
                <a:ahLst/>
                <a:cxnLst/>
                <a:rect l="l" t="t" r="r" b="b"/>
                <a:pathLst>
                  <a:path w="926465" h="926464">
                    <a:moveTo>
                      <a:pt x="463200" y="0"/>
                    </a:moveTo>
                    <a:lnTo>
                      <a:pt x="415841" y="2391"/>
                    </a:lnTo>
                    <a:lnTo>
                      <a:pt x="369850" y="9410"/>
                    </a:lnTo>
                    <a:lnTo>
                      <a:pt x="325460" y="20824"/>
                    </a:lnTo>
                    <a:lnTo>
                      <a:pt x="282903" y="36401"/>
                    </a:lnTo>
                    <a:lnTo>
                      <a:pt x="242413" y="55906"/>
                    </a:lnTo>
                    <a:lnTo>
                      <a:pt x="204222" y="79108"/>
                    </a:lnTo>
                    <a:lnTo>
                      <a:pt x="168563" y="105773"/>
                    </a:lnTo>
                    <a:lnTo>
                      <a:pt x="135669" y="135669"/>
                    </a:lnTo>
                    <a:lnTo>
                      <a:pt x="105773" y="168563"/>
                    </a:lnTo>
                    <a:lnTo>
                      <a:pt x="79108" y="204222"/>
                    </a:lnTo>
                    <a:lnTo>
                      <a:pt x="55906" y="242413"/>
                    </a:lnTo>
                    <a:lnTo>
                      <a:pt x="36401" y="282903"/>
                    </a:lnTo>
                    <a:lnTo>
                      <a:pt x="20824" y="325460"/>
                    </a:lnTo>
                    <a:lnTo>
                      <a:pt x="9410" y="369850"/>
                    </a:lnTo>
                    <a:lnTo>
                      <a:pt x="2391" y="415841"/>
                    </a:lnTo>
                    <a:lnTo>
                      <a:pt x="0" y="463200"/>
                    </a:lnTo>
                    <a:lnTo>
                      <a:pt x="2391" y="510559"/>
                    </a:lnTo>
                    <a:lnTo>
                      <a:pt x="9410" y="556550"/>
                    </a:lnTo>
                    <a:lnTo>
                      <a:pt x="20824" y="600940"/>
                    </a:lnTo>
                    <a:lnTo>
                      <a:pt x="36401" y="643497"/>
                    </a:lnTo>
                    <a:lnTo>
                      <a:pt x="55906" y="683987"/>
                    </a:lnTo>
                    <a:lnTo>
                      <a:pt x="79108" y="722178"/>
                    </a:lnTo>
                    <a:lnTo>
                      <a:pt x="105773" y="757837"/>
                    </a:lnTo>
                    <a:lnTo>
                      <a:pt x="135669" y="790731"/>
                    </a:lnTo>
                    <a:lnTo>
                      <a:pt x="168563" y="820627"/>
                    </a:lnTo>
                    <a:lnTo>
                      <a:pt x="204222" y="847292"/>
                    </a:lnTo>
                    <a:lnTo>
                      <a:pt x="242413" y="870494"/>
                    </a:lnTo>
                    <a:lnTo>
                      <a:pt x="282903" y="889999"/>
                    </a:lnTo>
                    <a:lnTo>
                      <a:pt x="325460" y="905576"/>
                    </a:lnTo>
                    <a:lnTo>
                      <a:pt x="369850" y="916990"/>
                    </a:lnTo>
                    <a:lnTo>
                      <a:pt x="415841" y="924009"/>
                    </a:lnTo>
                    <a:lnTo>
                      <a:pt x="463200" y="926401"/>
                    </a:lnTo>
                    <a:lnTo>
                      <a:pt x="510561" y="924009"/>
                    </a:lnTo>
                    <a:lnTo>
                      <a:pt x="556553" y="916990"/>
                    </a:lnTo>
                    <a:lnTo>
                      <a:pt x="600944" y="905576"/>
                    </a:lnTo>
                    <a:lnTo>
                      <a:pt x="643501" y="889999"/>
                    </a:lnTo>
                    <a:lnTo>
                      <a:pt x="683992" y="870494"/>
                    </a:lnTo>
                    <a:lnTo>
                      <a:pt x="722183" y="847292"/>
                    </a:lnTo>
                    <a:lnTo>
                      <a:pt x="757841" y="820627"/>
                    </a:lnTo>
                    <a:lnTo>
                      <a:pt x="790735" y="790731"/>
                    </a:lnTo>
                    <a:lnTo>
                      <a:pt x="820630" y="757837"/>
                    </a:lnTo>
                    <a:lnTo>
                      <a:pt x="847295" y="722178"/>
                    </a:lnTo>
                    <a:lnTo>
                      <a:pt x="870496" y="683987"/>
                    </a:lnTo>
                    <a:lnTo>
                      <a:pt x="890001" y="643497"/>
                    </a:lnTo>
                    <a:lnTo>
                      <a:pt x="905577" y="600940"/>
                    </a:lnTo>
                    <a:lnTo>
                      <a:pt x="916990" y="556550"/>
                    </a:lnTo>
                    <a:lnTo>
                      <a:pt x="924009" y="510559"/>
                    </a:lnTo>
                    <a:lnTo>
                      <a:pt x="926401" y="463200"/>
                    </a:lnTo>
                    <a:lnTo>
                      <a:pt x="924009" y="415841"/>
                    </a:lnTo>
                    <a:lnTo>
                      <a:pt x="916990" y="369850"/>
                    </a:lnTo>
                    <a:lnTo>
                      <a:pt x="905577" y="325460"/>
                    </a:lnTo>
                    <a:lnTo>
                      <a:pt x="890001" y="282903"/>
                    </a:lnTo>
                    <a:lnTo>
                      <a:pt x="870496" y="242413"/>
                    </a:lnTo>
                    <a:lnTo>
                      <a:pt x="847295" y="204222"/>
                    </a:lnTo>
                    <a:lnTo>
                      <a:pt x="820630" y="168563"/>
                    </a:lnTo>
                    <a:lnTo>
                      <a:pt x="790735" y="135669"/>
                    </a:lnTo>
                    <a:lnTo>
                      <a:pt x="757841" y="105773"/>
                    </a:lnTo>
                    <a:lnTo>
                      <a:pt x="722183" y="79108"/>
                    </a:lnTo>
                    <a:lnTo>
                      <a:pt x="683992" y="55906"/>
                    </a:lnTo>
                    <a:lnTo>
                      <a:pt x="643501" y="36401"/>
                    </a:lnTo>
                    <a:lnTo>
                      <a:pt x="600944" y="20824"/>
                    </a:lnTo>
                    <a:lnTo>
                      <a:pt x="556553" y="9410"/>
                    </a:lnTo>
                    <a:lnTo>
                      <a:pt x="510561" y="2391"/>
                    </a:lnTo>
                    <a:lnTo>
                      <a:pt x="463200" y="0"/>
                    </a:lnTo>
                    <a:close/>
                  </a:path>
                </a:pathLst>
              </a:custGeom>
              <a:solidFill>
                <a:srgbClr val="4F5730">
                  <a:alpha val="69999"/>
                </a:srgbClr>
              </a:solidFill>
            </p:spPr>
            <p:txBody>
              <a:bodyPr wrap="square" lIns="0" tIns="0" rIns="0" bIns="0" rtlCol="0"/>
              <a:lstStyle/>
              <a:p>
                <a:pPr defTabSz="1219170">
                  <a:defRPr/>
                </a:pPr>
                <a:endParaRPr sz="2400" kern="0">
                  <a:solidFill>
                    <a:sysClr val="windowText" lastClr="000000"/>
                  </a:solidFill>
                </a:endParaRPr>
              </a:p>
            </p:txBody>
          </p:sp>
          <p:sp>
            <p:nvSpPr>
              <p:cNvPr id="57" name="object 24">
                <a:extLst>
                  <a:ext uri="{FF2B5EF4-FFF2-40B4-BE49-F238E27FC236}">
                    <a16:creationId xmlns:a16="http://schemas.microsoft.com/office/drawing/2014/main" id="{7894E1ED-6174-97FD-516F-45071DFBCBDF}"/>
                  </a:ext>
                </a:extLst>
              </p:cNvPr>
              <p:cNvSpPr/>
              <p:nvPr/>
            </p:nvSpPr>
            <p:spPr>
              <a:xfrm>
                <a:off x="16872556" y="2418308"/>
                <a:ext cx="240029" cy="231140"/>
              </a:xfrm>
              <a:custGeom>
                <a:avLst/>
                <a:gdLst/>
                <a:ahLst/>
                <a:cxnLst/>
                <a:rect l="l" t="t" r="r" b="b"/>
                <a:pathLst>
                  <a:path w="240030" h="231139">
                    <a:moveTo>
                      <a:pt x="119996" y="0"/>
                    </a:moveTo>
                    <a:lnTo>
                      <a:pt x="0" y="110206"/>
                    </a:lnTo>
                    <a:lnTo>
                      <a:pt x="73" y="230108"/>
                    </a:lnTo>
                    <a:lnTo>
                      <a:pt x="239940" y="230684"/>
                    </a:lnTo>
                    <a:lnTo>
                      <a:pt x="240003" y="109253"/>
                    </a:lnTo>
                    <a:lnTo>
                      <a:pt x="119996" y="0"/>
                    </a:lnTo>
                    <a:close/>
                  </a:path>
                </a:pathLst>
              </a:custGeom>
              <a:solidFill>
                <a:srgbClr val="4F5730">
                  <a:alpha val="69999"/>
                </a:srgbClr>
              </a:solidFill>
            </p:spPr>
            <p:txBody>
              <a:bodyPr wrap="square" lIns="0" tIns="0" rIns="0" bIns="0" rtlCol="0"/>
              <a:lstStyle/>
              <a:p>
                <a:pPr defTabSz="1219170">
                  <a:defRPr/>
                </a:pPr>
                <a:endParaRPr sz="2400" kern="0">
                  <a:solidFill>
                    <a:sysClr val="windowText" lastClr="000000"/>
                  </a:solidFill>
                </a:endParaRPr>
              </a:p>
            </p:txBody>
          </p:sp>
          <p:sp>
            <p:nvSpPr>
              <p:cNvPr id="58" name="object 25">
                <a:extLst>
                  <a:ext uri="{FF2B5EF4-FFF2-40B4-BE49-F238E27FC236}">
                    <a16:creationId xmlns:a16="http://schemas.microsoft.com/office/drawing/2014/main" id="{444E5298-5BD0-294C-D860-1A470EEE6076}"/>
                  </a:ext>
                </a:extLst>
              </p:cNvPr>
              <p:cNvSpPr/>
              <p:nvPr/>
            </p:nvSpPr>
            <p:spPr>
              <a:xfrm>
                <a:off x="16872556" y="2418308"/>
                <a:ext cx="240029" cy="231140"/>
              </a:xfrm>
              <a:custGeom>
                <a:avLst/>
                <a:gdLst/>
                <a:ahLst/>
                <a:cxnLst/>
                <a:rect l="l" t="t" r="r" b="b"/>
                <a:pathLst>
                  <a:path w="240030" h="231139">
                    <a:moveTo>
                      <a:pt x="73" y="230108"/>
                    </a:moveTo>
                    <a:lnTo>
                      <a:pt x="0" y="110206"/>
                    </a:lnTo>
                    <a:lnTo>
                      <a:pt x="119996" y="0"/>
                    </a:lnTo>
                    <a:lnTo>
                      <a:pt x="240003" y="109253"/>
                    </a:lnTo>
                    <a:lnTo>
                      <a:pt x="239940" y="230684"/>
                    </a:lnTo>
                  </a:path>
                </a:pathLst>
              </a:custGeom>
              <a:ln w="33391">
                <a:solidFill>
                  <a:srgbClr val="FFFFFF"/>
                </a:solidFill>
              </a:ln>
            </p:spPr>
            <p:txBody>
              <a:bodyPr wrap="square" lIns="0" tIns="0" rIns="0" bIns="0" rtlCol="0"/>
              <a:lstStyle/>
              <a:p>
                <a:pPr defTabSz="1219170">
                  <a:defRPr/>
                </a:pPr>
                <a:endParaRPr sz="2400" kern="0">
                  <a:solidFill>
                    <a:sysClr val="windowText" lastClr="000000"/>
                  </a:solidFill>
                </a:endParaRPr>
              </a:p>
            </p:txBody>
          </p:sp>
          <p:pic>
            <p:nvPicPr>
              <p:cNvPr id="59" name="object 26">
                <a:extLst>
                  <a:ext uri="{FF2B5EF4-FFF2-40B4-BE49-F238E27FC236}">
                    <a16:creationId xmlns:a16="http://schemas.microsoft.com/office/drawing/2014/main" id="{9E88DB5E-D7F0-0FA3-6BA8-B023E0FDDFC8}"/>
                  </a:ext>
                </a:extLst>
              </p:cNvPr>
              <p:cNvPicPr/>
              <p:nvPr/>
            </p:nvPicPr>
            <p:blipFill>
              <a:blip r:embed="rId14" cstate="print"/>
              <a:stretch>
                <a:fillRect/>
              </a:stretch>
            </p:blipFill>
            <p:spPr>
              <a:xfrm>
                <a:off x="16627505" y="2468783"/>
                <a:ext cx="203512" cy="196904"/>
              </a:xfrm>
              <a:prstGeom prst="rect">
                <a:avLst/>
              </a:prstGeom>
            </p:spPr>
          </p:pic>
          <p:sp>
            <p:nvSpPr>
              <p:cNvPr id="60" name="object 27">
                <a:extLst>
                  <a:ext uri="{FF2B5EF4-FFF2-40B4-BE49-F238E27FC236}">
                    <a16:creationId xmlns:a16="http://schemas.microsoft.com/office/drawing/2014/main" id="{D85D55B4-E78D-50E4-9BF0-1703167077E3}"/>
                  </a:ext>
                </a:extLst>
              </p:cNvPr>
              <p:cNvSpPr/>
              <p:nvPr/>
            </p:nvSpPr>
            <p:spPr>
              <a:xfrm>
                <a:off x="16922127" y="2250280"/>
                <a:ext cx="82550" cy="76200"/>
              </a:xfrm>
              <a:custGeom>
                <a:avLst/>
                <a:gdLst/>
                <a:ahLst/>
                <a:cxnLst/>
                <a:rect l="l" t="t" r="r" b="b"/>
                <a:pathLst>
                  <a:path w="82550" h="76200">
                    <a:moveTo>
                      <a:pt x="31546" y="44221"/>
                    </a:moveTo>
                    <a:lnTo>
                      <a:pt x="30327" y="36855"/>
                    </a:lnTo>
                    <a:lnTo>
                      <a:pt x="26073" y="28346"/>
                    </a:lnTo>
                    <a:lnTo>
                      <a:pt x="16954" y="21463"/>
                    </a:lnTo>
                    <a:lnTo>
                      <a:pt x="1181" y="18961"/>
                    </a:lnTo>
                    <a:lnTo>
                      <a:pt x="0" y="34810"/>
                    </a:lnTo>
                    <a:lnTo>
                      <a:pt x="2362" y="43091"/>
                    </a:lnTo>
                    <a:lnTo>
                      <a:pt x="10756" y="46482"/>
                    </a:lnTo>
                    <a:lnTo>
                      <a:pt x="27647" y="47675"/>
                    </a:lnTo>
                    <a:lnTo>
                      <a:pt x="24320" y="44450"/>
                    </a:lnTo>
                    <a:lnTo>
                      <a:pt x="24257" y="42799"/>
                    </a:lnTo>
                    <a:lnTo>
                      <a:pt x="25234" y="41757"/>
                    </a:lnTo>
                    <a:lnTo>
                      <a:pt x="26200" y="40703"/>
                    </a:lnTo>
                    <a:lnTo>
                      <a:pt x="27851" y="40640"/>
                    </a:lnTo>
                    <a:lnTo>
                      <a:pt x="31546" y="44221"/>
                    </a:lnTo>
                    <a:close/>
                  </a:path>
                  <a:path w="82550" h="76200">
                    <a:moveTo>
                      <a:pt x="43307" y="39700"/>
                    </a:moveTo>
                    <a:lnTo>
                      <a:pt x="42595" y="38023"/>
                    </a:lnTo>
                    <a:lnTo>
                      <a:pt x="39624" y="36855"/>
                    </a:lnTo>
                    <a:lnTo>
                      <a:pt x="37960" y="37566"/>
                    </a:lnTo>
                    <a:lnTo>
                      <a:pt x="32397" y="51523"/>
                    </a:lnTo>
                    <a:lnTo>
                      <a:pt x="32092" y="59575"/>
                    </a:lnTo>
                    <a:lnTo>
                      <a:pt x="36423" y="75171"/>
                    </a:lnTo>
                    <a:lnTo>
                      <a:pt x="37579" y="76009"/>
                    </a:lnTo>
                    <a:lnTo>
                      <a:pt x="38836" y="76009"/>
                    </a:lnTo>
                    <a:lnTo>
                      <a:pt x="39090" y="76009"/>
                    </a:lnTo>
                    <a:lnTo>
                      <a:pt x="41148" y="75476"/>
                    </a:lnTo>
                    <a:lnTo>
                      <a:pt x="42037" y="73901"/>
                    </a:lnTo>
                    <a:lnTo>
                      <a:pt x="37998" y="59309"/>
                    </a:lnTo>
                    <a:lnTo>
                      <a:pt x="38227" y="52451"/>
                    </a:lnTo>
                    <a:lnTo>
                      <a:pt x="43307" y="39700"/>
                    </a:lnTo>
                    <a:close/>
                  </a:path>
                  <a:path w="82550" h="76200">
                    <a:moveTo>
                      <a:pt x="65976" y="15963"/>
                    </a:moveTo>
                    <a:lnTo>
                      <a:pt x="65278" y="0"/>
                    </a:lnTo>
                    <a:lnTo>
                      <a:pt x="49504" y="2032"/>
                    </a:lnTo>
                    <a:lnTo>
                      <a:pt x="41859" y="6007"/>
                    </a:lnTo>
                    <a:lnTo>
                      <a:pt x="40220" y="14897"/>
                    </a:lnTo>
                    <a:lnTo>
                      <a:pt x="42443" y="31686"/>
                    </a:lnTo>
                    <a:lnTo>
                      <a:pt x="45377" y="27101"/>
                    </a:lnTo>
                    <a:lnTo>
                      <a:pt x="46964" y="26708"/>
                    </a:lnTo>
                    <a:lnTo>
                      <a:pt x="49415" y="28194"/>
                    </a:lnTo>
                    <a:lnTo>
                      <a:pt x="49796" y="29781"/>
                    </a:lnTo>
                    <a:lnTo>
                      <a:pt x="46609" y="34810"/>
                    </a:lnTo>
                    <a:lnTo>
                      <a:pt x="53581" y="32143"/>
                    </a:lnTo>
                    <a:lnTo>
                      <a:pt x="61061" y="26263"/>
                    </a:lnTo>
                    <a:lnTo>
                      <a:pt x="65976" y="15963"/>
                    </a:lnTo>
                    <a:close/>
                  </a:path>
                  <a:path w="82550" h="76200">
                    <a:moveTo>
                      <a:pt x="81940" y="46913"/>
                    </a:moveTo>
                    <a:lnTo>
                      <a:pt x="66929" y="41452"/>
                    </a:lnTo>
                    <a:lnTo>
                      <a:pt x="55613" y="43053"/>
                    </a:lnTo>
                    <a:lnTo>
                      <a:pt x="47764" y="48425"/>
                    </a:lnTo>
                    <a:lnTo>
                      <a:pt x="43129" y="54267"/>
                    </a:lnTo>
                    <a:lnTo>
                      <a:pt x="48107" y="52933"/>
                    </a:lnTo>
                    <a:lnTo>
                      <a:pt x="49517" y="53784"/>
                    </a:lnTo>
                    <a:lnTo>
                      <a:pt x="49847" y="55181"/>
                    </a:lnTo>
                    <a:lnTo>
                      <a:pt x="50177" y="56565"/>
                    </a:lnTo>
                    <a:lnTo>
                      <a:pt x="49339" y="57975"/>
                    </a:lnTo>
                    <a:lnTo>
                      <a:pt x="47955" y="58305"/>
                    </a:lnTo>
                    <a:lnTo>
                      <a:pt x="44856" y="59194"/>
                    </a:lnTo>
                    <a:lnTo>
                      <a:pt x="60210" y="66344"/>
                    </a:lnTo>
                    <a:lnTo>
                      <a:pt x="69189" y="67449"/>
                    </a:lnTo>
                    <a:lnTo>
                      <a:pt x="75272" y="61353"/>
                    </a:lnTo>
                    <a:lnTo>
                      <a:pt x="81940" y="46913"/>
                    </a:lnTo>
                    <a:close/>
                  </a:path>
                </a:pathLst>
              </a:custGeom>
              <a:solidFill>
                <a:srgbClr val="FFFFFF">
                  <a:alpha val="69999"/>
                </a:srgbClr>
              </a:solidFill>
            </p:spPr>
            <p:txBody>
              <a:bodyPr wrap="square" lIns="0" tIns="0" rIns="0" bIns="0" rtlCol="0"/>
              <a:lstStyle/>
              <a:p>
                <a:pPr defTabSz="1219170">
                  <a:defRPr/>
                </a:pPr>
                <a:endParaRPr sz="2400" kern="0">
                  <a:solidFill>
                    <a:sysClr val="windowText" lastClr="000000"/>
                  </a:solidFill>
                </a:endParaRPr>
              </a:p>
            </p:txBody>
          </p:sp>
          <p:pic>
            <p:nvPicPr>
              <p:cNvPr id="61" name="object 28">
                <a:extLst>
                  <a:ext uri="{FF2B5EF4-FFF2-40B4-BE49-F238E27FC236}">
                    <a16:creationId xmlns:a16="http://schemas.microsoft.com/office/drawing/2014/main" id="{ACAF7F5A-9F9F-C65C-6241-803555AF2FC1}"/>
                  </a:ext>
                </a:extLst>
              </p:cNvPr>
              <p:cNvPicPr/>
              <p:nvPr/>
            </p:nvPicPr>
            <p:blipFill>
              <a:blip r:embed="rId15" cstate="print"/>
              <a:stretch>
                <a:fillRect/>
              </a:stretch>
            </p:blipFill>
            <p:spPr>
              <a:xfrm>
                <a:off x="17115864" y="2371726"/>
                <a:ext cx="73239" cy="67943"/>
              </a:xfrm>
              <a:prstGeom prst="rect">
                <a:avLst/>
              </a:prstGeom>
            </p:spPr>
          </p:pic>
          <p:pic>
            <p:nvPicPr>
              <p:cNvPr id="62" name="object 29">
                <a:extLst>
                  <a:ext uri="{FF2B5EF4-FFF2-40B4-BE49-F238E27FC236}">
                    <a16:creationId xmlns:a16="http://schemas.microsoft.com/office/drawing/2014/main" id="{7E36C269-4686-1B02-4017-350F00891832}"/>
                  </a:ext>
                </a:extLst>
              </p:cNvPr>
              <p:cNvPicPr/>
              <p:nvPr/>
            </p:nvPicPr>
            <p:blipFill>
              <a:blip r:embed="rId16" cstate="print"/>
              <a:stretch>
                <a:fillRect/>
              </a:stretch>
            </p:blipFill>
            <p:spPr>
              <a:xfrm>
                <a:off x="16677659" y="2301317"/>
                <a:ext cx="85172" cy="80464"/>
              </a:xfrm>
              <a:prstGeom prst="rect">
                <a:avLst/>
              </a:prstGeom>
            </p:spPr>
          </p:pic>
          <p:sp>
            <p:nvSpPr>
              <p:cNvPr id="63" name="object 30">
                <a:extLst>
                  <a:ext uri="{FF2B5EF4-FFF2-40B4-BE49-F238E27FC236}">
                    <a16:creationId xmlns:a16="http://schemas.microsoft.com/office/drawing/2014/main" id="{B52DD825-BC44-FB5B-FF7F-26EB95982014}"/>
                  </a:ext>
                </a:extLst>
              </p:cNvPr>
              <p:cNvSpPr/>
              <p:nvPr/>
            </p:nvSpPr>
            <p:spPr>
              <a:xfrm>
                <a:off x="16815803" y="2216981"/>
                <a:ext cx="104139" cy="96520"/>
              </a:xfrm>
              <a:custGeom>
                <a:avLst/>
                <a:gdLst/>
                <a:ahLst/>
                <a:cxnLst/>
                <a:rect l="l" t="t" r="r" b="b"/>
                <a:pathLst>
                  <a:path w="104140" h="96519">
                    <a:moveTo>
                      <a:pt x="49136" y="68694"/>
                    </a:moveTo>
                    <a:lnTo>
                      <a:pt x="43281" y="61290"/>
                    </a:lnTo>
                    <a:lnTo>
                      <a:pt x="33337" y="54495"/>
                    </a:lnTo>
                    <a:lnTo>
                      <a:pt x="19011" y="52476"/>
                    </a:lnTo>
                    <a:lnTo>
                      <a:pt x="0" y="59397"/>
                    </a:lnTo>
                    <a:lnTo>
                      <a:pt x="8445" y="77673"/>
                    </a:lnTo>
                    <a:lnTo>
                      <a:pt x="16154" y="85382"/>
                    </a:lnTo>
                    <a:lnTo>
                      <a:pt x="27520" y="83972"/>
                    </a:lnTo>
                    <a:lnTo>
                      <a:pt x="46951" y="74917"/>
                    </a:lnTo>
                    <a:lnTo>
                      <a:pt x="41287" y="73393"/>
                    </a:lnTo>
                    <a:lnTo>
                      <a:pt x="40208" y="71615"/>
                    </a:lnTo>
                    <a:lnTo>
                      <a:pt x="40640" y="69850"/>
                    </a:lnTo>
                    <a:lnTo>
                      <a:pt x="41071" y="68097"/>
                    </a:lnTo>
                    <a:lnTo>
                      <a:pt x="42849" y="67017"/>
                    </a:lnTo>
                    <a:lnTo>
                      <a:pt x="49136" y="68694"/>
                    </a:lnTo>
                    <a:close/>
                  </a:path>
                  <a:path w="104140" h="96519">
                    <a:moveTo>
                      <a:pt x="52819" y="18859"/>
                    </a:moveTo>
                    <a:lnTo>
                      <a:pt x="50749" y="7594"/>
                    </a:lnTo>
                    <a:lnTo>
                      <a:pt x="41071" y="2565"/>
                    </a:lnTo>
                    <a:lnTo>
                      <a:pt x="21107" y="0"/>
                    </a:lnTo>
                    <a:lnTo>
                      <a:pt x="20218" y="20193"/>
                    </a:lnTo>
                    <a:lnTo>
                      <a:pt x="26441" y="33248"/>
                    </a:lnTo>
                    <a:lnTo>
                      <a:pt x="35915" y="40690"/>
                    </a:lnTo>
                    <a:lnTo>
                      <a:pt x="44742" y="44069"/>
                    </a:lnTo>
                    <a:lnTo>
                      <a:pt x="40690" y="37706"/>
                    </a:lnTo>
                    <a:lnTo>
                      <a:pt x="41186" y="35687"/>
                    </a:lnTo>
                    <a:lnTo>
                      <a:pt x="44284" y="33807"/>
                    </a:lnTo>
                    <a:lnTo>
                      <a:pt x="46304" y="34302"/>
                    </a:lnTo>
                    <a:lnTo>
                      <a:pt x="50012" y="40119"/>
                    </a:lnTo>
                    <a:lnTo>
                      <a:pt x="52819" y="18859"/>
                    </a:lnTo>
                    <a:close/>
                  </a:path>
                  <a:path w="104140" h="96519">
                    <a:moveTo>
                      <a:pt x="63119" y="75425"/>
                    </a:moveTo>
                    <a:lnTo>
                      <a:pt x="62738" y="65227"/>
                    </a:lnTo>
                    <a:lnTo>
                      <a:pt x="55689" y="47561"/>
                    </a:lnTo>
                    <a:lnTo>
                      <a:pt x="53568" y="46634"/>
                    </a:lnTo>
                    <a:lnTo>
                      <a:pt x="49834" y="48133"/>
                    </a:lnTo>
                    <a:lnTo>
                      <a:pt x="48920" y="50253"/>
                    </a:lnTo>
                    <a:lnTo>
                      <a:pt x="55346" y="66408"/>
                    </a:lnTo>
                    <a:lnTo>
                      <a:pt x="55638" y="75082"/>
                    </a:lnTo>
                    <a:lnTo>
                      <a:pt x="50520" y="93548"/>
                    </a:lnTo>
                    <a:lnTo>
                      <a:pt x="51650" y="95542"/>
                    </a:lnTo>
                    <a:lnTo>
                      <a:pt x="54254" y="96227"/>
                    </a:lnTo>
                    <a:lnTo>
                      <a:pt x="54571" y="96227"/>
                    </a:lnTo>
                    <a:lnTo>
                      <a:pt x="56172" y="96227"/>
                    </a:lnTo>
                    <a:lnTo>
                      <a:pt x="57632" y="95173"/>
                    </a:lnTo>
                    <a:lnTo>
                      <a:pt x="63119" y="75425"/>
                    </a:lnTo>
                    <a:close/>
                  </a:path>
                  <a:path w="104140" h="96519">
                    <a:moveTo>
                      <a:pt x="103746" y="44069"/>
                    </a:moveTo>
                    <a:lnTo>
                      <a:pt x="102247" y="23990"/>
                    </a:lnTo>
                    <a:lnTo>
                      <a:pt x="82283" y="27165"/>
                    </a:lnTo>
                    <a:lnTo>
                      <a:pt x="70739" y="35890"/>
                    </a:lnTo>
                    <a:lnTo>
                      <a:pt x="65341" y="46659"/>
                    </a:lnTo>
                    <a:lnTo>
                      <a:pt x="63817" y="55981"/>
                    </a:lnTo>
                    <a:lnTo>
                      <a:pt x="68491" y="51447"/>
                    </a:lnTo>
                    <a:lnTo>
                      <a:pt x="70573" y="51523"/>
                    </a:lnTo>
                    <a:lnTo>
                      <a:pt x="71805" y="52857"/>
                    </a:lnTo>
                    <a:lnTo>
                      <a:pt x="73037" y="54190"/>
                    </a:lnTo>
                    <a:lnTo>
                      <a:pt x="72961" y="56261"/>
                    </a:lnTo>
                    <a:lnTo>
                      <a:pt x="68732" y="60350"/>
                    </a:lnTo>
                    <a:lnTo>
                      <a:pt x="90131" y="58839"/>
                    </a:lnTo>
                    <a:lnTo>
                      <a:pt x="100749" y="54546"/>
                    </a:lnTo>
                    <a:lnTo>
                      <a:pt x="103746" y="44069"/>
                    </a:lnTo>
                    <a:close/>
                  </a:path>
                </a:pathLst>
              </a:custGeom>
              <a:solidFill>
                <a:srgbClr val="FFFFFF">
                  <a:alpha val="69999"/>
                </a:srgbClr>
              </a:solidFill>
            </p:spPr>
            <p:txBody>
              <a:bodyPr wrap="square" lIns="0" tIns="0" rIns="0" bIns="0" rtlCol="0"/>
              <a:lstStyle/>
              <a:p>
                <a:pPr defTabSz="1219170">
                  <a:defRPr/>
                </a:pPr>
                <a:endParaRPr sz="2400" kern="0">
                  <a:solidFill>
                    <a:sysClr val="windowText" lastClr="000000"/>
                  </a:solidFill>
                </a:endParaRPr>
              </a:p>
            </p:txBody>
          </p:sp>
          <p:sp>
            <p:nvSpPr>
              <p:cNvPr id="64" name="object 31">
                <a:extLst>
                  <a:ext uri="{FF2B5EF4-FFF2-40B4-BE49-F238E27FC236}">
                    <a16:creationId xmlns:a16="http://schemas.microsoft.com/office/drawing/2014/main" id="{C7434390-EF65-0452-F307-835295DD9E8D}"/>
                  </a:ext>
                </a:extLst>
              </p:cNvPr>
              <p:cNvSpPr/>
              <p:nvPr/>
            </p:nvSpPr>
            <p:spPr>
              <a:xfrm>
                <a:off x="16489796" y="2340114"/>
                <a:ext cx="802005" cy="161925"/>
              </a:xfrm>
              <a:custGeom>
                <a:avLst/>
                <a:gdLst/>
                <a:ahLst/>
                <a:cxnLst/>
                <a:rect l="l" t="t" r="r" b="b"/>
                <a:pathLst>
                  <a:path w="802005" h="161925">
                    <a:moveTo>
                      <a:pt x="801410" y="161678"/>
                    </a:moveTo>
                    <a:lnTo>
                      <a:pt x="745998" y="161678"/>
                    </a:lnTo>
                    <a:lnTo>
                      <a:pt x="721379" y="155818"/>
                    </a:lnTo>
                    <a:lnTo>
                      <a:pt x="686273" y="139519"/>
                    </a:lnTo>
                    <a:lnTo>
                      <a:pt x="643958" y="114704"/>
                    </a:lnTo>
                    <a:lnTo>
                      <a:pt x="597715" y="83297"/>
                    </a:lnTo>
                    <a:lnTo>
                      <a:pt x="550820" y="47221"/>
                    </a:lnTo>
                    <a:lnTo>
                      <a:pt x="508758" y="20987"/>
                    </a:lnTo>
                    <a:lnTo>
                      <a:pt x="461261" y="5246"/>
                    </a:lnTo>
                    <a:lnTo>
                      <a:pt x="411046" y="0"/>
                    </a:lnTo>
                    <a:lnTo>
                      <a:pt x="360832" y="5246"/>
                    </a:lnTo>
                    <a:lnTo>
                      <a:pt x="313337" y="20987"/>
                    </a:lnTo>
                    <a:lnTo>
                      <a:pt x="271279" y="47221"/>
                    </a:lnTo>
                    <a:lnTo>
                      <a:pt x="223856" y="83297"/>
                    </a:lnTo>
                    <a:lnTo>
                      <a:pt x="176140" y="114704"/>
                    </a:lnTo>
                    <a:lnTo>
                      <a:pt x="131584" y="139519"/>
                    </a:lnTo>
                    <a:lnTo>
                      <a:pt x="93639" y="155818"/>
                    </a:lnTo>
                    <a:lnTo>
                      <a:pt x="65757" y="161678"/>
                    </a:lnTo>
                    <a:lnTo>
                      <a:pt x="0" y="161678"/>
                    </a:lnTo>
                  </a:path>
                </a:pathLst>
              </a:custGeom>
              <a:ln w="31412">
                <a:solidFill>
                  <a:srgbClr val="FFFFFF"/>
                </a:solidFill>
              </a:ln>
            </p:spPr>
            <p:txBody>
              <a:bodyPr wrap="square" lIns="0" tIns="0" rIns="0" bIns="0" rtlCol="0"/>
              <a:lstStyle/>
              <a:p>
                <a:pPr defTabSz="1219170">
                  <a:defRPr/>
                </a:pPr>
                <a:endParaRPr sz="2400" kern="0">
                  <a:solidFill>
                    <a:sysClr val="windowText" lastClr="000000"/>
                  </a:solidFill>
                </a:endParaRPr>
              </a:p>
            </p:txBody>
          </p:sp>
        </p:grpSp>
        <p:sp>
          <p:nvSpPr>
            <p:cNvPr id="48" name="object 33">
              <a:extLst>
                <a:ext uri="{FF2B5EF4-FFF2-40B4-BE49-F238E27FC236}">
                  <a16:creationId xmlns:a16="http://schemas.microsoft.com/office/drawing/2014/main" id="{453AE58D-5667-A075-42F6-6E7A3075E9EA}"/>
                </a:ext>
              </a:extLst>
            </p:cNvPr>
            <p:cNvSpPr txBox="1"/>
            <p:nvPr/>
          </p:nvSpPr>
          <p:spPr>
            <a:xfrm>
              <a:off x="1537953" y="3023544"/>
              <a:ext cx="3476187" cy="1180460"/>
            </a:xfrm>
            <a:prstGeom prst="rect">
              <a:avLst/>
            </a:prstGeom>
          </p:spPr>
          <p:txBody>
            <a:bodyPr vert="horz" wrap="square" lIns="0" tIns="21167" rIns="0" bIns="0" rtlCol="0">
              <a:spAutoFit/>
            </a:bodyPr>
            <a:lstStyle/>
            <a:p>
              <a:pPr marL="16933" defTabSz="1219170">
                <a:spcBef>
                  <a:spcPts val="167"/>
                </a:spcBef>
                <a:defRPr/>
              </a:pPr>
              <a:r>
                <a:rPr sz="2600" kern="0" dirty="0">
                  <a:solidFill>
                    <a:sysClr val="windowText" lastClr="000000"/>
                  </a:solidFill>
                  <a:latin typeface="Gotham HTF Medium"/>
                  <a:cs typeface="Gotham HTF Medium"/>
                </a:rPr>
                <a:t>Nature</a:t>
              </a:r>
              <a:r>
                <a:rPr sz="2600" kern="0" spc="27"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restoration</a:t>
              </a:r>
              <a:endParaRPr sz="2600" kern="0" dirty="0">
                <a:solidFill>
                  <a:sysClr val="windowText" lastClr="000000"/>
                </a:solidFill>
                <a:latin typeface="Gotham HTF Medium"/>
                <a:cs typeface="Gotham HTF Medium"/>
              </a:endParaRPr>
            </a:p>
          </p:txBody>
        </p:sp>
        <p:sp>
          <p:nvSpPr>
            <p:cNvPr id="49" name="object 34">
              <a:extLst>
                <a:ext uri="{FF2B5EF4-FFF2-40B4-BE49-F238E27FC236}">
                  <a16:creationId xmlns:a16="http://schemas.microsoft.com/office/drawing/2014/main" id="{956E44FB-30AD-892D-BFDE-9908C64C760E}"/>
                </a:ext>
              </a:extLst>
            </p:cNvPr>
            <p:cNvSpPr txBox="1"/>
            <p:nvPr/>
          </p:nvSpPr>
          <p:spPr>
            <a:xfrm>
              <a:off x="10591981" y="3023544"/>
              <a:ext cx="3454239" cy="605584"/>
            </a:xfrm>
            <a:prstGeom prst="rect">
              <a:avLst/>
            </a:prstGeom>
          </p:spPr>
          <p:txBody>
            <a:bodyPr vert="horz" wrap="square" lIns="0" tIns="21167" rIns="0" bIns="0" rtlCol="0">
              <a:spAutoFit/>
            </a:bodyPr>
            <a:lstStyle/>
            <a:p>
              <a:pPr marL="16933" algn="ctr" defTabSz="1219170">
                <a:spcBef>
                  <a:spcPts val="167"/>
                </a:spcBef>
                <a:defRPr/>
              </a:pPr>
              <a:r>
                <a:rPr sz="2600" kern="0" dirty="0">
                  <a:solidFill>
                    <a:sysClr val="windowText" lastClr="000000"/>
                  </a:solidFill>
                  <a:latin typeface="Gotham HTF Medium"/>
                  <a:cs typeface="Gotham HTF Medium"/>
                </a:rPr>
                <a:t>Green</a:t>
              </a:r>
              <a:r>
                <a:rPr sz="2600" kern="0" spc="27"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buffer</a:t>
              </a:r>
              <a:endParaRPr sz="2600" kern="0">
                <a:solidFill>
                  <a:sysClr val="windowText" lastClr="000000"/>
                </a:solidFill>
                <a:latin typeface="Gotham HTF Medium"/>
                <a:cs typeface="Gotham HTF Medium"/>
              </a:endParaRPr>
            </a:p>
          </p:txBody>
        </p:sp>
        <p:sp>
          <p:nvSpPr>
            <p:cNvPr id="50" name="object 35">
              <a:extLst>
                <a:ext uri="{FF2B5EF4-FFF2-40B4-BE49-F238E27FC236}">
                  <a16:creationId xmlns:a16="http://schemas.microsoft.com/office/drawing/2014/main" id="{215AC92A-080B-F234-F560-F211396960D5}"/>
                </a:ext>
              </a:extLst>
            </p:cNvPr>
            <p:cNvSpPr txBox="1"/>
            <p:nvPr/>
          </p:nvSpPr>
          <p:spPr>
            <a:xfrm>
              <a:off x="6080598" y="3023544"/>
              <a:ext cx="3373120" cy="605584"/>
            </a:xfrm>
            <a:prstGeom prst="rect">
              <a:avLst/>
            </a:prstGeom>
          </p:spPr>
          <p:txBody>
            <a:bodyPr vert="horz" wrap="square" lIns="0" tIns="21167" rIns="0" bIns="0" rtlCol="0">
              <a:spAutoFit/>
            </a:bodyPr>
            <a:lstStyle/>
            <a:p>
              <a:pPr marL="16933" algn="ctr" defTabSz="1219170">
                <a:spcBef>
                  <a:spcPts val="167"/>
                </a:spcBef>
                <a:defRPr/>
              </a:pPr>
              <a:r>
                <a:rPr sz="2600" kern="0" dirty="0" err="1">
                  <a:solidFill>
                    <a:sysClr val="windowText" lastClr="000000"/>
                  </a:solidFill>
                  <a:latin typeface="Gotham HTF Medium"/>
                  <a:cs typeface="Gotham HTF Medium"/>
                </a:rPr>
                <a:t>Utilising</a:t>
              </a:r>
              <a:r>
                <a:rPr sz="2600" kern="0" spc="80"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terrain</a:t>
              </a:r>
              <a:endParaRPr sz="2600" kern="0" dirty="0">
                <a:solidFill>
                  <a:sysClr val="windowText" lastClr="000000"/>
                </a:solidFill>
                <a:latin typeface="Gotham HTF Medium"/>
                <a:cs typeface="Gotham HTF Medium"/>
              </a:endParaRPr>
            </a:p>
          </p:txBody>
        </p:sp>
        <p:sp>
          <p:nvSpPr>
            <p:cNvPr id="51" name="object 36">
              <a:extLst>
                <a:ext uri="{FF2B5EF4-FFF2-40B4-BE49-F238E27FC236}">
                  <a16:creationId xmlns:a16="http://schemas.microsoft.com/office/drawing/2014/main" id="{CB7BB2BA-0C0C-5818-1A97-D9DC086F6B4D}"/>
                </a:ext>
              </a:extLst>
            </p:cNvPr>
            <p:cNvSpPr txBox="1"/>
            <p:nvPr/>
          </p:nvSpPr>
          <p:spPr>
            <a:xfrm>
              <a:off x="15112680" y="3023544"/>
              <a:ext cx="3444239" cy="1180460"/>
            </a:xfrm>
            <a:prstGeom prst="rect">
              <a:avLst/>
            </a:prstGeom>
          </p:spPr>
          <p:txBody>
            <a:bodyPr vert="horz" wrap="square" lIns="0" tIns="21167" rIns="0" bIns="0" rtlCol="0">
              <a:spAutoFit/>
            </a:bodyPr>
            <a:lstStyle/>
            <a:p>
              <a:pPr marL="16933" defTabSz="1219170">
                <a:spcBef>
                  <a:spcPts val="167"/>
                </a:spcBef>
                <a:defRPr/>
              </a:pPr>
              <a:r>
                <a:rPr sz="2600" kern="0" dirty="0">
                  <a:solidFill>
                    <a:sysClr val="windowText" lastClr="000000"/>
                  </a:solidFill>
                  <a:latin typeface="Gotham HTF Medium"/>
                  <a:cs typeface="Gotham HTF Medium"/>
                </a:rPr>
                <a:t>Uninterupted</a:t>
              </a:r>
              <a:r>
                <a:rPr sz="2600" kern="0" spc="100" dirty="0">
                  <a:solidFill>
                    <a:sysClr val="windowText" lastClr="000000"/>
                  </a:solidFill>
                  <a:latin typeface="Gotham HTF Medium"/>
                  <a:cs typeface="Gotham HTF Medium"/>
                </a:rPr>
                <a:t> </a:t>
              </a:r>
              <a:r>
                <a:rPr sz="2600" kern="0" spc="-13" dirty="0">
                  <a:solidFill>
                    <a:sysClr val="windowText" lastClr="000000"/>
                  </a:solidFill>
                  <a:latin typeface="Gotham HTF Medium"/>
                  <a:cs typeface="Gotham HTF Medium"/>
                </a:rPr>
                <a:t>landscape</a:t>
              </a:r>
              <a:endParaRPr sz="2600" kern="0" dirty="0">
                <a:solidFill>
                  <a:sysClr val="windowText" lastClr="000000"/>
                </a:solidFill>
                <a:latin typeface="Gotham HTF Medium"/>
                <a:cs typeface="Gotham HTF Medium"/>
              </a:endParaRPr>
            </a:p>
          </p:txBody>
        </p:sp>
        <p:sp>
          <p:nvSpPr>
            <p:cNvPr id="52" name="object 37">
              <a:extLst>
                <a:ext uri="{FF2B5EF4-FFF2-40B4-BE49-F238E27FC236}">
                  <a16:creationId xmlns:a16="http://schemas.microsoft.com/office/drawing/2014/main" id="{7F617F16-28F3-3D93-D4B4-509178FB505D}"/>
                </a:ext>
              </a:extLst>
            </p:cNvPr>
            <p:cNvSpPr txBox="1"/>
            <p:nvPr/>
          </p:nvSpPr>
          <p:spPr>
            <a:xfrm>
              <a:off x="1591189" y="4180594"/>
              <a:ext cx="3373120" cy="397929"/>
            </a:xfrm>
            <a:prstGeom prst="rect">
              <a:avLst/>
            </a:prstGeom>
          </p:spPr>
          <p:txBody>
            <a:bodyPr vert="horz" wrap="square" lIns="0" tIns="16087" rIns="0" bIns="0" rtlCol="0">
              <a:spAutoFit/>
            </a:bodyPr>
            <a:lstStyle/>
            <a:p>
              <a:pPr marL="16933" marR="6773" algn="ctr" defTabSz="1219170">
                <a:lnSpc>
                  <a:spcPct val="101499"/>
                </a:lnSpc>
                <a:spcBef>
                  <a:spcPts val="127"/>
                </a:spcBef>
                <a:defRPr/>
              </a:pPr>
              <a:endParaRPr sz="1733" kern="0" dirty="0">
                <a:solidFill>
                  <a:sysClr val="windowText" lastClr="000000"/>
                </a:solidFill>
                <a:latin typeface="Gotham HTF Book"/>
                <a:cs typeface="Gotham HTF Book"/>
              </a:endParaRPr>
            </a:p>
          </p:txBody>
        </p:sp>
        <p:sp>
          <p:nvSpPr>
            <p:cNvPr id="53" name="object 38">
              <a:extLst>
                <a:ext uri="{FF2B5EF4-FFF2-40B4-BE49-F238E27FC236}">
                  <a16:creationId xmlns:a16="http://schemas.microsoft.com/office/drawing/2014/main" id="{5464F008-2CA7-4A99-0C29-AD715E2F7501}"/>
                </a:ext>
              </a:extLst>
            </p:cNvPr>
            <p:cNvSpPr txBox="1"/>
            <p:nvPr/>
          </p:nvSpPr>
          <p:spPr>
            <a:xfrm>
              <a:off x="6080598" y="4180594"/>
              <a:ext cx="3444239" cy="397929"/>
            </a:xfrm>
            <a:prstGeom prst="rect">
              <a:avLst/>
            </a:prstGeom>
          </p:spPr>
          <p:txBody>
            <a:bodyPr vert="horz" wrap="square" lIns="0" tIns="16087" rIns="0" bIns="0" rtlCol="0">
              <a:spAutoFit/>
            </a:bodyPr>
            <a:lstStyle/>
            <a:p>
              <a:pPr marL="16933" marR="6773" algn="ctr" defTabSz="1219170">
                <a:lnSpc>
                  <a:spcPct val="101499"/>
                </a:lnSpc>
                <a:spcBef>
                  <a:spcPts val="127"/>
                </a:spcBef>
                <a:defRPr/>
              </a:pPr>
              <a:endParaRPr sz="1733" kern="0" dirty="0">
                <a:solidFill>
                  <a:sysClr val="windowText" lastClr="000000"/>
                </a:solidFill>
                <a:latin typeface="Gotham HTF Book"/>
                <a:cs typeface="Gotham HTF Book"/>
              </a:endParaRPr>
            </a:p>
          </p:txBody>
        </p:sp>
        <p:sp>
          <p:nvSpPr>
            <p:cNvPr id="54" name="object 39">
              <a:extLst>
                <a:ext uri="{FF2B5EF4-FFF2-40B4-BE49-F238E27FC236}">
                  <a16:creationId xmlns:a16="http://schemas.microsoft.com/office/drawing/2014/main" id="{C04DA135-E1F0-456C-B1AD-45D83647A3BC}"/>
                </a:ext>
              </a:extLst>
            </p:cNvPr>
            <p:cNvSpPr txBox="1"/>
            <p:nvPr/>
          </p:nvSpPr>
          <p:spPr>
            <a:xfrm>
              <a:off x="10623288" y="4180594"/>
              <a:ext cx="3408682" cy="397929"/>
            </a:xfrm>
            <a:prstGeom prst="rect">
              <a:avLst/>
            </a:prstGeom>
          </p:spPr>
          <p:txBody>
            <a:bodyPr vert="horz" wrap="square" lIns="0" tIns="16087" rIns="0" bIns="0" rtlCol="0">
              <a:spAutoFit/>
            </a:bodyPr>
            <a:lstStyle/>
            <a:p>
              <a:pPr marL="16933" marR="6773" algn="ctr" defTabSz="1219170">
                <a:lnSpc>
                  <a:spcPct val="101499"/>
                </a:lnSpc>
                <a:spcBef>
                  <a:spcPts val="127"/>
                </a:spcBef>
                <a:defRPr/>
              </a:pPr>
              <a:endParaRPr sz="1733" kern="0" dirty="0">
                <a:solidFill>
                  <a:sysClr val="windowText" lastClr="000000"/>
                </a:solidFill>
                <a:latin typeface="Gotham HTF Book"/>
                <a:cs typeface="Gotham HTF Book"/>
              </a:endParaRPr>
            </a:p>
          </p:txBody>
        </p:sp>
        <p:sp>
          <p:nvSpPr>
            <p:cNvPr id="55" name="object 40">
              <a:extLst>
                <a:ext uri="{FF2B5EF4-FFF2-40B4-BE49-F238E27FC236}">
                  <a16:creationId xmlns:a16="http://schemas.microsoft.com/office/drawing/2014/main" id="{E1A24839-6871-DFC4-A0C6-180AE53E29F6}"/>
                </a:ext>
              </a:extLst>
            </p:cNvPr>
            <p:cNvSpPr txBox="1"/>
            <p:nvPr/>
          </p:nvSpPr>
          <p:spPr>
            <a:xfrm>
              <a:off x="15120744" y="4180594"/>
              <a:ext cx="3463926" cy="397929"/>
            </a:xfrm>
            <a:prstGeom prst="rect">
              <a:avLst/>
            </a:prstGeom>
          </p:spPr>
          <p:txBody>
            <a:bodyPr vert="horz" wrap="square" lIns="0" tIns="16087" rIns="0" bIns="0" rtlCol="0">
              <a:spAutoFit/>
            </a:bodyPr>
            <a:lstStyle/>
            <a:p>
              <a:pPr marL="16933" marR="6773" algn="ctr" defTabSz="1219170">
                <a:lnSpc>
                  <a:spcPct val="101499"/>
                </a:lnSpc>
                <a:spcBef>
                  <a:spcPts val="127"/>
                </a:spcBef>
                <a:defRPr/>
              </a:pPr>
              <a:endParaRPr sz="1733" kern="0" dirty="0">
                <a:solidFill>
                  <a:sysClr val="windowText" lastClr="000000"/>
                </a:solidFill>
                <a:latin typeface="Gotham HTF Book"/>
                <a:cs typeface="Gotham HTF Book"/>
              </a:endParaRPr>
            </a:p>
          </p:txBody>
        </p:sp>
      </p:grpSp>
    </p:spTree>
    <p:extLst>
      <p:ext uri="{BB962C8B-B14F-4D97-AF65-F5344CB8AC3E}">
        <p14:creationId xmlns:p14="http://schemas.microsoft.com/office/powerpoint/2010/main" val="355905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76B00-0812-6BF6-AAC4-85FAC26650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A2210C-CA83-26E1-C37E-A08274D19084}"/>
              </a:ext>
            </a:extLst>
          </p:cNvPr>
          <p:cNvSpPr>
            <a:spLocks noGrp="1"/>
          </p:cNvSpPr>
          <p:nvPr>
            <p:ph type="sldNum" sz="quarter" idx="10"/>
          </p:nvPr>
        </p:nvSpPr>
        <p:spPr/>
        <p:txBody>
          <a:bodyPr/>
          <a:lstStyle/>
          <a:p>
            <a:fld id="{88A1DFE4-5FC5-43BD-BB7E-75EAD82B965F}" type="slidenum">
              <a:rPr lang="en-US" noProof="0" smtClean="0"/>
              <a:pPr/>
              <a:t>26</a:t>
            </a:fld>
            <a:endParaRPr lang="en-US" noProof="0" dirty="0"/>
          </a:p>
        </p:txBody>
      </p:sp>
      <p:pic>
        <p:nvPicPr>
          <p:cNvPr id="2" name="object 2">
            <a:extLst>
              <a:ext uri="{FF2B5EF4-FFF2-40B4-BE49-F238E27FC236}">
                <a16:creationId xmlns:a16="http://schemas.microsoft.com/office/drawing/2014/main" id="{96F139FA-A6FB-564D-8972-84DA1D71C888}"/>
              </a:ext>
            </a:extLst>
          </p:cNvPr>
          <p:cNvPicPr/>
          <p:nvPr/>
        </p:nvPicPr>
        <p:blipFill>
          <a:blip r:embed="rId2" cstate="print"/>
          <a:stretch>
            <a:fillRect/>
          </a:stretch>
        </p:blipFill>
        <p:spPr>
          <a:xfrm>
            <a:off x="1" y="-12497"/>
            <a:ext cx="12191999" cy="6882993"/>
          </a:xfrm>
          <a:prstGeom prst="rect">
            <a:avLst/>
          </a:prstGeom>
        </p:spPr>
      </p:pic>
      <p:sp>
        <p:nvSpPr>
          <p:cNvPr id="3" name="Slide Number Placeholder 2">
            <a:extLst>
              <a:ext uri="{FF2B5EF4-FFF2-40B4-BE49-F238E27FC236}">
                <a16:creationId xmlns:a16="http://schemas.microsoft.com/office/drawing/2014/main" id="{19AB6FA5-4702-A3D0-AB2C-8F0747C3375B}"/>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FFFFFF"/>
                </a:solidFill>
                <a:latin typeface="Arial"/>
              </a:rPr>
              <a:pPr algn="r" defTabSz="914280">
                <a:lnSpc>
                  <a:spcPts val="1651"/>
                </a:lnSpc>
              </a:pPr>
              <a:t>26</a:t>
            </a:fld>
            <a:endParaRPr lang="en-US" sz="1067" dirty="0">
              <a:solidFill>
                <a:srgbClr val="FFFFFF"/>
              </a:solidFill>
              <a:latin typeface="Arial"/>
            </a:endParaRPr>
          </a:p>
        </p:txBody>
      </p:sp>
    </p:spTree>
    <p:extLst>
      <p:ext uri="{BB962C8B-B14F-4D97-AF65-F5344CB8AC3E}">
        <p14:creationId xmlns:p14="http://schemas.microsoft.com/office/powerpoint/2010/main" val="84570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4B54-37D7-0538-5DE7-B8FAC072AAAB}"/>
            </a:ext>
          </a:extLst>
        </p:cNvPr>
        <p:cNvGrpSpPr/>
        <p:nvPr/>
      </p:nvGrpSpPr>
      <p:grpSpPr>
        <a:xfrm>
          <a:off x="0" y="0"/>
          <a:ext cx="0" cy="0"/>
          <a:chOff x="0" y="0"/>
          <a:chExt cx="0" cy="0"/>
        </a:xfrm>
      </p:grpSpPr>
      <p:pic>
        <p:nvPicPr>
          <p:cNvPr id="5" name="object 2">
            <a:extLst>
              <a:ext uri="{FF2B5EF4-FFF2-40B4-BE49-F238E27FC236}">
                <a16:creationId xmlns:a16="http://schemas.microsoft.com/office/drawing/2014/main" id="{F04E42D0-8584-12FA-2407-844061A5C420}"/>
              </a:ext>
            </a:extLst>
          </p:cNvPr>
          <p:cNvPicPr/>
          <p:nvPr/>
        </p:nvPicPr>
        <p:blipFill>
          <a:blip r:embed="rId2" cstate="print"/>
          <a:srcRect l="5626" r="1107"/>
          <a:stretch/>
        </p:blipFill>
        <p:spPr>
          <a:xfrm>
            <a:off x="2" y="-22852"/>
            <a:ext cx="12191997" cy="6880853"/>
          </a:xfrm>
          <a:prstGeom prst="rect">
            <a:avLst/>
          </a:prstGeom>
        </p:spPr>
      </p:pic>
      <p:sp>
        <p:nvSpPr>
          <p:cNvPr id="4" name="Slide Number Placeholder 3">
            <a:extLst>
              <a:ext uri="{FF2B5EF4-FFF2-40B4-BE49-F238E27FC236}">
                <a16:creationId xmlns:a16="http://schemas.microsoft.com/office/drawing/2014/main" id="{EC4E76F2-C0A3-F85B-A550-E4787F54BE6B}"/>
              </a:ext>
            </a:extLst>
          </p:cNvPr>
          <p:cNvSpPr>
            <a:spLocks noGrp="1"/>
          </p:cNvSpPr>
          <p:nvPr>
            <p:ph type="sldNum" sz="quarter" idx="10"/>
          </p:nvPr>
        </p:nvSpPr>
        <p:spPr/>
        <p:txBody>
          <a:bodyPr/>
          <a:lstStyle/>
          <a:p>
            <a:fld id="{88A1DFE4-5FC5-43BD-BB7E-75EAD82B965F}" type="slidenum">
              <a:rPr lang="en-US" noProof="0" smtClean="0"/>
              <a:pPr/>
              <a:t>27</a:t>
            </a:fld>
            <a:endParaRPr lang="en-US" noProof="0" dirty="0"/>
          </a:p>
        </p:txBody>
      </p:sp>
    </p:spTree>
    <p:extLst>
      <p:ext uri="{BB962C8B-B14F-4D97-AF65-F5344CB8AC3E}">
        <p14:creationId xmlns:p14="http://schemas.microsoft.com/office/powerpoint/2010/main" val="784425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1BD26-1C28-1C8C-F5A0-EC942105E1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B0CA19D-4DFB-933D-BC98-142A85568635}"/>
              </a:ext>
            </a:extLst>
          </p:cNvPr>
          <p:cNvSpPr>
            <a:spLocks noGrp="1"/>
          </p:cNvSpPr>
          <p:nvPr>
            <p:ph type="ctrTitle"/>
          </p:nvPr>
        </p:nvSpPr>
        <p:spPr/>
        <p:txBody>
          <a:bodyPr/>
          <a:lstStyle/>
          <a:p>
            <a:r>
              <a:rPr lang="fr-CH" dirty="0"/>
              <a:t>Accelerator design</a:t>
            </a:r>
            <a:endParaRPr lang="en-CH" dirty="0"/>
          </a:p>
        </p:txBody>
      </p:sp>
      <p:sp>
        <p:nvSpPr>
          <p:cNvPr id="3" name="Slide Number Placeholder 2">
            <a:extLst>
              <a:ext uri="{FF2B5EF4-FFF2-40B4-BE49-F238E27FC236}">
                <a16:creationId xmlns:a16="http://schemas.microsoft.com/office/drawing/2014/main" id="{DBC80CCB-8CC9-854D-7EC0-1420B79953DE}"/>
              </a:ext>
            </a:extLst>
          </p:cNvPr>
          <p:cNvSpPr>
            <a:spLocks noGrp="1"/>
          </p:cNvSpPr>
          <p:nvPr>
            <p:ph type="sldNum" sz="quarter" idx="12"/>
          </p:nvPr>
        </p:nvSpPr>
        <p:spPr/>
        <p:txBody>
          <a:bodyPr/>
          <a:lstStyle/>
          <a:p>
            <a:pPr defTabSz="914280"/>
            <a:fld id="{88A1DFE4-5FC5-43BD-BB7E-75EAD82B965F}" type="slidenum">
              <a:rPr lang="en-US">
                <a:solidFill>
                  <a:srgbClr val="FFFFFF"/>
                </a:solidFill>
                <a:latin typeface="Arial"/>
              </a:rPr>
              <a:pPr defTabSz="914280"/>
              <a:t>28</a:t>
            </a:fld>
            <a:endParaRPr lang="en-US" dirty="0">
              <a:solidFill>
                <a:srgbClr val="FFFFFF"/>
              </a:solidFill>
              <a:latin typeface="Arial"/>
            </a:endParaRPr>
          </a:p>
        </p:txBody>
      </p:sp>
    </p:spTree>
    <p:extLst>
      <p:ext uri="{BB962C8B-B14F-4D97-AF65-F5344CB8AC3E}">
        <p14:creationId xmlns:p14="http://schemas.microsoft.com/office/powerpoint/2010/main" val="3443248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4D9E6-A23B-DF44-DDAE-9C5CCA30507C}"/>
              </a:ext>
            </a:extLst>
          </p:cNvPr>
          <p:cNvSpPr txBox="1"/>
          <p:nvPr/>
        </p:nvSpPr>
        <p:spPr>
          <a:xfrm>
            <a:off x="256426" y="91143"/>
            <a:ext cx="11550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New collider RF system configuration</a:t>
            </a:r>
          </a:p>
        </p:txBody>
      </p:sp>
      <p:pic>
        <p:nvPicPr>
          <p:cNvPr id="16" name="Picture 15">
            <a:extLst>
              <a:ext uri="{FF2B5EF4-FFF2-40B4-BE49-F238E27FC236}">
                <a16:creationId xmlns:a16="http://schemas.microsoft.com/office/drawing/2014/main" id="{40AF32E1-71C4-D4CD-265E-5DFC0E5F3197}"/>
              </a:ext>
            </a:extLst>
          </p:cNvPr>
          <p:cNvPicPr>
            <a:picLocks noChangeAspect="1"/>
          </p:cNvPicPr>
          <p:nvPr/>
        </p:nvPicPr>
        <p:blipFill>
          <a:blip r:embed="rId3"/>
          <a:stretch>
            <a:fillRect/>
          </a:stretch>
        </p:blipFill>
        <p:spPr>
          <a:xfrm>
            <a:off x="-927670" y="3629818"/>
            <a:ext cx="9977937" cy="3264260"/>
          </a:xfrm>
          <a:prstGeom prst="rect">
            <a:avLst/>
          </a:prstGeom>
        </p:spPr>
      </p:pic>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76ED3263-D086-7E26-A96B-78EAABAE7319}"/>
                  </a:ext>
                </a:extLst>
              </p:cNvPr>
              <p:cNvGraphicFramePr>
                <a:graphicFrameLocks noGrp="1"/>
              </p:cNvGraphicFramePr>
              <p:nvPr/>
            </p:nvGraphicFramePr>
            <p:xfrm>
              <a:off x="633597" y="1343818"/>
              <a:ext cx="6183055" cy="1981200"/>
            </p:xfrm>
            <a:graphic>
              <a:graphicData uri="http://schemas.openxmlformats.org/drawingml/2006/table">
                <a:tbl>
                  <a:tblPr firstRow="1" bandRow="1">
                    <a:tableStyleId>{E8034E78-7F5D-4C2E-B375-FC64B27BC917}</a:tableStyleId>
                  </a:tblPr>
                  <a:tblGrid>
                    <a:gridCol w="708916">
                      <a:extLst>
                        <a:ext uri="{9D8B030D-6E8A-4147-A177-3AD203B41FA5}">
                          <a16:colId xmlns:a16="http://schemas.microsoft.com/office/drawing/2014/main" val="4252717736"/>
                        </a:ext>
                      </a:extLst>
                    </a:gridCol>
                    <a:gridCol w="1614995">
                      <a:extLst>
                        <a:ext uri="{9D8B030D-6E8A-4147-A177-3AD203B41FA5}">
                          <a16:colId xmlns:a16="http://schemas.microsoft.com/office/drawing/2014/main" val="2544991924"/>
                        </a:ext>
                      </a:extLst>
                    </a:gridCol>
                    <a:gridCol w="1615948">
                      <a:extLst>
                        <a:ext uri="{9D8B030D-6E8A-4147-A177-3AD203B41FA5}">
                          <a16:colId xmlns:a16="http://schemas.microsoft.com/office/drawing/2014/main" val="3221883107"/>
                        </a:ext>
                      </a:extLst>
                    </a:gridCol>
                    <a:gridCol w="2243196">
                      <a:extLst>
                        <a:ext uri="{9D8B030D-6E8A-4147-A177-3AD203B41FA5}">
                          <a16:colId xmlns:a16="http://schemas.microsoft.com/office/drawing/2014/main" val="2010679182"/>
                        </a:ext>
                      </a:extLst>
                    </a:gridCol>
                  </a:tblGrid>
                  <a:tr h="330254">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endParaRPr lang="en-GB" sz="2000" dirty="0"/>
                        </a:p>
                      </a:txBody>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2000" dirty="0"/>
                            <a:t>Energy (GeV)</a:t>
                          </a:r>
                          <a:endParaRPr lang="en-GB" sz="2000" dirty="0"/>
                        </a:p>
                      </a:txBody>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2000" dirty="0"/>
                            <a:t>Current (mA)</a:t>
                          </a:r>
                          <a:endParaRPr lang="en-GB" sz="2000" dirty="0"/>
                        </a:p>
                      </a:txBody>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2000" dirty="0"/>
                            <a:t>RF voltage (GV)</a:t>
                          </a:r>
                          <a:endParaRPr lang="en-GB" sz="2000" dirty="0"/>
                        </a:p>
                      </a:txBody>
                      <a:tcPr/>
                    </a:tc>
                    <a:extLst>
                      <a:ext uri="{0D108BD9-81ED-4DB2-BD59-A6C34878D82A}">
                        <a16:rowId xmlns:a16="http://schemas.microsoft.com/office/drawing/2014/main" val="3849403144"/>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Z</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45.6</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1283</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b="1" dirty="0">
                              <a:solidFill>
                                <a:srgbClr val="C00000"/>
                              </a:solidFill>
                            </a:rPr>
                            <a:t>0.118</a:t>
                          </a:r>
                          <a:endParaRPr lang="en-GB" sz="2000" b="1" dirty="0">
                            <a:solidFill>
                              <a:srgbClr val="C00000"/>
                            </a:solidFill>
                          </a:endParaRPr>
                        </a:p>
                      </a:txBody>
                      <a:tcPr/>
                    </a:tc>
                    <a:extLst>
                      <a:ext uri="{0D108BD9-81ED-4DB2-BD59-A6C34878D82A}">
                        <a16:rowId xmlns:a16="http://schemas.microsoft.com/office/drawing/2014/main" val="176597485"/>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W</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80</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135</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1.05</a:t>
                          </a:r>
                          <a:endParaRPr lang="en-GB" sz="2000" dirty="0">
                            <a:solidFill>
                              <a:schemeClr val="tx1"/>
                            </a:solidFill>
                          </a:endParaRPr>
                        </a:p>
                      </a:txBody>
                      <a:tcPr/>
                    </a:tc>
                    <a:extLst>
                      <a:ext uri="{0D108BD9-81ED-4DB2-BD59-A6C34878D82A}">
                        <a16:rowId xmlns:a16="http://schemas.microsoft.com/office/drawing/2014/main" val="2697709237"/>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H</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120</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26.7</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2.1</a:t>
                          </a:r>
                          <a:endParaRPr lang="en-GB" sz="2000" dirty="0">
                            <a:solidFill>
                              <a:schemeClr val="tx1"/>
                            </a:solidFill>
                          </a:endParaRPr>
                        </a:p>
                      </a:txBody>
                      <a:tcPr/>
                    </a:tc>
                    <a:extLst>
                      <a:ext uri="{0D108BD9-81ED-4DB2-BD59-A6C34878D82A}">
                        <a16:rowId xmlns:a16="http://schemas.microsoft.com/office/drawing/2014/main" val="57657447"/>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panose="02040503050406030204" pitchFamily="18" charset="0"/>
                                  </a:rPr>
                                  <m:t>t</m:t>
                                </m:r>
                                <m:acc>
                                  <m:accPr>
                                    <m:chr m:val="̅"/>
                                    <m:ctrlPr>
                                      <a:rPr lang="en-US" sz="2000" b="0" i="1" smtClean="0">
                                        <a:solidFill>
                                          <a:schemeClr val="tx1"/>
                                        </a:solidFill>
                                        <a:latin typeface="Cambria Math" panose="02040503050406030204" pitchFamily="18" charset="0"/>
                                      </a:rPr>
                                    </m:ctrlPr>
                                  </m:accPr>
                                  <m:e>
                                    <m:r>
                                      <m:rPr>
                                        <m:sty m:val="p"/>
                                      </m:rPr>
                                      <a:rPr lang="en-US" sz="2000" b="0" i="0" smtClean="0">
                                        <a:solidFill>
                                          <a:schemeClr val="tx1"/>
                                        </a:solidFill>
                                        <a:latin typeface="Cambria Math" panose="02040503050406030204" pitchFamily="18" charset="0"/>
                                      </a:rPr>
                                      <m:t>t</m:t>
                                    </m:r>
                                  </m:e>
                                </m:acc>
                              </m:oMath>
                            </m:oMathPara>
                          </a14:m>
                          <a:endParaRPr lang="en-GB" sz="2000" i="0" dirty="0">
                            <a:solidFill>
                              <a:schemeClr val="tx1"/>
                            </a:solidFill>
                            <a:latin typeface="+mn-lt"/>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182.5</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5</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11.67</a:t>
                          </a:r>
                          <a:endParaRPr lang="en-GB" sz="2000" dirty="0">
                            <a:solidFill>
                              <a:schemeClr val="tx1"/>
                            </a:solidFill>
                          </a:endParaRPr>
                        </a:p>
                      </a:txBody>
                      <a:tcPr/>
                    </a:tc>
                    <a:extLst>
                      <a:ext uri="{0D108BD9-81ED-4DB2-BD59-A6C34878D82A}">
                        <a16:rowId xmlns:a16="http://schemas.microsoft.com/office/drawing/2014/main" val="1210711549"/>
                      </a:ext>
                    </a:extLst>
                  </a:tr>
                </a:tbl>
              </a:graphicData>
            </a:graphic>
          </p:graphicFrame>
        </mc:Choice>
        <mc:Fallback xmlns="">
          <p:graphicFrame>
            <p:nvGraphicFramePr>
              <p:cNvPr id="17" name="Table 16">
                <a:extLst>
                  <a:ext uri="{FF2B5EF4-FFF2-40B4-BE49-F238E27FC236}">
                    <a16:creationId xmlns:a16="http://schemas.microsoft.com/office/drawing/2014/main" id="{76ED3263-D086-7E26-A96B-78EAABAE7319}"/>
                  </a:ext>
                </a:extLst>
              </p:cNvPr>
              <p:cNvGraphicFramePr>
                <a:graphicFrameLocks noGrp="1"/>
              </p:cNvGraphicFramePr>
              <p:nvPr/>
            </p:nvGraphicFramePr>
            <p:xfrm>
              <a:off x="633597" y="1343818"/>
              <a:ext cx="6183055" cy="1981200"/>
            </p:xfrm>
            <a:graphic>
              <a:graphicData uri="http://schemas.openxmlformats.org/drawingml/2006/table">
                <a:tbl>
                  <a:tblPr firstRow="1" bandRow="1">
                    <a:tableStyleId>{E8034E78-7F5D-4C2E-B375-FC64B27BC917}</a:tableStyleId>
                  </a:tblPr>
                  <a:tblGrid>
                    <a:gridCol w="708916">
                      <a:extLst>
                        <a:ext uri="{9D8B030D-6E8A-4147-A177-3AD203B41FA5}">
                          <a16:colId xmlns:a16="http://schemas.microsoft.com/office/drawing/2014/main" val="4252717736"/>
                        </a:ext>
                      </a:extLst>
                    </a:gridCol>
                    <a:gridCol w="1614995">
                      <a:extLst>
                        <a:ext uri="{9D8B030D-6E8A-4147-A177-3AD203B41FA5}">
                          <a16:colId xmlns:a16="http://schemas.microsoft.com/office/drawing/2014/main" val="2544991924"/>
                        </a:ext>
                      </a:extLst>
                    </a:gridCol>
                    <a:gridCol w="1615948">
                      <a:extLst>
                        <a:ext uri="{9D8B030D-6E8A-4147-A177-3AD203B41FA5}">
                          <a16:colId xmlns:a16="http://schemas.microsoft.com/office/drawing/2014/main" val="3221883107"/>
                        </a:ext>
                      </a:extLst>
                    </a:gridCol>
                    <a:gridCol w="2243196">
                      <a:extLst>
                        <a:ext uri="{9D8B030D-6E8A-4147-A177-3AD203B41FA5}">
                          <a16:colId xmlns:a16="http://schemas.microsoft.com/office/drawing/2014/main" val="2010679182"/>
                        </a:ext>
                      </a:extLst>
                    </a:gridCol>
                  </a:tblGrid>
                  <a:tr h="396240">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endParaRPr lang="en-GB" sz="2000" dirty="0"/>
                        </a:p>
                      </a:txBody>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2000" dirty="0"/>
                            <a:t>Energy (GeV)</a:t>
                          </a:r>
                          <a:endParaRPr lang="en-GB" sz="2000" dirty="0"/>
                        </a:p>
                      </a:txBody>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2000" dirty="0"/>
                            <a:t>Current (mA)</a:t>
                          </a:r>
                          <a:endParaRPr lang="en-GB" sz="2000" dirty="0"/>
                        </a:p>
                      </a:txBody>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2000" dirty="0"/>
                            <a:t>RF voltage (GV)</a:t>
                          </a:r>
                          <a:endParaRPr lang="en-GB" sz="2000" dirty="0"/>
                        </a:p>
                      </a:txBody>
                      <a:tcPr/>
                    </a:tc>
                    <a:extLst>
                      <a:ext uri="{0D108BD9-81ED-4DB2-BD59-A6C34878D82A}">
                        <a16:rowId xmlns:a16="http://schemas.microsoft.com/office/drawing/2014/main" val="3849403144"/>
                      </a:ext>
                    </a:extLst>
                  </a:tr>
                  <a:tr h="39624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Z</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45.6</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1283</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b="1" dirty="0">
                              <a:solidFill>
                                <a:srgbClr val="C00000"/>
                              </a:solidFill>
                            </a:rPr>
                            <a:t>0.118</a:t>
                          </a:r>
                          <a:endParaRPr lang="en-GB" sz="2000" b="1" dirty="0">
                            <a:solidFill>
                              <a:srgbClr val="C00000"/>
                            </a:solidFill>
                          </a:endParaRPr>
                        </a:p>
                      </a:txBody>
                      <a:tcPr/>
                    </a:tc>
                    <a:extLst>
                      <a:ext uri="{0D108BD9-81ED-4DB2-BD59-A6C34878D82A}">
                        <a16:rowId xmlns:a16="http://schemas.microsoft.com/office/drawing/2014/main" val="176597485"/>
                      </a:ext>
                    </a:extLst>
                  </a:tr>
                  <a:tr h="39624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W</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80</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135</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1.05</a:t>
                          </a:r>
                          <a:endParaRPr lang="en-GB" sz="2000" dirty="0">
                            <a:solidFill>
                              <a:schemeClr val="tx1"/>
                            </a:solidFill>
                          </a:endParaRPr>
                        </a:p>
                      </a:txBody>
                      <a:tcPr/>
                    </a:tc>
                    <a:extLst>
                      <a:ext uri="{0D108BD9-81ED-4DB2-BD59-A6C34878D82A}">
                        <a16:rowId xmlns:a16="http://schemas.microsoft.com/office/drawing/2014/main" val="2697709237"/>
                      </a:ext>
                    </a:extLst>
                  </a:tr>
                  <a:tr h="39624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H</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120</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26.7</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2.1</a:t>
                          </a:r>
                          <a:endParaRPr lang="en-GB" sz="2000" dirty="0">
                            <a:solidFill>
                              <a:schemeClr val="tx1"/>
                            </a:solidFill>
                          </a:endParaRPr>
                        </a:p>
                      </a:txBody>
                      <a:tcPr/>
                    </a:tc>
                    <a:extLst>
                      <a:ext uri="{0D108BD9-81ED-4DB2-BD59-A6C34878D82A}">
                        <a16:rowId xmlns:a16="http://schemas.microsoft.com/office/drawing/2014/main" val="57657447"/>
                      </a:ext>
                    </a:extLst>
                  </a:tr>
                  <a:tr h="396240">
                    <a:tc>
                      <a:txBody>
                        <a:bodyPr/>
                        <a:lstStyle/>
                        <a:p>
                          <a:endParaRPr lang="en-US"/>
                        </a:p>
                      </a:txBody>
                      <a:tcPr>
                        <a:blipFill>
                          <a:blip r:embed="rId4"/>
                          <a:stretch>
                            <a:fillRect t="-409231" r="-777586" b="-26154"/>
                          </a:stretch>
                        </a:blip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182.5</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5</a:t>
                          </a:r>
                          <a:endParaRPr lang="en-GB" sz="2000" dirty="0">
                            <a:solidFill>
                              <a:schemeClr val="tx1"/>
                            </a:solidFill>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2000" dirty="0">
                              <a:solidFill>
                                <a:schemeClr val="tx1"/>
                              </a:solidFill>
                            </a:rPr>
                            <a:t>11.67</a:t>
                          </a:r>
                          <a:endParaRPr lang="en-GB" sz="2000" dirty="0">
                            <a:solidFill>
                              <a:schemeClr val="tx1"/>
                            </a:solidFill>
                          </a:endParaRPr>
                        </a:p>
                      </a:txBody>
                      <a:tcPr/>
                    </a:tc>
                    <a:extLst>
                      <a:ext uri="{0D108BD9-81ED-4DB2-BD59-A6C34878D82A}">
                        <a16:rowId xmlns:a16="http://schemas.microsoft.com/office/drawing/2014/main" val="1210711549"/>
                      </a:ext>
                    </a:extLst>
                  </a:tr>
                </a:tbl>
              </a:graphicData>
            </a:graphic>
          </p:graphicFrame>
        </mc:Fallback>
      </mc:AlternateContent>
      <p:sp>
        <p:nvSpPr>
          <p:cNvPr id="18" name="TextBox 17">
            <a:extLst>
              <a:ext uri="{FF2B5EF4-FFF2-40B4-BE49-F238E27FC236}">
                <a16:creationId xmlns:a16="http://schemas.microsoft.com/office/drawing/2014/main" id="{49EDE401-4BB9-D29F-466C-612A1F84B62A}"/>
              </a:ext>
            </a:extLst>
          </p:cNvPr>
          <p:cNvSpPr txBox="1"/>
          <p:nvPr/>
        </p:nvSpPr>
        <p:spPr>
          <a:xfrm>
            <a:off x="4962995" y="3348317"/>
            <a:ext cx="2266010" cy="369332"/>
          </a:xfrm>
          <a:prstGeom prst="rect">
            <a:avLst/>
          </a:prstGeom>
          <a:noFill/>
        </p:spPr>
        <p:txBody>
          <a:bodyPr wrap="square">
            <a:spAutoFit/>
          </a:bodyPr>
          <a:lstStyle/>
          <a:p>
            <a:r>
              <a:rPr lang="en-US" i="1" dirty="0">
                <a:solidFill>
                  <a:srgbClr val="0070C0"/>
                </a:solidFill>
              </a:rPr>
              <a:t>K. Oide, 29.05.2024</a:t>
            </a:r>
            <a:endParaRPr lang="en-US" dirty="0"/>
          </a:p>
        </p:txBody>
      </p:sp>
      <p:sp>
        <p:nvSpPr>
          <p:cNvPr id="19" name="Rectangle 18">
            <a:extLst>
              <a:ext uri="{FF2B5EF4-FFF2-40B4-BE49-F238E27FC236}">
                <a16:creationId xmlns:a16="http://schemas.microsoft.com/office/drawing/2014/main" id="{62AB444B-6A8F-C62A-C17C-30A5F2A491DB}"/>
              </a:ext>
            </a:extLst>
          </p:cNvPr>
          <p:cNvSpPr/>
          <p:nvPr/>
        </p:nvSpPr>
        <p:spPr>
          <a:xfrm>
            <a:off x="14710" y="5720718"/>
            <a:ext cx="7420827"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pic>
        <p:nvPicPr>
          <p:cNvPr id="20" name="Picture 19">
            <a:extLst>
              <a:ext uri="{FF2B5EF4-FFF2-40B4-BE49-F238E27FC236}">
                <a16:creationId xmlns:a16="http://schemas.microsoft.com/office/drawing/2014/main" id="{6D0065A4-40A0-DDA0-89E6-4FBF6348C69C}"/>
              </a:ext>
            </a:extLst>
          </p:cNvPr>
          <p:cNvPicPr>
            <a:picLocks noChangeAspect="1"/>
          </p:cNvPicPr>
          <p:nvPr/>
        </p:nvPicPr>
        <p:blipFill rotWithShape="1">
          <a:blip r:embed="rId3"/>
          <a:srcRect l="28617" t="51388" r="62591" b="39148"/>
          <a:stretch/>
        </p:blipFill>
        <p:spPr>
          <a:xfrm>
            <a:off x="268511" y="5312076"/>
            <a:ext cx="877330" cy="308919"/>
          </a:xfrm>
          <a:prstGeom prst="rect">
            <a:avLst/>
          </a:prstGeom>
        </p:spPr>
      </p:pic>
      <p:cxnSp>
        <p:nvCxnSpPr>
          <p:cNvPr id="21" name="Straight Connector 20">
            <a:extLst>
              <a:ext uri="{FF2B5EF4-FFF2-40B4-BE49-F238E27FC236}">
                <a16:creationId xmlns:a16="http://schemas.microsoft.com/office/drawing/2014/main" id="{5160001E-73F2-A66D-E95B-0450CEDE8E75}"/>
              </a:ext>
            </a:extLst>
          </p:cNvPr>
          <p:cNvCxnSpPr>
            <a:cxnSpLocks/>
          </p:cNvCxnSpPr>
          <p:nvPr/>
        </p:nvCxnSpPr>
        <p:spPr>
          <a:xfrm flipV="1">
            <a:off x="1820830" y="3603133"/>
            <a:ext cx="1066800" cy="4000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D27EF3-168B-8157-4FE2-0088FF92AACD}"/>
              </a:ext>
            </a:extLst>
          </p:cNvPr>
          <p:cNvCxnSpPr>
            <a:cxnSpLocks/>
          </p:cNvCxnSpPr>
          <p:nvPr/>
        </p:nvCxnSpPr>
        <p:spPr>
          <a:xfrm>
            <a:off x="1820830" y="3603133"/>
            <a:ext cx="1066800" cy="4000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C49F297-BA64-D98E-C66E-2DCE332351ED}"/>
              </a:ext>
            </a:extLst>
          </p:cNvPr>
          <p:cNvSpPr/>
          <p:nvPr/>
        </p:nvSpPr>
        <p:spPr>
          <a:xfrm>
            <a:off x="-3338" y="5213602"/>
            <a:ext cx="1309815" cy="531340"/>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3D45E9D-597F-72F7-FECC-63ABE0CE7BF4}"/>
              </a:ext>
            </a:extLst>
          </p:cNvPr>
          <p:cNvCxnSpPr>
            <a:cxnSpLocks/>
          </p:cNvCxnSpPr>
          <p:nvPr/>
        </p:nvCxnSpPr>
        <p:spPr>
          <a:xfrm flipV="1">
            <a:off x="1820830" y="5254309"/>
            <a:ext cx="1066800" cy="4000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1F2935-0B14-F23C-AA11-64E248A27CCA}"/>
              </a:ext>
            </a:extLst>
          </p:cNvPr>
          <p:cNvCxnSpPr>
            <a:cxnSpLocks/>
          </p:cNvCxnSpPr>
          <p:nvPr/>
        </p:nvCxnSpPr>
        <p:spPr>
          <a:xfrm>
            <a:off x="1820830" y="5254309"/>
            <a:ext cx="1066800" cy="4000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4B63103-2BD7-8830-8679-0F952F365869}"/>
              </a:ext>
            </a:extLst>
          </p:cNvPr>
          <p:cNvSpPr txBox="1"/>
          <p:nvPr/>
        </p:nvSpPr>
        <p:spPr>
          <a:xfrm>
            <a:off x="-21626" y="5330364"/>
            <a:ext cx="354584" cy="276999"/>
          </a:xfrm>
          <a:prstGeom prst="rect">
            <a:avLst/>
          </a:prstGeom>
          <a:noFill/>
        </p:spPr>
        <p:txBody>
          <a:bodyPr wrap="none" rtlCol="0">
            <a:spAutoFit/>
          </a:bodyPr>
          <a:lstStyle/>
          <a:p>
            <a:r>
              <a:rPr lang="en-US" sz="1200" dirty="0">
                <a:highlight>
                  <a:srgbClr val="FFFF00"/>
                </a:highlight>
              </a:rPr>
              <a:t>66</a:t>
            </a:r>
            <a:endParaRPr lang="en-150" sz="1200" dirty="0">
              <a:highlight>
                <a:srgbClr val="FFFF00"/>
              </a:highlight>
            </a:endParaRPr>
          </a:p>
        </p:txBody>
      </p:sp>
      <p:sp>
        <p:nvSpPr>
          <p:cNvPr id="27" name="TextBox 26">
            <a:extLst>
              <a:ext uri="{FF2B5EF4-FFF2-40B4-BE49-F238E27FC236}">
                <a16:creationId xmlns:a16="http://schemas.microsoft.com/office/drawing/2014/main" id="{EA1393F2-D006-A747-107B-A720880C5616}"/>
              </a:ext>
            </a:extLst>
          </p:cNvPr>
          <p:cNvSpPr txBox="1"/>
          <p:nvPr/>
        </p:nvSpPr>
        <p:spPr>
          <a:xfrm>
            <a:off x="4817445" y="5817553"/>
            <a:ext cx="2557110" cy="369332"/>
          </a:xfrm>
          <a:prstGeom prst="rect">
            <a:avLst/>
          </a:prstGeom>
          <a:noFill/>
        </p:spPr>
        <p:txBody>
          <a:bodyPr wrap="none" rtlCol="0">
            <a:spAutoFit/>
          </a:bodyPr>
          <a:lstStyle/>
          <a:p>
            <a:r>
              <a:rPr lang="en-US" i="1" dirty="0">
                <a:solidFill>
                  <a:srgbClr val="0070C0"/>
                </a:solidFill>
              </a:rPr>
              <a:t>Courtesy of O. Brunner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E1328C-1FF1-0C94-55D3-150D581DA048}"/>
                  </a:ext>
                </a:extLst>
              </p:cNvPr>
              <p:cNvSpPr txBox="1"/>
              <p:nvPr/>
            </p:nvSpPr>
            <p:spPr>
              <a:xfrm>
                <a:off x="7550168" y="1227237"/>
                <a:ext cx="4429727" cy="3970318"/>
              </a:xfrm>
              <a:prstGeom prst="rect">
                <a:avLst/>
              </a:prstGeom>
              <a:noFill/>
            </p:spPr>
            <p:txBody>
              <a:bodyPr wrap="square" rtlCol="0">
                <a:spAutoFit/>
              </a:bodyPr>
              <a:lstStyle/>
              <a:p>
                <a:r>
                  <a:rPr lang="en-US" b="1" dirty="0">
                    <a:solidFill>
                      <a:srgbClr val="0070C0"/>
                    </a:solidFill>
                  </a:rPr>
                  <a:t>Main changes since MTR:</a:t>
                </a:r>
              </a:p>
              <a:p>
                <a:endParaRPr lang="en-US" dirty="0"/>
              </a:p>
              <a:p>
                <a:pPr marL="285750" indent="-285750">
                  <a:buFontTx/>
                  <a:buChar char="-"/>
                </a:pPr>
                <a:r>
                  <a:rPr lang="en-US" dirty="0"/>
                  <a:t>New filling scheme 40 trains of 280 bunches (thanks to reduces gap length, </a:t>
                </a:r>
                <a:r>
                  <a:rPr lang="en-US" i="1" dirty="0">
                    <a:solidFill>
                      <a:srgbClr val="0070C0"/>
                    </a:solidFill>
                  </a:rPr>
                  <a:t>G. Favia et al.</a:t>
                </a:r>
                <a:r>
                  <a:rPr lang="en-US" dirty="0"/>
                  <a:t>)</a:t>
                </a:r>
              </a:p>
              <a:p>
                <a:pPr marL="285750" indent="-285750">
                  <a:buFontTx/>
                  <a:buChar char="-"/>
                </a:pPr>
                <a:endParaRPr lang="en-US" dirty="0"/>
              </a:p>
              <a:p>
                <a:pPr marL="285750" indent="-285750">
                  <a:buFontTx/>
                  <a:buChar char="-"/>
                </a:pPr>
                <a:r>
                  <a:rPr lang="en-US" dirty="0"/>
                  <a:t>Higher RF voltage at Z pole 79</a:t>
                </a:r>
                <a14:m>
                  <m:oMath xmlns:m="http://schemas.openxmlformats.org/officeDocument/2006/math">
                    <m:r>
                      <a:rPr lang="en-US" i="1" dirty="0" smtClean="0">
                        <a:latin typeface="Cambria Math" panose="02040503050406030204" pitchFamily="18" charset="0"/>
                      </a:rPr>
                      <m:t>→</m:t>
                    </m:r>
                  </m:oMath>
                </a14:m>
                <a:r>
                  <a:rPr lang="en-US" dirty="0"/>
                  <a:t>118 MV (</a:t>
                </a:r>
                <a:r>
                  <a:rPr lang="en-US" dirty="0">
                    <a:hlinkClick r:id="rId5"/>
                  </a:rPr>
                  <a:t>see optics meeting</a:t>
                </a:r>
                <a:r>
                  <a:rPr lang="en-US" dirty="0"/>
                  <a:t>)</a:t>
                </a:r>
              </a:p>
              <a:p>
                <a:pPr marL="285750" indent="-285750">
                  <a:buFontTx/>
                  <a:buChar char="-"/>
                </a:pPr>
                <a:endParaRPr lang="en-US" dirty="0"/>
              </a:p>
              <a:p>
                <a:pPr marL="285750" indent="-285750">
                  <a:buFontTx/>
                  <a:buChar char="-"/>
                </a:pPr>
                <a:r>
                  <a:rPr lang="en-US" dirty="0"/>
                  <a:t>Reverse phase operation (RPO) mode for Z, normal mode for W and H</a:t>
                </a:r>
              </a:p>
              <a:p>
                <a:pPr marL="285750" indent="-285750">
                  <a:buFontTx/>
                  <a:buChar char="-"/>
                </a:pPr>
                <a:endParaRPr lang="en-US" dirty="0"/>
              </a:p>
              <a:p>
                <a:pPr marL="285750" indent="-285750">
                  <a:buFontTx/>
                  <a:buChar char="-"/>
                </a:pPr>
                <a:r>
                  <a:rPr lang="en-US" dirty="0"/>
                  <a:t>Single power source per 2-cell 400 MHz cavity </a:t>
                </a:r>
              </a:p>
            </p:txBody>
          </p:sp>
        </mc:Choice>
        <mc:Fallback xmlns="">
          <p:sp>
            <p:nvSpPr>
              <p:cNvPr id="28" name="TextBox 27">
                <a:extLst>
                  <a:ext uri="{FF2B5EF4-FFF2-40B4-BE49-F238E27FC236}">
                    <a16:creationId xmlns:a16="http://schemas.microsoft.com/office/drawing/2014/main" id="{CFE1328C-1FF1-0C94-55D3-150D581DA048}"/>
                  </a:ext>
                </a:extLst>
              </p:cNvPr>
              <p:cNvSpPr txBox="1">
                <a:spLocks noRot="1" noChangeAspect="1" noMove="1" noResize="1" noEditPoints="1" noAdjustHandles="1" noChangeArrowheads="1" noChangeShapeType="1" noTextEdit="1"/>
              </p:cNvSpPr>
              <p:nvPr/>
            </p:nvSpPr>
            <p:spPr>
              <a:xfrm>
                <a:off x="7550168" y="1227237"/>
                <a:ext cx="4429727" cy="3970318"/>
              </a:xfrm>
              <a:prstGeom prst="rect">
                <a:avLst/>
              </a:prstGeom>
              <a:blipFill>
                <a:blip r:embed="rId6"/>
                <a:stretch>
                  <a:fillRect l="-1240" t="-767" r="-1240" b="-1380"/>
                </a:stretch>
              </a:blipFill>
            </p:spPr>
            <p:txBody>
              <a:bodyPr/>
              <a:lstStyle/>
              <a:p>
                <a:r>
                  <a:rPr lang="en-GB">
                    <a:noFill/>
                  </a:rPr>
                  <a:t> </a:t>
                </a:r>
              </a:p>
            </p:txBody>
          </p:sp>
        </mc:Fallback>
      </mc:AlternateContent>
      <p:sp>
        <p:nvSpPr>
          <p:cNvPr id="42" name="Slide Number Placeholder 2">
            <a:extLst>
              <a:ext uri="{FF2B5EF4-FFF2-40B4-BE49-F238E27FC236}">
                <a16:creationId xmlns:a16="http://schemas.microsoft.com/office/drawing/2014/main" id="{D5812F77-AAE3-0565-1867-7B1C449109F5}"/>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29</a:t>
            </a:fld>
            <a:endParaRPr lang="en-US" sz="1067" dirty="0">
              <a:solidFill>
                <a:srgbClr val="0000CC"/>
              </a:solidFill>
              <a:latin typeface="Arial"/>
            </a:endParaRPr>
          </a:p>
        </p:txBody>
      </p:sp>
    </p:spTree>
    <p:extLst>
      <p:ext uri="{BB962C8B-B14F-4D97-AF65-F5344CB8AC3E}">
        <p14:creationId xmlns:p14="http://schemas.microsoft.com/office/powerpoint/2010/main" val="2728136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FCC integrated program</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DBE66-3CAD-E03B-4CCB-92EA9454A64C}"/>
                  </a:ext>
                </a:extLst>
              </p:cNvPr>
              <p:cNvSpPr txBox="1"/>
              <p:nvPr/>
            </p:nvSpPr>
            <p:spPr>
              <a:xfrm>
                <a:off x="0" y="673752"/>
                <a:ext cx="1219200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C377B"/>
                    </a:solidFill>
                    <a:effectLst/>
                    <a:uLnTx/>
                    <a:uFillTx/>
                    <a:latin typeface="Arial"/>
                    <a:ea typeface="+mn-ea"/>
                    <a:cs typeface="+mn-cs"/>
                  </a:rPr>
                  <a:t>c</a:t>
                </a:r>
                <a:r>
                  <a:rPr kumimoji="0" lang="en-GB" sz="2000" b="1" i="0" u="none" strike="noStrike" kern="1200" cap="none" spc="0" normalizeH="0" baseline="0" noProof="0" dirty="0" err="1">
                    <a:ln>
                      <a:noFill/>
                    </a:ln>
                    <a:solidFill>
                      <a:srgbClr val="0C377B"/>
                    </a:solidFill>
                    <a:effectLst/>
                    <a:uLnTx/>
                    <a:uFillTx/>
                    <a:latin typeface="Arial"/>
                    <a:ea typeface="+mn-ea"/>
                    <a:cs typeface="+mn-cs"/>
                  </a:rPr>
                  <a:t>omprehensive</a:t>
                </a:r>
                <a:r>
                  <a:rPr kumimoji="0" lang="en-GB" sz="2000" b="1" i="0" u="none" strike="noStrike" kern="1200" cap="none" spc="0" normalizeH="0" baseline="0" noProof="0" dirty="0">
                    <a:ln>
                      <a:noFill/>
                    </a:ln>
                    <a:solidFill>
                      <a:srgbClr val="0C377B"/>
                    </a:solidFill>
                    <a:effectLst/>
                    <a:uLnTx/>
                    <a:uFillTx/>
                    <a:latin typeface="Arial"/>
                    <a:ea typeface="+mn-ea"/>
                    <a:cs typeface="+mn-cs"/>
                  </a:rPr>
                  <a:t> long-term program maximizing physics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1: FCC-ee (Z, W, H, </a:t>
                </a:r>
                <a14:m>
                  <m:oMath xmlns:m="http://schemas.openxmlformats.org/officeDocument/2006/math">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acc>
                      <m:accPr>
                        <m:chr m:val="̅"/>
                        <m:ctrlPr>
                          <a:rPr kumimoji="0" lang="en-US" sz="1800" b="1" i="1"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ctrlPr>
                      </m:accPr>
                      <m:e>
                        <m:r>
                          <m:rPr>
                            <m:nor/>
                          </m:rPr>
                          <a:rPr kumimoji="0" lang="en-US" sz="1800" b="1" i="0" u="none" strike="noStrike" kern="1200" cap="none" spc="0" normalizeH="0" baseline="0" noProof="0" dirty="0" smtClean="0">
                            <a:ln>
                              <a:noFill/>
                            </a:ln>
                            <a:solidFill>
                              <a:srgbClr val="3333FF"/>
                            </a:solidFill>
                            <a:effectLst/>
                            <a:uLnTx/>
                            <a:uFillTx/>
                            <a:latin typeface="Cambria Math" panose="02040503050406030204" pitchFamily="18" charset="0"/>
                            <a:ea typeface="+mn-ea"/>
                            <a:cs typeface="+mn-cs"/>
                          </a:rPr>
                          <m:t>t</m:t>
                        </m:r>
                      </m:e>
                    </m:acc>
                  </m:oMath>
                </a14:m>
                <a:r>
                  <a:rPr kumimoji="0" lang="en-GB" sz="1800" b="1" i="0" u="none" strike="noStrike" kern="1200" cap="none" spc="0" normalizeH="0" baseline="0" noProof="0" dirty="0">
                    <a:ln>
                      <a:noFill/>
                    </a:ln>
                    <a:solidFill>
                      <a:srgbClr val="3333FF"/>
                    </a:solidFill>
                    <a:effectLst/>
                    <a:uLnTx/>
                    <a:uFillTx/>
                    <a:latin typeface="Arial"/>
                    <a:ea typeface="+mn-ea"/>
                    <a:cs typeface="+mn-cs"/>
                  </a:rPr>
                  <a:t>) as Higgs factory, electroweak &amp;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3333FF"/>
                    </a:solidFill>
                    <a:effectLst/>
                    <a:uLnTx/>
                    <a:uFillTx/>
                    <a:latin typeface="Arial"/>
                    <a:ea typeface="+mn-ea"/>
                    <a:cs typeface="+mn-cs"/>
                  </a:rPr>
                  <a:t>stage 2: FCC-hh (~100 </a:t>
                </a:r>
                <a:r>
                  <a:rPr kumimoji="0" lang="en-GB" sz="1800" b="1" i="0" u="none" strike="noStrike" kern="1200" cap="none" spc="0" normalizeH="0" baseline="0" noProof="0" dirty="0" err="1">
                    <a:ln>
                      <a:noFill/>
                    </a:ln>
                    <a:solidFill>
                      <a:srgbClr val="3333FF"/>
                    </a:solidFill>
                    <a:effectLst/>
                    <a:uLnTx/>
                    <a:uFillTx/>
                    <a:latin typeface="Arial"/>
                    <a:ea typeface="+mn-ea"/>
                    <a:cs typeface="+mn-cs"/>
                  </a:rPr>
                  <a:t>TeV</a:t>
                </a:r>
                <a:r>
                  <a:rPr kumimoji="0" lang="en-GB" sz="1800" b="1" i="0" u="none" strike="noStrike" kern="1200" cap="none" spc="0" normalizeH="0" baseline="0" noProof="0" dirty="0">
                    <a:ln>
                      <a:noFill/>
                    </a:ln>
                    <a:solidFill>
                      <a:srgbClr val="3333FF"/>
                    </a:solidFill>
                    <a:effectLst/>
                    <a:uLnTx/>
                    <a:uFillTx/>
                    <a:latin typeface="Arial"/>
                    <a:ea typeface="+mn-ea"/>
                    <a:cs typeface="+mn-cs"/>
                  </a:rPr>
                  <a:t>) as natural continuation at energy frontier, pp &amp; AA collisions; e-h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highly synergetic and complementary programme boosting the physics reach of both colliders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C377B"/>
                    </a:solidFill>
                    <a:effectLst/>
                    <a:uLnTx/>
                    <a:uFillTx/>
                    <a:latin typeface="Arial"/>
                    <a:ea typeface="+mn-ea"/>
                    <a:cs typeface="+mn-cs"/>
                  </a:rPr>
                  <a:t>common civil engineering and technical infrastructures, </a:t>
                </a:r>
                <a:r>
                  <a:rPr kumimoji="0" lang="en-US" sz="1800" b="0" i="0" u="none" strike="noStrike" kern="1200" cap="none" spc="0" normalizeH="0" baseline="0" noProof="0" dirty="0">
                    <a:ln>
                      <a:noFill/>
                    </a:ln>
                    <a:solidFill>
                      <a:srgbClr val="0C377B"/>
                    </a:solidFill>
                    <a:effectLst/>
                    <a:uLnTx/>
                    <a:uFillTx/>
                    <a:latin typeface="Arial"/>
                    <a:ea typeface="+mn-ea"/>
                    <a:cs typeface="+mn-cs"/>
                  </a:rPr>
                  <a:t>building on and reusing CERN’s existing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solidFill>
                    <a:effectLst/>
                    <a:uLnTx/>
                    <a:uFillTx/>
                    <a:latin typeface="Arial"/>
                    <a:ea typeface="+mn-ea"/>
                    <a:cs typeface="+mn-cs"/>
                  </a:rPr>
                  <a:t>FCC integrated project </a:t>
                </a:r>
                <a:r>
                  <a:rPr kumimoji="0" lang="en-GB" sz="1800" b="0" i="0" u="none" strike="noStrike" kern="0" cap="none" spc="0" normalizeH="0" baseline="0" noProof="0" dirty="0">
                    <a:ln>
                      <a:noFill/>
                    </a:ln>
                    <a:solidFill>
                      <a:srgbClr val="0C377B"/>
                    </a:solidFill>
                    <a:effectLst/>
                    <a:uLnTx/>
                    <a:uFillTx/>
                    <a:latin typeface="Arial"/>
                    <a:ea typeface="+mn-ea"/>
                    <a:cs typeface="+mn-cs"/>
                  </a:rPr>
                  <a:t>allows the start of a new, major facility at CERN within a few years of the end of HL-LHC</a:t>
                </a:r>
                <a:endParaRPr kumimoji="0" lang="en-GB" sz="1800" b="0" i="0" u="none" strike="noStrike" kern="1200" cap="none" spc="0" normalizeH="0" baseline="0" noProof="0" dirty="0">
                  <a:ln>
                    <a:noFill/>
                  </a:ln>
                  <a:solidFill>
                    <a:srgbClr val="0C377B"/>
                  </a:solidFill>
                  <a:effectLst/>
                  <a:uLnTx/>
                  <a:uFillTx/>
                  <a:latin typeface="Arial"/>
                  <a:ea typeface="+mn-ea"/>
                  <a:cs typeface="+mn-cs"/>
                </a:endParaRPr>
              </a:p>
            </p:txBody>
          </p:sp>
        </mc:Choice>
        <mc:Fallback xmlns="">
          <p:sp>
            <p:nvSpPr>
              <p:cNvPr id="17" name="TextBox 16">
                <a:extLst>
                  <a:ext uri="{FF2B5EF4-FFF2-40B4-BE49-F238E27FC236}">
                    <a16:creationId xmlns:a16="http://schemas.microsoft.com/office/drawing/2014/main" id="{7D1DBE66-3CAD-E03B-4CCB-92EA9454A64C}"/>
                  </a:ext>
                </a:extLst>
              </p:cNvPr>
              <p:cNvSpPr txBox="1">
                <a:spLocks noRot="1" noChangeAspect="1" noMove="1" noResize="1" noEditPoints="1" noAdjustHandles="1" noChangeArrowheads="1" noChangeShapeType="1" noTextEdit="1"/>
              </p:cNvSpPr>
              <p:nvPr/>
            </p:nvSpPr>
            <p:spPr>
              <a:xfrm>
                <a:off x="0" y="673752"/>
                <a:ext cx="12192000" cy="1785104"/>
              </a:xfrm>
              <a:prstGeom prst="rect">
                <a:avLst/>
              </a:prstGeom>
              <a:blipFill>
                <a:blip r:embed="rId7"/>
                <a:stretch>
                  <a:fillRect l="-500" t="-1712" b="-4795"/>
                </a:stretch>
              </a:blipFill>
            </p:spPr>
            <p:txBody>
              <a:bodyPr/>
              <a:lstStyle/>
              <a:p>
                <a:r>
                  <a:rPr lang="en-CH">
                    <a:noFill/>
                  </a:rPr>
                  <a:t> </a:t>
                </a:r>
              </a:p>
            </p:txBody>
          </p:sp>
        </mc:Fallback>
      </mc:AlternateContent>
      <p:pic>
        <p:nvPicPr>
          <p:cNvPr id="2" name="Picture 1" descr="Diagram, radar chart&#10;&#10;Description automatically generated">
            <a:extLst>
              <a:ext uri="{FF2B5EF4-FFF2-40B4-BE49-F238E27FC236}">
                <a16:creationId xmlns:a16="http://schemas.microsoft.com/office/drawing/2014/main" id="{35A5F079-ED80-2AED-94DC-726FEF2B0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1075" y="2458856"/>
            <a:ext cx="3867190" cy="3027550"/>
          </a:xfrm>
          <a:prstGeom prst="rect">
            <a:avLst/>
          </a:prstGeom>
        </p:spPr>
      </p:pic>
      <p:pic>
        <p:nvPicPr>
          <p:cNvPr id="6" name="Picture 5"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667" y="2530864"/>
            <a:ext cx="2823067" cy="3144813"/>
          </a:xfrm>
          <a:prstGeom prst="rect">
            <a:avLst/>
          </a:prstGeom>
        </p:spPr>
      </p:pic>
      <p:sp>
        <p:nvSpPr>
          <p:cNvPr id="7" name="Content Placeholder 2">
            <a:extLst>
              <a:ext uri="{FF2B5EF4-FFF2-40B4-BE49-F238E27FC236}">
                <a16:creationId xmlns:a16="http://schemas.microsoft.com/office/drawing/2014/main" id="{B92DB9E4-D680-6FA1-A8A4-473DF0931125}"/>
              </a:ext>
            </a:extLst>
          </p:cNvPr>
          <p:cNvSpPr txBox="1">
            <a:spLocks/>
          </p:cNvSpPr>
          <p:nvPr/>
        </p:nvSpPr>
        <p:spPr>
          <a:xfrm>
            <a:off x="5131195" y="3250944"/>
            <a:ext cx="1512168" cy="751571"/>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D6B5AEE2-A6AF-54F9-F52E-2672F1EFBE3A}"/>
              </a:ext>
            </a:extLst>
          </p:cNvPr>
          <p:cNvSpPr/>
          <p:nvPr/>
        </p:nvSpPr>
        <p:spPr>
          <a:xfrm>
            <a:off x="90635" y="5765009"/>
            <a:ext cx="4320480" cy="288032"/>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C8E855E4-8C06-8179-2B8D-E0C22B3F9795}"/>
              </a:ext>
            </a:extLst>
          </p:cNvPr>
          <p:cNvSpPr/>
          <p:nvPr/>
        </p:nvSpPr>
        <p:spPr>
          <a:xfrm>
            <a:off x="4411115" y="5765009"/>
            <a:ext cx="2784309" cy="288032"/>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4EA2CCD-5CED-34BC-F294-67B69938070E}"/>
              </a:ext>
            </a:extLst>
          </p:cNvPr>
          <p:cNvSpPr/>
          <p:nvPr/>
        </p:nvSpPr>
        <p:spPr>
          <a:xfrm>
            <a:off x="7195424" y="5765009"/>
            <a:ext cx="4320480" cy="288032"/>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TextBox 7">
            <a:extLst>
              <a:ext uri="{FF2B5EF4-FFF2-40B4-BE49-F238E27FC236}">
                <a16:creationId xmlns:a16="http://schemas.microsoft.com/office/drawing/2014/main" id="{53DBC0A7-29FA-9BCE-CB6A-BF537F9F1164}"/>
              </a:ext>
            </a:extLst>
          </p:cNvPr>
          <p:cNvSpPr txBox="1"/>
          <p:nvPr/>
        </p:nvSpPr>
        <p:spPr>
          <a:xfrm>
            <a:off x="1434784" y="5679600"/>
            <a:ext cx="2254957" cy="379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2020 - 2040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16" name="TextBox 8">
            <a:extLst>
              <a:ext uri="{FF2B5EF4-FFF2-40B4-BE49-F238E27FC236}">
                <a16:creationId xmlns:a16="http://schemas.microsoft.com/office/drawing/2014/main" id="{CCF91467-89AD-4117-FA80-A16269773AED}"/>
              </a:ext>
            </a:extLst>
          </p:cNvPr>
          <p:cNvSpPr txBox="1"/>
          <p:nvPr/>
        </p:nvSpPr>
        <p:spPr>
          <a:xfrm>
            <a:off x="5132488" y="5679600"/>
            <a:ext cx="2254957" cy="379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2045 - 2060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18" name="TextBox 9">
            <a:extLst>
              <a:ext uri="{FF2B5EF4-FFF2-40B4-BE49-F238E27FC236}">
                <a16:creationId xmlns:a16="http://schemas.microsoft.com/office/drawing/2014/main" id="{5BFE9794-A28D-9916-65CA-648C937A2357}"/>
              </a:ext>
            </a:extLst>
          </p:cNvPr>
          <p:cNvSpPr txBox="1"/>
          <p:nvPr/>
        </p:nvSpPr>
        <p:spPr>
          <a:xfrm>
            <a:off x="8923616" y="5668999"/>
            <a:ext cx="2254957" cy="379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2065 - 2090</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pic>
        <p:nvPicPr>
          <p:cNvPr id="19" name="Picture 18"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10"/>
          <a:stretch>
            <a:fillRect/>
          </a:stretch>
        </p:blipFill>
        <p:spPr>
          <a:xfrm>
            <a:off x="7888735" y="2478020"/>
            <a:ext cx="3795188" cy="3077180"/>
          </a:xfrm>
          <a:prstGeom prst="rect">
            <a:avLst/>
          </a:prstGeom>
        </p:spPr>
      </p:pic>
      <p:sp>
        <p:nvSpPr>
          <p:cNvPr id="20" name="Content Placeholder 2">
            <a:extLst>
              <a:ext uri="{FF2B5EF4-FFF2-40B4-BE49-F238E27FC236}">
                <a16:creationId xmlns:a16="http://schemas.microsoft.com/office/drawing/2014/main" id="{66B11ACC-554C-4750-AE7A-6884C42941D0}"/>
              </a:ext>
            </a:extLst>
          </p:cNvPr>
          <p:cNvSpPr txBox="1">
            <a:spLocks/>
          </p:cNvSpPr>
          <p:nvPr/>
        </p:nvSpPr>
        <p:spPr>
          <a:xfrm>
            <a:off x="9218135" y="3142758"/>
            <a:ext cx="1512168" cy="72814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0512C648-9F91-B867-1C1B-0BBAA2C985DB}"/>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FFFFFF"/>
                </a:solidFill>
                <a:latin typeface="Arial"/>
              </a:rPr>
              <a:pPr algn="r" defTabSz="914280">
                <a:lnSpc>
                  <a:spcPts val="1651"/>
                </a:lnSpc>
              </a:pPr>
              <a:t>3</a:t>
            </a:fld>
            <a:endParaRPr lang="en-US" sz="1067" dirty="0">
              <a:solidFill>
                <a:srgbClr val="FFFFFF"/>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02BA-0472-7AD7-BF82-422E3EA2DA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72CAA8-3438-B4B3-838A-9AC120B417C3}"/>
              </a:ext>
            </a:extLst>
          </p:cNvPr>
          <p:cNvSpPr txBox="1"/>
          <p:nvPr/>
        </p:nvSpPr>
        <p:spPr>
          <a:xfrm>
            <a:off x="256426" y="91143"/>
            <a:ext cx="11550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Reverse phase operation</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34" name="TextBox 33">
            <a:extLst>
              <a:ext uri="{FF2B5EF4-FFF2-40B4-BE49-F238E27FC236}">
                <a16:creationId xmlns:a16="http://schemas.microsoft.com/office/drawing/2014/main" id="{4D9B6D02-E16C-F832-D2D9-85546D51923F}"/>
              </a:ext>
            </a:extLst>
          </p:cNvPr>
          <p:cNvSpPr txBox="1"/>
          <p:nvPr/>
        </p:nvSpPr>
        <p:spPr>
          <a:xfrm>
            <a:off x="196646" y="1147280"/>
            <a:ext cx="11798709"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Reverse phase operation (RPO) mode allows for increasing RF cavity voltage having optimal static beam loading compensation </a:t>
            </a:r>
            <a:r>
              <a:rPr kumimoji="0" lang="en-US" sz="2000" b="0" i="1" u="none" strike="noStrike" kern="0" cap="none" spc="0" normalizeH="0" baseline="0" noProof="0" dirty="0">
                <a:ln>
                  <a:noFill/>
                </a:ln>
                <a:solidFill>
                  <a:srgbClr val="0070C0"/>
                </a:solidFill>
                <a:effectLst/>
                <a:uLnTx/>
                <a:uFillTx/>
              </a:rPr>
              <a:t>(Y. Morita et al., SRF, 2009)</a:t>
            </a: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prstClr val="black"/>
                </a:solidFill>
                <a:effectLst/>
                <a:uLnTx/>
                <a:uFillTx/>
              </a:rPr>
              <a:t>Experimentally verified with high beam loading in KEKB </a:t>
            </a:r>
            <a:r>
              <a:rPr kumimoji="0" lang="en-US" sz="2000" b="0" i="1" u="none" strike="noStrike" kern="0" cap="none" spc="0" normalizeH="0" baseline="0" noProof="0" dirty="0">
                <a:ln>
                  <a:noFill/>
                </a:ln>
                <a:solidFill>
                  <a:srgbClr val="0070C0"/>
                </a:solidFill>
                <a:effectLst/>
                <a:uLnTx/>
                <a:uFillTx/>
              </a:rPr>
              <a:t>(Y. Morita et al., IPAC, 2010)</a:t>
            </a:r>
            <a:endParaRPr kumimoji="0" lang="en-US" sz="2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prstClr val="black"/>
                </a:solidFill>
                <a:effectLst/>
                <a:uLnTx/>
                <a:uFillTx/>
              </a:rPr>
              <a:t>Baseline solution for EIC ESR </a:t>
            </a:r>
            <a:r>
              <a:rPr kumimoji="0" lang="en-US" sz="2000" b="0" i="1" u="none" strike="noStrike" kern="0" cap="none" spc="0" normalizeH="0" baseline="0" noProof="0" dirty="0">
                <a:ln>
                  <a:noFill/>
                </a:ln>
                <a:solidFill>
                  <a:srgbClr val="0070C0"/>
                </a:solidFill>
                <a:effectLst/>
                <a:uLnTx/>
                <a:uFillTx/>
              </a:rPr>
              <a:t>(e.g., J. Guo et al., IPAC, 2022)</a:t>
            </a:r>
            <a:r>
              <a:rPr kumimoji="0" lang="en-US" sz="2000" b="0" i="0" u="none" strike="noStrike" kern="0" cap="none" spc="0" normalizeH="0" baseline="0" noProof="0" dirty="0">
                <a:ln>
                  <a:noFill/>
                </a:ln>
                <a:solidFill>
                  <a:prstClr val="black"/>
                </a:solidFill>
                <a:effectLst/>
                <a:uLnTx/>
                <a:uFillTx/>
              </a:rPr>
              <a:t> </a:t>
            </a:r>
          </a:p>
          <a:p>
            <a:pPr marL="342900" marR="0" lvl="0" indent="-342900" defTabSz="914400" eaLnBrk="1" fontAlgn="auto" latinLnBrk="0" hangingPunct="1">
              <a:lnSpc>
                <a:spcPct val="100000"/>
              </a:lnSpc>
              <a:spcBef>
                <a:spcPts val="0"/>
              </a:spcBef>
              <a:spcAft>
                <a:spcPts val="0"/>
              </a:spcAft>
              <a:buClrTx/>
              <a:buSzTx/>
              <a:buFontTx/>
              <a:buChar char="-"/>
              <a:tabLst/>
              <a:defRPr/>
            </a:pPr>
            <a:endParaRPr kumimoji="0" lang="en-US" sz="2000" b="0" i="0" u="none" strike="noStrike" kern="0" cap="none" spc="0" normalizeH="0" baseline="0" noProof="0" dirty="0">
              <a:ln>
                <a:noFill/>
              </a:ln>
              <a:solidFill>
                <a:prstClr val="black"/>
              </a:solidFill>
              <a:effectLst/>
              <a:uLnTx/>
              <a:uFillTx/>
            </a:endParaRPr>
          </a:p>
        </p:txBody>
      </p:sp>
      <p:pic>
        <p:nvPicPr>
          <p:cNvPr id="35" name="Picture 34" descr="A graph of a function&#10;&#10;Description automatically generated with medium confidence">
            <a:extLst>
              <a:ext uri="{FF2B5EF4-FFF2-40B4-BE49-F238E27FC236}">
                <a16:creationId xmlns:a16="http://schemas.microsoft.com/office/drawing/2014/main" id="{FC8410B7-11E8-BDBB-A4B0-21A2619DF555}"/>
              </a:ext>
            </a:extLst>
          </p:cNvPr>
          <p:cNvPicPr>
            <a:picLocks noChangeAspect="1"/>
          </p:cNvPicPr>
          <p:nvPr/>
        </p:nvPicPr>
        <p:blipFill>
          <a:blip r:embed="rId3"/>
          <a:stretch>
            <a:fillRect/>
          </a:stretch>
        </p:blipFill>
        <p:spPr>
          <a:xfrm>
            <a:off x="5059460" y="3015561"/>
            <a:ext cx="5748499" cy="2901111"/>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072DA91-1E96-AFB9-73AC-865B92F525AF}"/>
                  </a:ext>
                </a:extLst>
              </p:cNvPr>
              <p:cNvSpPr txBox="1"/>
              <p:nvPr/>
            </p:nvSpPr>
            <p:spPr>
              <a:xfrm>
                <a:off x="6199795" y="3454254"/>
                <a:ext cx="327204" cy="29924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𝜙</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oMath>
                  </m:oMathPara>
                </a14:m>
                <a:endParaRPr kumimoji="0" lang="en-US" sz="1800" b="0" i="0" u="none" strike="noStrike" kern="0" cap="none" spc="0" normalizeH="0" baseline="0" noProof="0" dirty="0">
                  <a:ln>
                    <a:noFill/>
                  </a:ln>
                  <a:solidFill>
                    <a:prstClr val="black"/>
                  </a:solidFill>
                  <a:effectLst/>
                  <a:uLnTx/>
                  <a:uFillTx/>
                </a:endParaRPr>
              </a:p>
            </p:txBody>
          </p:sp>
        </mc:Choice>
        <mc:Fallback xmlns="">
          <p:sp>
            <p:nvSpPr>
              <p:cNvPr id="36" name="TextBox 35">
                <a:extLst>
                  <a:ext uri="{FF2B5EF4-FFF2-40B4-BE49-F238E27FC236}">
                    <a16:creationId xmlns:a16="http://schemas.microsoft.com/office/drawing/2014/main" id="{A072DA91-1E96-AFB9-73AC-865B92F525AF}"/>
                  </a:ext>
                </a:extLst>
              </p:cNvPr>
              <p:cNvSpPr txBox="1">
                <a:spLocks noRot="1" noChangeAspect="1" noMove="1" noResize="1" noEditPoints="1" noAdjustHandles="1" noChangeArrowheads="1" noChangeShapeType="1" noTextEdit="1"/>
              </p:cNvSpPr>
              <p:nvPr/>
            </p:nvSpPr>
            <p:spPr>
              <a:xfrm>
                <a:off x="6199795" y="3454254"/>
                <a:ext cx="327204" cy="299249"/>
              </a:xfrm>
              <a:prstGeom prst="rect">
                <a:avLst/>
              </a:prstGeom>
              <a:blipFill>
                <a:blip r:embed="rId4"/>
                <a:stretch>
                  <a:fillRect l="-22222" r="-11111"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0929633-48B0-C1DF-B999-3ACA7808AA1E}"/>
                  </a:ext>
                </a:extLst>
              </p:cNvPr>
              <p:cNvSpPr txBox="1"/>
              <p:nvPr/>
            </p:nvSpPr>
            <p:spPr>
              <a:xfrm>
                <a:off x="7864706" y="5060418"/>
                <a:ext cx="343491"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𝜙</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sub>
                      </m:sSub>
                    </m:oMath>
                  </m:oMathPara>
                </a14:m>
                <a:endParaRPr kumimoji="0" lang="en-US" sz="1800" b="0" i="0" u="none" strike="noStrike" kern="0" cap="none" spc="0" normalizeH="0" baseline="0" noProof="0" dirty="0">
                  <a:ln>
                    <a:noFill/>
                  </a:ln>
                  <a:solidFill>
                    <a:prstClr val="black"/>
                  </a:solidFill>
                  <a:effectLst/>
                  <a:uLnTx/>
                  <a:uFillTx/>
                </a:endParaRPr>
              </a:p>
            </p:txBody>
          </p:sp>
        </mc:Choice>
        <mc:Fallback xmlns="">
          <p:sp>
            <p:nvSpPr>
              <p:cNvPr id="37" name="TextBox 36">
                <a:extLst>
                  <a:ext uri="{FF2B5EF4-FFF2-40B4-BE49-F238E27FC236}">
                    <a16:creationId xmlns:a16="http://schemas.microsoft.com/office/drawing/2014/main" id="{60929633-48B0-C1DF-B999-3ACA7808AA1E}"/>
                  </a:ext>
                </a:extLst>
              </p:cNvPr>
              <p:cNvSpPr txBox="1">
                <a:spLocks noRot="1" noChangeAspect="1" noMove="1" noResize="1" noEditPoints="1" noAdjustHandles="1" noChangeArrowheads="1" noChangeShapeType="1" noTextEdit="1"/>
              </p:cNvSpPr>
              <p:nvPr/>
            </p:nvSpPr>
            <p:spPr>
              <a:xfrm>
                <a:off x="7864706" y="5060418"/>
                <a:ext cx="343491" cy="276999"/>
              </a:xfrm>
              <a:prstGeom prst="rect">
                <a:avLst/>
              </a:prstGeom>
              <a:blipFill>
                <a:blip r:embed="rId5"/>
                <a:stretch>
                  <a:fillRect l="-21429" r="-5357" b="-34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C1ACE58-3899-EBC3-69B0-BC2A7B96BCDE}"/>
                  </a:ext>
                </a:extLst>
              </p:cNvPr>
              <p:cNvSpPr txBox="1"/>
              <p:nvPr/>
            </p:nvSpPr>
            <p:spPr>
              <a:xfrm>
                <a:off x="8556917" y="3157937"/>
                <a:ext cx="980910"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𝜙</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𝑠</m:t>
                          </m:r>
                        </m:sub>
                        <m:sup>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sup>
                      </m:sSubSup>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𝜋</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/2</m:t>
                      </m:r>
                    </m:oMath>
                  </m:oMathPara>
                </a14:m>
                <a:endParaRPr kumimoji="0" lang="en-US" sz="1800" b="0" i="0" u="none" strike="noStrike" kern="0" cap="none" spc="0" normalizeH="0" baseline="0" noProof="0" dirty="0">
                  <a:ln>
                    <a:noFill/>
                  </a:ln>
                  <a:solidFill>
                    <a:prstClr val="black"/>
                  </a:solidFill>
                  <a:effectLst/>
                  <a:uLnTx/>
                  <a:uFillTx/>
                </a:endParaRPr>
              </a:p>
            </p:txBody>
          </p:sp>
        </mc:Choice>
        <mc:Fallback xmlns="">
          <p:sp>
            <p:nvSpPr>
              <p:cNvPr id="38" name="TextBox 37">
                <a:extLst>
                  <a:ext uri="{FF2B5EF4-FFF2-40B4-BE49-F238E27FC236}">
                    <a16:creationId xmlns:a16="http://schemas.microsoft.com/office/drawing/2014/main" id="{4C1ACE58-3899-EBC3-69B0-BC2A7B96BCDE}"/>
                  </a:ext>
                </a:extLst>
              </p:cNvPr>
              <p:cNvSpPr txBox="1">
                <a:spLocks noRot="1" noChangeAspect="1" noMove="1" noResize="1" noEditPoints="1" noAdjustHandles="1" noChangeArrowheads="1" noChangeShapeType="1" noTextEdit="1"/>
              </p:cNvSpPr>
              <p:nvPr/>
            </p:nvSpPr>
            <p:spPr>
              <a:xfrm>
                <a:off x="8556917" y="3157937"/>
                <a:ext cx="980910" cy="276999"/>
              </a:xfrm>
              <a:prstGeom prst="rect">
                <a:avLst/>
              </a:prstGeom>
              <a:blipFill>
                <a:blip r:embed="rId6"/>
                <a:stretch>
                  <a:fillRect l="-7453" r="-4969" b="-3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A8144C3-6AF3-21F4-6078-A3D358980550}"/>
                  </a:ext>
                </a:extLst>
              </p:cNvPr>
              <p:cNvSpPr txBox="1"/>
              <p:nvPr/>
            </p:nvSpPr>
            <p:spPr>
              <a:xfrm>
                <a:off x="1455334" y="4954181"/>
                <a:ext cx="303481"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𝜙</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s</m:t>
                          </m:r>
                        </m:sub>
                      </m:sSub>
                    </m:oMath>
                  </m:oMathPara>
                </a14:m>
                <a:endParaRPr kumimoji="0" lang="en-US" sz="1800" b="0" i="0" u="none" strike="noStrike" kern="0" cap="none" spc="0" normalizeH="0" baseline="0" noProof="0" dirty="0">
                  <a:ln>
                    <a:noFill/>
                  </a:ln>
                  <a:solidFill>
                    <a:prstClr val="black"/>
                  </a:solidFill>
                  <a:effectLst/>
                  <a:uLnTx/>
                  <a:uFillTx/>
                </a:endParaRPr>
              </a:p>
            </p:txBody>
          </p:sp>
        </mc:Choice>
        <mc:Fallback xmlns="">
          <p:sp>
            <p:nvSpPr>
              <p:cNvPr id="39" name="TextBox 38">
                <a:extLst>
                  <a:ext uri="{FF2B5EF4-FFF2-40B4-BE49-F238E27FC236}">
                    <a16:creationId xmlns:a16="http://schemas.microsoft.com/office/drawing/2014/main" id="{DA8144C3-6AF3-21F4-6078-A3D358980550}"/>
                  </a:ext>
                </a:extLst>
              </p:cNvPr>
              <p:cNvSpPr txBox="1">
                <a:spLocks noRot="1" noChangeAspect="1" noMove="1" noResize="1" noEditPoints="1" noAdjustHandles="1" noChangeArrowheads="1" noChangeShapeType="1" noTextEdit="1"/>
              </p:cNvSpPr>
              <p:nvPr/>
            </p:nvSpPr>
            <p:spPr>
              <a:xfrm>
                <a:off x="1455334" y="4954181"/>
                <a:ext cx="303481" cy="276999"/>
              </a:xfrm>
              <a:prstGeom prst="rect">
                <a:avLst/>
              </a:prstGeom>
              <a:blipFill>
                <a:blip r:embed="rId7"/>
                <a:stretch>
                  <a:fillRect l="-26000" r="-2000" b="-35556"/>
                </a:stretch>
              </a:blipFill>
            </p:spPr>
            <p:txBody>
              <a:bodyPr/>
              <a:lstStyle/>
              <a:p>
                <a:r>
                  <a:rPr lang="en-GB">
                    <a:noFill/>
                  </a:rPr>
                  <a:t> </a:t>
                </a:r>
              </a:p>
            </p:txBody>
          </p:sp>
        </mc:Fallback>
      </mc:AlternateContent>
      <p:sp>
        <p:nvSpPr>
          <p:cNvPr id="40" name="Arc 39">
            <a:extLst>
              <a:ext uri="{FF2B5EF4-FFF2-40B4-BE49-F238E27FC236}">
                <a16:creationId xmlns:a16="http://schemas.microsoft.com/office/drawing/2014/main" id="{34436999-FC47-32B4-F370-1E95383FBB8F}"/>
              </a:ext>
            </a:extLst>
          </p:cNvPr>
          <p:cNvSpPr/>
          <p:nvPr/>
        </p:nvSpPr>
        <p:spPr>
          <a:xfrm>
            <a:off x="777836" y="5272479"/>
            <a:ext cx="815546" cy="818138"/>
          </a:xfrm>
          <a:prstGeom prst="arc">
            <a:avLst>
              <a:gd name="adj1" fmla="val 17065413"/>
              <a:gd name="adj2" fmla="val 0"/>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1" name="Picture 40" descr="A graph with arrows pointing to the top&#10;&#10;Description automatically generated with medium confidence">
            <a:extLst>
              <a:ext uri="{FF2B5EF4-FFF2-40B4-BE49-F238E27FC236}">
                <a16:creationId xmlns:a16="http://schemas.microsoft.com/office/drawing/2014/main" id="{101E5C10-7B5A-0EE2-55A3-A4AAB41F3E0F}"/>
              </a:ext>
            </a:extLst>
          </p:cNvPr>
          <p:cNvPicPr>
            <a:picLocks noChangeAspect="1"/>
          </p:cNvPicPr>
          <p:nvPr/>
        </p:nvPicPr>
        <p:blipFill>
          <a:blip r:embed="rId8"/>
          <a:stretch>
            <a:fillRect/>
          </a:stretch>
        </p:blipFill>
        <p:spPr>
          <a:xfrm>
            <a:off x="986280" y="3075564"/>
            <a:ext cx="2964815" cy="2881883"/>
          </a:xfrm>
          <a:prstGeom prst="rect">
            <a:avLst/>
          </a:prstGeom>
        </p:spPr>
      </p:pic>
      <p:sp>
        <p:nvSpPr>
          <p:cNvPr id="42" name="TextBox 41">
            <a:extLst>
              <a:ext uri="{FF2B5EF4-FFF2-40B4-BE49-F238E27FC236}">
                <a16:creationId xmlns:a16="http://schemas.microsoft.com/office/drawing/2014/main" id="{D07D098E-81F8-EB84-66BD-91F7C149A997}"/>
              </a:ext>
            </a:extLst>
          </p:cNvPr>
          <p:cNvSpPr txBox="1"/>
          <p:nvPr/>
        </p:nvSpPr>
        <p:spPr>
          <a:xfrm>
            <a:off x="1686803" y="2706232"/>
            <a:ext cx="103105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rPr>
              <a:t>Phasors</a:t>
            </a:r>
          </a:p>
        </p:txBody>
      </p:sp>
      <p:sp>
        <p:nvSpPr>
          <p:cNvPr id="43" name="TextBox 42">
            <a:extLst>
              <a:ext uri="{FF2B5EF4-FFF2-40B4-BE49-F238E27FC236}">
                <a16:creationId xmlns:a16="http://schemas.microsoft.com/office/drawing/2014/main" id="{6CA6AF5E-53BE-3FE5-E103-36D0B3BB88E7}"/>
              </a:ext>
            </a:extLst>
          </p:cNvPr>
          <p:cNvSpPr txBox="1"/>
          <p:nvPr/>
        </p:nvSpPr>
        <p:spPr>
          <a:xfrm>
            <a:off x="7822520" y="2336900"/>
            <a:ext cx="121058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rPr>
              <a:t>RF waves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CB61994-F3CB-B190-1D97-CBCE8FC86E29}"/>
                  </a:ext>
                </a:extLst>
              </p:cNvPr>
              <p:cNvSpPr txBox="1"/>
              <p:nvPr/>
            </p:nvSpPr>
            <p:spPr>
              <a:xfrm>
                <a:off x="4393329" y="5824205"/>
                <a:ext cx="7374263" cy="4597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*Electron convention for synchronous phase: </a:t>
                </a:r>
                <a14:m>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𝜙</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𝑠</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𝑝𝑟𝑜𝑡𝑜𝑛</m:t>
                        </m:r>
                      </m:sub>
                    </m:s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𝜋</m:t>
                        </m:r>
                      </m:num>
                      <m:den>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2</m:t>
                        </m:r>
                      </m:den>
                    </m:f>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𝜙</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𝑠</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𝑒𝑙𝑒𝑐𝑡𝑟𝑜𝑛</m:t>
                        </m:r>
                      </m:sub>
                    </m:sSub>
                  </m:oMath>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44" name="TextBox 43">
                <a:extLst>
                  <a:ext uri="{FF2B5EF4-FFF2-40B4-BE49-F238E27FC236}">
                    <a16:creationId xmlns:a16="http://schemas.microsoft.com/office/drawing/2014/main" id="{CCB61994-F3CB-B190-1D97-CBCE8FC86E29}"/>
                  </a:ext>
                </a:extLst>
              </p:cNvPr>
              <p:cNvSpPr txBox="1">
                <a:spLocks noRot="1" noChangeAspect="1" noMove="1" noResize="1" noEditPoints="1" noAdjustHandles="1" noChangeArrowheads="1" noChangeShapeType="1" noTextEdit="1"/>
              </p:cNvSpPr>
              <p:nvPr/>
            </p:nvSpPr>
            <p:spPr>
              <a:xfrm>
                <a:off x="4393329" y="5824205"/>
                <a:ext cx="7374263" cy="459741"/>
              </a:xfrm>
              <a:prstGeom prst="rect">
                <a:avLst/>
              </a:prstGeom>
              <a:blipFill>
                <a:blip r:embed="rId9"/>
                <a:stretch>
                  <a:fillRect l="-744" b="-6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E0830B2-F216-92F8-C08C-E4094F693E4B}"/>
                  </a:ext>
                </a:extLst>
              </p:cNvPr>
              <p:cNvSpPr txBox="1"/>
              <p:nvPr/>
            </p:nvSpPr>
            <p:spPr>
              <a:xfrm rot="19545691">
                <a:off x="1908955" y="4268133"/>
                <a:ext cx="1103187" cy="29924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cav</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RPO</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45" name="TextBox 44">
                <a:extLst>
                  <a:ext uri="{FF2B5EF4-FFF2-40B4-BE49-F238E27FC236}">
                    <a16:creationId xmlns:a16="http://schemas.microsoft.com/office/drawing/2014/main" id="{2E0830B2-F216-92F8-C08C-E4094F693E4B}"/>
                  </a:ext>
                </a:extLst>
              </p:cNvPr>
              <p:cNvSpPr txBox="1">
                <a:spLocks noRot="1" noChangeAspect="1" noMove="1" noResize="1" noEditPoints="1" noAdjustHandles="1" noChangeArrowheads="1" noChangeShapeType="1" noTextEdit="1"/>
              </p:cNvSpPr>
              <p:nvPr/>
            </p:nvSpPr>
            <p:spPr>
              <a:xfrm rot="19545691">
                <a:off x="1908955" y="4268133"/>
                <a:ext cx="1103187" cy="299249"/>
              </a:xfrm>
              <a:prstGeom prst="rect">
                <a:avLst/>
              </a:prstGeom>
              <a:blipFill>
                <a:blip r:embed="rId10"/>
                <a:stretch>
                  <a:fillRect l="-1685" r="-1685" b="-27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8C13F52-EA08-C733-FD3A-935586FCAD40}"/>
                  </a:ext>
                </a:extLst>
              </p:cNvPr>
              <p:cNvSpPr txBox="1"/>
              <p:nvPr/>
            </p:nvSpPr>
            <p:spPr>
              <a:xfrm rot="18099567">
                <a:off x="2922579" y="4698637"/>
                <a:ext cx="1115947" cy="28918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sub>
                      </m:sSub>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cav</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RPO</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46" name="TextBox 45">
                <a:extLst>
                  <a:ext uri="{FF2B5EF4-FFF2-40B4-BE49-F238E27FC236}">
                    <a16:creationId xmlns:a16="http://schemas.microsoft.com/office/drawing/2014/main" id="{88C13F52-EA08-C733-FD3A-935586FCAD40}"/>
                  </a:ext>
                </a:extLst>
              </p:cNvPr>
              <p:cNvSpPr txBox="1">
                <a:spLocks noRot="1" noChangeAspect="1" noMove="1" noResize="1" noEditPoints="1" noAdjustHandles="1" noChangeArrowheads="1" noChangeShapeType="1" noTextEdit="1"/>
              </p:cNvSpPr>
              <p:nvPr/>
            </p:nvSpPr>
            <p:spPr>
              <a:xfrm rot="18099567">
                <a:off x="2922579" y="4698637"/>
                <a:ext cx="1115947" cy="289182"/>
              </a:xfrm>
              <a:prstGeom prst="rect">
                <a:avLst/>
              </a:prstGeom>
              <a:blipFill>
                <a:blip r:embed="rId11"/>
                <a:stretch>
                  <a:fillRect r="-4348" b="-38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678FA75-1FCE-54D7-8219-56F9E4BBAD29}"/>
                  </a:ext>
                </a:extLst>
              </p:cNvPr>
              <p:cNvSpPr txBox="1"/>
              <p:nvPr/>
            </p:nvSpPr>
            <p:spPr>
              <a:xfrm>
                <a:off x="1114753" y="5738843"/>
                <a:ext cx="1200072" cy="28918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𝑡𝑜𝑡</m:t>
                          </m:r>
                        </m:sub>
                      </m:sSub>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cav</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IPO</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47" name="TextBox 46">
                <a:extLst>
                  <a:ext uri="{FF2B5EF4-FFF2-40B4-BE49-F238E27FC236}">
                    <a16:creationId xmlns:a16="http://schemas.microsoft.com/office/drawing/2014/main" id="{C678FA75-1FCE-54D7-8219-56F9E4BBAD29}"/>
                  </a:ext>
                </a:extLst>
              </p:cNvPr>
              <p:cNvSpPr txBox="1">
                <a:spLocks noRot="1" noChangeAspect="1" noMove="1" noResize="1" noEditPoints="1" noAdjustHandles="1" noChangeArrowheads="1" noChangeShapeType="1" noTextEdit="1"/>
              </p:cNvSpPr>
              <p:nvPr/>
            </p:nvSpPr>
            <p:spPr>
              <a:xfrm>
                <a:off x="1114753" y="5738843"/>
                <a:ext cx="1200072" cy="289182"/>
              </a:xfrm>
              <a:prstGeom prst="rect">
                <a:avLst/>
              </a:prstGeom>
              <a:blipFill>
                <a:blip r:embed="rId12"/>
                <a:stretch>
                  <a:fillRect l="-4061" r="-1523"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56D468F-2D10-1041-E65A-0FD6BA3271BF}"/>
                  </a:ext>
                </a:extLst>
              </p:cNvPr>
              <p:cNvSpPr txBox="1"/>
              <p:nvPr/>
            </p:nvSpPr>
            <p:spPr>
              <a:xfrm>
                <a:off x="7167186" y="3890874"/>
                <a:ext cx="1200072" cy="28918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𝑡𝑜𝑡</m:t>
                          </m:r>
                        </m:sub>
                      </m:sSub>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cav</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IPO</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48" name="TextBox 47">
                <a:extLst>
                  <a:ext uri="{FF2B5EF4-FFF2-40B4-BE49-F238E27FC236}">
                    <a16:creationId xmlns:a16="http://schemas.microsoft.com/office/drawing/2014/main" id="{756D468F-2D10-1041-E65A-0FD6BA3271BF}"/>
                  </a:ext>
                </a:extLst>
              </p:cNvPr>
              <p:cNvSpPr txBox="1">
                <a:spLocks noRot="1" noChangeAspect="1" noMove="1" noResize="1" noEditPoints="1" noAdjustHandles="1" noChangeArrowheads="1" noChangeShapeType="1" noTextEdit="1"/>
              </p:cNvSpPr>
              <p:nvPr/>
            </p:nvSpPr>
            <p:spPr>
              <a:xfrm>
                <a:off x="7167186" y="3890874"/>
                <a:ext cx="1200072" cy="289182"/>
              </a:xfrm>
              <a:prstGeom prst="rect">
                <a:avLst/>
              </a:prstGeom>
              <a:blipFill>
                <a:blip r:embed="rId13"/>
                <a:stretch>
                  <a:fillRect l="-4061" r="-1523"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C55DDEF-EF47-05DC-1EB6-6A9A195532EE}"/>
                  </a:ext>
                </a:extLst>
              </p:cNvPr>
              <p:cNvSpPr txBox="1"/>
              <p:nvPr/>
            </p:nvSpPr>
            <p:spPr>
              <a:xfrm>
                <a:off x="6670183" y="2750897"/>
                <a:ext cx="1103187" cy="29924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cav</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RPO</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49" name="TextBox 48">
                <a:extLst>
                  <a:ext uri="{FF2B5EF4-FFF2-40B4-BE49-F238E27FC236}">
                    <a16:creationId xmlns:a16="http://schemas.microsoft.com/office/drawing/2014/main" id="{DC55DDEF-EF47-05DC-1EB6-6A9A195532EE}"/>
                  </a:ext>
                </a:extLst>
              </p:cNvPr>
              <p:cNvSpPr txBox="1">
                <a:spLocks noRot="1" noChangeAspect="1" noMove="1" noResize="1" noEditPoints="1" noAdjustHandles="1" noChangeArrowheads="1" noChangeShapeType="1" noTextEdit="1"/>
              </p:cNvSpPr>
              <p:nvPr/>
            </p:nvSpPr>
            <p:spPr>
              <a:xfrm>
                <a:off x="6670183" y="2750897"/>
                <a:ext cx="1103187" cy="299249"/>
              </a:xfrm>
              <a:prstGeom prst="rect">
                <a:avLst/>
              </a:prstGeom>
              <a:blipFill>
                <a:blip r:embed="rId14"/>
                <a:stretch>
                  <a:fillRect l="-3315" r="-1105"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107E720-3FB4-0127-E0A2-E89594236086}"/>
                  </a:ext>
                </a:extLst>
              </p:cNvPr>
              <p:cNvSpPr txBox="1"/>
              <p:nvPr/>
            </p:nvSpPr>
            <p:spPr>
              <a:xfrm>
                <a:off x="6748759" y="4894603"/>
                <a:ext cx="1115947" cy="28918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sub>
                      </m:sSub>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cav</m:t>
                          </m:r>
                          <m: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RPO</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50" name="TextBox 49">
                <a:extLst>
                  <a:ext uri="{FF2B5EF4-FFF2-40B4-BE49-F238E27FC236}">
                    <a16:creationId xmlns:a16="http://schemas.microsoft.com/office/drawing/2014/main" id="{9107E720-3FB4-0127-E0A2-E89594236086}"/>
                  </a:ext>
                </a:extLst>
              </p:cNvPr>
              <p:cNvSpPr txBox="1">
                <a:spLocks noRot="1" noChangeAspect="1" noMove="1" noResize="1" noEditPoints="1" noAdjustHandles="1" noChangeArrowheads="1" noChangeShapeType="1" noTextEdit="1"/>
              </p:cNvSpPr>
              <p:nvPr/>
            </p:nvSpPr>
            <p:spPr>
              <a:xfrm>
                <a:off x="6748759" y="4894603"/>
                <a:ext cx="1115947" cy="289182"/>
              </a:xfrm>
              <a:prstGeom prst="rect">
                <a:avLst/>
              </a:prstGeom>
              <a:blipFill>
                <a:blip r:embed="rId15"/>
                <a:stretch>
                  <a:fillRect l="-3825" r="-1639" b="-148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86DBD38-F398-010D-096A-B63AFCBF3908}"/>
                  </a:ext>
                </a:extLst>
              </p:cNvPr>
              <p:cNvSpPr txBox="1"/>
              <p:nvPr/>
            </p:nvSpPr>
            <p:spPr>
              <a:xfrm>
                <a:off x="3948987" y="2873634"/>
                <a:ext cx="1572931" cy="299249"/>
              </a:xfrm>
              <a:prstGeom prst="rect">
                <a:avLst/>
              </a:prstGeom>
              <a:noFill/>
              <a:ln>
                <a:solidFill>
                  <a:srgbClr val="C00000"/>
                </a:solid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sub>
                      </m:s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𝑁</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𝑡𝑜𝑡</m:t>
                          </m:r>
                        </m:sub>
                      </m:sSub>
                    </m:oMath>
                  </m:oMathPara>
                </a14:m>
                <a:endParaRPr kumimoji="0" lang="en-150" sz="1800" b="0" i="0" u="none" strike="noStrike" kern="0" cap="none" spc="0" normalizeH="0" baseline="0" noProof="0" dirty="0">
                  <a:ln>
                    <a:noFill/>
                  </a:ln>
                  <a:solidFill>
                    <a:prstClr val="black"/>
                  </a:solidFill>
                  <a:effectLst/>
                  <a:uLnTx/>
                  <a:uFillTx/>
                </a:endParaRPr>
              </a:p>
            </p:txBody>
          </p:sp>
        </mc:Choice>
        <mc:Fallback xmlns="">
          <p:sp>
            <p:nvSpPr>
              <p:cNvPr id="51" name="TextBox 50">
                <a:extLst>
                  <a:ext uri="{FF2B5EF4-FFF2-40B4-BE49-F238E27FC236}">
                    <a16:creationId xmlns:a16="http://schemas.microsoft.com/office/drawing/2014/main" id="{686DBD38-F398-010D-096A-B63AFCBF3908}"/>
                  </a:ext>
                </a:extLst>
              </p:cNvPr>
              <p:cNvSpPr txBox="1">
                <a:spLocks noRot="1" noChangeAspect="1" noMove="1" noResize="1" noEditPoints="1" noAdjustHandles="1" noChangeArrowheads="1" noChangeShapeType="1" noTextEdit="1"/>
              </p:cNvSpPr>
              <p:nvPr/>
            </p:nvSpPr>
            <p:spPr>
              <a:xfrm>
                <a:off x="3948987" y="2873634"/>
                <a:ext cx="1572931" cy="299249"/>
              </a:xfrm>
              <a:prstGeom prst="rect">
                <a:avLst/>
              </a:prstGeom>
              <a:blipFill>
                <a:blip r:embed="rId16"/>
                <a:stretch>
                  <a:fillRect l="-2692" b="-25490"/>
                </a:stretch>
              </a:blipFill>
              <a:ln>
                <a:solidFill>
                  <a:srgbClr val="C00000"/>
                </a:solidFill>
              </a:ln>
            </p:spPr>
            <p:txBody>
              <a:bodyPr/>
              <a:lstStyle/>
              <a:p>
                <a:r>
                  <a:rPr lang="en-GB">
                    <a:noFill/>
                  </a:rPr>
                  <a:t> </a:t>
                </a:r>
              </a:p>
            </p:txBody>
          </p:sp>
        </mc:Fallback>
      </mc:AlternateContent>
      <p:sp>
        <p:nvSpPr>
          <p:cNvPr id="52" name="Slide Number Placeholder 2">
            <a:extLst>
              <a:ext uri="{FF2B5EF4-FFF2-40B4-BE49-F238E27FC236}">
                <a16:creationId xmlns:a16="http://schemas.microsoft.com/office/drawing/2014/main" id="{C450B017-5ED7-B3B1-DA6B-4FA092FA6D1D}"/>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30</a:t>
            </a:fld>
            <a:endParaRPr lang="en-US" sz="1067" dirty="0">
              <a:solidFill>
                <a:srgbClr val="0000CC"/>
              </a:solidFill>
              <a:latin typeface="Arial"/>
            </a:endParaRPr>
          </a:p>
        </p:txBody>
      </p:sp>
    </p:spTree>
    <p:extLst>
      <p:ext uri="{BB962C8B-B14F-4D97-AF65-F5344CB8AC3E}">
        <p14:creationId xmlns:p14="http://schemas.microsoft.com/office/powerpoint/2010/main" val="3836036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192A-23C2-BE9B-FC49-EBC6446B4D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E690C0-4184-1AA5-6756-2DA77466A998}"/>
              </a:ext>
            </a:extLst>
          </p:cNvPr>
          <p:cNvSpPr txBox="1"/>
          <p:nvPr/>
        </p:nvSpPr>
        <p:spPr>
          <a:xfrm>
            <a:off x="256426" y="91143"/>
            <a:ext cx="11550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Synchrotron radiations absorbers and shielding</a:t>
            </a:r>
            <a:endParaRPr kumimoji="0" lang="en-GB" sz="3200" b="0" i="0" u="none" strike="noStrike" kern="1200" cap="none" spc="0" normalizeH="0" baseline="0" noProof="0" dirty="0">
              <a:ln>
                <a:noFill/>
              </a:ln>
              <a:solidFill>
                <a:srgbClr val="0F124A"/>
              </a:solidFill>
              <a:effectLst/>
              <a:uLnTx/>
              <a:uFillTx/>
              <a:latin typeface="Arial"/>
              <a:ea typeface="+mn-ea"/>
              <a:cs typeface="+mn-cs"/>
            </a:endParaRPr>
          </a:p>
        </p:txBody>
      </p:sp>
      <p:sp>
        <p:nvSpPr>
          <p:cNvPr id="52" name="Slide Number Placeholder 2">
            <a:extLst>
              <a:ext uri="{FF2B5EF4-FFF2-40B4-BE49-F238E27FC236}">
                <a16:creationId xmlns:a16="http://schemas.microsoft.com/office/drawing/2014/main" id="{29E34824-6814-DC75-08B1-E8B5F296D3E9}"/>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31</a:t>
            </a:fld>
            <a:endParaRPr lang="en-US" sz="1067" dirty="0">
              <a:solidFill>
                <a:srgbClr val="0000CC"/>
              </a:solidFill>
              <a:latin typeface="Arial"/>
            </a:endParaRPr>
          </a:p>
        </p:txBody>
      </p:sp>
      <p:pic>
        <p:nvPicPr>
          <p:cNvPr id="2" name="Picture 1">
            <a:extLst>
              <a:ext uri="{FF2B5EF4-FFF2-40B4-BE49-F238E27FC236}">
                <a16:creationId xmlns:a16="http://schemas.microsoft.com/office/drawing/2014/main" id="{F9686B9E-E3DC-553A-4B1D-AA1C3BD683AB}"/>
              </a:ext>
            </a:extLst>
          </p:cNvPr>
          <p:cNvPicPr>
            <a:picLocks noChangeAspect="1"/>
          </p:cNvPicPr>
          <p:nvPr/>
        </p:nvPicPr>
        <p:blipFill>
          <a:blip r:embed="rId3"/>
          <a:srcRect l="38121"/>
          <a:stretch/>
        </p:blipFill>
        <p:spPr>
          <a:xfrm>
            <a:off x="5655365" y="1878986"/>
            <a:ext cx="6536635" cy="4596490"/>
          </a:xfrm>
          <a:prstGeom prst="rect">
            <a:avLst/>
          </a:prstGeom>
        </p:spPr>
      </p:pic>
      <p:pic>
        <p:nvPicPr>
          <p:cNvPr id="4" name="Picture 3">
            <a:extLst>
              <a:ext uri="{FF2B5EF4-FFF2-40B4-BE49-F238E27FC236}">
                <a16:creationId xmlns:a16="http://schemas.microsoft.com/office/drawing/2014/main" id="{21E22C44-B35D-19D3-1648-E90C9F9D04E4}"/>
              </a:ext>
            </a:extLst>
          </p:cNvPr>
          <p:cNvPicPr>
            <a:picLocks noChangeAspect="1"/>
          </p:cNvPicPr>
          <p:nvPr/>
        </p:nvPicPr>
        <p:blipFill>
          <a:blip r:embed="rId4"/>
          <a:stretch>
            <a:fillRect/>
          </a:stretch>
        </p:blipFill>
        <p:spPr>
          <a:xfrm>
            <a:off x="1909266" y="4945040"/>
            <a:ext cx="2762250" cy="1530436"/>
          </a:xfrm>
          <a:prstGeom prst="rect">
            <a:avLst/>
          </a:prstGeom>
        </p:spPr>
      </p:pic>
      <p:sp>
        <p:nvSpPr>
          <p:cNvPr id="6" name="TextBox 5">
            <a:extLst>
              <a:ext uri="{FF2B5EF4-FFF2-40B4-BE49-F238E27FC236}">
                <a16:creationId xmlns:a16="http://schemas.microsoft.com/office/drawing/2014/main" id="{F35CAE26-A8ED-D268-5B7E-6DCAA86B0337}"/>
              </a:ext>
            </a:extLst>
          </p:cNvPr>
          <p:cNvSpPr txBox="1"/>
          <p:nvPr/>
        </p:nvSpPr>
        <p:spPr>
          <a:xfrm>
            <a:off x="566530" y="1492207"/>
            <a:ext cx="6102626" cy="369332"/>
          </a:xfrm>
          <a:prstGeom prst="rect">
            <a:avLst/>
          </a:prstGeom>
          <a:noFill/>
        </p:spPr>
        <p:txBody>
          <a:bodyPr wrap="square">
            <a:spAutoFit/>
          </a:bodyPr>
          <a:lstStyle/>
          <a:p>
            <a:r>
              <a:rPr kumimoji="0" lang="en-US" sz="1800" b="0" i="0" u="none" strike="noStrike" kern="0" cap="none" spc="0" normalizeH="0" baseline="0" noProof="0" dirty="0">
                <a:ln>
                  <a:noFill/>
                </a:ln>
                <a:solidFill>
                  <a:prstClr val="black"/>
                </a:solidFill>
                <a:effectLst/>
                <a:uLnTx/>
                <a:uFillTx/>
              </a:rPr>
              <a:t>Effect of shielding: cumulative dose (ttbar)</a:t>
            </a:r>
            <a:endParaRPr lang="en-GB" dirty="0"/>
          </a:p>
        </p:txBody>
      </p:sp>
      <p:pic>
        <p:nvPicPr>
          <p:cNvPr id="7" name="Picture 6">
            <a:extLst>
              <a:ext uri="{FF2B5EF4-FFF2-40B4-BE49-F238E27FC236}">
                <a16:creationId xmlns:a16="http://schemas.microsoft.com/office/drawing/2014/main" id="{A08A45BC-97AF-A7B2-EBB4-F59E1736D6BC}"/>
              </a:ext>
            </a:extLst>
          </p:cNvPr>
          <p:cNvPicPr>
            <a:picLocks noChangeAspect="1"/>
          </p:cNvPicPr>
          <p:nvPr/>
        </p:nvPicPr>
        <p:blipFill>
          <a:blip r:embed="rId3"/>
          <a:srcRect t="34740" r="61671"/>
          <a:stretch/>
        </p:blipFill>
        <p:spPr>
          <a:xfrm>
            <a:off x="566530" y="2066317"/>
            <a:ext cx="3678610" cy="2725366"/>
          </a:xfrm>
          <a:prstGeom prst="rect">
            <a:avLst/>
          </a:prstGeom>
        </p:spPr>
      </p:pic>
    </p:spTree>
    <p:extLst>
      <p:ext uri="{BB962C8B-B14F-4D97-AF65-F5344CB8AC3E}">
        <p14:creationId xmlns:p14="http://schemas.microsoft.com/office/powerpoint/2010/main" val="305699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4F46-87FE-8389-A626-6E9182DF804F}"/>
            </a:ext>
          </a:extLst>
        </p:cNvPr>
        <p:cNvGrpSpPr/>
        <p:nvPr/>
      </p:nvGrpSpPr>
      <p:grpSpPr>
        <a:xfrm>
          <a:off x="0" y="0"/>
          <a:ext cx="0" cy="0"/>
          <a:chOff x="0" y="0"/>
          <a:chExt cx="0" cy="0"/>
        </a:xfrm>
      </p:grpSpPr>
      <p:sp>
        <p:nvSpPr>
          <p:cNvPr id="204" name="TextBox 203">
            <a:extLst>
              <a:ext uri="{FF2B5EF4-FFF2-40B4-BE49-F238E27FC236}">
                <a16:creationId xmlns:a16="http://schemas.microsoft.com/office/drawing/2014/main" id="{5B70E0E7-D174-461C-83E3-35F028D9F0DE}"/>
              </a:ext>
            </a:extLst>
          </p:cNvPr>
          <p:cNvSpPr txBox="1"/>
          <p:nvPr/>
        </p:nvSpPr>
        <p:spPr>
          <a:xfrm>
            <a:off x="84814" y="825828"/>
            <a:ext cx="12022372" cy="5858014"/>
          </a:xfrm>
          <a:prstGeom prst="rect">
            <a:avLst/>
          </a:prstGeom>
          <a:noFill/>
        </p:spPr>
        <p:txBody>
          <a:bodyPr wrap="square" rtlCol="0">
            <a:spAutoFit/>
          </a:bodyPr>
          <a:lstStyle/>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Mid-term review recommendations to reduce gradients and repetition rate </a:t>
            </a:r>
            <a:r>
              <a:rPr kumimoji="0" lang="en-US" sz="2000" b="1" i="0" u="none" strike="noStrike" kern="1200" cap="none" spc="0" normalizeH="0" baseline="0" noProof="0" dirty="0">
                <a:ln>
                  <a:noFill/>
                </a:ln>
                <a:solidFill>
                  <a:srgbClr val="0C377B"/>
                </a:solidFill>
                <a:effectLst/>
                <a:uLnTx/>
                <a:uFillTx/>
                <a:latin typeface="Arial"/>
                <a:ea typeface="+mn-ea"/>
                <a:cs typeface="+mn-cs"/>
                <a:sym typeface="Wingdings" pitchFamily="2" charset="2"/>
              </a:rPr>
              <a:t></a:t>
            </a:r>
            <a:r>
              <a:rPr kumimoji="0" lang="en-US" sz="2000" b="1" i="0" u="none" strike="noStrike" kern="1200" cap="none" spc="0" normalizeH="0" baseline="0" noProof="0" dirty="0">
                <a:ln>
                  <a:noFill/>
                </a:ln>
                <a:solidFill>
                  <a:srgbClr val="0C377B"/>
                </a:solidFill>
                <a:effectLst/>
                <a:uLnTx/>
                <a:uFillTx/>
                <a:latin typeface="Arial"/>
                <a:ea typeface="+mn-ea"/>
                <a:cs typeface="+mn-cs"/>
              </a:rPr>
              <a:t> new linac optimization in terms of cost and power density</a:t>
            </a: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230188" marR="0" lvl="0" indent="-230188"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C377B"/>
              </a:solidFill>
              <a:effectLst/>
              <a:uLnTx/>
              <a:uFillTx/>
              <a:latin typeface="Arial"/>
              <a:ea typeface="+mn-ea"/>
              <a:cs typeface="+mn-cs"/>
            </a:endParaRPr>
          </a:p>
          <a:p>
            <a:pPr marL="539750" marR="0" lvl="1" indent="-3095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Overall power consumption (for linacs) is reduced by </a:t>
            </a:r>
            <a:r>
              <a:rPr kumimoji="0" lang="en-US" sz="1800" b="1" i="0" u="none" strike="noStrike" kern="1200" cap="none" spc="0" normalizeH="0" baseline="0" noProof="0" dirty="0">
                <a:ln>
                  <a:noFill/>
                </a:ln>
                <a:solidFill>
                  <a:srgbClr val="0C377B"/>
                </a:solidFill>
                <a:effectLst/>
                <a:uLnTx/>
                <a:uFillTx/>
                <a:latin typeface="Arial"/>
                <a:ea typeface="+mn-ea"/>
                <a:cs typeface="+mn-cs"/>
              </a:rPr>
              <a:t>more than a factor 3 </a:t>
            </a:r>
            <a:r>
              <a:rPr kumimoji="0" lang="en-US" sz="1800" b="0" i="0" u="none" strike="noStrike" kern="1200" cap="none" spc="0" normalizeH="0" baseline="0" noProof="0" dirty="0">
                <a:ln>
                  <a:noFill/>
                </a:ln>
                <a:solidFill>
                  <a:srgbClr val="0C377B"/>
                </a:solidFill>
                <a:effectLst/>
                <a:uLnTx/>
                <a:uFillTx/>
                <a:latin typeface="Arial"/>
                <a:ea typeface="+mn-ea"/>
                <a:cs typeface="+mn-cs"/>
              </a:rPr>
              <a:t>by means of:</a:t>
            </a:r>
          </a:p>
          <a:p>
            <a:pPr marL="996950" marR="0" lvl="2" indent="-3095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new accelerating structures with higher shunt impedance;</a:t>
            </a:r>
          </a:p>
          <a:p>
            <a:pPr marL="996950" marR="0" lvl="2" indent="-3095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lower gradient (29.5 MV/m </a:t>
            </a:r>
            <a:r>
              <a:rPr kumimoji="0" lang="en-US" sz="1800" b="0" i="0" u="none" strike="noStrike" kern="1200" cap="none" spc="0" normalizeH="0" baseline="0" noProof="0" dirty="0">
                <a:ln>
                  <a:noFill/>
                </a:ln>
                <a:solidFill>
                  <a:srgbClr val="0C377B"/>
                </a:solidFill>
                <a:effectLst/>
                <a:uLnTx/>
                <a:uFillTx/>
                <a:latin typeface="Arial"/>
                <a:ea typeface="+mn-ea"/>
                <a:cs typeface="+mn-cs"/>
                <a:sym typeface="Wingdings" pitchFamily="2" charset="2"/>
              </a:rPr>
              <a:t> 22.5/20.5 MV/m);</a:t>
            </a:r>
          </a:p>
          <a:p>
            <a:pPr marL="996950" marR="0" lvl="2" indent="-3095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sym typeface="Wingdings" pitchFamily="2" charset="2"/>
              </a:rPr>
              <a:t>lower repetition rate (200/400 Hz  100 Hz).</a:t>
            </a:r>
          </a:p>
          <a:p>
            <a:pPr marL="539750" marR="0" lvl="1" indent="-3095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Repetition rate of </a:t>
            </a:r>
            <a:r>
              <a:rPr kumimoji="0" lang="en-US" sz="1800" b="1" i="0" u="none" strike="noStrike" kern="1200" cap="none" spc="0" normalizeH="0" baseline="0" noProof="0" dirty="0">
                <a:ln>
                  <a:noFill/>
                </a:ln>
                <a:solidFill>
                  <a:srgbClr val="0C377B"/>
                </a:solidFill>
                <a:effectLst/>
                <a:uLnTx/>
                <a:uFillTx/>
                <a:latin typeface="Arial"/>
                <a:ea typeface="+mn-ea"/>
                <a:cs typeface="+mn-cs"/>
              </a:rPr>
              <a:t>100 Hz with 4 bunches </a:t>
            </a:r>
            <a:r>
              <a:rPr kumimoji="0" lang="en-US" sz="1800" b="0" i="0" u="none" strike="noStrike" kern="1200" cap="none" spc="0" normalizeH="0" baseline="0" noProof="0" dirty="0">
                <a:ln>
                  <a:noFill/>
                </a:ln>
                <a:solidFill>
                  <a:srgbClr val="0C377B"/>
                </a:solidFill>
                <a:effectLst/>
                <a:uLnTx/>
                <a:uFillTx/>
                <a:latin typeface="Arial"/>
                <a:ea typeface="+mn-ea"/>
                <a:cs typeface="+mn-cs"/>
              </a:rPr>
              <a:t>per rf pulse</a:t>
            </a:r>
            <a:endParaRPr kumimoji="0" lang="en-US" sz="1800" b="0" i="0" u="none" strike="noStrike" kern="1200" cap="none" spc="0" normalizeH="0" baseline="0" noProof="0" dirty="0">
              <a:ln>
                <a:noFill/>
              </a:ln>
              <a:solidFill>
                <a:srgbClr val="0C377B"/>
              </a:solidFill>
              <a:effectLst/>
              <a:uLnTx/>
              <a:uFillTx/>
              <a:latin typeface="Arial"/>
              <a:ea typeface="+mn-ea"/>
              <a:cs typeface="+mn-cs"/>
              <a:sym typeface="Wingdings" pitchFamily="2" charset="2"/>
            </a:endParaRPr>
          </a:p>
          <a:p>
            <a:pPr marL="539750" marR="0" lvl="1" indent="-309563"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New layout: </a:t>
            </a:r>
            <a:r>
              <a:rPr kumimoji="0" lang="en-US" sz="1800" b="1" i="0" u="none" strike="noStrike" kern="1200" cap="none" spc="0" normalizeH="0" baseline="0" noProof="0" dirty="0">
                <a:ln>
                  <a:noFill/>
                </a:ln>
                <a:solidFill>
                  <a:srgbClr val="0C377B"/>
                </a:solidFill>
                <a:effectLst/>
                <a:uLnTx/>
                <a:uFillTx/>
                <a:latin typeface="Arial"/>
                <a:ea typeface="+mn-ea"/>
                <a:cs typeface="+mn-cs"/>
              </a:rPr>
              <a:t>Damping Ring at higher energy 2.86 GeV</a:t>
            </a:r>
            <a:r>
              <a:rPr kumimoji="0" lang="en-US" sz="1800" b="0" i="0" u="none" strike="noStrike" kern="1200" cap="none" spc="0" normalizeH="0" baseline="0" noProof="0" dirty="0">
                <a:ln>
                  <a:noFill/>
                </a:ln>
                <a:solidFill>
                  <a:srgbClr val="0C377B"/>
                </a:solidFill>
                <a:effectLst/>
                <a:uLnTx/>
                <a:uFillTx/>
                <a:latin typeface="Arial"/>
                <a:ea typeface="+mn-ea"/>
                <a:cs typeface="+mn-cs"/>
              </a:rPr>
              <a:t>, no common linac with 2x repetition rate.</a:t>
            </a:r>
            <a:endParaRPr kumimoji="0" lang="en-US" sz="1600" b="0" i="0" u="none" strike="noStrike" kern="1200" cap="none" spc="0" normalizeH="0" baseline="0" noProof="0" dirty="0">
              <a:ln>
                <a:noFill/>
              </a:ln>
              <a:solidFill>
                <a:srgbClr val="0C377B"/>
              </a:solidFill>
              <a:effectLst/>
              <a:uLnTx/>
              <a:uFillTx/>
              <a:latin typeface="Arial"/>
              <a:ea typeface="+mn-ea"/>
              <a:cs typeface="+mn-cs"/>
            </a:endParaRPr>
          </a:p>
        </p:txBody>
      </p:sp>
      <p:pic>
        <p:nvPicPr>
          <p:cNvPr id="4" name="Picture 3">
            <a:extLst>
              <a:ext uri="{FF2B5EF4-FFF2-40B4-BE49-F238E27FC236}">
                <a16:creationId xmlns:a16="http://schemas.microsoft.com/office/drawing/2014/main" id="{3AEBE2DA-EA41-7FDB-FEB0-427652E7337C}"/>
              </a:ext>
            </a:extLst>
          </p:cNvPr>
          <p:cNvPicPr>
            <a:picLocks noChangeAspect="1"/>
          </p:cNvPicPr>
          <p:nvPr/>
        </p:nvPicPr>
        <p:blipFill>
          <a:blip r:embed="rId3"/>
          <a:stretch>
            <a:fillRect/>
          </a:stretch>
        </p:blipFill>
        <p:spPr>
          <a:xfrm>
            <a:off x="792889" y="1612547"/>
            <a:ext cx="10344045" cy="2676976"/>
          </a:xfrm>
          <a:prstGeom prst="rect">
            <a:avLst/>
          </a:prstGeom>
        </p:spPr>
      </p:pic>
      <p:sp>
        <p:nvSpPr>
          <p:cNvPr id="3" name="TextBox 2">
            <a:extLst>
              <a:ext uri="{FF2B5EF4-FFF2-40B4-BE49-F238E27FC236}">
                <a16:creationId xmlns:a16="http://schemas.microsoft.com/office/drawing/2014/main" id="{DC9F1CC7-6446-6C2F-EADC-0CB0C57C400D}"/>
              </a:ext>
            </a:extLst>
          </p:cNvPr>
          <p:cNvSpPr txBox="1"/>
          <p:nvPr/>
        </p:nvSpPr>
        <p:spPr>
          <a:xfrm>
            <a:off x="256426" y="91143"/>
            <a:ext cx="11550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Optimized injector concept and parameters (PSI &amp; CERN)</a:t>
            </a:r>
          </a:p>
        </p:txBody>
      </p:sp>
      <p:sp>
        <p:nvSpPr>
          <p:cNvPr id="2" name="Slide Number Placeholder 2">
            <a:extLst>
              <a:ext uri="{FF2B5EF4-FFF2-40B4-BE49-F238E27FC236}">
                <a16:creationId xmlns:a16="http://schemas.microsoft.com/office/drawing/2014/main" id="{9ABFFE0B-EA85-3956-8894-D4839B38AFD6}"/>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32</a:t>
            </a:fld>
            <a:endParaRPr lang="en-US" sz="1067" dirty="0">
              <a:solidFill>
                <a:srgbClr val="0000CC"/>
              </a:solidFill>
              <a:latin typeface="Arial"/>
            </a:endParaRPr>
          </a:p>
        </p:txBody>
      </p:sp>
    </p:spTree>
    <p:extLst>
      <p:ext uri="{BB962C8B-B14F-4D97-AF65-F5344CB8AC3E}">
        <p14:creationId xmlns:p14="http://schemas.microsoft.com/office/powerpoint/2010/main" val="2530219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12577-BA86-29B8-D959-DB732E9DF1A4}"/>
              </a:ext>
            </a:extLst>
          </p:cNvPr>
          <p:cNvPicPr>
            <a:picLocks noChangeAspect="1"/>
          </p:cNvPicPr>
          <p:nvPr/>
        </p:nvPicPr>
        <p:blipFill>
          <a:blip r:embed="rId2"/>
          <a:stretch>
            <a:fillRect/>
          </a:stretch>
        </p:blipFill>
        <p:spPr>
          <a:xfrm rot="2827815">
            <a:off x="1446804" y="-878753"/>
            <a:ext cx="7268597" cy="7237634"/>
          </a:xfrm>
          <a:prstGeom prst="rect">
            <a:avLst/>
          </a:prstGeom>
        </p:spPr>
      </p:pic>
      <p:cxnSp>
        <p:nvCxnSpPr>
          <p:cNvPr id="8" name="Straight Arrow Connector 7">
            <a:extLst>
              <a:ext uri="{FF2B5EF4-FFF2-40B4-BE49-F238E27FC236}">
                <a16:creationId xmlns:a16="http://schemas.microsoft.com/office/drawing/2014/main" id="{60F3A0C2-7A1B-5D4E-2AD7-C3ACA7225EE1}"/>
              </a:ext>
            </a:extLst>
          </p:cNvPr>
          <p:cNvCxnSpPr>
            <a:cxnSpLocks/>
          </p:cNvCxnSpPr>
          <p:nvPr/>
        </p:nvCxnSpPr>
        <p:spPr>
          <a:xfrm flipV="1">
            <a:off x="7911352" y="3351110"/>
            <a:ext cx="0" cy="81131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9DC135-3DA4-E803-9D10-BF32438F453F}"/>
              </a:ext>
            </a:extLst>
          </p:cNvPr>
          <p:cNvSpPr txBox="1"/>
          <p:nvPr/>
        </p:nvSpPr>
        <p:spPr>
          <a:xfrm>
            <a:off x="6779262" y="4162423"/>
            <a:ext cx="22628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CERN Fenced Area</a:t>
            </a:r>
          </a:p>
        </p:txBody>
      </p:sp>
      <p:sp>
        <p:nvSpPr>
          <p:cNvPr id="12" name="TextBox 11">
            <a:extLst>
              <a:ext uri="{FF2B5EF4-FFF2-40B4-BE49-F238E27FC236}">
                <a16:creationId xmlns:a16="http://schemas.microsoft.com/office/drawing/2014/main" id="{BD3409E6-912B-B38D-A38E-7E06C4427D0B}"/>
              </a:ext>
            </a:extLst>
          </p:cNvPr>
          <p:cNvSpPr txBox="1"/>
          <p:nvPr/>
        </p:nvSpPr>
        <p:spPr>
          <a:xfrm>
            <a:off x="148770" y="3662144"/>
            <a:ext cx="10185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Damping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Ring</a:t>
            </a:r>
          </a:p>
        </p:txBody>
      </p:sp>
      <p:sp>
        <p:nvSpPr>
          <p:cNvPr id="13" name="TextBox 12">
            <a:extLst>
              <a:ext uri="{FF2B5EF4-FFF2-40B4-BE49-F238E27FC236}">
                <a16:creationId xmlns:a16="http://schemas.microsoft.com/office/drawing/2014/main" id="{863418FC-1CB2-4436-E204-869740D14008}"/>
              </a:ext>
            </a:extLst>
          </p:cNvPr>
          <p:cNvSpPr txBox="1"/>
          <p:nvPr/>
        </p:nvSpPr>
        <p:spPr>
          <a:xfrm>
            <a:off x="4227600" y="1668423"/>
            <a:ext cx="2219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High Energy LINAC</a:t>
            </a:r>
          </a:p>
        </p:txBody>
      </p:sp>
      <p:cxnSp>
        <p:nvCxnSpPr>
          <p:cNvPr id="14" name="Straight Arrow Connector 13">
            <a:extLst>
              <a:ext uri="{FF2B5EF4-FFF2-40B4-BE49-F238E27FC236}">
                <a16:creationId xmlns:a16="http://schemas.microsoft.com/office/drawing/2014/main" id="{5AEE987A-7DC2-1818-AC18-1883CAFA3B4E}"/>
              </a:ext>
            </a:extLst>
          </p:cNvPr>
          <p:cNvCxnSpPr>
            <a:cxnSpLocks/>
          </p:cNvCxnSpPr>
          <p:nvPr/>
        </p:nvCxnSpPr>
        <p:spPr>
          <a:xfrm flipH="1">
            <a:off x="4802841" y="1999471"/>
            <a:ext cx="331134" cy="4057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899DC5-EEF4-37FD-D781-7A12A8307A6F}"/>
              </a:ext>
            </a:extLst>
          </p:cNvPr>
          <p:cNvCxnSpPr>
            <a:cxnSpLocks/>
          </p:cNvCxnSpPr>
          <p:nvPr/>
        </p:nvCxnSpPr>
        <p:spPr>
          <a:xfrm flipV="1">
            <a:off x="638649" y="2739466"/>
            <a:ext cx="19394" cy="93384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A82E692-4451-198A-D339-0CF603C8BB96}"/>
              </a:ext>
            </a:extLst>
          </p:cNvPr>
          <p:cNvSpPr txBox="1"/>
          <p:nvPr/>
        </p:nvSpPr>
        <p:spPr>
          <a:xfrm>
            <a:off x="88164" y="794440"/>
            <a:ext cx="11868149"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Arial"/>
                <a:ea typeface="+mn-ea"/>
                <a:cs typeface="+mn-cs"/>
              </a:rPr>
              <a:t>Good integration with existing CERN </a:t>
            </a:r>
            <a:r>
              <a:rPr kumimoji="0" lang="en-US" sz="2000" b="0" i="0" u="none" strike="noStrike" kern="1200" cap="none" spc="0" normalizeH="0" baseline="0" noProof="0" dirty="0" err="1">
                <a:ln>
                  <a:noFill/>
                </a:ln>
                <a:solidFill>
                  <a:srgbClr val="0C377B"/>
                </a:solidFill>
                <a:effectLst/>
                <a:uLnTx/>
                <a:uFillTx/>
                <a:latin typeface="Arial"/>
                <a:ea typeface="+mn-ea"/>
                <a:cs typeface="+mn-cs"/>
              </a:rPr>
              <a:t>Prevessin</a:t>
            </a:r>
            <a:r>
              <a:rPr kumimoji="0" lang="en-US" sz="2000" b="0" i="0" u="none" strike="noStrike" kern="1200" cap="none" spc="0" normalizeH="0" baseline="0" noProof="0" dirty="0">
                <a:ln>
                  <a:noFill/>
                </a:ln>
                <a:solidFill>
                  <a:srgbClr val="0C377B"/>
                </a:solidFill>
                <a:effectLst/>
                <a:uLnTx/>
                <a:uFillTx/>
                <a:latin typeface="Arial"/>
                <a:ea typeface="+mn-ea"/>
                <a:cs typeface="+mn-cs"/>
              </a:rPr>
              <a:t> Site and strongly reduced visibility from outside.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Arial"/>
                <a:ea typeface="+mn-ea"/>
                <a:cs typeface="+mn-cs"/>
              </a:rPr>
              <a:t>Ideal connection to existing experimental halls.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Arial"/>
                <a:ea typeface="+mn-ea"/>
                <a:cs typeface="+mn-cs"/>
              </a:rPr>
              <a:t>Good conditions for construction.</a:t>
            </a:r>
          </a:p>
        </p:txBody>
      </p:sp>
      <p:sp>
        <p:nvSpPr>
          <p:cNvPr id="19" name="TextBox 18">
            <a:extLst>
              <a:ext uri="{FF2B5EF4-FFF2-40B4-BE49-F238E27FC236}">
                <a16:creationId xmlns:a16="http://schemas.microsoft.com/office/drawing/2014/main" id="{FD51D02C-DD58-A82D-BD32-0D96F7215FC3}"/>
              </a:ext>
            </a:extLst>
          </p:cNvPr>
          <p:cNvSpPr txBox="1"/>
          <p:nvPr/>
        </p:nvSpPr>
        <p:spPr>
          <a:xfrm>
            <a:off x="93849" y="4625891"/>
            <a:ext cx="19855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Entrance CERN </a:t>
            </a:r>
            <a:r>
              <a:rPr kumimoji="0" lang="en-GB" sz="1600" b="0" i="0" u="none" strike="noStrike" kern="1200" cap="none" spc="0" normalizeH="0" baseline="0" noProof="0" dirty="0" err="1">
                <a:ln>
                  <a:noFill/>
                </a:ln>
                <a:solidFill>
                  <a:srgbClr val="0F124A"/>
                </a:solidFill>
                <a:effectLst/>
                <a:uLnTx/>
                <a:uFillTx/>
                <a:latin typeface="Arial"/>
                <a:ea typeface="+mn-ea"/>
                <a:cs typeface="+mn-cs"/>
              </a:rPr>
              <a:t>Prevessin</a:t>
            </a:r>
            <a:r>
              <a:rPr kumimoji="0" lang="en-GB" sz="1600" b="0" i="0" u="none" strike="noStrike" kern="1200" cap="none" spc="0" normalizeH="0" baseline="0" noProof="0" dirty="0">
                <a:ln>
                  <a:noFill/>
                </a:ln>
                <a:solidFill>
                  <a:srgbClr val="0F124A"/>
                </a:solidFill>
                <a:effectLst/>
                <a:uLnTx/>
                <a:uFillTx/>
                <a:latin typeface="Arial"/>
                <a:ea typeface="+mn-ea"/>
                <a:cs typeface="+mn-cs"/>
              </a:rPr>
              <a:t> Site</a:t>
            </a:r>
          </a:p>
        </p:txBody>
      </p:sp>
      <p:cxnSp>
        <p:nvCxnSpPr>
          <p:cNvPr id="20" name="Straight Arrow Connector 19">
            <a:extLst>
              <a:ext uri="{FF2B5EF4-FFF2-40B4-BE49-F238E27FC236}">
                <a16:creationId xmlns:a16="http://schemas.microsoft.com/office/drawing/2014/main" id="{8CA1C443-1F80-5382-D6FE-616C647E6119}"/>
              </a:ext>
            </a:extLst>
          </p:cNvPr>
          <p:cNvCxnSpPr>
            <a:cxnSpLocks/>
          </p:cNvCxnSpPr>
          <p:nvPr/>
        </p:nvCxnSpPr>
        <p:spPr>
          <a:xfrm>
            <a:off x="1916564" y="5197286"/>
            <a:ext cx="1093336"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70D5B7-FF24-CCA9-CAF4-8D3D982E2133}"/>
              </a:ext>
            </a:extLst>
          </p:cNvPr>
          <p:cNvPicPr>
            <a:picLocks noChangeAspect="1"/>
          </p:cNvPicPr>
          <p:nvPr/>
        </p:nvPicPr>
        <p:blipFill rotWithShape="1">
          <a:blip r:embed="rId3"/>
          <a:srcRect t="31011" b="6274"/>
          <a:stretch/>
        </p:blipFill>
        <p:spPr>
          <a:xfrm>
            <a:off x="54709" y="5393361"/>
            <a:ext cx="11949229" cy="1443383"/>
          </a:xfrm>
          <a:prstGeom prst="rect">
            <a:avLst/>
          </a:prstGeom>
        </p:spPr>
      </p:pic>
      <p:pic>
        <p:nvPicPr>
          <p:cNvPr id="17" name="Picture 16">
            <a:extLst>
              <a:ext uri="{FF2B5EF4-FFF2-40B4-BE49-F238E27FC236}">
                <a16:creationId xmlns:a16="http://schemas.microsoft.com/office/drawing/2014/main" id="{3D1F511D-9D3A-019F-9AC4-39575BE5DD5A}"/>
              </a:ext>
            </a:extLst>
          </p:cNvPr>
          <p:cNvPicPr>
            <a:picLocks noChangeAspect="1"/>
          </p:cNvPicPr>
          <p:nvPr/>
        </p:nvPicPr>
        <p:blipFill>
          <a:blip r:embed="rId4"/>
          <a:stretch>
            <a:fillRect/>
          </a:stretch>
        </p:blipFill>
        <p:spPr>
          <a:xfrm>
            <a:off x="9561699" y="3858630"/>
            <a:ext cx="2546405" cy="1443383"/>
          </a:xfrm>
          <a:prstGeom prst="rect">
            <a:avLst/>
          </a:prstGeom>
          <a:ln w="19050">
            <a:solidFill>
              <a:schemeClr val="tx1"/>
            </a:solidFill>
          </a:ln>
        </p:spPr>
      </p:pic>
      <p:sp>
        <p:nvSpPr>
          <p:cNvPr id="6" name="TextBox 5">
            <a:extLst>
              <a:ext uri="{FF2B5EF4-FFF2-40B4-BE49-F238E27FC236}">
                <a16:creationId xmlns:a16="http://schemas.microsoft.com/office/drawing/2014/main" id="{B6F71198-45A0-661B-1EA9-6E930C9273EF}"/>
              </a:ext>
            </a:extLst>
          </p:cNvPr>
          <p:cNvSpPr txBox="1"/>
          <p:nvPr/>
        </p:nvSpPr>
        <p:spPr>
          <a:xfrm>
            <a:off x="287773" y="153858"/>
            <a:ext cx="102495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F124A"/>
                </a:solidFill>
                <a:effectLst/>
                <a:uLnTx/>
                <a:uFillTx/>
                <a:latin typeface="Arial"/>
                <a:ea typeface="+mn-ea"/>
                <a:cs typeface="+mn-cs"/>
              </a:rPr>
              <a:t>Optimised injector implementation at Prévessin site</a:t>
            </a:r>
          </a:p>
        </p:txBody>
      </p:sp>
      <p:sp>
        <p:nvSpPr>
          <p:cNvPr id="3" name="Slide Number Placeholder 2">
            <a:extLst>
              <a:ext uri="{FF2B5EF4-FFF2-40B4-BE49-F238E27FC236}">
                <a16:creationId xmlns:a16="http://schemas.microsoft.com/office/drawing/2014/main" id="{CD6D0640-3101-D301-EEE5-2E1262C6B3BE}"/>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33</a:t>
            </a:fld>
            <a:endParaRPr lang="en-US" sz="1067" dirty="0">
              <a:solidFill>
                <a:srgbClr val="0000CC"/>
              </a:solidFill>
              <a:latin typeface="Arial"/>
            </a:endParaRPr>
          </a:p>
        </p:txBody>
      </p:sp>
    </p:spTree>
    <p:extLst>
      <p:ext uri="{BB962C8B-B14F-4D97-AF65-F5344CB8AC3E}">
        <p14:creationId xmlns:p14="http://schemas.microsoft.com/office/powerpoint/2010/main" val="4087277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6F04E2-5D3B-C2A6-0FA6-D6A0E23533DE}"/>
              </a:ext>
            </a:extLst>
          </p:cNvPr>
          <p:cNvSpPr>
            <a:spLocks noGrp="1"/>
          </p:cNvSpPr>
          <p:nvPr>
            <p:ph type="sldNum" sz="quarter" idx="10"/>
          </p:nvPr>
        </p:nvSpPr>
        <p:spPr/>
        <p:txBody>
          <a:bodyPr/>
          <a:lstStyle/>
          <a:p>
            <a:fld id="{88A1DFE4-5FC5-43BD-BB7E-75EAD82B965F}" type="slidenum">
              <a:rPr lang="en-US" noProof="0" smtClean="0"/>
              <a:pPr/>
              <a:t>34</a:t>
            </a:fld>
            <a:endParaRPr lang="en-US" noProof="0" dirty="0"/>
          </a:p>
        </p:txBody>
      </p:sp>
      <p:sp>
        <p:nvSpPr>
          <p:cNvPr id="7" name="Text Placeholder 6">
            <a:extLst>
              <a:ext uri="{FF2B5EF4-FFF2-40B4-BE49-F238E27FC236}">
                <a16:creationId xmlns:a16="http://schemas.microsoft.com/office/drawing/2014/main" id="{30446482-ADFC-D78A-DFAB-1D1F7880B0BA}"/>
              </a:ext>
            </a:extLst>
          </p:cNvPr>
          <p:cNvSpPr>
            <a:spLocks noGrp="1"/>
          </p:cNvSpPr>
          <p:nvPr>
            <p:ph type="body" sz="quarter" idx="12"/>
          </p:nvPr>
        </p:nvSpPr>
        <p:spPr>
          <a:xfrm>
            <a:off x="335359" y="1604797"/>
            <a:ext cx="7815700" cy="4954849"/>
          </a:xfrm>
        </p:spPr>
        <p:txBody>
          <a:bodyPr/>
          <a:lstStyle/>
          <a:p>
            <a:pPr>
              <a:lnSpc>
                <a:spcPct val="100000"/>
              </a:lnSpc>
              <a:spcBef>
                <a:spcPts val="1051"/>
              </a:spcBef>
            </a:pPr>
            <a:r>
              <a:rPr lang="en-CH" dirty="0"/>
              <a:t>Assure that the entire FCC programme including injector and booster represent an attractive long-term platform for science.</a:t>
            </a:r>
          </a:p>
          <a:p>
            <a:pPr>
              <a:lnSpc>
                <a:spcPct val="100000"/>
              </a:lnSpc>
              <a:spcBef>
                <a:spcPts val="1051"/>
              </a:spcBef>
            </a:pPr>
            <a:r>
              <a:rPr lang="en-CH" dirty="0"/>
              <a:t>Provide opportunities before the collider enters in operation.</a:t>
            </a:r>
          </a:p>
          <a:p>
            <a:pPr marL="380990" indent="-380990">
              <a:lnSpc>
                <a:spcPct val="100000"/>
              </a:lnSpc>
              <a:spcBef>
                <a:spcPts val="1051"/>
              </a:spcBef>
              <a:buFont typeface="Arial" panose="020B0604020202020204" pitchFamily="34" charset="0"/>
              <a:buChar char="•"/>
            </a:pPr>
            <a:r>
              <a:rPr lang="en-CH" b="0" dirty="0"/>
              <a:t>Non-collider science opportunities at FCC-ee</a:t>
            </a:r>
            <a:br>
              <a:rPr lang="en-CH" b="0" dirty="0"/>
            </a:br>
            <a:r>
              <a:rPr lang="en-CH" b="0" dirty="0"/>
              <a:t>(August 2024)</a:t>
            </a:r>
          </a:p>
          <a:p>
            <a:pPr marL="380990" indent="-380990">
              <a:lnSpc>
                <a:spcPct val="100000"/>
              </a:lnSpc>
              <a:spcBef>
                <a:spcPts val="1051"/>
              </a:spcBef>
              <a:buFont typeface="Arial" panose="020B0604020202020204" pitchFamily="34" charset="0"/>
              <a:buChar char="•"/>
            </a:pPr>
            <a:r>
              <a:rPr lang="en-CH" b="0" dirty="0"/>
              <a:t>Other science opportunities at the FCC-ee</a:t>
            </a:r>
            <a:br>
              <a:rPr lang="en-CH" b="0" dirty="0"/>
            </a:br>
            <a:r>
              <a:rPr lang="en-CH" b="0" dirty="0"/>
              <a:t>(November 2024)</a:t>
            </a:r>
          </a:p>
          <a:p>
            <a:pPr>
              <a:lnSpc>
                <a:spcPct val="100000"/>
              </a:lnSpc>
              <a:spcBef>
                <a:spcPts val="1051"/>
              </a:spcBef>
            </a:pPr>
            <a:r>
              <a:rPr lang="en-CH" dirty="0"/>
              <a:t>Examples:</a:t>
            </a:r>
          </a:p>
          <a:p>
            <a:pPr>
              <a:lnSpc>
                <a:spcPct val="100000"/>
              </a:lnSpc>
              <a:spcBef>
                <a:spcPts val="1051"/>
              </a:spcBef>
            </a:pPr>
            <a:r>
              <a:rPr lang="en-CH" b="0" dirty="0"/>
              <a:t>Photon science with high beam current (, positron source for materials science, testbeds for muon colliders, plasma acceleration of positrons, physics beyond colliders and much more.</a:t>
            </a:r>
          </a:p>
        </p:txBody>
      </p:sp>
      <p:sp>
        <p:nvSpPr>
          <p:cNvPr id="6" name="Title 5">
            <a:extLst>
              <a:ext uri="{FF2B5EF4-FFF2-40B4-BE49-F238E27FC236}">
                <a16:creationId xmlns:a16="http://schemas.microsoft.com/office/drawing/2014/main" id="{6FC879D6-376B-0DC2-A458-BE6B1A3141E9}"/>
              </a:ext>
            </a:extLst>
          </p:cNvPr>
          <p:cNvSpPr>
            <a:spLocks noGrp="1"/>
          </p:cNvSpPr>
          <p:nvPr>
            <p:ph type="title"/>
          </p:nvPr>
        </p:nvSpPr>
        <p:spPr>
          <a:xfrm>
            <a:off x="335359" y="126621"/>
            <a:ext cx="11288279" cy="1072088"/>
          </a:xfrm>
        </p:spPr>
        <p:txBody>
          <a:bodyPr/>
          <a:lstStyle/>
          <a:p>
            <a:r>
              <a:rPr lang="en-CH" dirty="0"/>
              <a:t>Opportunities to exploit the facility</a:t>
            </a:r>
          </a:p>
        </p:txBody>
      </p:sp>
      <p:pic>
        <p:nvPicPr>
          <p:cNvPr id="9" name="Picture 8">
            <a:extLst>
              <a:ext uri="{FF2B5EF4-FFF2-40B4-BE49-F238E27FC236}">
                <a16:creationId xmlns:a16="http://schemas.microsoft.com/office/drawing/2014/main" id="{86E24E5F-A2D9-6BDE-DC90-400FCE4FC78D}"/>
              </a:ext>
            </a:extLst>
          </p:cNvPr>
          <p:cNvPicPr>
            <a:picLocks noChangeAspect="1"/>
          </p:cNvPicPr>
          <p:nvPr/>
        </p:nvPicPr>
        <p:blipFill>
          <a:blip r:embed="rId2"/>
          <a:stretch>
            <a:fillRect/>
          </a:stretch>
        </p:blipFill>
        <p:spPr>
          <a:xfrm>
            <a:off x="8151060" y="1306444"/>
            <a:ext cx="3721019" cy="5253203"/>
          </a:xfrm>
          <a:prstGeom prst="rect">
            <a:avLst/>
          </a:prstGeom>
        </p:spPr>
      </p:pic>
      <p:sp>
        <p:nvSpPr>
          <p:cNvPr id="2" name="Slide Number Placeholder 2">
            <a:extLst>
              <a:ext uri="{FF2B5EF4-FFF2-40B4-BE49-F238E27FC236}">
                <a16:creationId xmlns:a16="http://schemas.microsoft.com/office/drawing/2014/main" id="{B0237CF8-3986-B583-47FF-C0EB87A87695}"/>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34</a:t>
            </a:fld>
            <a:endParaRPr lang="en-US" sz="1067" dirty="0">
              <a:solidFill>
                <a:srgbClr val="0000CC"/>
              </a:solidFill>
              <a:latin typeface="Arial"/>
            </a:endParaRPr>
          </a:p>
        </p:txBody>
      </p:sp>
    </p:spTree>
    <p:extLst>
      <p:ext uri="{BB962C8B-B14F-4D97-AF65-F5344CB8AC3E}">
        <p14:creationId xmlns:p14="http://schemas.microsoft.com/office/powerpoint/2010/main" val="532185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BD06B5-2392-43D3-5D18-7BC1976ED716}"/>
              </a:ext>
            </a:extLst>
          </p:cNvPr>
          <p:cNvSpPr txBox="1"/>
          <p:nvPr/>
        </p:nvSpPr>
        <p:spPr>
          <a:xfrm>
            <a:off x="265044" y="1852904"/>
            <a:ext cx="5911177"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for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F124A"/>
                </a:solidFill>
                <a:effectLst/>
                <a:uLnTx/>
                <a:uFillTx/>
                <a:latin typeface="Arial"/>
                <a:ea typeface="+mn-ea"/>
                <a:cs typeface="+mn-cs"/>
              </a:rPr>
              <a:t>FCC-ee booster as diffraction limited storage ring </a:t>
            </a:r>
            <a:r>
              <a:rPr kumimoji="0" lang="en-GB" sz="2000" b="0" i="0" u="none" strike="noStrike" kern="1200" cap="none" spc="0" normalizeH="0" baseline="0" noProof="0" dirty="0">
                <a:ln>
                  <a:noFill/>
                </a:ln>
                <a:solidFill>
                  <a:srgbClr val="0F124A"/>
                </a:solidFill>
                <a:effectLst/>
                <a:uLnTx/>
                <a:uFillTx/>
                <a:latin typeface="Arial"/>
                <a:ea typeface="+mn-ea"/>
                <a:cs typeface="+mn-cs"/>
              </a:rPr>
              <a:t>with coherent synchrotron radiation down to 0.1 </a:t>
            </a:r>
            <a:r>
              <a:rPr kumimoji="0" lang="en-GB" sz="2000" b="0" i="0" u="none" strike="noStrike" kern="1200" cap="none" spc="0" normalizeH="0" baseline="0" noProof="0" dirty="0">
                <a:ln>
                  <a:noFill/>
                </a:ln>
                <a:solidFill>
                  <a:srgbClr val="0F124A"/>
                </a:solidFill>
                <a:effectLst/>
                <a:uLnTx/>
                <a:uFillTx/>
                <a:latin typeface="Arial"/>
                <a:ea typeface="Calibri" panose="020F0502020204030204" pitchFamily="34" charset="0"/>
                <a:cs typeface="Calibri" panose="020F0502020204030204" pitchFamily="34" charset="0"/>
              </a:rPr>
              <a:t>Å</a:t>
            </a:r>
            <a:r>
              <a:rPr kumimoji="0" lang="en-GB" sz="2000" b="0" i="0" u="none" strike="noStrike" kern="1200" cap="none" spc="0" normalizeH="0" baseline="0" noProof="0" dirty="0">
                <a:ln>
                  <a:noFill/>
                </a:ln>
                <a:solidFill>
                  <a:srgbClr val="0F124A"/>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FCC-ee injector as the world’s </a:t>
            </a:r>
            <a:r>
              <a:rPr kumimoji="0" lang="en-GB" sz="2000" b="1" i="0" u="none" strike="noStrike" kern="1200" cap="none" spc="0" normalizeH="0" baseline="0" noProof="0" dirty="0">
                <a:ln>
                  <a:noFill/>
                </a:ln>
                <a:solidFill>
                  <a:srgbClr val="0F124A"/>
                </a:solidFill>
                <a:effectLst/>
                <a:uLnTx/>
                <a:uFillTx/>
                <a:latin typeface="Arial"/>
                <a:ea typeface="+mn-ea"/>
                <a:cs typeface="+mn-cs"/>
              </a:rPr>
              <a:t>ultimate positron source </a:t>
            </a:r>
            <a:r>
              <a:rPr kumimoji="0" lang="en-GB" sz="2000" b="0" i="0" u="none" strike="noStrike" kern="1200" cap="none" spc="0" normalizeH="0" baseline="0" noProof="0" dirty="0">
                <a:ln>
                  <a:noFill/>
                </a:ln>
                <a:solidFill>
                  <a:srgbClr val="0F124A"/>
                </a:solidFill>
                <a:effectLst/>
                <a:uLnTx/>
                <a:uFillTx/>
                <a:latin typeface="Arial"/>
                <a:ea typeface="+mn-ea"/>
                <a:cs typeface="+mn-cs"/>
              </a:rPr>
              <a:t>for material studies and paving a path towards the first </a:t>
            </a:r>
            <a:r>
              <a:rPr kumimoji="0" lang="en-GB" sz="2000" b="1" i="0" u="none" strike="noStrike" kern="1200" cap="none" spc="0" normalizeH="0" baseline="0" noProof="0" dirty="0">
                <a:ln>
                  <a:noFill/>
                </a:ln>
                <a:solidFill>
                  <a:srgbClr val="0F124A"/>
                </a:solidFill>
                <a:effectLst/>
                <a:uLnTx/>
                <a:uFillTx/>
                <a:latin typeface="Arial"/>
                <a:ea typeface="+mn-ea"/>
                <a:cs typeface="+mn-cs"/>
              </a:rPr>
              <a:t>Bose-Einstein condensation of Ps </a:t>
            </a:r>
            <a:r>
              <a:rPr kumimoji="0" lang="en-GB" sz="2000" b="0" i="0" u="none" strike="noStrike" kern="1200" cap="none" spc="0" normalizeH="0" baseline="0" noProof="0" dirty="0">
                <a:ln>
                  <a:noFill/>
                </a:ln>
                <a:solidFill>
                  <a:srgbClr val="0F124A"/>
                </a:solidFill>
                <a:effectLst/>
                <a:uLnTx/>
                <a:uFillTx/>
                <a:latin typeface="Arial"/>
                <a:ea typeface="+mn-ea"/>
                <a:cs typeface="+mn-cs"/>
              </a:rPr>
              <a:t>(511-keV gamma-ray laser)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using </a:t>
            </a:r>
            <a:r>
              <a:rPr kumimoji="0" lang="en-GB" sz="2000" b="0" i="0" u="none" strike="noStrike" kern="1200" cap="none" spc="0" normalizeH="0" baseline="0" noProof="0" dirty="0" err="1">
                <a:ln>
                  <a:noFill/>
                </a:ln>
                <a:solidFill>
                  <a:srgbClr val="0F124A"/>
                </a:solidFill>
                <a:effectLst/>
                <a:uLnTx/>
                <a:uFillTx/>
                <a:latin typeface="Arial"/>
                <a:ea typeface="+mn-ea"/>
                <a:cs typeface="+mn-cs"/>
              </a:rPr>
              <a:t>beamstrahlung</a:t>
            </a:r>
            <a:r>
              <a:rPr kumimoji="0" lang="en-GB" sz="2000" b="0" i="0" u="none" strike="noStrike" kern="1200" cap="none" spc="0" normalizeH="0" baseline="0" noProof="0" dirty="0">
                <a:ln>
                  <a:noFill/>
                </a:ln>
                <a:solidFill>
                  <a:srgbClr val="0F124A"/>
                </a:solidFill>
                <a:effectLst/>
                <a:uLnTx/>
                <a:uFillTx/>
                <a:latin typeface="Arial"/>
                <a:ea typeface="+mn-ea"/>
                <a:cs typeface="+mn-cs"/>
              </a:rPr>
              <a:t> for </a:t>
            </a:r>
            <a:r>
              <a:rPr kumimoji="0" lang="en-GB" sz="2000" b="1" i="0" u="none" strike="noStrike" kern="1200" cap="none" spc="0" normalizeH="0" baseline="0" noProof="0" dirty="0">
                <a:ln>
                  <a:noFill/>
                </a:ln>
                <a:solidFill>
                  <a:srgbClr val="0F124A"/>
                </a:solidFill>
                <a:effectLst/>
                <a:uLnTx/>
                <a:uFillTx/>
                <a:latin typeface="Arial"/>
                <a:ea typeface="+mn-ea"/>
                <a:cs typeface="+mn-cs"/>
              </a:rPr>
              <a:t>radionuclide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e</a:t>
            </a:r>
            <a:r>
              <a:rPr kumimoji="0" lang="en-GB" sz="2000" b="0" i="0" u="none" strike="noStrike" kern="1200" cap="none" spc="0" normalizeH="0" baseline="30000" noProof="0" dirty="0">
                <a:ln>
                  <a:noFill/>
                </a:ln>
                <a:solidFill>
                  <a:srgbClr val="0F124A"/>
                </a:solidFill>
                <a:effectLst/>
                <a:uLnTx/>
                <a:uFillTx/>
                <a:latin typeface="Arial"/>
                <a:ea typeface="+mn-ea"/>
                <a:cs typeface="+mn-cs"/>
              </a:rPr>
              <a:t>-</a:t>
            </a:r>
            <a:r>
              <a:rPr kumimoji="0" lang="en-GB" sz="2000" b="0" i="0" u="none" strike="noStrike" kern="1200" cap="none" spc="0" normalizeH="0" baseline="0" noProof="0" dirty="0">
                <a:ln>
                  <a:noFill/>
                </a:ln>
                <a:solidFill>
                  <a:srgbClr val="0F124A"/>
                </a:solidFill>
                <a:effectLst/>
                <a:uLnTx/>
                <a:uFillTx/>
                <a:latin typeface="Arial"/>
                <a:ea typeface="+mn-ea"/>
                <a:cs typeface="+mn-cs"/>
              </a:rPr>
              <a:t> beam driven </a:t>
            </a:r>
            <a:r>
              <a:rPr kumimoji="0" lang="en-GB" sz="2000" b="1" i="0" u="none" strike="noStrike" kern="1200" cap="none" spc="0" normalizeH="0" baseline="0" noProof="0" dirty="0">
                <a:ln>
                  <a:noFill/>
                </a:ln>
                <a:solidFill>
                  <a:srgbClr val="0F124A"/>
                </a:solidFill>
                <a:effectLst/>
                <a:uLnTx/>
                <a:uFillTx/>
                <a:latin typeface="Arial"/>
                <a:ea typeface="+mn-ea"/>
                <a:cs typeface="+mn-cs"/>
              </a:rPr>
              <a:t>neutron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F124A"/>
                </a:solidFill>
                <a:effectLst/>
                <a:uLnTx/>
                <a:uFillTx/>
                <a:latin typeface="Arial"/>
                <a:ea typeface="+mn-ea"/>
                <a:cs typeface="+mn-cs"/>
              </a:rPr>
              <a:t>etc. </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4" name="TextBox 3">
            <a:extLst>
              <a:ext uri="{FF2B5EF4-FFF2-40B4-BE49-F238E27FC236}">
                <a16:creationId xmlns:a16="http://schemas.microsoft.com/office/drawing/2014/main" id="{D82DBBB0-1177-FC52-EA78-90735F448CE9}"/>
              </a:ext>
            </a:extLst>
          </p:cNvPr>
          <p:cNvSpPr txBox="1"/>
          <p:nvPr/>
        </p:nvSpPr>
        <p:spPr>
          <a:xfrm>
            <a:off x="1947315" y="852434"/>
            <a:ext cx="896468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F124A">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rPr>
              <a:t>Workshop on “Other Science Opportunities at the FCC-ee”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rPr>
              <a:t>28-29 November at CERN, </a:t>
            </a:r>
            <a:r>
              <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https://indico.cern.ch/event/1454873/</a:t>
            </a:r>
            <a:r>
              <a:rPr kumimoji="0" lang="en-GB" sz="2000" b="1" i="0" u="none" strike="noStrike" kern="1200" cap="none" spc="0" normalizeH="0" baseline="0" noProof="0" dirty="0">
                <a:ln>
                  <a:noFill/>
                </a:ln>
                <a:solidFill>
                  <a:srgbClr val="0F124A">
                    <a:lumMod val="75000"/>
                    <a:lumOff val="25000"/>
                  </a:srgbClr>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0CFFB449-F572-B144-0194-975080944C1B}"/>
              </a:ext>
            </a:extLst>
          </p:cNvPr>
          <p:cNvPicPr>
            <a:picLocks noChangeAspect="1"/>
          </p:cNvPicPr>
          <p:nvPr/>
        </p:nvPicPr>
        <p:blipFill>
          <a:blip r:embed="rId3"/>
          <a:srcRect l="2749" t="2781" r="11880" b="5464"/>
          <a:stretch/>
        </p:blipFill>
        <p:spPr>
          <a:xfrm>
            <a:off x="6022350" y="1615744"/>
            <a:ext cx="6093450" cy="5016757"/>
          </a:xfrm>
          <a:prstGeom prst="rect">
            <a:avLst/>
          </a:prstGeom>
        </p:spPr>
      </p:pic>
      <p:sp>
        <p:nvSpPr>
          <p:cNvPr id="8" name="TextBox 7">
            <a:extLst>
              <a:ext uri="{FF2B5EF4-FFF2-40B4-BE49-F238E27FC236}">
                <a16:creationId xmlns:a16="http://schemas.microsoft.com/office/drawing/2014/main" id="{F7054694-2D54-2DCF-C626-B961C10BFD5A}"/>
              </a:ext>
            </a:extLst>
          </p:cNvPr>
          <p:cNvSpPr txBox="1"/>
          <p:nvPr/>
        </p:nvSpPr>
        <p:spPr>
          <a:xfrm>
            <a:off x="382588" y="92053"/>
            <a:ext cx="87413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Other FCC-ee science applications under study</a:t>
            </a:r>
          </a:p>
        </p:txBody>
      </p:sp>
      <p:sp>
        <p:nvSpPr>
          <p:cNvPr id="5" name="Slide Number Placeholder 2">
            <a:extLst>
              <a:ext uri="{FF2B5EF4-FFF2-40B4-BE49-F238E27FC236}">
                <a16:creationId xmlns:a16="http://schemas.microsoft.com/office/drawing/2014/main" id="{933646C0-1976-D150-AE75-7CA293E4D28F}"/>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35</a:t>
            </a:fld>
            <a:endParaRPr lang="en-US" sz="1067" dirty="0">
              <a:solidFill>
                <a:srgbClr val="0000CC"/>
              </a:solidFill>
              <a:latin typeface="Arial"/>
            </a:endParaRPr>
          </a:p>
        </p:txBody>
      </p:sp>
    </p:spTree>
    <p:extLst>
      <p:ext uri="{BB962C8B-B14F-4D97-AF65-F5344CB8AC3E}">
        <p14:creationId xmlns:p14="http://schemas.microsoft.com/office/powerpoint/2010/main" val="2591160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7F08-1F54-768F-5515-91AA77290CC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06FF207-41C3-0E74-0588-B5545F00A05C}"/>
              </a:ext>
            </a:extLst>
          </p:cNvPr>
          <p:cNvSpPr txBox="1"/>
          <p:nvPr/>
        </p:nvSpPr>
        <p:spPr>
          <a:xfrm>
            <a:off x="11316595" y="6514499"/>
            <a:ext cx="818814" cy="276999"/>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 Gianotti</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5">
            <a:extLst>
              <a:ext uri="{FF2B5EF4-FFF2-40B4-BE49-F238E27FC236}">
                <a16:creationId xmlns:a16="http://schemas.microsoft.com/office/drawing/2014/main" id="{642BC88C-9BFE-87B6-2215-D95CA859F04C}"/>
              </a:ext>
            </a:extLst>
          </p:cNvPr>
          <p:cNvSpPr txBox="1">
            <a:spLocks noChangeArrowheads="1"/>
          </p:cNvSpPr>
          <p:nvPr/>
        </p:nvSpPr>
        <p:spPr bwMode="auto">
          <a:xfrm>
            <a:off x="50511" y="5362363"/>
            <a:ext cx="6349239"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challenges: </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007742"/>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high-field superconducting magnets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14 - 20 T</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power load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arcs from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synchrotron radiation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4 MW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cryogenics,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 vacuum</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stored beam energy</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 9 GJ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machine protection</a:t>
            </a: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itchFamily="2" charset="2"/>
              </a:rPr>
              <a:t>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pile-up</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in the detectors: ~</a:t>
            </a: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1000 events</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rPr>
              <a:t>/</a:t>
            </a:r>
            <a:r>
              <a:rPr kumimoji="0" lang="en-US" altLang="en-US" sz="1500" b="0" i="0" u="none" strike="noStrike" kern="1200" cap="none" spc="0" normalizeH="0" baseline="0" noProof="0" dirty="0" err="1">
                <a:ln>
                  <a:noFill/>
                </a:ln>
                <a:solidFill>
                  <a:srgbClr val="44546A"/>
                </a:solidFill>
                <a:effectLst/>
                <a:uLnTx/>
                <a:uFillTx/>
                <a:latin typeface="Calibri" panose="020F0502020204030204"/>
                <a:ea typeface="+mn-ea"/>
                <a:cs typeface="+mn-cs"/>
              </a:rPr>
              <a:t>xing</a:t>
            </a:r>
            <a:endPar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US" altLang="en-US" sz="1500" b="0" i="0" u="none" strike="noStrike" kern="1200" cap="none" spc="0" normalizeH="0" baseline="0" noProof="0" dirty="0">
                <a:ln>
                  <a:noFill/>
                </a:ln>
                <a:solidFill>
                  <a:srgbClr val="C00000"/>
                </a:solidFill>
                <a:effectLst/>
                <a:uLnTx/>
                <a:uFillTx/>
                <a:latin typeface="Calibri" panose="020F0502020204030204"/>
                <a:ea typeface="+mn-ea"/>
                <a:cs typeface="+mn-cs"/>
              </a:rPr>
              <a:t> optimization of energy consumption</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5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R&amp;D </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on </a:t>
            </a:r>
            <a:r>
              <a:rPr kumimoji="0" lang="en-US" altLang="en-US" sz="1400" b="0" i="0" u="none" strike="noStrike" kern="1200" cap="none" spc="0" normalizeH="0" baseline="0" noProof="0" dirty="0" err="1">
                <a:ln>
                  <a:noFill/>
                </a:ln>
                <a:solidFill>
                  <a:srgbClr val="44546A"/>
                </a:solidFill>
                <a:effectLst/>
                <a:uLnTx/>
                <a:uFillTx/>
                <a:latin typeface="Calibri" panose="020F0502020204030204"/>
                <a:ea typeface="+mn-ea"/>
                <a:cs typeface="+mn-cs"/>
                <a:sym typeface="Wingdings" pitchFamily="2" charset="2"/>
              </a:rPr>
              <a:t>cryo</a:t>
            </a:r>
            <a:r>
              <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itchFamily="2" charset="2"/>
              </a:rPr>
              <a:t>, HTS, beam current, … </a:t>
            </a:r>
            <a:endParaRPr kumimoji="0" lang="en-US" alt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8278E-BE79-CAD0-DB23-FC1DF0024C84}"/>
              </a:ext>
            </a:extLst>
          </p:cNvPr>
          <p:cNvSpPr txBox="1"/>
          <p:nvPr/>
        </p:nvSpPr>
        <p:spPr>
          <a:xfrm>
            <a:off x="7179303" y="5454696"/>
            <a:ext cx="4667945" cy="13849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Formidable physics reach, including:</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Direct discovery potential up to ~ 40 TeV</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Measurement of Higgs self to ~ 5% and ttH to ~ 1%</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High-precision and model-indep </a:t>
            </a:r>
            <a:r>
              <a:rPr kumimoji="0" lang="en-CH" sz="1400" b="0" i="0" u="none" strike="noStrike" kern="1200" cap="none" spc="0" normalizeH="0" baseline="0" noProof="0" dirty="0">
                <a:ln>
                  <a:noFill/>
                </a:ln>
                <a:solidFill>
                  <a:srgbClr val="44546A"/>
                </a:solidFill>
                <a:effectLst/>
                <a:uLnTx/>
                <a:uFillTx/>
                <a:latin typeface="Calibri" panose="020F0502020204030204"/>
                <a:ea typeface="+mn-ea"/>
                <a:cs typeface="+mn-cs"/>
              </a:rPr>
              <a:t>(with FCC-ee 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432FF"/>
                </a:solidFill>
                <a:effectLst/>
                <a:uLnTx/>
                <a:uFillTx/>
                <a:latin typeface="Calibri" panose="020F0502020204030204"/>
                <a:ea typeface="+mn-ea"/>
                <a:cs typeface="+mn-cs"/>
              </a:rPr>
              <a:t>     m</a:t>
            </a: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easurements of  rare Higgs decays </a:t>
            </a:r>
            <a:r>
              <a:rPr kumimoji="0" lang="en-CH" sz="1500" b="0" i="0" u="none" strike="noStrike" kern="1200" cap="none" spc="0" normalizeH="0" baseline="0" noProof="0" dirty="0">
                <a:ln>
                  <a:noFill/>
                </a:ln>
                <a:solidFill>
                  <a:srgbClr val="44546A"/>
                </a:solidFill>
                <a:effectLst/>
                <a:uLnTx/>
                <a:uFillTx/>
                <a:latin typeface="Calibri" panose="020F0502020204030204"/>
                <a:ea typeface="+mn-ea"/>
                <a:cs typeface="+mn-cs"/>
              </a:rPr>
              <a:t>(𝛄𝛄, Z𝛄, µµ) </a:t>
            </a:r>
          </a:p>
          <a:p>
            <a:pPr marL="285750" marR="0" lvl="0" indent="-285750" algn="l" defTabSz="914400" rtl="0" eaLnBrk="1" fontAlgn="auto" latinLnBrk="0" hangingPunct="1">
              <a:lnSpc>
                <a:spcPct val="100000"/>
              </a:lnSpc>
              <a:spcBef>
                <a:spcPts val="0"/>
              </a:spcBef>
              <a:spcAft>
                <a:spcPts val="0"/>
              </a:spcAft>
              <a:buClr>
                <a:srgbClr val="44546A"/>
              </a:buClr>
              <a:buSzTx/>
              <a:buFont typeface="Wingdings" pitchFamily="2" charset="2"/>
              <a:buChar char="q"/>
              <a:tabLst/>
              <a:defRPr/>
            </a:pPr>
            <a:r>
              <a:rPr kumimoji="0" lang="en-CH" sz="1500" b="0" i="0" u="none" strike="noStrike" kern="1200" cap="none" spc="0" normalizeH="0" baseline="0" noProof="0" dirty="0">
                <a:ln>
                  <a:noFill/>
                </a:ln>
                <a:solidFill>
                  <a:srgbClr val="0432FF"/>
                </a:solidFill>
                <a:effectLst/>
                <a:uLnTx/>
                <a:uFillTx/>
                <a:latin typeface="Calibri" panose="020F0502020204030204"/>
                <a:ea typeface="+mn-ea"/>
                <a:cs typeface="+mn-cs"/>
              </a:rPr>
              <a:t>Final word about WIMP dark matter</a:t>
            </a:r>
          </a:p>
        </p:txBody>
      </p:sp>
      <p:graphicFrame>
        <p:nvGraphicFramePr>
          <p:cNvPr id="12" name="Table 11">
            <a:extLst>
              <a:ext uri="{FF2B5EF4-FFF2-40B4-BE49-F238E27FC236}">
                <a16:creationId xmlns:a16="http://schemas.microsoft.com/office/drawing/2014/main" id="{F222013D-9FEE-D199-71FF-19483AE28CA9}"/>
              </a:ext>
            </a:extLst>
          </p:cNvPr>
          <p:cNvGraphicFramePr>
            <a:graphicFrameLocks noGrp="1"/>
          </p:cNvGraphicFramePr>
          <p:nvPr/>
        </p:nvGraphicFramePr>
        <p:xfrm>
          <a:off x="38684" y="787770"/>
          <a:ext cx="8962441" cy="4612689"/>
        </p:xfrm>
        <a:graphic>
          <a:graphicData uri="http://schemas.openxmlformats.org/drawingml/2006/table">
            <a:tbl>
              <a:tblPr firstRow="1" bandRow="1"/>
              <a:tblGrid>
                <a:gridCol w="3114729">
                  <a:extLst>
                    <a:ext uri="{9D8B030D-6E8A-4147-A177-3AD203B41FA5}">
                      <a16:colId xmlns:a16="http://schemas.microsoft.com/office/drawing/2014/main" val="20000"/>
                    </a:ext>
                  </a:extLst>
                </a:gridCol>
                <a:gridCol w="2039192">
                  <a:extLst>
                    <a:ext uri="{9D8B030D-6E8A-4147-A177-3AD203B41FA5}">
                      <a16:colId xmlns:a16="http://schemas.microsoft.com/office/drawing/2014/main" val="20001"/>
                    </a:ext>
                  </a:extLst>
                </a:gridCol>
                <a:gridCol w="1917576">
                  <a:extLst>
                    <a:ext uri="{9D8B030D-6E8A-4147-A177-3AD203B41FA5}">
                      <a16:colId xmlns:a16="http://schemas.microsoft.com/office/drawing/2014/main" val="20002"/>
                    </a:ext>
                  </a:extLst>
                </a:gridCol>
                <a:gridCol w="1890944">
                  <a:extLst>
                    <a:ext uri="{9D8B030D-6E8A-4147-A177-3AD203B41FA5}">
                      <a16:colId xmlns:a16="http://schemas.microsoft.com/office/drawing/2014/main" val="794633148"/>
                    </a:ext>
                  </a:extLst>
                </a:gridCol>
              </a:tblGrid>
              <a:tr h="345321">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600" b="1" dirty="0">
                          <a:solidFill>
                            <a:schemeClr val="bg1"/>
                          </a:solidFill>
                        </a:rPr>
                        <a:t>parameter</a:t>
                      </a:r>
                    </a:p>
                  </a:txBody>
                  <a:tcPr marL="91439" marR="91439" marT="45726" marB="45726"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600" b="1" dirty="0">
                          <a:solidFill>
                            <a:schemeClr val="bg1"/>
                          </a:solidFill>
                        </a:rPr>
                        <a:t>FCC-</a:t>
                      </a:r>
                      <a:r>
                        <a:rPr lang="en-GB" sz="1600" b="1" dirty="0" err="1">
                          <a:solidFill>
                            <a:schemeClr val="bg1"/>
                          </a:solidFill>
                        </a:rPr>
                        <a:t>hh</a:t>
                      </a:r>
                      <a:endParaRPr lang="en-GB" sz="1600" b="1" dirty="0">
                        <a:solidFill>
                          <a:schemeClr val="bg1"/>
                        </a:solidFill>
                      </a:endParaRPr>
                    </a:p>
                  </a:txBody>
                  <a:tcPr marL="91439" marR="91439" marT="45726" marB="45726" anchor="ctr">
                    <a:lnL>
                      <a:noFill/>
                    </a:lnL>
                    <a:lnR w="12700" cmpd="sng">
                      <a:solidFill>
                        <a:prstClr val="black"/>
                      </a:solidFill>
                      <a:prstDash val="soli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1600" b="1" dirty="0">
                          <a:solidFill>
                            <a:schemeClr val="bg1"/>
                          </a:solidFill>
                        </a:rPr>
                        <a:t>HL-LHC</a:t>
                      </a:r>
                    </a:p>
                  </a:txBody>
                  <a:tcPr marL="91439" marR="91439" marT="45726" marB="45726" anchor="ctr">
                    <a:lnL w="12700" cmpd="sng">
                      <a:solidFill>
                        <a:prstClr val="black"/>
                      </a:solidFill>
                      <a:prstDash val="soli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600" b="1" dirty="0">
                          <a:solidFill>
                            <a:schemeClr val="bg1"/>
                          </a:solidFill>
                        </a:rPr>
                        <a:t>LHC</a:t>
                      </a:r>
                    </a:p>
                  </a:txBody>
                  <a:tcPr marL="91439" marR="91439" marT="45726" marB="45726"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70517">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collision energy </a:t>
                      </a:r>
                      <a:r>
                        <a:rPr kumimoji="0" lang="en-GB" sz="1400" b="1" kern="1200" dirty="0" err="1">
                          <a:solidFill>
                            <a:schemeClr val="dk1"/>
                          </a:solidFill>
                          <a:latin typeface="Arial"/>
                          <a:ea typeface="+mn-ea"/>
                          <a:cs typeface="+mn-cs"/>
                        </a:rPr>
                        <a:t>cms</a:t>
                      </a:r>
                      <a:r>
                        <a:rPr kumimoji="0" lang="en-GB" sz="1400" b="1" kern="1200" dirty="0">
                          <a:solidFill>
                            <a:schemeClr val="dk1"/>
                          </a:solidFill>
                          <a:latin typeface="Arial"/>
                          <a:ea typeface="+mn-ea"/>
                          <a:cs typeface="+mn-cs"/>
                        </a:rPr>
                        <a:t> [</a:t>
                      </a:r>
                      <a:r>
                        <a:rPr kumimoji="0" lang="en-GB" sz="1400" b="1" kern="1200" dirty="0" err="1">
                          <a:solidFill>
                            <a:schemeClr val="dk1"/>
                          </a:solidFill>
                          <a:latin typeface="Arial"/>
                          <a:ea typeface="+mn-ea"/>
                          <a:cs typeface="+mn-cs"/>
                        </a:rPr>
                        <a:t>TeV</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400" b="1" kern="1200" dirty="0">
                          <a:solidFill>
                            <a:srgbClr val="FF0000"/>
                          </a:solidFill>
                          <a:latin typeface="Arial"/>
                          <a:ea typeface="+mn-ea"/>
                          <a:cs typeface="+mn-cs"/>
                        </a:rPr>
                        <a:t>81 - 115</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14</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1"/>
                  </a:ext>
                </a:extLst>
              </a:tr>
              <a:tr h="2282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dipole field [T]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EBE8"/>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14 - 20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8.33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2"/>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dk1"/>
                          </a:solidFill>
                          <a:latin typeface="Arial" panose="020B0604020202020204" pitchFamily="34" charset="0"/>
                          <a:ea typeface="+mn-ea"/>
                          <a:cs typeface="Arial" panose="020B0604020202020204" pitchFamily="34" charset="0"/>
                        </a:rPr>
                        <a:t>circumference</a:t>
                      </a:r>
                      <a:r>
                        <a:rPr kumimoji="0" lang="de-AT" sz="1400" b="1" kern="1200" baseline="0" dirty="0">
                          <a:solidFill>
                            <a:schemeClr val="dk1"/>
                          </a:solidFill>
                          <a:latin typeface="Arial" panose="020B0604020202020204" pitchFamily="34" charset="0"/>
                          <a:ea typeface="+mn-ea"/>
                          <a:cs typeface="Arial" panose="020B0604020202020204" pitchFamily="34" charset="0"/>
                        </a:rPr>
                        <a:t> </a:t>
                      </a:r>
                      <a:r>
                        <a:rPr kumimoji="0" lang="en-GB" sz="1400" b="1" kern="1200" dirty="0">
                          <a:solidFill>
                            <a:schemeClr val="dk1"/>
                          </a:solidFill>
                          <a:latin typeface="Arial" panose="020B0604020202020204" pitchFamily="34" charset="0"/>
                          <a:ea typeface="+mn-ea"/>
                          <a:cs typeface="Arial" panose="020B0604020202020204" pitchFamily="34" charset="0"/>
                        </a:rPr>
                        <a:t>[km]</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rgbClr val="FF0000"/>
                          </a:solidFill>
                          <a:latin typeface="Arial"/>
                          <a:ea typeface="+mn-ea"/>
                          <a:cs typeface="+mn-cs"/>
                        </a:rPr>
                        <a:t>90.7</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26.7</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3"/>
                  </a:ext>
                </a:extLst>
              </a:tr>
              <a:tr h="272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dk1"/>
                          </a:solidFill>
                          <a:latin typeface="Arial"/>
                          <a:ea typeface="+mn-ea"/>
                          <a:cs typeface="+mn-cs"/>
                        </a:rPr>
                        <a:t>arc length [km]</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400" b="1" kern="1200" dirty="0">
                          <a:solidFill>
                            <a:srgbClr val="FF0000"/>
                          </a:solidFill>
                          <a:latin typeface="Arial"/>
                          <a:ea typeface="+mn-ea"/>
                          <a:cs typeface="+mn-cs"/>
                        </a:rPr>
                        <a:t>76.9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de-AT" sz="1400" b="1" kern="1200" dirty="0">
                          <a:solidFill>
                            <a:schemeClr val="tx1"/>
                          </a:solidFill>
                          <a:latin typeface="Arial"/>
                          <a:ea typeface="+mn-ea"/>
                          <a:cs typeface="+mn-cs"/>
                        </a:rPr>
                        <a:t>22.5</a:t>
                      </a:r>
                    </a:p>
                  </a:txBody>
                  <a:tcPr marL="91439" marR="91439" marT="45726" marB="45726">
                    <a:lnL w="12700" cmpd="sng">
                      <a:solidFill>
                        <a:prstClr val="black"/>
                      </a:solidFill>
                      <a:prstDash val="soli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4"/>
                  </a:ext>
                </a:extLst>
              </a:tr>
              <a:tr h="2728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beam current [A]</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0.5</a:t>
                      </a: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1.1</a:t>
                      </a:r>
                    </a:p>
                  </a:txBody>
                  <a:tcPr marL="91439" marR="91439" marT="45726" marB="45726">
                    <a:lnL w="12700" cmpd="sng">
                      <a:solidFill>
                        <a:prstClr val="black"/>
                      </a:solidFill>
                      <a:prstDash val="soli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a:solidFill>
                            <a:schemeClr val="tx1"/>
                          </a:solidFill>
                          <a:latin typeface="Arial"/>
                          <a:ea typeface="+mn-ea"/>
                          <a:cs typeface="+mn-cs"/>
                        </a:rPr>
                        <a:t>0.58</a:t>
                      </a:r>
                      <a:endParaRPr kumimoji="0" lang="de-AT"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intensity  [10</a:t>
                      </a:r>
                      <a:r>
                        <a:rPr kumimoji="0" lang="en-GB" sz="1400" b="1" kern="1200" baseline="30000" dirty="0">
                          <a:solidFill>
                            <a:schemeClr val="dk1"/>
                          </a:solidFill>
                          <a:latin typeface="Arial"/>
                          <a:ea typeface="+mn-ea"/>
                          <a:cs typeface="+mn-cs"/>
                        </a:rPr>
                        <a:t>11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rgbClr val="FF0000"/>
                          </a:solidFill>
                          <a:latin typeface="Arial"/>
                          <a:ea typeface="+mn-ea"/>
                          <a:cs typeface="+mn-cs"/>
                        </a:rPr>
                        <a:t>1</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1.15</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a:solidFill>
                            <a:schemeClr val="dk1"/>
                          </a:solidFill>
                          <a:latin typeface="Arial"/>
                          <a:ea typeface="+mn-ea"/>
                          <a:cs typeface="+mn-cs"/>
                        </a:rPr>
                        <a:t>bunch spacing  [ns]</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25</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07"/>
                  </a:ext>
                </a:extLst>
              </a:tr>
              <a:tr h="247241">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400" b="1" kern="1200" dirty="0" err="1">
                          <a:solidFill>
                            <a:schemeClr val="dk1"/>
                          </a:solidFill>
                          <a:latin typeface="Arial"/>
                          <a:ea typeface="+mn-ea"/>
                          <a:cs typeface="+mn-cs"/>
                        </a:rPr>
                        <a:t>synchr</a:t>
                      </a:r>
                      <a:r>
                        <a:rPr kumimoji="0" lang="en-GB" sz="1400" b="1" kern="1200" dirty="0">
                          <a:solidFill>
                            <a:schemeClr val="dk1"/>
                          </a:solidFill>
                          <a:latin typeface="Arial"/>
                          <a:ea typeface="+mn-ea"/>
                          <a:cs typeface="+mn-cs"/>
                        </a:rPr>
                        <a:t>. rad. power / ring [kW]</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US" sz="1400" b="1" kern="1200" dirty="0">
                          <a:solidFill>
                            <a:srgbClr val="FF0000"/>
                          </a:solidFill>
                          <a:latin typeface="Arial"/>
                          <a:ea typeface="+mn-ea"/>
                          <a:cs typeface="+mn-cs"/>
                        </a:rPr>
                        <a:t>1</a:t>
                      </a:r>
                      <a:r>
                        <a:rPr kumimoji="0" lang="en-GB" sz="1400" b="1" kern="1200" dirty="0">
                          <a:solidFill>
                            <a:srgbClr val="FF0000"/>
                          </a:solidFill>
                          <a:latin typeface="Arial"/>
                          <a:ea typeface="+mn-ea"/>
                          <a:cs typeface="+mn-cs"/>
                        </a:rPr>
                        <a:t>020 - 4250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400" b="1" kern="1200" dirty="0">
                          <a:solidFill>
                            <a:schemeClr val="tx1"/>
                          </a:solidFill>
                          <a:latin typeface="Arial"/>
                          <a:ea typeface="+mn-ea"/>
                          <a:cs typeface="+mn-cs"/>
                        </a:rPr>
                        <a:t>7.3</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8"/>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SR</a:t>
                      </a:r>
                      <a:r>
                        <a:rPr kumimoji="0" lang="en-GB" sz="1400" b="1" kern="1200" baseline="0" dirty="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13 - 54</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a:solidFill>
                            <a:schemeClr val="tx1"/>
                          </a:solidFill>
                          <a:latin typeface="Arial"/>
                          <a:ea typeface="+mn-ea"/>
                          <a:cs typeface="+mn-cs"/>
                        </a:rPr>
                        <a:t>0.17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panose="020B0604020202020204" pitchFamily="34" charset="0"/>
                          <a:ea typeface="+mn-ea"/>
                          <a:cs typeface="Arial" panose="020B0604020202020204" pitchFamily="34" charset="0"/>
                        </a:rPr>
                        <a:t>long. emit. damping time [h]</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chemeClr val="tx1"/>
                          </a:solidFill>
                          <a:latin typeface="Arial"/>
                          <a:ea typeface="+mn-ea"/>
                          <a:cs typeface="+mn-cs"/>
                        </a:rPr>
                        <a:t>0.77 – 0.26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baseline="0" dirty="0">
                          <a:solidFill>
                            <a:schemeClr val="tx1"/>
                          </a:solidFill>
                          <a:latin typeface="Arial"/>
                          <a:ea typeface="+mn-ea"/>
                          <a:cs typeface="+mn-cs"/>
                        </a:rPr>
                        <a:t> 12.9</a:t>
                      </a:r>
                    </a:p>
                  </a:txBody>
                  <a:tcPr marL="91439" marR="91439" marT="45726" marB="45726">
                    <a:lnL w="12700" cap="flat" cmpd="sng" algn="ctr">
                      <a:solidFill>
                        <a:prstClr val="black"/>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CH"/>
                    </a:p>
                  </a:txBody>
                  <a:tcPr/>
                </a:tc>
                <a:extLst>
                  <a:ext uri="{0D108BD9-81ED-4DB2-BD59-A6C34878D82A}">
                    <a16:rowId xmlns:a16="http://schemas.microsoft.com/office/drawing/2014/main" val="10010"/>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400" b="1" kern="1200" dirty="0">
                          <a:solidFill>
                            <a:schemeClr val="dk1"/>
                          </a:solidFill>
                          <a:latin typeface="Arial"/>
                          <a:ea typeface="+mn-ea"/>
                          <a:cs typeface="+mn-cs"/>
                        </a:rPr>
                        <a:t>peak luminosity [10</a:t>
                      </a:r>
                      <a:r>
                        <a:rPr kumimoji="0" lang="en-US" sz="1400" b="1" kern="1200" baseline="30000" dirty="0">
                          <a:solidFill>
                            <a:schemeClr val="dk1"/>
                          </a:solidFill>
                          <a:latin typeface="Arial"/>
                          <a:ea typeface="+mn-ea"/>
                          <a:cs typeface="+mn-cs"/>
                        </a:rPr>
                        <a:t>34</a:t>
                      </a:r>
                      <a:r>
                        <a:rPr kumimoji="0" lang="en-US" sz="1400" b="1" kern="1200" dirty="0">
                          <a:solidFill>
                            <a:schemeClr val="dk1"/>
                          </a:solidFill>
                          <a:latin typeface="Arial"/>
                          <a:ea typeface="+mn-ea"/>
                          <a:cs typeface="+mn-cs"/>
                        </a:rPr>
                        <a:t> cm</a:t>
                      </a:r>
                      <a:r>
                        <a:rPr kumimoji="0" lang="en-US" sz="1400" b="1" kern="1200" baseline="30000" dirty="0">
                          <a:solidFill>
                            <a:schemeClr val="dk1"/>
                          </a:solidFill>
                          <a:latin typeface="Arial"/>
                          <a:ea typeface="+mn-ea"/>
                          <a:cs typeface="+mn-cs"/>
                        </a:rPr>
                        <a:t>-2</a:t>
                      </a:r>
                      <a:r>
                        <a:rPr kumimoji="0" lang="en-US" sz="1400" b="1" kern="1200" dirty="0">
                          <a:solidFill>
                            <a:schemeClr val="dk1"/>
                          </a:solidFill>
                          <a:latin typeface="Arial"/>
                          <a:ea typeface="+mn-ea"/>
                          <a:cs typeface="+mn-cs"/>
                        </a:rPr>
                        <a:t>s</a:t>
                      </a:r>
                      <a:r>
                        <a:rPr kumimoji="0" lang="en-US" sz="1400" b="1" kern="1200" baseline="30000" dirty="0">
                          <a:solidFill>
                            <a:schemeClr val="dk1"/>
                          </a:solidFill>
                          <a:latin typeface="Arial"/>
                          <a:ea typeface="+mn-ea"/>
                          <a:cs typeface="+mn-cs"/>
                        </a:rPr>
                        <a:t>-1</a:t>
                      </a:r>
                      <a:r>
                        <a:rPr kumimoji="0" lang="en-US" sz="1400" b="1" kern="1200" dirty="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dirty="0">
                          <a:solidFill>
                            <a:srgbClr val="FF0000"/>
                          </a:solidFill>
                          <a:latin typeface="Arial"/>
                          <a:ea typeface="+mn-ea"/>
                          <a:cs typeface="+mn-cs"/>
                        </a:rPr>
                        <a:t>~</a:t>
                      </a:r>
                      <a:r>
                        <a:rPr lang="en-US" sz="1400" b="1" dirty="0">
                          <a:solidFill>
                            <a:srgbClr val="FF0000"/>
                          </a:solidFill>
                        </a:rPr>
                        <a:t>30</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400" b="1" kern="1200">
                          <a:solidFill>
                            <a:schemeClr val="tx1"/>
                          </a:solidFill>
                          <a:latin typeface="Arial"/>
                          <a:ea typeface="+mn-ea"/>
                          <a:cs typeface="+mn-cs"/>
                        </a:rPr>
                        <a:t>5 (lev.)</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1</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1"/>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events/bunch crossing</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~1000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400" b="1" kern="1200" dirty="0">
                          <a:solidFill>
                            <a:schemeClr val="tx1"/>
                          </a:solidFill>
                          <a:latin typeface="Arial"/>
                          <a:ea typeface="+mn-ea"/>
                          <a:cs typeface="+mn-cs"/>
                        </a:rPr>
                        <a:t>132 </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27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2"/>
                  </a:ext>
                </a:extLst>
              </a:tr>
              <a:tr h="24724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400" b="1" kern="1200" dirty="0">
                          <a:solidFill>
                            <a:schemeClr val="dk1"/>
                          </a:solidFill>
                          <a:latin typeface="Arial"/>
                          <a:ea typeface="+mn-ea"/>
                          <a:cs typeface="+mn-cs"/>
                        </a:rPr>
                        <a:t>stored energy/beam [GJ]</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6.1 - 8.9</a:t>
                      </a:r>
                      <a:endParaRPr kumimoji="0" lang="en-GB" sz="1400" b="1" kern="1200" dirty="0">
                        <a:solidFill>
                          <a:srgbClr val="FF0000"/>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400" b="1" kern="1200" dirty="0">
                          <a:solidFill>
                            <a:schemeClr val="tx1"/>
                          </a:solidFill>
                          <a:latin typeface="Arial"/>
                          <a:ea typeface="+mn-ea"/>
                          <a:cs typeface="+mn-cs"/>
                        </a:rPr>
                        <a:t>0.7</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a:solidFill>
                            <a:schemeClr val="tx1"/>
                          </a:solidFill>
                          <a:latin typeface="Arial"/>
                          <a:ea typeface="+mn-ea"/>
                          <a:cs typeface="+mn-cs"/>
                        </a:rPr>
                        <a:t>0.36</a:t>
                      </a:r>
                      <a:endParaRPr kumimoji="0" lang="en-GB" sz="1400" b="1" kern="1200" dirty="0">
                        <a:solidFill>
                          <a:schemeClr val="tx1"/>
                        </a:solidFill>
                        <a:latin typeface="Arial"/>
                        <a:ea typeface="+mn-ea"/>
                        <a:cs typeface="+mn-cs"/>
                      </a:endParaRP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3"/>
                  </a:ext>
                </a:extLst>
              </a:tr>
              <a:tr h="24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chemeClr val="dk1"/>
                          </a:solidFill>
                          <a:latin typeface="Arial"/>
                          <a:ea typeface="+mn-ea"/>
                          <a:cs typeface="+mn-cs"/>
                        </a:rPr>
                        <a:t>Integrated luminosity/main IP [fb</a:t>
                      </a:r>
                      <a:r>
                        <a:rPr kumimoji="0" lang="en-GB" sz="1400" b="1" kern="1200" baseline="30000" dirty="0">
                          <a:solidFill>
                            <a:schemeClr val="dk1"/>
                          </a:solidFill>
                          <a:latin typeface="Arial"/>
                          <a:ea typeface="+mn-ea"/>
                          <a:cs typeface="+mn-cs"/>
                        </a:rPr>
                        <a:t>-1</a:t>
                      </a:r>
                      <a:r>
                        <a:rPr kumimoji="0" lang="en-GB" sz="1400" b="1" kern="1200" dirty="0">
                          <a:solidFill>
                            <a:schemeClr val="dk1"/>
                          </a:solidFill>
                          <a:latin typeface="Arial"/>
                          <a:ea typeface="+mn-ea"/>
                          <a:cs typeface="+mn-cs"/>
                        </a:rPr>
                        <a:t>]</a:t>
                      </a:r>
                    </a:p>
                  </a:txBody>
                  <a:tcPr marL="91439" marR="91439" marT="45726" marB="45726">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a:solidFill>
                            <a:srgbClr val="FF0000"/>
                          </a:solidFill>
                          <a:latin typeface="Arial"/>
                          <a:ea typeface="+mn-ea"/>
                          <a:cs typeface="+mn-cs"/>
                        </a:rPr>
                        <a:t>20000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3000</a:t>
                      </a:r>
                    </a:p>
                  </a:txBody>
                  <a:tcPr marL="91439" marR="91439" marT="45726" marB="45726">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a:solidFill>
                            <a:schemeClr val="tx1"/>
                          </a:solidFill>
                          <a:latin typeface="Arial"/>
                          <a:ea typeface="+mn-ea"/>
                          <a:cs typeface="+mn-cs"/>
                        </a:rPr>
                        <a:t>300</a:t>
                      </a:r>
                    </a:p>
                  </a:txBody>
                  <a:tcPr marL="91439" marR="91439" marT="45726" marB="45726">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507897425"/>
                  </a:ext>
                </a:extLst>
              </a:tr>
            </a:tbl>
          </a:graphicData>
        </a:graphic>
      </p:graphicFrame>
      <p:sp>
        <p:nvSpPr>
          <p:cNvPr id="2" name="TextBox 1">
            <a:extLst>
              <a:ext uri="{FF2B5EF4-FFF2-40B4-BE49-F238E27FC236}">
                <a16:creationId xmlns:a16="http://schemas.microsoft.com/office/drawing/2014/main" id="{777C0754-31A7-366F-1247-2C85FFF82751}"/>
              </a:ext>
            </a:extLst>
          </p:cNvPr>
          <p:cNvSpPr txBox="1"/>
          <p:nvPr/>
        </p:nvSpPr>
        <p:spPr>
          <a:xfrm>
            <a:off x="9117368" y="901998"/>
            <a:ext cx="2991774" cy="281615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Arial"/>
                <a:ea typeface="+mn-ea"/>
                <a:cs typeface="+mn-cs"/>
              </a:rPr>
              <a:t>With FCC-</a:t>
            </a:r>
            <a:r>
              <a:rPr kumimoji="0" lang="en-GB" sz="1800" b="1" i="0" u="none" strike="noStrike" kern="1200" cap="none" spc="0" normalizeH="0" baseline="0" noProof="0" dirty="0" err="1">
                <a:ln>
                  <a:noFill/>
                </a:ln>
                <a:solidFill>
                  <a:srgbClr val="0000FF"/>
                </a:solidFill>
                <a:effectLst/>
                <a:uLnTx/>
                <a:uFillTx/>
                <a:latin typeface="Arial"/>
                <a:ea typeface="+mn-ea"/>
                <a:cs typeface="+mn-cs"/>
              </a:rPr>
              <a:t>hh</a:t>
            </a:r>
            <a:r>
              <a:rPr kumimoji="0" lang="en-GB" sz="1800" b="1" i="0" u="none" strike="noStrike" kern="1200" cap="none" spc="0" normalizeH="0" baseline="0" noProof="0" dirty="0">
                <a:ln>
                  <a:noFill/>
                </a:ln>
                <a:solidFill>
                  <a:srgbClr val="0000FF"/>
                </a:solidFill>
                <a:effectLst/>
                <a:uLnTx/>
                <a:uFillTx/>
                <a:latin typeface="Arial"/>
                <a:ea typeface="+mn-ea"/>
                <a:cs typeface="+mn-cs"/>
              </a:rPr>
              <a:t> after FCC-</a:t>
            </a:r>
            <a:r>
              <a:rPr kumimoji="0" lang="en-GB" sz="1800" b="1" i="0" u="none" strike="noStrike" kern="1200" cap="none" spc="0" normalizeH="0" baseline="0" noProof="0" dirty="0" err="1">
                <a:ln>
                  <a:noFill/>
                </a:ln>
                <a:solidFill>
                  <a:srgbClr val="0000FF"/>
                </a:solidFill>
                <a:effectLst/>
                <a:uLnTx/>
                <a:uFillTx/>
                <a:latin typeface="Arial"/>
                <a:ea typeface="+mn-ea"/>
                <a:cs typeface="+mn-cs"/>
              </a:rPr>
              <a:t>ee</a:t>
            </a:r>
            <a:r>
              <a:rPr kumimoji="0" lang="en-GB" sz="1800" b="1" i="0" u="none" strike="noStrike" kern="1200" cap="none" spc="0" normalizeH="0" baseline="0" noProof="0" dirty="0">
                <a:ln>
                  <a:noFill/>
                </a:ln>
                <a:solidFill>
                  <a:srgbClr val="0000FF"/>
                </a:solidFill>
                <a:effectLst/>
                <a:uLnTx/>
                <a:uFillTx/>
                <a:latin typeface="Arial"/>
                <a:ea typeface="+mn-ea"/>
                <a:cs typeface="+mn-cs"/>
              </a:rPr>
              <a:t>: significant amount of time for high-field magnet R&amp;D,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Arial"/>
                <a:ea typeface="+mn-ea"/>
                <a:cs typeface="+mn-cs"/>
              </a:rPr>
              <a:t>aiming at highest possible collision energies</a:t>
            </a:r>
            <a:endParaRPr kumimoji="0" lang="en-US" sz="1800" b="1" i="0" u="none" strike="noStrike" kern="1200" cap="none" spc="0" normalizeH="0" baseline="0" noProof="0" dirty="0">
              <a:ln>
                <a:noFill/>
              </a:ln>
              <a:solidFill>
                <a:srgbClr val="0000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a:ea typeface="+mn-ea"/>
                <a:cs typeface="+mn-cs"/>
              </a:rPr>
              <a:t>Target field range for cryo-magnet R&amp;D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H" sz="1500" b="0" i="0" u="none" strike="noStrike" kern="1200" cap="none" spc="0" normalizeH="0" baseline="0" noProof="0" dirty="0">
              <a:ln>
                <a:noFill/>
              </a:ln>
              <a:solidFill>
                <a:srgbClr val="0000FF"/>
              </a:solidFill>
              <a:effectLst/>
              <a:uLnTx/>
              <a:uFillTx/>
              <a:latin typeface="Arial"/>
              <a:ea typeface="+mn-ea"/>
              <a:cs typeface="+mn-cs"/>
            </a:endParaRPr>
          </a:p>
        </p:txBody>
      </p:sp>
      <p:sp>
        <p:nvSpPr>
          <p:cNvPr id="4" name="TextBox 3">
            <a:extLst>
              <a:ext uri="{FF2B5EF4-FFF2-40B4-BE49-F238E27FC236}">
                <a16:creationId xmlns:a16="http://schemas.microsoft.com/office/drawing/2014/main" id="{6BF2D3C2-93F7-FAC3-4CFE-02BF43BE18DD}"/>
              </a:ext>
            </a:extLst>
          </p:cNvPr>
          <p:cNvSpPr txBox="1"/>
          <p:nvPr/>
        </p:nvSpPr>
        <p:spPr>
          <a:xfrm>
            <a:off x="290351" y="114614"/>
            <a:ext cx="68889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FCC-hh main machine parameters</a:t>
            </a:r>
          </a:p>
        </p:txBody>
      </p:sp>
      <p:sp>
        <p:nvSpPr>
          <p:cNvPr id="3" name="Slide Number Placeholder 2">
            <a:extLst>
              <a:ext uri="{FF2B5EF4-FFF2-40B4-BE49-F238E27FC236}">
                <a16:creationId xmlns:a16="http://schemas.microsoft.com/office/drawing/2014/main" id="{77220B50-E2BD-8A3E-080F-04AFD1FE7DA8}"/>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36</a:t>
            </a:fld>
            <a:endParaRPr lang="en-US" sz="1067" dirty="0">
              <a:solidFill>
                <a:srgbClr val="0000CC"/>
              </a:solidFill>
              <a:latin typeface="Arial"/>
            </a:endParaRPr>
          </a:p>
        </p:txBody>
      </p:sp>
    </p:spTree>
    <p:extLst>
      <p:ext uri="{BB962C8B-B14F-4D97-AF65-F5344CB8AC3E}">
        <p14:creationId xmlns:p14="http://schemas.microsoft.com/office/powerpoint/2010/main" val="1800114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A96F-8DC8-9376-D7E4-2614DE62BDA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2A50604-6A53-BA32-07BD-BBE690137522}"/>
              </a:ext>
            </a:extLst>
          </p:cNvPr>
          <p:cNvPicPr>
            <a:picLocks noChangeAspect="1"/>
          </p:cNvPicPr>
          <p:nvPr/>
        </p:nvPicPr>
        <p:blipFill rotWithShape="1">
          <a:blip r:embed="rId2"/>
          <a:srcRect l="8381" t="3253" r="6624"/>
          <a:stretch/>
        </p:blipFill>
        <p:spPr>
          <a:xfrm>
            <a:off x="23949" y="2543017"/>
            <a:ext cx="4258066" cy="4314984"/>
          </a:xfrm>
          <a:prstGeom prst="rect">
            <a:avLst/>
          </a:prstGeom>
        </p:spPr>
      </p:pic>
      <p:sp>
        <p:nvSpPr>
          <p:cNvPr id="2" name="TextBox 1">
            <a:extLst>
              <a:ext uri="{FF2B5EF4-FFF2-40B4-BE49-F238E27FC236}">
                <a16:creationId xmlns:a16="http://schemas.microsoft.com/office/drawing/2014/main" id="{6232FDBA-A1E7-8B4E-95DD-604DC749419C}"/>
              </a:ext>
            </a:extLst>
          </p:cNvPr>
          <p:cNvSpPr txBox="1"/>
          <p:nvPr/>
        </p:nvSpPr>
        <p:spPr>
          <a:xfrm>
            <a:off x="266988" y="952376"/>
            <a:ext cx="7293021" cy="1543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Arial"/>
                <a:ea typeface="+mn-ea"/>
                <a:cs typeface="+mn-cs"/>
              </a:rPr>
              <a:t>Optics design activities: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Arial"/>
                <a:ea typeface="+mn-ea"/>
                <a:cs typeface="+mn-cs"/>
              </a:rPr>
              <a:t>adaptation to new layout and geometry</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Arial"/>
                <a:ea typeface="+mn-ea"/>
                <a:cs typeface="+mn-cs"/>
              </a:rPr>
              <a:t>shrink </a:t>
            </a:r>
            <a:r>
              <a:rPr kumimoji="0" lang="en-GB" sz="2000" b="0" i="0" u="none" strike="noStrike" kern="1200" cap="none" spc="0" normalizeH="0" baseline="0" noProof="0" dirty="0">
                <a:ln>
                  <a:noFill/>
                </a:ln>
                <a:solidFill>
                  <a:srgbClr val="0C377B"/>
                </a:solidFill>
                <a:effectLst/>
                <a:uLnTx/>
                <a:uFillTx/>
                <a:latin typeface="Symbol" panose="05050102010706020507" pitchFamily="18" charset="2"/>
                <a:ea typeface="+mn-ea"/>
                <a:cs typeface="+mn-cs"/>
              </a:rPr>
              <a:t>b</a:t>
            </a:r>
            <a:r>
              <a:rPr kumimoji="0" lang="en-GB" sz="2000" b="0" i="0" u="none" strike="noStrike" kern="1200" cap="none" spc="0" normalizeH="0" baseline="0" noProof="0" dirty="0">
                <a:ln>
                  <a:noFill/>
                </a:ln>
                <a:solidFill>
                  <a:srgbClr val="0C377B"/>
                </a:solidFill>
                <a:effectLst/>
                <a:uLnTx/>
                <a:uFillTx/>
                <a:latin typeface="Arial"/>
                <a:ea typeface="+mn-ea"/>
                <a:cs typeface="+mn-cs"/>
              </a:rPr>
              <a:t> collimation &amp; extraction by ~30% </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Arial"/>
                <a:ea typeface="+mn-ea"/>
                <a:cs typeface="+mn-cs"/>
              </a:rPr>
              <a:t>optics optimisation (filling factor etc.)</a:t>
            </a:r>
            <a:endPar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pic>
        <p:nvPicPr>
          <p:cNvPr id="3" name="Picture 2" descr="Chart, line chart&#10;&#10;Description automatically generated">
            <a:extLst>
              <a:ext uri="{FF2B5EF4-FFF2-40B4-BE49-F238E27FC236}">
                <a16:creationId xmlns:a16="http://schemas.microsoft.com/office/drawing/2014/main" id="{2074D0B7-2641-AA80-1557-DE68D1B82F33}"/>
              </a:ext>
            </a:extLst>
          </p:cNvPr>
          <p:cNvPicPr>
            <a:picLocks noChangeAspect="1"/>
          </p:cNvPicPr>
          <p:nvPr/>
        </p:nvPicPr>
        <p:blipFill rotWithShape="1">
          <a:blip r:embed="rId3">
            <a:extLst>
              <a:ext uri="{28A0092B-C50C-407E-A947-70E740481C1C}">
                <a14:useLocalDpi xmlns:a14="http://schemas.microsoft.com/office/drawing/2010/main" val="0"/>
              </a:ext>
            </a:extLst>
          </a:blip>
          <a:srcRect b="26453"/>
          <a:stretch/>
        </p:blipFill>
        <p:spPr>
          <a:xfrm>
            <a:off x="5475486" y="775480"/>
            <a:ext cx="3033948" cy="2231369"/>
          </a:xfrm>
          <a:prstGeom prst="rect">
            <a:avLst/>
          </a:prstGeom>
        </p:spPr>
      </p:pic>
      <p:pic>
        <p:nvPicPr>
          <p:cNvPr id="4" name="Picture 3" descr="Chart, line chart&#10;&#10;Description automatically generated">
            <a:extLst>
              <a:ext uri="{FF2B5EF4-FFF2-40B4-BE49-F238E27FC236}">
                <a16:creationId xmlns:a16="http://schemas.microsoft.com/office/drawing/2014/main" id="{71C25214-C1C3-2845-1D80-DF5EA206563A}"/>
              </a:ext>
            </a:extLst>
          </p:cNvPr>
          <p:cNvPicPr>
            <a:picLocks noChangeAspect="1"/>
          </p:cNvPicPr>
          <p:nvPr/>
        </p:nvPicPr>
        <p:blipFill rotWithShape="1">
          <a:blip r:embed="rId4">
            <a:extLst>
              <a:ext uri="{28A0092B-C50C-407E-A947-70E740481C1C}">
                <a14:useLocalDpi xmlns:a14="http://schemas.microsoft.com/office/drawing/2010/main" val="0"/>
              </a:ext>
            </a:extLst>
          </a:blip>
          <a:srcRect b="26453"/>
          <a:stretch/>
        </p:blipFill>
        <p:spPr>
          <a:xfrm>
            <a:off x="8881559" y="784358"/>
            <a:ext cx="3033947" cy="2231368"/>
          </a:xfrm>
          <a:prstGeom prst="rect">
            <a:avLst/>
          </a:prstGeom>
        </p:spPr>
      </p:pic>
      <p:sp>
        <p:nvSpPr>
          <p:cNvPr id="10" name="TextBox 9">
            <a:extLst>
              <a:ext uri="{FF2B5EF4-FFF2-40B4-BE49-F238E27FC236}">
                <a16:creationId xmlns:a16="http://schemas.microsoft.com/office/drawing/2014/main" id="{6B16E0B3-4EE0-16F1-A9CF-247AC3A1028C}"/>
              </a:ext>
            </a:extLst>
          </p:cNvPr>
          <p:cNvSpPr txBox="1"/>
          <p:nvPr/>
        </p:nvSpPr>
        <p:spPr>
          <a:xfrm>
            <a:off x="6027382" y="2955327"/>
            <a:ext cx="2269660" cy="279797"/>
          </a:xfrm>
          <a:prstGeom prst="rect">
            <a:avLst/>
          </a:prstGeom>
          <a:noFill/>
        </p:spPr>
        <p:txBody>
          <a:bodyPr wrap="none" rtlCol="0">
            <a:spAutoFit/>
          </a:bodyPr>
          <a:lstStyle>
            <a:defPPr>
              <a:defRPr lang="en-US"/>
            </a:defPPr>
            <a:lvl1pPr>
              <a:defRPr sz="1400">
                <a:solidFill>
                  <a:srgbClr val="0C37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C377B"/>
                </a:solidFill>
                <a:effectLst/>
                <a:uLnTx/>
                <a:uFillTx/>
                <a:latin typeface="Arial"/>
                <a:ea typeface="+mn-ea"/>
                <a:cs typeface="+mn-cs"/>
              </a:rPr>
              <a:t>betatron</a:t>
            </a:r>
            <a:r>
              <a:rPr kumimoji="0" lang="en-US" sz="1400" b="0" i="0" u="none" strike="noStrike" kern="1200" cap="none" spc="0" normalizeH="0" baseline="0" noProof="0" dirty="0">
                <a:ln>
                  <a:noFill/>
                </a:ln>
                <a:solidFill>
                  <a:srgbClr val="0C377B"/>
                </a:solidFill>
                <a:effectLst/>
                <a:uLnTx/>
                <a:uFillTx/>
                <a:latin typeface="Arial"/>
                <a:ea typeface="+mn-ea"/>
                <a:cs typeface="+mn-cs"/>
              </a:rPr>
              <a:t> collimation straight</a:t>
            </a:r>
            <a:endParaRPr kumimoji="0" lang="en-GB" sz="1400" b="0" i="0" u="none" strike="noStrike" kern="1200" cap="none" spc="0" normalizeH="0" baseline="0" noProof="0" dirty="0">
              <a:ln>
                <a:noFill/>
              </a:ln>
              <a:solidFill>
                <a:srgbClr val="0C377B"/>
              </a:solidFill>
              <a:effectLst/>
              <a:uLnTx/>
              <a:uFillTx/>
              <a:latin typeface="Arial"/>
              <a:ea typeface="+mn-ea"/>
              <a:cs typeface="+mn-cs"/>
            </a:endParaRPr>
          </a:p>
        </p:txBody>
      </p:sp>
      <p:sp>
        <p:nvSpPr>
          <p:cNvPr id="11" name="TextBox 10">
            <a:extLst>
              <a:ext uri="{FF2B5EF4-FFF2-40B4-BE49-F238E27FC236}">
                <a16:creationId xmlns:a16="http://schemas.microsoft.com/office/drawing/2014/main" id="{C1139BE3-36B8-3D6C-A866-B7412E3E07BD}"/>
              </a:ext>
            </a:extLst>
          </p:cNvPr>
          <p:cNvSpPr txBox="1"/>
          <p:nvPr/>
        </p:nvSpPr>
        <p:spPr>
          <a:xfrm>
            <a:off x="9759674" y="2959985"/>
            <a:ext cx="1746568" cy="2797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377B"/>
                </a:solidFill>
                <a:effectLst/>
                <a:uLnTx/>
                <a:uFillTx/>
                <a:latin typeface="Arial"/>
                <a:ea typeface="+mn-ea"/>
                <a:cs typeface="+mn-cs"/>
              </a:rPr>
              <a:t>experimental straight</a:t>
            </a:r>
            <a:endParaRPr kumimoji="0" lang="en-GB" sz="1400" b="0" i="0" u="none" strike="noStrike" kern="1200" cap="none" spc="0" normalizeH="0" baseline="0" noProof="0" dirty="0">
              <a:ln>
                <a:noFill/>
              </a:ln>
              <a:solidFill>
                <a:srgbClr val="0C377B"/>
              </a:solidFill>
              <a:effectLst/>
              <a:uLnTx/>
              <a:uFillTx/>
              <a:latin typeface="Arial"/>
              <a:ea typeface="+mn-ea"/>
              <a:cs typeface="+mn-cs"/>
            </a:endParaRPr>
          </a:p>
        </p:txBody>
      </p:sp>
      <p:sp>
        <p:nvSpPr>
          <p:cNvPr id="8" name="TextBox 7">
            <a:extLst>
              <a:ext uri="{FF2B5EF4-FFF2-40B4-BE49-F238E27FC236}">
                <a16:creationId xmlns:a16="http://schemas.microsoft.com/office/drawing/2014/main" id="{B8B78FA9-58C1-DC67-2CC1-AE50FA1C15C8}"/>
              </a:ext>
            </a:extLst>
          </p:cNvPr>
          <p:cNvSpPr txBox="1"/>
          <p:nvPr/>
        </p:nvSpPr>
        <p:spPr>
          <a:xfrm>
            <a:off x="3311350" y="6319268"/>
            <a:ext cx="1229330" cy="279797"/>
          </a:xfrm>
          <a:prstGeom prst="rect">
            <a:avLst/>
          </a:prstGeom>
          <a:solidFill>
            <a:srgbClr val="FFC0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124A"/>
                </a:solidFill>
                <a:effectLst/>
                <a:uLnTx/>
                <a:uFillTx/>
                <a:latin typeface="Arial"/>
                <a:ea typeface="+mn-ea"/>
                <a:cs typeface="+mn-cs"/>
              </a:rPr>
              <a:t>Collider Center</a:t>
            </a:r>
            <a:endParaRPr kumimoji="0" lang="en-GB" sz="1200" b="0" i="0" u="none" strike="noStrike" kern="1200" cap="none" spc="0" normalizeH="0" baseline="0" noProof="0" dirty="0">
              <a:ln>
                <a:noFill/>
              </a:ln>
              <a:solidFill>
                <a:srgbClr val="0F124A"/>
              </a:solidFill>
              <a:effectLst/>
              <a:uLnTx/>
              <a:uFillTx/>
              <a:latin typeface="Arial"/>
              <a:ea typeface="+mn-ea"/>
              <a:cs typeface="+mn-cs"/>
            </a:endParaRPr>
          </a:p>
        </p:txBody>
      </p:sp>
      <p:cxnSp>
        <p:nvCxnSpPr>
          <p:cNvPr id="9" name="Straight Arrow Connector 8">
            <a:extLst>
              <a:ext uri="{FF2B5EF4-FFF2-40B4-BE49-F238E27FC236}">
                <a16:creationId xmlns:a16="http://schemas.microsoft.com/office/drawing/2014/main" id="{4D105140-CB83-8EBF-9B30-EA95CBBB2392}"/>
              </a:ext>
            </a:extLst>
          </p:cNvPr>
          <p:cNvCxnSpPr>
            <a:cxnSpLocks/>
          </p:cNvCxnSpPr>
          <p:nvPr/>
        </p:nvCxnSpPr>
        <p:spPr>
          <a:xfrm>
            <a:off x="3548533" y="6715398"/>
            <a:ext cx="720167"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F41DCB-E79D-1C10-0EDE-09A86B11973D}"/>
              </a:ext>
            </a:extLst>
          </p:cNvPr>
          <p:cNvSpPr txBox="1"/>
          <p:nvPr/>
        </p:nvSpPr>
        <p:spPr>
          <a:xfrm>
            <a:off x="13633" y="6503556"/>
            <a:ext cx="1175976" cy="338554"/>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Valchkova</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18E4416-3833-B6E6-107A-1F387166BCF8}"/>
              </a:ext>
            </a:extLst>
          </p:cNvPr>
          <p:cNvSpPr txBox="1"/>
          <p:nvPr/>
        </p:nvSpPr>
        <p:spPr>
          <a:xfrm>
            <a:off x="8881559" y="3254651"/>
            <a:ext cx="3305728" cy="338554"/>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 Giovannozzi. G. Perez, 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Risselada</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6688E5E-7DDA-AC5C-3E62-545A696CD8EF}"/>
              </a:ext>
            </a:extLst>
          </p:cNvPr>
          <p:cNvSpPr txBox="1"/>
          <p:nvPr/>
        </p:nvSpPr>
        <p:spPr>
          <a:xfrm>
            <a:off x="4622485" y="3714616"/>
            <a:ext cx="7293021"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Arial"/>
                <a:ea typeface="+mn-ea"/>
                <a:cs typeface="+mn-cs"/>
              </a:rPr>
              <a:t>High-field cryo-magnet system design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mn-cs"/>
              </a:rPr>
              <a:t>Conceptual study of cryogenics concept and temperature layout for LTS and HTS based magnets, in view of electrical consumption.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mn-cs"/>
              </a:rPr>
              <a:t>Update of integration study for the ongoing HFM designs and scaling to preliminary HTS design.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mn-cs"/>
                <a:sym typeface="Wingdings" panose="05000000000000000000" pitchFamily="2" charset="2"/>
              </a:rPr>
              <a: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Confirmation of tunnel diameter!</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mn-cs"/>
              </a:rPr>
              <a:t>HFM R&amp;D (LTS and HTS) on technology and magnet design, aiming also at bridging the  TRL gap between HTS and Nb</a:t>
            </a:r>
            <a:r>
              <a:rPr kumimoji="0" lang="en-US" sz="2000" b="0" i="0" u="none" strike="noStrike" kern="1200" cap="none" spc="0" normalizeH="0" baseline="-25000" noProof="0" dirty="0">
                <a:ln>
                  <a:noFill/>
                </a:ln>
                <a:solidFill>
                  <a:srgbClr val="0C377B"/>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srgbClr val="0C377B"/>
                </a:solidFill>
                <a:effectLst/>
                <a:uLnTx/>
                <a:uFillTx/>
                <a:latin typeface="Calibri" panose="020F0502020204030204"/>
                <a:ea typeface="+mn-ea"/>
                <a:cs typeface="+mn-cs"/>
              </a:rPr>
              <a:t>Sn.</a:t>
            </a:r>
            <a:endPar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66BC425-74A6-F6F0-6251-C7876EF775F5}"/>
              </a:ext>
            </a:extLst>
          </p:cNvPr>
          <p:cNvSpPr txBox="1"/>
          <p:nvPr/>
        </p:nvSpPr>
        <p:spPr>
          <a:xfrm>
            <a:off x="23949" y="47109"/>
            <a:ext cx="113306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Key activities on FCC-hh: </a:t>
            </a:r>
            <a:r>
              <a:rPr kumimoji="0" lang="en-GB" sz="3200" b="0" i="0" u="none" strike="noStrike" kern="1200" cap="none" spc="0" normalizeH="0" baseline="0" noProof="0" dirty="0" err="1">
                <a:ln>
                  <a:noFill/>
                </a:ln>
                <a:solidFill>
                  <a:srgbClr val="0F124A"/>
                </a:solidFill>
                <a:effectLst/>
                <a:uLnTx/>
                <a:uFillTx/>
                <a:latin typeface="Arial"/>
                <a:ea typeface="+mn-ea"/>
                <a:cs typeface="+mn-cs"/>
              </a:rPr>
              <a:t>cryo</a:t>
            </a:r>
            <a:r>
              <a:rPr kumimoji="0" lang="en-GB" sz="3200" b="0" i="0" u="none" strike="noStrike" kern="1200" cap="none" spc="0" normalizeH="0" baseline="0" noProof="0" dirty="0">
                <a:ln>
                  <a:noFill/>
                </a:ln>
                <a:solidFill>
                  <a:srgbClr val="0F124A"/>
                </a:solidFill>
                <a:effectLst/>
                <a:uLnTx/>
                <a:uFillTx/>
                <a:latin typeface="Arial"/>
                <a:ea typeface="+mn-ea"/>
                <a:cs typeface="+mn-cs"/>
              </a:rPr>
              <a:t> magnet system, optics design</a:t>
            </a:r>
          </a:p>
        </p:txBody>
      </p:sp>
      <p:sp>
        <p:nvSpPr>
          <p:cNvPr id="5" name="Slide Number Placeholder 2">
            <a:extLst>
              <a:ext uri="{FF2B5EF4-FFF2-40B4-BE49-F238E27FC236}">
                <a16:creationId xmlns:a16="http://schemas.microsoft.com/office/drawing/2014/main" id="{01BEF04A-302D-FD26-3A85-F5F5F9AEFE8B}"/>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37</a:t>
            </a:fld>
            <a:endParaRPr lang="en-US" sz="1067" dirty="0">
              <a:solidFill>
                <a:srgbClr val="0000CC"/>
              </a:solidFill>
              <a:latin typeface="Arial"/>
            </a:endParaRPr>
          </a:p>
        </p:txBody>
      </p:sp>
    </p:spTree>
    <p:extLst>
      <p:ext uri="{BB962C8B-B14F-4D97-AF65-F5344CB8AC3E}">
        <p14:creationId xmlns:p14="http://schemas.microsoft.com/office/powerpoint/2010/main" val="3379335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AA3D-256A-8BB9-3761-42AE6CE8A1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67A0E6-634A-A057-00A3-EDEF7E3AD72D}"/>
              </a:ext>
            </a:extLst>
          </p:cNvPr>
          <p:cNvSpPr>
            <a:spLocks noGrp="1"/>
          </p:cNvSpPr>
          <p:nvPr>
            <p:ph type="ctrTitle"/>
          </p:nvPr>
        </p:nvSpPr>
        <p:spPr/>
        <p:txBody>
          <a:bodyPr/>
          <a:lstStyle/>
          <a:p>
            <a:r>
              <a:rPr lang="fr-CH" dirty="0"/>
              <a:t>Collaboration</a:t>
            </a:r>
            <a:endParaRPr lang="en-CH" dirty="0"/>
          </a:p>
        </p:txBody>
      </p:sp>
      <p:sp>
        <p:nvSpPr>
          <p:cNvPr id="3" name="Slide Number Placeholder 2">
            <a:extLst>
              <a:ext uri="{FF2B5EF4-FFF2-40B4-BE49-F238E27FC236}">
                <a16:creationId xmlns:a16="http://schemas.microsoft.com/office/drawing/2014/main" id="{475A13CD-2C93-8B90-3996-B8D831E9DBFC}"/>
              </a:ext>
            </a:extLst>
          </p:cNvPr>
          <p:cNvSpPr>
            <a:spLocks noGrp="1"/>
          </p:cNvSpPr>
          <p:nvPr>
            <p:ph type="sldNum" sz="quarter" idx="12"/>
          </p:nvPr>
        </p:nvSpPr>
        <p:spPr/>
        <p:txBody>
          <a:bodyPr/>
          <a:lstStyle/>
          <a:p>
            <a:pPr defTabSz="914280"/>
            <a:fld id="{88A1DFE4-5FC5-43BD-BB7E-75EAD82B965F}" type="slidenum">
              <a:rPr lang="en-US">
                <a:solidFill>
                  <a:srgbClr val="FFFFFF"/>
                </a:solidFill>
                <a:latin typeface="Arial"/>
              </a:rPr>
              <a:pPr defTabSz="914280"/>
              <a:t>38</a:t>
            </a:fld>
            <a:endParaRPr lang="en-US" dirty="0">
              <a:solidFill>
                <a:srgbClr val="FFFFFF"/>
              </a:solidFill>
              <a:latin typeface="Arial"/>
            </a:endParaRPr>
          </a:p>
        </p:txBody>
      </p:sp>
    </p:spTree>
    <p:extLst>
      <p:ext uri="{BB962C8B-B14F-4D97-AF65-F5344CB8AC3E}">
        <p14:creationId xmlns:p14="http://schemas.microsoft.com/office/powerpoint/2010/main" val="2488643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247C2-B0AC-E22C-BA9F-40166F97D4E7}"/>
              </a:ext>
            </a:extLst>
          </p:cNvPr>
          <p:cNvPicPr>
            <a:picLocks noChangeAspect="1"/>
          </p:cNvPicPr>
          <p:nvPr/>
        </p:nvPicPr>
        <p:blipFill>
          <a:blip r:embed="rId2"/>
          <a:srcRect l="4090" r="949"/>
          <a:stretch/>
        </p:blipFill>
        <p:spPr>
          <a:xfrm>
            <a:off x="0" y="770698"/>
            <a:ext cx="12180489" cy="6087302"/>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4" name="Rectangle: Rounded Corners 13">
            <a:extLst>
              <a:ext uri="{FF2B5EF4-FFF2-40B4-BE49-F238E27FC236}">
                <a16:creationId xmlns:a16="http://schemas.microsoft.com/office/drawing/2014/main" id="{9EEE16FB-9D4A-049F-1947-B5A561A4BFFD}"/>
              </a:ext>
            </a:extLst>
          </p:cNvPr>
          <p:cNvSpPr/>
          <p:nvPr/>
        </p:nvSpPr>
        <p:spPr>
          <a:xfrm>
            <a:off x="5736558" y="5400136"/>
            <a:ext cx="1272976" cy="1229264"/>
          </a:xfrm>
          <a:prstGeom prst="roundRect">
            <a:avLst/>
          </a:prstGeom>
          <a:solidFill>
            <a:srgbClr val="0000FF"/>
          </a:solidFill>
          <a:ln w="12700" cap="flat" cmpd="sng" algn="ctr">
            <a:solidFill>
              <a:srgbClr val="0000FF">
                <a:shade val="15000"/>
              </a:srgbClr>
            </a:solidFill>
            <a:prstDash val="solid"/>
            <a:miter lim="800000"/>
          </a:ln>
          <a:effectLst/>
        </p:spPr>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155 Institutes</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436829D4-8851-1BE6-7B50-82E2BAF11F8A}"/>
              </a:ext>
            </a:extLst>
          </p:cNvPr>
          <p:cNvSpPr/>
          <p:nvPr/>
        </p:nvSpPr>
        <p:spPr>
          <a:xfrm>
            <a:off x="7077520" y="5400136"/>
            <a:ext cx="1272976" cy="1229264"/>
          </a:xfrm>
          <a:prstGeom prst="roundRect">
            <a:avLst/>
          </a:prstGeom>
          <a:solidFill>
            <a:srgbClr val="8F3DFF"/>
          </a:solidFill>
          <a:ln w="12700" cap="flat" cmpd="sng" algn="ctr">
            <a:solidFill>
              <a:srgbClr val="8F3DFF">
                <a:shade val="15000"/>
              </a:srgbClr>
            </a:solidFill>
            <a:prstDash val="solid"/>
            <a:miter lim="800000"/>
          </a:ln>
          <a:effectLst/>
        </p:spPr>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36 countries</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 + </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CERN</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pic>
        <p:nvPicPr>
          <p:cNvPr id="16" name="Picture 15" descr="A blue flag with yellow stars&#10;&#10;Description automatically generated">
            <a:extLst>
              <a:ext uri="{FF2B5EF4-FFF2-40B4-BE49-F238E27FC236}">
                <a16:creationId xmlns:a16="http://schemas.microsoft.com/office/drawing/2014/main" id="{8EDFB768-62F7-1F50-FD69-398AA074F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995" y="5460521"/>
            <a:ext cx="1756286" cy="1168879"/>
          </a:xfrm>
          <a:prstGeom prst="rect">
            <a:avLst/>
          </a:prstGeom>
        </p:spPr>
      </p:pic>
      <p:pic>
        <p:nvPicPr>
          <p:cNvPr id="18" name="Picture 17" descr="A logo with text and a circle&#10;&#10;Description automatically generated">
            <a:extLst>
              <a:ext uri="{FF2B5EF4-FFF2-40B4-BE49-F238E27FC236}">
                <a16:creationId xmlns:a16="http://schemas.microsoft.com/office/drawing/2014/main" id="{7328748B-89A8-DD32-02CD-ADFDEA28951C}"/>
              </a:ext>
            </a:extLst>
          </p:cNvPr>
          <p:cNvPicPr>
            <a:picLocks noChangeAspect="1"/>
          </p:cNvPicPr>
          <p:nvPr/>
        </p:nvPicPr>
        <p:blipFill rotWithShape="1">
          <a:blip r:embed="rId5">
            <a:extLst>
              <a:ext uri="{28A0092B-C50C-407E-A947-70E740481C1C}">
                <a14:useLocalDpi xmlns:a14="http://schemas.microsoft.com/office/drawing/2010/main" val="0"/>
              </a:ext>
            </a:extLst>
          </a:blip>
          <a:srcRect l="13687" r="10025"/>
          <a:stretch/>
        </p:blipFill>
        <p:spPr>
          <a:xfrm>
            <a:off x="10177780" y="5451444"/>
            <a:ext cx="2002709" cy="1199626"/>
          </a:xfrm>
          <a:prstGeom prst="rect">
            <a:avLst/>
          </a:prstGeom>
        </p:spPr>
      </p:pic>
      <p:sp>
        <p:nvSpPr>
          <p:cNvPr id="19" name="Rectangle 18">
            <a:extLst>
              <a:ext uri="{FF2B5EF4-FFF2-40B4-BE49-F238E27FC236}">
                <a16:creationId xmlns:a16="http://schemas.microsoft.com/office/drawing/2014/main" id="{95CEEA3F-0EF5-6780-6CC3-873A8DFCE7AB}"/>
              </a:ext>
            </a:extLst>
          </p:cNvPr>
          <p:cNvSpPr/>
          <p:nvPr/>
        </p:nvSpPr>
        <p:spPr>
          <a:xfrm>
            <a:off x="253969" y="953114"/>
            <a:ext cx="11745373" cy="1015663"/>
          </a:xfrm>
          <a:prstGeom prst="rect">
            <a:avLst/>
          </a:prstGeom>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Arial"/>
                <a:ea typeface="+mn-ea"/>
                <a:cs typeface="+mn-cs"/>
              </a:rPr>
              <a:t>Increasing international collaboration as a prerequisite for success:</a:t>
            </a:r>
            <a:br>
              <a:rPr kumimoji="0" lang="en-GB" sz="2000" b="1" i="0" u="none" strike="noStrike" kern="1200" cap="none" spc="0" normalizeH="0" baseline="0" noProof="0" dirty="0">
                <a:ln>
                  <a:noFill/>
                </a:ln>
                <a:solidFill>
                  <a:srgbClr val="002060"/>
                </a:solidFill>
                <a:effectLst/>
                <a:uLnTx/>
                <a:uFillTx/>
                <a:latin typeface="Arial"/>
                <a:ea typeface="+mn-ea"/>
                <a:cs typeface="+mn-cs"/>
              </a:rPr>
            </a:br>
            <a:r>
              <a:rPr kumimoji="0" lang="en-GB" sz="2000" b="1" i="0" u="none" strike="noStrike" kern="1200" cap="none" spc="0" normalizeH="0" baseline="0" noProof="0" dirty="0">
                <a:ln>
                  <a:noFill/>
                </a:ln>
                <a:solidFill>
                  <a:srgbClr val="002060"/>
                </a:solidFill>
                <a:effectLst/>
                <a:uLnTx/>
                <a:uFillTx/>
                <a:latin typeface="Arial"/>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002060"/>
                </a:solidFill>
                <a:effectLst/>
                <a:uLnTx/>
                <a:uFillTx/>
                <a:latin typeface="Arial"/>
                <a:ea typeface="+mn-ea"/>
                <a:cs typeface="+mn-cs"/>
              </a:rPr>
              <a:t>links with </a:t>
            </a:r>
            <a:r>
              <a:rPr kumimoji="0" lang="en-GB" sz="2000" b="1" i="0" u="none" strike="noStrike" kern="1200" cap="none" spc="0" normalizeH="0" baseline="0" noProof="0" dirty="0">
                <a:ln>
                  <a:noFill/>
                </a:ln>
                <a:solidFill>
                  <a:srgbClr val="002060"/>
                </a:solidFill>
                <a:effectLst/>
                <a:uLnTx/>
                <a:uFillTx/>
                <a:latin typeface="Arial"/>
                <a:ea typeface="+mn-ea"/>
                <a:cs typeface="+mn-cs"/>
              </a:rPr>
              <a:t>science, research &amp; development </a:t>
            </a:r>
            <a:r>
              <a:rPr kumimoji="0" lang="en-GB" sz="2000" b="0" i="0" u="none" strike="noStrike" kern="1200" cap="none" spc="0" normalizeH="0" baseline="0" noProof="0" dirty="0">
                <a:ln>
                  <a:noFill/>
                </a:ln>
                <a:solidFill>
                  <a:srgbClr val="002060"/>
                </a:solidFill>
                <a:effectLst/>
                <a:uLnTx/>
                <a:uFillTx/>
                <a:latin typeface="Arial"/>
                <a:ea typeface="+mn-ea"/>
                <a:cs typeface="+mn-cs"/>
              </a:rPr>
              <a:t>and </a:t>
            </a:r>
            <a:r>
              <a:rPr kumimoji="0" lang="en-GB" sz="2000" b="1" i="0" u="none" strike="noStrike" kern="1200" cap="none" spc="0" normalizeH="0" baseline="0" noProof="0" dirty="0">
                <a:ln>
                  <a:noFill/>
                </a:ln>
                <a:solidFill>
                  <a:srgbClr val="002060"/>
                </a:solidFill>
                <a:effectLst/>
                <a:uLnTx/>
                <a:uFillTx/>
                <a:latin typeface="Arial"/>
                <a:ea typeface="+mn-ea"/>
                <a:cs typeface="+mn-cs"/>
              </a:rPr>
              <a:t>high-tech industry </a:t>
            </a:r>
            <a:r>
              <a:rPr kumimoji="0" lang="en-GB" sz="2000" b="0" i="0" u="none" strike="noStrike" kern="1200" cap="none" spc="0" normalizeH="0" baseline="0" noProof="0" dirty="0">
                <a:ln>
                  <a:noFill/>
                </a:ln>
                <a:solidFill>
                  <a:srgbClr val="002060"/>
                </a:solidFill>
                <a:effectLst/>
                <a:uLnTx/>
                <a:uFillTx/>
                <a:latin typeface="Arial"/>
                <a:ea typeface="+mn-ea"/>
                <a:cs typeface="+mn-cs"/>
              </a:rPr>
              <a:t>will be essential to further advance and prepare the implementation of FCC</a:t>
            </a: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p:txBody>
      </p:sp>
      <p:sp>
        <p:nvSpPr>
          <p:cNvPr id="20" name="TextBox 19">
            <a:extLst>
              <a:ext uri="{FF2B5EF4-FFF2-40B4-BE49-F238E27FC236}">
                <a16:creationId xmlns:a16="http://schemas.microsoft.com/office/drawing/2014/main" id="{B026B52A-F155-5550-3E01-BE13CF6CD167}"/>
              </a:ext>
            </a:extLst>
          </p:cNvPr>
          <p:cNvSpPr txBox="1"/>
          <p:nvPr/>
        </p:nvSpPr>
        <p:spPr>
          <a:xfrm>
            <a:off x="4983790" y="4150560"/>
            <a:ext cx="5118819" cy="1477328"/>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002060"/>
                </a:solidFill>
                <a:effectLst/>
                <a:uLnTx/>
                <a:uFillTx/>
                <a:latin typeface="Arial"/>
                <a:ea typeface="+mn-ea"/>
                <a:cs typeface="+mn-cs"/>
              </a:rPr>
              <a:t>FCC Feasibility Study: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Arial"/>
                <a:ea typeface="+mn-ea"/>
                <a:cs typeface="+mn-cs"/>
              </a:rPr>
              <a:t>Aim </a:t>
            </a:r>
            <a:r>
              <a:rPr kumimoji="0" lang="fr-FR" sz="1800" b="0" i="0" u="none" strike="noStrike" kern="1200" cap="none" spc="0" normalizeH="0" baseline="0" noProof="0" dirty="0" err="1">
                <a:ln>
                  <a:noFill/>
                </a:ln>
                <a:solidFill>
                  <a:srgbClr val="002060"/>
                </a:solidFill>
                <a:effectLst/>
                <a:uLnTx/>
                <a:uFillTx/>
                <a:latin typeface="Arial"/>
                <a:ea typeface="+mn-ea"/>
                <a:cs typeface="+mn-cs"/>
              </a:rPr>
              <a:t>is</a:t>
            </a:r>
            <a:r>
              <a:rPr kumimoji="0" lang="fr-FR" sz="1800" b="0" i="0" u="none" strike="noStrike" kern="1200" cap="none" spc="0" normalizeH="0" baseline="0" noProof="0" dirty="0">
                <a:ln>
                  <a:noFill/>
                </a:ln>
                <a:solidFill>
                  <a:srgbClr val="002060"/>
                </a:solidFill>
                <a:effectLst/>
                <a:uLnTx/>
                <a:uFillTx/>
                <a:latin typeface="Arial"/>
                <a:ea typeface="+mn-ea"/>
                <a:cs typeface="+mn-cs"/>
              </a:rPr>
              <a:t> to </a:t>
            </a:r>
            <a:r>
              <a:rPr kumimoji="0" lang="fr-FR" sz="1800" b="0" i="0" u="none" strike="noStrike" kern="1200" cap="none" spc="0" normalizeH="0" baseline="0" noProof="0" dirty="0" err="1">
                <a:ln>
                  <a:noFill/>
                </a:ln>
                <a:solidFill>
                  <a:srgbClr val="002060"/>
                </a:solidFill>
                <a:effectLst/>
                <a:uLnTx/>
                <a:uFillTx/>
                <a:latin typeface="Arial"/>
                <a:ea typeface="+mn-ea"/>
                <a:cs typeface="+mn-cs"/>
              </a:rPr>
              <a:t>increase</a:t>
            </a:r>
            <a:r>
              <a:rPr kumimoji="0" lang="fr-FR" sz="1800" b="0" i="0" u="none" strike="noStrike" kern="1200" cap="none" spc="0" normalizeH="0" baseline="0" noProof="0" dirty="0">
                <a:ln>
                  <a:noFill/>
                </a:ln>
                <a:solidFill>
                  <a:srgbClr val="002060"/>
                </a:solidFill>
                <a:effectLst/>
                <a:uLnTx/>
                <a:uFillTx/>
                <a:latin typeface="Arial"/>
                <a:ea typeface="+mn-ea"/>
                <a:cs typeface="+mn-cs"/>
              </a:rPr>
              <a:t> </a:t>
            </a:r>
            <a:r>
              <a:rPr kumimoji="0" lang="fr-FR" sz="1800" b="0" i="0" u="none" strike="noStrike" kern="1200" cap="none" spc="0" normalizeH="0" baseline="0" noProof="0" dirty="0" err="1">
                <a:ln>
                  <a:noFill/>
                </a:ln>
                <a:solidFill>
                  <a:srgbClr val="002060"/>
                </a:solidFill>
                <a:effectLst/>
                <a:uLnTx/>
                <a:uFillTx/>
                <a:latin typeface="Arial"/>
                <a:ea typeface="+mn-ea"/>
                <a:cs typeface="+mn-cs"/>
              </a:rPr>
              <a:t>further</a:t>
            </a:r>
            <a:r>
              <a:rPr kumimoji="0" lang="fr-FR" sz="1800" b="0" i="0" u="none" strike="noStrike" kern="1200" cap="none" spc="0" normalizeH="0" baseline="0" noProof="0" dirty="0">
                <a:ln>
                  <a:noFill/>
                </a:ln>
                <a:solidFill>
                  <a:srgbClr val="002060"/>
                </a:solidFill>
                <a:effectLst/>
                <a:uLnTx/>
                <a:uFillTx/>
                <a:latin typeface="Arial"/>
                <a:ea typeface="+mn-ea"/>
                <a:cs typeface="+mn-cs"/>
              </a:rPr>
              <a:t> the collaboration,</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Arial"/>
                <a:ea typeface="+mn-ea"/>
                <a:cs typeface="+mn-cs"/>
              </a:rPr>
              <a:t>on all aspects, in </a:t>
            </a:r>
            <a:r>
              <a:rPr kumimoji="0" lang="fr-FR" sz="1800" b="0" i="0" u="none" strike="noStrike" kern="1200" cap="none" spc="0" normalizeH="0" baseline="0" noProof="0" dirty="0" err="1">
                <a:ln>
                  <a:noFill/>
                </a:ln>
                <a:solidFill>
                  <a:srgbClr val="002060"/>
                </a:solidFill>
                <a:effectLst/>
                <a:uLnTx/>
                <a:uFillTx/>
                <a:latin typeface="Arial"/>
                <a:ea typeface="+mn-ea"/>
                <a:cs typeface="+mn-cs"/>
              </a:rPr>
              <a:t>particular</a:t>
            </a:r>
            <a:r>
              <a:rPr kumimoji="0" lang="fr-FR" sz="1800" b="0" i="0" u="none" strike="noStrike" kern="1200" cap="none" spc="0" normalizeH="0" baseline="0" noProof="0" dirty="0">
                <a:ln>
                  <a:noFill/>
                </a:ln>
                <a:solidFill>
                  <a:srgbClr val="002060"/>
                </a:solidFill>
                <a:effectLst/>
                <a:uLnTx/>
                <a:uFillTx/>
                <a:latin typeface="Arial"/>
                <a:ea typeface="+mn-ea"/>
                <a:cs typeface="+mn-cs"/>
              </a:rPr>
              <a:t> on</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Arial"/>
                <a:ea typeface="+mn-ea"/>
                <a:cs typeface="+mn-cs"/>
              </a:rPr>
              <a:t>Accelerator and </a:t>
            </a:r>
            <a:r>
              <a:rPr kumimoji="0" lang="fr-FR" sz="1800" b="0" i="0" u="none" strike="noStrike" kern="1200" cap="none" spc="0" normalizeH="0" baseline="0" noProof="0" dirty="0" err="1">
                <a:ln>
                  <a:noFill/>
                </a:ln>
                <a:solidFill>
                  <a:srgbClr val="002060"/>
                </a:solidFill>
                <a:effectLst/>
                <a:uLnTx/>
                <a:uFillTx/>
                <a:latin typeface="Arial"/>
                <a:ea typeface="+mn-ea"/>
                <a:cs typeface="+mn-cs"/>
              </a:rPr>
              <a:t>Particle</a:t>
            </a:r>
            <a:r>
              <a:rPr kumimoji="0" lang="fr-FR" sz="1800" b="0" i="0" u="none" strike="noStrike" kern="1200" cap="none" spc="0" normalizeH="0" baseline="0" noProof="0" dirty="0">
                <a:ln>
                  <a:noFill/>
                </a:ln>
                <a:solidFill>
                  <a:srgbClr val="002060"/>
                </a:solidFill>
                <a:effectLst/>
                <a:uLnTx/>
                <a:uFillTx/>
                <a:latin typeface="Arial"/>
                <a:ea typeface="+mn-ea"/>
                <a:cs typeface="+mn-cs"/>
              </a:rPr>
              <a:t>/</a:t>
            </a:r>
            <a:r>
              <a:rPr kumimoji="0" lang="fr-FR" sz="1800" b="0" i="0" u="none" strike="noStrike" kern="1200" cap="none" spc="0" normalizeH="0" baseline="0" noProof="0" dirty="0" err="1">
                <a:ln>
                  <a:noFill/>
                </a:ln>
                <a:solidFill>
                  <a:srgbClr val="002060"/>
                </a:solidFill>
                <a:effectLst/>
                <a:uLnTx/>
                <a:uFillTx/>
                <a:latin typeface="Arial"/>
                <a:ea typeface="+mn-ea"/>
                <a:cs typeface="+mn-cs"/>
              </a:rPr>
              <a:t>Experiments</a:t>
            </a:r>
            <a:r>
              <a:rPr kumimoji="0" lang="fr-FR" sz="1800" b="0" i="0" u="none" strike="noStrike" kern="1200" cap="none" spc="0" normalizeH="0" baseline="0" noProof="0" dirty="0">
                <a:ln>
                  <a:noFill/>
                </a:ln>
                <a:solidFill>
                  <a:srgbClr val="002060"/>
                </a:solidFill>
                <a:effectLst/>
                <a:uLnTx/>
                <a:uFillTx/>
                <a:latin typeface="Arial"/>
                <a:ea typeface="+mn-ea"/>
                <a:cs typeface="+mn-cs"/>
              </a:rPr>
              <a:t>/Detectors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a:t>
            </a:r>
            <a:endParaRPr kumimoji="0" lang="fr-FR"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6" name="TextBox 5">
            <a:extLst>
              <a:ext uri="{FF2B5EF4-FFF2-40B4-BE49-F238E27FC236}">
                <a16:creationId xmlns:a16="http://schemas.microsoft.com/office/drawing/2014/main" id="{E84F0B02-D87F-A1EA-C615-75FB3E7E7B1B}"/>
              </a:ext>
            </a:extLst>
          </p:cNvPr>
          <p:cNvSpPr txBox="1"/>
          <p:nvPr/>
        </p:nvSpPr>
        <p:spPr>
          <a:xfrm>
            <a:off x="454688" y="125492"/>
            <a:ext cx="73227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Status of FCC global collaboration</a:t>
            </a:r>
          </a:p>
        </p:txBody>
      </p:sp>
      <p:sp>
        <p:nvSpPr>
          <p:cNvPr id="2" name="Slide Number Placeholder 2">
            <a:extLst>
              <a:ext uri="{FF2B5EF4-FFF2-40B4-BE49-F238E27FC236}">
                <a16:creationId xmlns:a16="http://schemas.microsoft.com/office/drawing/2014/main" id="{0F58C878-FD89-10D0-956B-D45BCFC7AB6F}"/>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39</a:t>
            </a:fld>
            <a:endParaRPr lang="en-US" sz="1067" dirty="0">
              <a:solidFill>
                <a:srgbClr val="0000CC"/>
              </a:solidFill>
              <a:latin typeface="Arial"/>
            </a:endParaRPr>
          </a:p>
        </p:txBody>
      </p:sp>
    </p:spTree>
    <p:extLst>
      <p:ext uri="{BB962C8B-B14F-4D97-AF65-F5344CB8AC3E}">
        <p14:creationId xmlns:p14="http://schemas.microsoft.com/office/powerpoint/2010/main" val="3156975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FCC integrated program - timeline</a:t>
            </a: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3" name="Picture 5" descr="Diagram, timeline&#10;&#10;Description automatically generated">
            <a:extLst>
              <a:ext uri="{FF2B5EF4-FFF2-40B4-BE49-F238E27FC236}">
                <a16:creationId xmlns:a16="http://schemas.microsoft.com/office/drawing/2014/main" id="{61B935A7-96DA-A5FC-CDC4-00D93A6195F8}"/>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52" y="847414"/>
            <a:ext cx="8012417" cy="2971799"/>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19AF7F17-4558-2F7F-1F17-84DBD2D599F1}"/>
              </a:ext>
            </a:extLst>
          </p:cNvPr>
          <p:cNvCxnSpPr/>
          <p:nvPr/>
        </p:nvCxnSpPr>
        <p:spPr>
          <a:xfrm flipH="1">
            <a:off x="7248128" y="4653136"/>
            <a:ext cx="1152128" cy="0"/>
          </a:xfrm>
          <a:prstGeom prst="straightConnector1">
            <a:avLst/>
          </a:prstGeom>
          <a:noFill/>
          <a:ln w="38100" cap="flat" cmpd="sng" algn="ctr">
            <a:solidFill>
              <a:srgbClr val="2F2F2F"/>
            </a:solidFill>
            <a:prstDash val="solid"/>
            <a:miter lim="800000"/>
            <a:tailEnd type="triangle"/>
          </a:ln>
          <a:effectLst/>
        </p:spPr>
      </p:cxnSp>
      <p:sp>
        <p:nvSpPr>
          <p:cNvPr id="8" name="TextBox 7">
            <a:extLst>
              <a:ext uri="{FF2B5EF4-FFF2-40B4-BE49-F238E27FC236}">
                <a16:creationId xmlns:a16="http://schemas.microsoft.com/office/drawing/2014/main" id="{96D763F4-76AC-B679-C831-E47CBB9401B7}"/>
              </a:ext>
            </a:extLst>
          </p:cNvPr>
          <p:cNvSpPr txBox="1"/>
          <p:nvPr/>
        </p:nvSpPr>
        <p:spPr>
          <a:xfrm>
            <a:off x="8224705" y="847414"/>
            <a:ext cx="3270126" cy="692497"/>
          </a:xfrm>
          <a:prstGeom prst="rect">
            <a:avLst/>
          </a:prstGeom>
          <a:solidFill>
            <a:srgbClr val="E15E32">
              <a:lumMod val="20000"/>
              <a:lumOff val="80000"/>
            </a:srgb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Note: FCC Conceptual Design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started in 2014</a:t>
            </a:r>
            <a:r>
              <a:rPr kumimoji="0" lang="en-GB" sz="1500" b="0" i="0" u="none" strike="noStrike" kern="0" cap="none" spc="0" normalizeH="0" baseline="0" noProof="0" dirty="0">
                <a:ln>
                  <a:noFill/>
                </a:ln>
                <a:solidFill>
                  <a:srgbClr val="2F2F2F"/>
                </a:solidFill>
                <a:effectLst/>
                <a:uLnTx/>
                <a:uFillTx/>
                <a:latin typeface="Arial"/>
                <a:ea typeface="+mn-ea"/>
                <a:cs typeface="+mn-cs"/>
              </a:rPr>
              <a:t> l</a:t>
            </a:r>
            <a:r>
              <a:rPr kumimoji="0" lang="en-CH" sz="1500" b="0" i="0" u="none" strike="noStrike" kern="0" cap="none" spc="0" normalizeH="0" baseline="0" noProof="0" dirty="0">
                <a:ln>
                  <a:noFill/>
                </a:ln>
                <a:solidFill>
                  <a:srgbClr val="2F2F2F"/>
                </a:solidFill>
                <a:effectLst/>
                <a:uLnTx/>
                <a:uFillTx/>
                <a:latin typeface="Arial"/>
                <a:ea typeface="+mn-ea"/>
                <a:cs typeface="+mn-cs"/>
              </a:rPr>
              <a:t>eading to CDR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00" b="0" i="0" u="none" strike="noStrike" kern="0" cap="none" spc="0" normalizeH="0" baseline="0" noProof="0" dirty="0">
                <a:ln>
                  <a:noFill/>
                </a:ln>
                <a:solidFill>
                  <a:srgbClr val="2F2F2F"/>
                </a:solidFill>
                <a:effectLst/>
                <a:uLnTx/>
                <a:uFillTx/>
                <a:latin typeface="Arial"/>
                <a:ea typeface="+mn-ea"/>
                <a:cs typeface="+mn-cs"/>
              </a:rPr>
              <a:t>           in 2018</a:t>
            </a:r>
          </a:p>
        </p:txBody>
      </p:sp>
      <p:sp>
        <p:nvSpPr>
          <p:cNvPr id="18" name="TextBox 6">
            <a:extLst>
              <a:ext uri="{FF2B5EF4-FFF2-40B4-BE49-F238E27FC236}">
                <a16:creationId xmlns:a16="http://schemas.microsoft.com/office/drawing/2014/main" id="{C121AE1A-F1AB-BC81-C967-BC102B1602C8}"/>
              </a:ext>
            </a:extLst>
          </p:cNvPr>
          <p:cNvSpPr txBox="1">
            <a:spLocks noChangeArrowheads="1"/>
          </p:cNvSpPr>
          <p:nvPr/>
        </p:nvSpPr>
        <p:spPr bwMode="auto">
          <a:xfrm>
            <a:off x="7462661" y="4113941"/>
            <a:ext cx="4639412" cy="1492716"/>
          </a:xfrm>
          <a:prstGeom prst="rect">
            <a:avLst/>
          </a:prstGeom>
          <a:solidFill>
            <a:srgbClr val="1C446A">
              <a:lumMod val="20000"/>
              <a:lumOff val="80000"/>
            </a:srgbClr>
          </a:solidFill>
          <a:ln>
            <a:noFill/>
          </a:ln>
        </p:spPr>
        <p:txBody>
          <a:bodyPr wrap="none">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lang="en-US" altLang="en-CH" sz="1600" b="1" kern="0" dirty="0">
                <a:solidFill>
                  <a:srgbClr val="2F2F2F"/>
                </a:solidFill>
              </a:rPr>
              <a:t>Ambitious </a:t>
            </a:r>
            <a:r>
              <a:rPr kumimoji="0" lang="en-CH" altLang="en-CH" sz="1600" b="1" i="0" u="none" strike="noStrike" kern="0" cap="none" spc="0" normalizeH="0" baseline="0" noProof="0" dirty="0">
                <a:ln>
                  <a:noFill/>
                </a:ln>
                <a:solidFill>
                  <a:srgbClr val="2F2F2F"/>
                </a:solidFill>
                <a:effectLst/>
                <a:uLnTx/>
                <a:uFillTx/>
              </a:rPr>
              <a:t>schedule </a:t>
            </a:r>
            <a:r>
              <a:rPr kumimoji="0" lang="en-CH" altLang="en-CH" sz="1600" b="0" i="0" u="none" strike="noStrike" kern="0" cap="none" spc="0" normalizeH="0" baseline="0" noProof="0" dirty="0">
                <a:ln>
                  <a:noFill/>
                </a:ln>
                <a:solidFill>
                  <a:srgbClr val="2F2F2F"/>
                </a:solidFill>
                <a:effectLst/>
                <a:uLnTx/>
                <a:uFillTx/>
              </a:rPr>
              <a:t>tak</a:t>
            </a:r>
            <a:r>
              <a:rPr kumimoji="0" lang="en-US" altLang="en-CH" sz="1600" b="0" i="0" u="none" strike="noStrike" kern="0" cap="none" spc="0" normalizeH="0" baseline="0" noProof="0" dirty="0" err="1">
                <a:ln>
                  <a:noFill/>
                </a:ln>
                <a:solidFill>
                  <a:srgbClr val="2F2F2F"/>
                </a:solidFill>
                <a:effectLst/>
                <a:uLnTx/>
                <a:uFillTx/>
              </a:rPr>
              <a:t>ing</a:t>
            </a:r>
            <a:r>
              <a:rPr kumimoji="0" lang="en-CH" altLang="en-CH" sz="1600" b="0" i="0" u="none" strike="noStrike" kern="0" cap="none" spc="0" normalizeH="0" baseline="0" noProof="0" dirty="0">
                <a:ln>
                  <a:noFill/>
                </a:ln>
                <a:solidFill>
                  <a:srgbClr val="2F2F2F"/>
                </a:solidFill>
                <a:effectLst/>
                <a:uLnTx/>
                <a:uFillTx/>
              </a:rPr>
              <a:t> into account:</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rPr>
              <a:t>p</a:t>
            </a:r>
            <a:r>
              <a:rPr kumimoji="0" lang="en-CH" altLang="en-CH" sz="1500" b="0" i="0" u="none" strike="noStrike" kern="0" cap="none" spc="0" normalizeH="0" baseline="0" noProof="0" dirty="0">
                <a:ln>
                  <a:noFill/>
                </a:ln>
                <a:solidFill>
                  <a:srgbClr val="2F2F2F"/>
                </a:solidFill>
                <a:effectLst/>
                <a:uLnTx/>
                <a:uFillTx/>
              </a:rPr>
              <a:t>ast experience in building colliders at CERN</a:t>
            </a:r>
            <a:endParaRPr kumimoji="0" lang="en-US" altLang="en-CH" sz="1500" b="0" i="0" u="none" strike="noStrike" kern="0" cap="none" spc="0" normalizeH="0" baseline="0" noProof="0" dirty="0">
              <a:ln>
                <a:noFill/>
              </a:ln>
              <a:solidFill>
                <a:srgbClr val="2F2F2F"/>
              </a:solidFill>
              <a:effectLst/>
              <a:uLnTx/>
              <a:uFillTx/>
            </a:endParaRP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CH" altLang="en-CH" sz="1500" b="0" i="0" u="none" strike="noStrike" kern="0" cap="none" spc="0" normalizeH="0" baseline="0" noProof="0" dirty="0">
                <a:ln>
                  <a:noFill/>
                </a:ln>
                <a:solidFill>
                  <a:srgbClr val="2F2F2F"/>
                </a:solidFill>
                <a:effectLst/>
                <a:uLnTx/>
                <a:uFillTx/>
              </a:rPr>
              <a:t>approval timeline: ESPP, Council decision</a:t>
            </a: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GB" altLang="en-CH" sz="1500" b="0" i="0" u="none" strike="noStrike" kern="0" cap="none" spc="0" normalizeH="0" baseline="0" noProof="0" dirty="0">
                <a:ln>
                  <a:noFill/>
                </a:ln>
                <a:solidFill>
                  <a:srgbClr val="2F2F2F"/>
                </a:solidFill>
                <a:effectLst/>
                <a:uLnTx/>
                <a:uFillTx/>
              </a:rPr>
              <a:t>t</a:t>
            </a:r>
            <a:r>
              <a:rPr kumimoji="0" lang="en-CH" altLang="en-CH" sz="1500" b="0" i="0" u="none" strike="noStrike" kern="0" cap="none" spc="0" normalizeH="0" baseline="0" noProof="0" dirty="0">
                <a:ln>
                  <a:noFill/>
                </a:ln>
                <a:solidFill>
                  <a:srgbClr val="2F2F2F"/>
                </a:solidFill>
                <a:effectLst/>
                <a:uLnTx/>
                <a:uFillTx/>
              </a:rPr>
              <a:t>hat HL-LHC will run until 2041 </a:t>
            </a:r>
            <a:endParaRPr kumimoji="0" lang="en-US" altLang="en-CH" sz="1500" b="0" i="0" u="none" strike="noStrike" kern="0" cap="none" spc="0" normalizeH="0" baseline="0" noProof="0" dirty="0">
              <a:ln>
                <a:noFill/>
              </a:ln>
              <a:solidFill>
                <a:srgbClr val="2F2F2F"/>
              </a:solidFill>
              <a:effectLst/>
              <a:uLnTx/>
              <a:uFillTx/>
            </a:endParaRPr>
          </a:p>
          <a:p>
            <a:pPr marL="285750" marR="0" lvl="0" indent="-285750" defTabSz="457200" eaLnBrk="0" fontAlgn="base" latinLnBrk="0" hangingPunct="0">
              <a:lnSpc>
                <a:spcPct val="100000"/>
              </a:lnSpc>
              <a:spcBef>
                <a:spcPct val="0"/>
              </a:spcBef>
              <a:spcAft>
                <a:spcPct val="0"/>
              </a:spcAft>
              <a:buClrTx/>
              <a:buSzTx/>
              <a:buFont typeface="Wingdings" pitchFamily="2" charset="2"/>
              <a:buChar char="q"/>
              <a:tabLst/>
              <a:defRPr/>
            </a:pPr>
            <a:r>
              <a:rPr kumimoji="0" lang="en-US" altLang="en-CH" sz="1500" b="1" i="0" u="none" strike="noStrike" kern="0" cap="none" spc="0" normalizeH="0" baseline="0" noProof="0" dirty="0">
                <a:ln>
                  <a:noFill/>
                </a:ln>
                <a:solidFill>
                  <a:srgbClr val="2F2F2F"/>
                </a:solidFill>
                <a:effectLst/>
                <a:uLnTx/>
                <a:uFillTx/>
              </a:rPr>
              <a:t>project preparator</a:t>
            </a:r>
            <a:r>
              <a:rPr lang="en-US" altLang="en-CH" sz="1500" b="1" kern="0" dirty="0">
                <a:solidFill>
                  <a:srgbClr val="2F2F2F"/>
                </a:solidFill>
              </a:rPr>
              <a:t>y phase with adequate </a:t>
            </a:r>
          </a:p>
          <a:p>
            <a:pPr marR="0" lvl="0" defTabSz="457200" eaLnBrk="0" fontAlgn="base" latinLnBrk="0" hangingPunct="0">
              <a:lnSpc>
                <a:spcPct val="100000"/>
              </a:lnSpc>
              <a:spcBef>
                <a:spcPct val="0"/>
              </a:spcBef>
              <a:spcAft>
                <a:spcPct val="0"/>
              </a:spcAft>
              <a:buClrTx/>
              <a:buSzTx/>
              <a:tabLst/>
              <a:defRPr/>
            </a:pPr>
            <a:r>
              <a:rPr kumimoji="0" lang="en-US" altLang="en-CH" sz="1500" b="1" i="0" u="none" strike="noStrike" kern="0" cap="none" spc="0" normalizeH="0" baseline="0" noProof="0" dirty="0">
                <a:ln>
                  <a:noFill/>
                </a:ln>
                <a:solidFill>
                  <a:srgbClr val="2F2F2F"/>
                </a:solidFill>
                <a:effectLst/>
                <a:uLnTx/>
                <a:uFillTx/>
              </a:rPr>
              <a:t>     </a:t>
            </a:r>
            <a:r>
              <a:rPr lang="en-US" altLang="en-CH" sz="1500" b="1" kern="0" dirty="0">
                <a:solidFill>
                  <a:srgbClr val="2F2F2F"/>
                </a:solidFill>
              </a:rPr>
              <a:t> </a:t>
            </a:r>
            <a:r>
              <a:rPr kumimoji="0" lang="en-CH" altLang="en-CH" sz="1500" b="1" i="0" u="none" strike="noStrike" kern="0" cap="none" spc="0" normalizeH="0" baseline="0" noProof="0" dirty="0">
                <a:ln>
                  <a:noFill/>
                </a:ln>
                <a:solidFill>
                  <a:srgbClr val="2F2F2F"/>
                </a:solidFill>
                <a:effectLst/>
                <a:uLnTx/>
                <a:uFillTx/>
              </a:rPr>
              <a:t>resources </a:t>
            </a:r>
            <a:r>
              <a:rPr kumimoji="0" lang="en-US" altLang="en-CH" sz="1500" b="1" i="0" u="none" strike="noStrike" kern="0" cap="none" spc="0" normalizeH="0" baseline="0" noProof="0" dirty="0">
                <a:ln>
                  <a:noFill/>
                </a:ln>
                <a:solidFill>
                  <a:srgbClr val="2F2F2F"/>
                </a:solidFill>
                <a:effectLst/>
                <a:uLnTx/>
                <a:uFillTx/>
              </a:rPr>
              <a:t>immediately after Feasibility Study</a:t>
            </a:r>
            <a:endParaRPr kumimoji="0" lang="en-CH" altLang="en-CH" sz="1500" b="1" i="0" u="none" strike="noStrike" kern="0" cap="none" spc="0" normalizeH="0" baseline="0" noProof="0" dirty="0">
              <a:ln>
                <a:noFill/>
              </a:ln>
              <a:solidFill>
                <a:srgbClr val="2F2F2F"/>
              </a:solidFill>
              <a:effectLst/>
              <a:uLnTx/>
              <a:uFillTx/>
            </a:endParaRPr>
          </a:p>
        </p:txBody>
      </p:sp>
      <p:grpSp>
        <p:nvGrpSpPr>
          <p:cNvPr id="9" name="Group 8">
            <a:extLst>
              <a:ext uri="{FF2B5EF4-FFF2-40B4-BE49-F238E27FC236}">
                <a16:creationId xmlns:a16="http://schemas.microsoft.com/office/drawing/2014/main" id="{EA9F0834-3D6B-CFEE-64B3-CB50BC9A749C}"/>
              </a:ext>
            </a:extLst>
          </p:cNvPr>
          <p:cNvGrpSpPr/>
          <p:nvPr/>
        </p:nvGrpSpPr>
        <p:grpSpPr>
          <a:xfrm>
            <a:off x="49252" y="3926480"/>
            <a:ext cx="7389474" cy="2808000"/>
            <a:chOff x="49252" y="3926480"/>
            <a:chExt cx="7389474" cy="2808000"/>
          </a:xfrm>
        </p:grpSpPr>
        <p:grpSp>
          <p:nvGrpSpPr>
            <p:cNvPr id="5" name="Group 4">
              <a:extLst>
                <a:ext uri="{FF2B5EF4-FFF2-40B4-BE49-F238E27FC236}">
                  <a16:creationId xmlns:a16="http://schemas.microsoft.com/office/drawing/2014/main" id="{CA57AAFB-5591-EECE-5023-DB056E381BCC}"/>
                </a:ext>
              </a:extLst>
            </p:cNvPr>
            <p:cNvGrpSpPr/>
            <p:nvPr/>
          </p:nvGrpSpPr>
          <p:grpSpPr>
            <a:xfrm>
              <a:off x="49252" y="3926480"/>
              <a:ext cx="7389474" cy="2808000"/>
              <a:chOff x="49252" y="3926480"/>
              <a:chExt cx="7389474" cy="2808000"/>
            </a:xfrm>
          </p:grpSpPr>
          <p:pic>
            <p:nvPicPr>
              <p:cNvPr id="2" name="Picture 1" descr="Timeline&#10;&#10;Description automatically generated">
                <a:extLst>
                  <a:ext uri="{FF2B5EF4-FFF2-40B4-BE49-F238E27FC236}">
                    <a16:creationId xmlns:a16="http://schemas.microsoft.com/office/drawing/2014/main" id="{32EC8111-16CB-932E-218D-CFF7C62D016E}"/>
                  </a:ext>
                </a:extLst>
              </p:cNvPr>
              <p:cNvPicPr preferRelativeResize="0">
                <a:picLocks noChangeAspect="1"/>
              </p:cNvPicPr>
              <p:nvPr/>
            </p:nvPicPr>
            <p:blipFill>
              <a:blip r:embed="rId5"/>
              <a:stretch>
                <a:fillRect/>
              </a:stretch>
            </p:blipFill>
            <p:spPr>
              <a:xfrm>
                <a:off x="49252" y="3926480"/>
                <a:ext cx="7389474" cy="2808000"/>
              </a:xfrm>
              <a:prstGeom prst="rect">
                <a:avLst/>
              </a:prstGeom>
              <a:ln>
                <a:solidFill>
                  <a:srgbClr val="2F2F2F"/>
                </a:solidFill>
              </a:ln>
            </p:spPr>
          </p:pic>
          <p:sp>
            <p:nvSpPr>
              <p:cNvPr id="11" name="TextBox 10">
                <a:extLst>
                  <a:ext uri="{FF2B5EF4-FFF2-40B4-BE49-F238E27FC236}">
                    <a16:creationId xmlns:a16="http://schemas.microsoft.com/office/drawing/2014/main" id="{53D8736A-8870-5A80-4DA8-02CA3EF46BBF}"/>
                  </a:ext>
                </a:extLst>
              </p:cNvPr>
              <p:cNvSpPr txBox="1"/>
              <p:nvPr/>
            </p:nvSpPr>
            <p:spPr>
              <a:xfrm>
                <a:off x="3212703" y="4338734"/>
                <a:ext cx="580786" cy="253916"/>
              </a:xfrm>
              <a:prstGeom prst="rect">
                <a:avLst/>
              </a:prstGeom>
              <a:solidFill>
                <a:schemeClr val="bg1"/>
              </a:solidFill>
            </p:spPr>
            <p:txBody>
              <a:bodyPr wrap="square" rtlCol="0">
                <a:spAutoFit/>
              </a:bodyPr>
              <a:lstStyle/>
              <a:p>
                <a:r>
                  <a:rPr lang="en-US" sz="1050" b="1" dirty="0">
                    <a:solidFill>
                      <a:schemeClr val="accent6">
                        <a:lumMod val="50000"/>
                      </a:schemeClr>
                    </a:solidFill>
                  </a:rPr>
                  <a:t>~2032</a:t>
                </a:r>
                <a:endParaRPr lang="en-GB" sz="1050" b="1" dirty="0">
                  <a:solidFill>
                    <a:schemeClr val="accent6">
                      <a:lumMod val="50000"/>
                    </a:schemeClr>
                  </a:solidFill>
                </a:endParaRPr>
              </a:p>
            </p:txBody>
          </p:sp>
          <p:sp>
            <p:nvSpPr>
              <p:cNvPr id="15" name="TextBox 14">
                <a:extLst>
                  <a:ext uri="{FF2B5EF4-FFF2-40B4-BE49-F238E27FC236}">
                    <a16:creationId xmlns:a16="http://schemas.microsoft.com/office/drawing/2014/main" id="{4E4F410F-288D-3240-9A38-9750C2FB98EA}"/>
                  </a:ext>
                </a:extLst>
              </p:cNvPr>
              <p:cNvSpPr txBox="1"/>
              <p:nvPr/>
            </p:nvSpPr>
            <p:spPr>
              <a:xfrm>
                <a:off x="6348815" y="4328990"/>
                <a:ext cx="612583" cy="253916"/>
              </a:xfrm>
              <a:prstGeom prst="rect">
                <a:avLst/>
              </a:prstGeom>
              <a:solidFill>
                <a:schemeClr val="bg1"/>
              </a:solidFill>
            </p:spPr>
            <p:txBody>
              <a:bodyPr wrap="square" rtlCol="0">
                <a:spAutoFit/>
              </a:bodyPr>
              <a:lstStyle/>
              <a:p>
                <a:r>
                  <a:rPr lang="en-US" sz="1050" b="1" dirty="0">
                    <a:solidFill>
                      <a:schemeClr val="accent6">
                        <a:lumMod val="50000"/>
                      </a:schemeClr>
                    </a:solidFill>
                  </a:rPr>
                  <a:t>~2070</a:t>
                </a:r>
                <a:endParaRPr lang="en-GB" sz="1050" b="1" dirty="0">
                  <a:solidFill>
                    <a:schemeClr val="accent6">
                      <a:lumMod val="50000"/>
                    </a:schemeClr>
                  </a:solidFill>
                </a:endParaRPr>
              </a:p>
            </p:txBody>
          </p:sp>
          <p:sp>
            <p:nvSpPr>
              <p:cNvPr id="4" name="Rectangle: Rounded Corners 3">
                <a:extLst>
                  <a:ext uri="{FF2B5EF4-FFF2-40B4-BE49-F238E27FC236}">
                    <a16:creationId xmlns:a16="http://schemas.microsoft.com/office/drawing/2014/main" id="{15DBA732-EDF7-BB62-7F2D-3C3CAF646D47}"/>
                  </a:ext>
                </a:extLst>
              </p:cNvPr>
              <p:cNvSpPr/>
              <p:nvPr/>
            </p:nvSpPr>
            <p:spPr>
              <a:xfrm>
                <a:off x="5061972" y="4390135"/>
                <a:ext cx="661869" cy="16121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B422F381-1216-0B97-FDEA-91B85FCE75B6}"/>
                  </a:ext>
                </a:extLst>
              </p:cNvPr>
              <p:cNvSpPr txBox="1"/>
              <p:nvPr/>
            </p:nvSpPr>
            <p:spPr>
              <a:xfrm>
                <a:off x="5098798" y="4340293"/>
                <a:ext cx="580786" cy="253916"/>
              </a:xfrm>
              <a:prstGeom prst="rect">
                <a:avLst/>
              </a:prstGeom>
              <a:solidFill>
                <a:schemeClr val="bg1"/>
              </a:solidFill>
            </p:spPr>
            <p:txBody>
              <a:bodyPr wrap="square" rtlCol="0">
                <a:spAutoFit/>
              </a:bodyPr>
              <a:lstStyle/>
              <a:p>
                <a:r>
                  <a:rPr lang="en-US" sz="1050" b="1" dirty="0">
                    <a:solidFill>
                      <a:schemeClr val="accent6">
                        <a:lumMod val="50000"/>
                      </a:schemeClr>
                    </a:solidFill>
                  </a:rPr>
                  <a:t>~2045</a:t>
                </a:r>
                <a:endParaRPr lang="en-GB" sz="1050" b="1" dirty="0">
                  <a:solidFill>
                    <a:schemeClr val="accent6">
                      <a:lumMod val="50000"/>
                    </a:schemeClr>
                  </a:solidFill>
                </a:endParaRPr>
              </a:p>
            </p:txBody>
          </p:sp>
        </p:grpSp>
        <p:sp>
          <p:nvSpPr>
            <p:cNvPr id="7" name="TextBox 6">
              <a:extLst>
                <a:ext uri="{FF2B5EF4-FFF2-40B4-BE49-F238E27FC236}">
                  <a16:creationId xmlns:a16="http://schemas.microsoft.com/office/drawing/2014/main" id="{22F24BDD-C21C-253E-8FF2-0F421362FB45}"/>
                </a:ext>
              </a:extLst>
            </p:cNvPr>
            <p:cNvSpPr txBox="1"/>
            <p:nvPr/>
          </p:nvSpPr>
          <p:spPr>
            <a:xfrm>
              <a:off x="1951905" y="4338930"/>
              <a:ext cx="580786" cy="261610"/>
            </a:xfrm>
            <a:prstGeom prst="rect">
              <a:avLst/>
            </a:prstGeom>
            <a:solidFill>
              <a:schemeClr val="bg1"/>
            </a:solidFill>
          </p:spPr>
          <p:txBody>
            <a:bodyPr wrap="square" lIns="36000" rIns="36000" rtlCol="0">
              <a:spAutoFit/>
            </a:bodyPr>
            <a:lstStyle/>
            <a:p>
              <a:r>
                <a:rPr lang="en-US" sz="1100" b="1" dirty="0">
                  <a:solidFill>
                    <a:schemeClr val="accent6">
                      <a:lumMod val="50000"/>
                    </a:schemeClr>
                  </a:solidFill>
                </a:rPr>
                <a:t>2027/28</a:t>
              </a:r>
              <a:endParaRPr lang="en-GB" sz="1100" b="1" dirty="0">
                <a:solidFill>
                  <a:schemeClr val="accent6">
                    <a:lumMod val="50000"/>
                  </a:schemeClr>
                </a:solidFill>
              </a:endParaRPr>
            </a:p>
          </p:txBody>
        </p:sp>
      </p:grpSp>
      <p:sp>
        <p:nvSpPr>
          <p:cNvPr id="10" name="Slide Number Placeholder 2">
            <a:extLst>
              <a:ext uri="{FF2B5EF4-FFF2-40B4-BE49-F238E27FC236}">
                <a16:creationId xmlns:a16="http://schemas.microsoft.com/office/drawing/2014/main" id="{0DF3ADD8-B0BF-6AED-F9EE-DF5243443D2C}"/>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FFFFFF"/>
                </a:solidFill>
                <a:latin typeface="Arial"/>
              </a:rPr>
              <a:pPr algn="r" defTabSz="914280">
                <a:lnSpc>
                  <a:spcPts val="1651"/>
                </a:lnSpc>
              </a:pPr>
              <a:t>4</a:t>
            </a:fld>
            <a:endParaRPr lang="en-US" sz="1067" dirty="0">
              <a:solidFill>
                <a:srgbClr val="FFFFFF"/>
              </a:solidFill>
              <a:latin typeface="Arial"/>
            </a:endParaRPr>
          </a:p>
        </p:txBody>
      </p:sp>
    </p:spTree>
    <p:extLst>
      <p:ext uri="{BB962C8B-B14F-4D97-AF65-F5344CB8AC3E}">
        <p14:creationId xmlns:p14="http://schemas.microsoft.com/office/powerpoint/2010/main" val="3690426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96E262-4279-E107-E054-1468560BA19A}"/>
              </a:ext>
            </a:extLst>
          </p:cNvPr>
          <p:cNvSpPr>
            <a:spLocks noGrp="1"/>
          </p:cNvSpPr>
          <p:nvPr>
            <p:ph type="sldNum" sz="quarter" idx="10"/>
          </p:nvPr>
        </p:nvSpPr>
        <p:spPr>
          <a:xfrm>
            <a:off x="11660399" y="126621"/>
            <a:ext cx="432000" cy="226761"/>
          </a:xfrm>
        </p:spPr>
        <p:txBody>
          <a:bodyPr wrap="none" anchor="ctr">
            <a:normAutofit fontScale="25000" lnSpcReduction="20000"/>
          </a:bodyPr>
          <a:lstStyle/>
          <a:p>
            <a:pPr marL="0" marR="0" lvl="0" indent="0" algn="r" defTabSz="685727" rtl="0" eaLnBrk="1" fontAlgn="auto" latinLnBrk="0" hangingPunct="1">
              <a:lnSpc>
                <a:spcPts val="1651"/>
              </a:lnSpc>
              <a:spcBef>
                <a:spcPts val="0"/>
              </a:spcBef>
              <a:spcAft>
                <a:spcPts val="600"/>
              </a:spcAft>
              <a:buClrTx/>
              <a:buSzTx/>
              <a:buFontTx/>
              <a:buNone/>
              <a:tabLst/>
              <a:defRPr/>
            </a:pPr>
            <a:fld id="{88A1DFE4-5FC5-43BD-BB7E-75EAD82B965F}" type="slidenum">
              <a:rPr kumimoji="0" lang="en-US" sz="3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651"/>
                </a:lnSpc>
                <a:spcBef>
                  <a:spcPts val="0"/>
                </a:spcBef>
                <a:spcAft>
                  <a:spcPts val="600"/>
                </a:spcAft>
                <a:buClrTx/>
                <a:buSzTx/>
                <a:buFontTx/>
                <a:buNone/>
                <a:tabLst/>
                <a:defRPr/>
              </a:pPr>
              <a:t>40</a:t>
            </a:fld>
            <a:endParaRPr kumimoji="0" lang="en-US" sz="300" b="0" i="0" u="none" strike="noStrike" kern="1200" cap="none" spc="0" normalizeH="0" baseline="0" noProof="0">
              <a:ln>
                <a:noFill/>
              </a:ln>
              <a:solidFill>
                <a:srgbClr val="FFFFFF"/>
              </a:solidFill>
              <a:effectLst/>
              <a:uLnTx/>
              <a:uFillTx/>
              <a:latin typeface="Arial"/>
              <a:ea typeface="+mn-ea"/>
              <a:cs typeface="+mn-cs"/>
            </a:endParaRPr>
          </a:p>
        </p:txBody>
      </p:sp>
      <p:sp>
        <p:nvSpPr>
          <p:cNvPr id="22" name="Title 5">
            <a:extLst>
              <a:ext uri="{FF2B5EF4-FFF2-40B4-BE49-F238E27FC236}">
                <a16:creationId xmlns:a16="http://schemas.microsoft.com/office/drawing/2014/main" id="{7DD99DB8-5A64-EB31-C448-FC3609315023}"/>
              </a:ext>
            </a:extLst>
          </p:cNvPr>
          <p:cNvSpPr>
            <a:spLocks noGrp="1"/>
          </p:cNvSpPr>
          <p:nvPr>
            <p:ph type="title"/>
          </p:nvPr>
        </p:nvSpPr>
        <p:spPr>
          <a:xfrm>
            <a:off x="532582" y="223521"/>
            <a:ext cx="11017800" cy="1072088"/>
          </a:xfrm>
        </p:spPr>
        <p:txBody>
          <a:bodyPr/>
          <a:lstStyle/>
          <a:p>
            <a:r>
              <a:rPr lang="en-US" dirty="0"/>
              <a:t>FCC collaboration members in the US</a:t>
            </a:r>
          </a:p>
        </p:txBody>
      </p:sp>
      <p:sp>
        <p:nvSpPr>
          <p:cNvPr id="10" name="TextBox 9">
            <a:extLst>
              <a:ext uri="{FF2B5EF4-FFF2-40B4-BE49-F238E27FC236}">
                <a16:creationId xmlns:a16="http://schemas.microsoft.com/office/drawing/2014/main" id="{B9031695-5917-4B09-C7D5-115DF8FFCF5C}"/>
              </a:ext>
            </a:extLst>
          </p:cNvPr>
          <p:cNvSpPr txBox="1"/>
          <p:nvPr/>
        </p:nvSpPr>
        <p:spPr>
          <a:xfrm>
            <a:off x="710950" y="1684328"/>
            <a:ext cx="9042953" cy="3416320"/>
          </a:xfrm>
          <a:prstGeom prst="rect">
            <a:avLst/>
          </a:prstGeom>
          <a:noFill/>
        </p:spPr>
        <p:txBody>
          <a:bodyPr wrap="square">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F124A"/>
                </a:solidFill>
                <a:effectLst/>
                <a:uLnTx/>
                <a:uFillTx/>
                <a:latin typeface="Arial"/>
                <a:ea typeface="+mn-ea"/>
                <a:cs typeface="+mn-cs"/>
              </a:rPr>
              <a:t>United States</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Northern Illinois University, DeKalb</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U.S. Department of Energy (DOE)*, Washington DC</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Brookhaven National Laboratory, Upton</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Cornell University, Ithaca</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University of New Mexico (UNM), Albuquerque</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UCSB</a:t>
            </a:r>
            <a:r>
              <a:rPr lang="en-GB" sz="2400" dirty="0">
                <a:solidFill>
                  <a:srgbClr val="0F124A"/>
                </a:solidFill>
                <a:latin typeface="Arial"/>
              </a:rPr>
              <a:t>, </a:t>
            </a:r>
            <a:r>
              <a:rPr kumimoji="0" lang="en-GB" sz="2400" b="0" i="0" u="none" strike="noStrike" kern="1200" cap="none" spc="0" normalizeH="0" baseline="0" noProof="0" dirty="0">
                <a:ln>
                  <a:noFill/>
                </a:ln>
                <a:solidFill>
                  <a:srgbClr val="0F124A"/>
                </a:solidFill>
                <a:effectLst/>
                <a:uLnTx/>
                <a:uFillTx/>
                <a:latin typeface="Arial"/>
                <a:ea typeface="+mn-ea"/>
                <a:cs typeface="+mn-cs"/>
              </a:rPr>
              <a:t>Santa Barbara</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University of Houston,</a:t>
            </a:r>
            <a:r>
              <a:rPr lang="en-GB" sz="2400" dirty="0">
                <a:solidFill>
                  <a:srgbClr val="0F124A"/>
                </a:solidFill>
                <a:latin typeface="Arial"/>
              </a:rPr>
              <a:t> </a:t>
            </a:r>
            <a:r>
              <a:rPr kumimoji="0" lang="en-GB" sz="2400" b="0" i="0" u="none" strike="noStrike" kern="1200" cap="none" spc="0" normalizeH="0" baseline="0" noProof="0" dirty="0">
                <a:ln>
                  <a:noFill/>
                </a:ln>
                <a:solidFill>
                  <a:srgbClr val="0F124A"/>
                </a:solidFill>
                <a:effectLst/>
                <a:uLnTx/>
                <a:uFillTx/>
                <a:latin typeface="Arial"/>
                <a:ea typeface="+mn-ea"/>
                <a:cs typeface="+mn-cs"/>
              </a:rPr>
              <a:t>Houston</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University of Iowa, Iowa City</a:t>
            </a:r>
          </a:p>
        </p:txBody>
      </p:sp>
      <p:sp>
        <p:nvSpPr>
          <p:cNvPr id="8" name="TextBox 7">
            <a:extLst>
              <a:ext uri="{FF2B5EF4-FFF2-40B4-BE49-F238E27FC236}">
                <a16:creationId xmlns:a16="http://schemas.microsoft.com/office/drawing/2014/main" id="{EA043195-E5BA-73AF-DCE1-83C82ABB663E}"/>
              </a:ext>
            </a:extLst>
          </p:cNvPr>
          <p:cNvSpPr txBox="1"/>
          <p:nvPr/>
        </p:nvSpPr>
        <p:spPr>
          <a:xfrm>
            <a:off x="6703522" y="957290"/>
            <a:ext cx="6100762" cy="461665"/>
          </a:xfrm>
          <a:prstGeom prst="rect">
            <a:avLst/>
          </a:prstGeom>
          <a:noFill/>
        </p:spPr>
        <p:txBody>
          <a:bodyPr wrap="square">
            <a:spAutoFit/>
          </a:bodyPr>
          <a:lstStyle/>
          <a:p>
            <a:r>
              <a:rPr lang="en-GB" sz="2400" dirty="0">
                <a:solidFill>
                  <a:srgbClr val="0000CC"/>
                </a:solidFill>
                <a:hlinkClick r:id="rId2">
                  <a:extLst>
                    <a:ext uri="{A12FA001-AC4F-418D-AE19-62706E023703}">
                      <ahyp:hlinkClr xmlns:ahyp="http://schemas.microsoft.com/office/drawing/2018/hyperlinkcolor" val="tx"/>
                    </a:ext>
                  </a:extLst>
                </a:hlinkClick>
              </a:rPr>
              <a:t>https://fcc.web.cern.ch</a:t>
            </a:r>
            <a:r>
              <a:rPr lang="en-GB" sz="2400" dirty="0">
                <a:solidFill>
                  <a:srgbClr val="000000"/>
                </a:solidFill>
                <a:hlinkClick r:id="rId2">
                  <a:extLst>
                    <a:ext uri="{A12FA001-AC4F-418D-AE19-62706E023703}">
                      <ahyp:hlinkClr xmlns:ahyp="http://schemas.microsoft.com/office/drawing/2018/hyperlinkcolor" val="tx"/>
                    </a:ext>
                  </a:extLst>
                </a:hlinkClick>
              </a:rPr>
              <a:t>/</a:t>
            </a:r>
            <a:r>
              <a:rPr lang="en-GB" sz="2400" dirty="0">
                <a:solidFill>
                  <a:srgbClr val="0000CC"/>
                </a:solidFill>
                <a:hlinkClick r:id="rId2">
                  <a:extLst>
                    <a:ext uri="{A12FA001-AC4F-418D-AE19-62706E023703}">
                      <ahyp:hlinkClr xmlns:ahyp="http://schemas.microsoft.com/office/drawing/2018/hyperlinkcolor" val="tx"/>
                    </a:ext>
                  </a:extLst>
                </a:hlinkClick>
              </a:rPr>
              <a:t>collaboration</a:t>
            </a:r>
            <a:r>
              <a:rPr lang="en-GB" sz="2400" dirty="0">
                <a:solidFill>
                  <a:srgbClr val="0000CC"/>
                </a:solidFill>
              </a:rPr>
              <a:t> </a:t>
            </a:r>
          </a:p>
        </p:txBody>
      </p:sp>
      <p:sp>
        <p:nvSpPr>
          <p:cNvPr id="2" name="Slide Number Placeholder 2">
            <a:extLst>
              <a:ext uri="{FF2B5EF4-FFF2-40B4-BE49-F238E27FC236}">
                <a16:creationId xmlns:a16="http://schemas.microsoft.com/office/drawing/2014/main" id="{811F5E95-E96E-DD97-01FB-0D2F32166AF6}"/>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40</a:t>
            </a:fld>
            <a:endParaRPr lang="en-US" sz="1067" dirty="0">
              <a:solidFill>
                <a:srgbClr val="0000CC"/>
              </a:solidFill>
              <a:latin typeface="Arial"/>
            </a:endParaRPr>
          </a:p>
        </p:txBody>
      </p:sp>
    </p:spTree>
    <p:extLst>
      <p:ext uri="{BB962C8B-B14F-4D97-AF65-F5344CB8AC3E}">
        <p14:creationId xmlns:p14="http://schemas.microsoft.com/office/powerpoint/2010/main" val="4083718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277EB-4087-42D8-9B97-EDB9050F65D9}"/>
              </a:ext>
            </a:extLst>
          </p:cNvPr>
          <p:cNvSpPr>
            <a:spLocks noGrp="1"/>
          </p:cNvSpPr>
          <p:nvPr>
            <p:ph type="sldNum" sz="quarter" idx="10"/>
          </p:nvPr>
        </p:nvSpPr>
        <p:spPr>
          <a:xfrm>
            <a:off x="11660400" y="69891"/>
            <a:ext cx="385972" cy="226761"/>
          </a:xfrm>
        </p:spPr>
        <p:txBody>
          <a:bodyPr wrap="none" anchor="ctr">
            <a:normAutofit fontScale="85000" lnSpcReduction="20000"/>
          </a:bodyPr>
          <a:lstStyle/>
          <a:p>
            <a:pPr defTabSz="914303">
              <a:spcAft>
                <a:spcPts val="300"/>
              </a:spcAft>
            </a:pPr>
            <a:fld id="{88A1DFE4-5FC5-43BD-BB7E-75EAD82B965F}" type="slidenum">
              <a:rPr lang="en-US">
                <a:solidFill>
                  <a:srgbClr val="FFFFFF"/>
                </a:solidFill>
                <a:latin typeface="Arial"/>
              </a:rPr>
              <a:pPr defTabSz="914303">
                <a:spcAft>
                  <a:spcPts val="300"/>
                </a:spcAft>
              </a:pPr>
              <a:t>41</a:t>
            </a:fld>
            <a:endParaRPr lang="en-US">
              <a:solidFill>
                <a:srgbClr val="FFFFFF"/>
              </a:solidFill>
              <a:latin typeface="Arial"/>
            </a:endParaRPr>
          </a:p>
        </p:txBody>
      </p:sp>
      <p:sp>
        <p:nvSpPr>
          <p:cNvPr id="6" name="TextBox 5">
            <a:extLst>
              <a:ext uri="{FF2B5EF4-FFF2-40B4-BE49-F238E27FC236}">
                <a16:creationId xmlns:a16="http://schemas.microsoft.com/office/drawing/2014/main" id="{74B96682-1E65-CF12-AAFB-4EB801A5D2B1}"/>
              </a:ext>
            </a:extLst>
          </p:cNvPr>
          <p:cNvSpPr txBox="1"/>
          <p:nvPr/>
        </p:nvSpPr>
        <p:spPr>
          <a:xfrm>
            <a:off x="0" y="0"/>
            <a:ext cx="12192000" cy="646331"/>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en-US" dirty="0"/>
              <a:t> FCC Week 2024 - San Francisco – 10 to 14 June  </a:t>
            </a:r>
            <a:endParaRPr lang="en-GB" dirty="0"/>
          </a:p>
        </p:txBody>
      </p:sp>
      <p:pic>
        <p:nvPicPr>
          <p:cNvPr id="7" name="Picture 6" descr="A white text on a black background&#10;&#10;Description automatically generated">
            <a:extLst>
              <a:ext uri="{FF2B5EF4-FFF2-40B4-BE49-F238E27FC236}">
                <a16:creationId xmlns:a16="http://schemas.microsoft.com/office/drawing/2014/main" id="{E1DB71E9-A27B-B933-D447-F674EEA6D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08" y="73125"/>
            <a:ext cx="1479249" cy="500081"/>
          </a:xfrm>
          <a:prstGeom prst="rect">
            <a:avLst/>
          </a:prstGeom>
        </p:spPr>
      </p:pic>
      <p:sp>
        <p:nvSpPr>
          <p:cNvPr id="10" name="TextBox 9">
            <a:extLst>
              <a:ext uri="{FF2B5EF4-FFF2-40B4-BE49-F238E27FC236}">
                <a16:creationId xmlns:a16="http://schemas.microsoft.com/office/drawing/2014/main" id="{427C2240-BEAA-AF24-4681-C5A312B3720C}"/>
              </a:ext>
            </a:extLst>
          </p:cNvPr>
          <p:cNvSpPr txBox="1"/>
          <p:nvPr/>
        </p:nvSpPr>
        <p:spPr>
          <a:xfrm>
            <a:off x="0" y="5665738"/>
            <a:ext cx="12192000" cy="1200329"/>
          </a:xfrm>
          <a:prstGeom prst="rect">
            <a:avLst/>
          </a:prstGeom>
          <a:solidFill>
            <a:schemeClr val="tx1">
              <a:lumMod val="90000"/>
              <a:lumOff val="10000"/>
            </a:schemeClr>
          </a:solidFill>
        </p:spPr>
        <p:txBody>
          <a:bodyPr wrap="square" rtlCol="0">
            <a:spAutoFit/>
          </a:bodyPr>
          <a:lstStyle/>
          <a:p>
            <a:pPr>
              <a:defRPr/>
            </a:pPr>
            <a:endParaRPr lang="en-GB" sz="3600" b="1" kern="0" dirty="0">
              <a:solidFill>
                <a:srgbClr val="FFFF00"/>
              </a:solidFill>
              <a:latin typeface="Calibri" panose="020F0502020204030204"/>
            </a:endParaRPr>
          </a:p>
          <a:p>
            <a:pPr>
              <a:defRPr/>
            </a:pPr>
            <a:endParaRPr lang="en-GB" sz="3600" b="1" kern="0" dirty="0">
              <a:solidFill>
                <a:srgbClr val="FFFF00"/>
              </a:solidFill>
              <a:latin typeface="Calibri" panose="020F0502020204030204"/>
            </a:endParaRPr>
          </a:p>
        </p:txBody>
      </p:sp>
      <p:pic>
        <p:nvPicPr>
          <p:cNvPr id="11" name="Picture 10" descr="A group of people standing in front of a screen&#10;&#10;Description automatically generated">
            <a:extLst>
              <a:ext uri="{FF2B5EF4-FFF2-40B4-BE49-F238E27FC236}">
                <a16:creationId xmlns:a16="http://schemas.microsoft.com/office/drawing/2014/main" id="{B41D742D-9F8A-4304-31F0-CD4187FF0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083"/>
            <a:ext cx="12192000" cy="5268318"/>
          </a:xfrm>
          <a:prstGeom prst="rect">
            <a:avLst/>
          </a:prstGeom>
        </p:spPr>
      </p:pic>
      <p:sp>
        <p:nvSpPr>
          <p:cNvPr id="12" name="TextBox 11">
            <a:extLst>
              <a:ext uri="{FF2B5EF4-FFF2-40B4-BE49-F238E27FC236}">
                <a16:creationId xmlns:a16="http://schemas.microsoft.com/office/drawing/2014/main" id="{04FBC6F3-1C00-FE68-A69A-D3D17476CAD2}"/>
              </a:ext>
            </a:extLst>
          </p:cNvPr>
          <p:cNvSpPr txBox="1"/>
          <p:nvPr/>
        </p:nvSpPr>
        <p:spPr>
          <a:xfrm>
            <a:off x="23999" y="5916021"/>
            <a:ext cx="12144001" cy="954107"/>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303"/>
            <a:r>
              <a:rPr lang="fr-CH" sz="2800" dirty="0">
                <a:solidFill>
                  <a:srgbClr val="0F124A"/>
                </a:solidFill>
                <a:latin typeface="Arial"/>
              </a:rPr>
              <a:t>449 participants, </a:t>
            </a:r>
            <a:r>
              <a:rPr kumimoji="0" lang="fr-CH" sz="2800" b="0" i="0" u="none" strike="noStrike" kern="0" cap="none" spc="0" normalizeH="0" baseline="0" noProof="0" dirty="0">
                <a:ln>
                  <a:noFill/>
                </a:ln>
                <a:solidFill>
                  <a:srgbClr val="0F124A"/>
                </a:solidFill>
                <a:effectLst/>
                <a:uLnTx/>
                <a:uFillTx/>
                <a:latin typeface="Arial"/>
                <a:ea typeface="+mn-ea"/>
                <a:cs typeface="+mn-cs"/>
              </a:rPr>
              <a:t>50 public sessions, 216 oral </a:t>
            </a:r>
            <a:r>
              <a:rPr kumimoji="0" lang="fr-CH" sz="2800" b="0" i="0" u="none" strike="noStrike" kern="0" cap="none" spc="0" normalizeH="0" baseline="0" noProof="0" dirty="0" err="1">
                <a:ln>
                  <a:noFill/>
                </a:ln>
                <a:solidFill>
                  <a:srgbClr val="0F124A"/>
                </a:solidFill>
                <a:effectLst/>
                <a:uLnTx/>
                <a:uFillTx/>
                <a:latin typeface="Arial"/>
                <a:ea typeface="+mn-ea"/>
                <a:cs typeface="+mn-cs"/>
              </a:rPr>
              <a:t>presentations</a:t>
            </a:r>
            <a:r>
              <a:rPr kumimoji="0" lang="fr-CH" sz="2800" b="0" i="0" u="none" strike="noStrike" kern="0" cap="none" spc="0" normalizeH="0" baseline="0" noProof="0" dirty="0">
                <a:ln>
                  <a:noFill/>
                </a:ln>
                <a:solidFill>
                  <a:srgbClr val="0F124A"/>
                </a:solidFill>
                <a:effectLst/>
                <a:uLnTx/>
                <a:uFillTx/>
                <a:latin typeface="Arial"/>
                <a:ea typeface="+mn-ea"/>
                <a:cs typeface="+mn-cs"/>
              </a:rPr>
              <a:t>, 32 posters</a:t>
            </a:r>
            <a:endParaRPr kumimoji="0" lang="en-GB" sz="2800" b="0" i="0" u="none" strike="noStrike" kern="0" cap="none" spc="0" normalizeH="0" baseline="0" noProof="0" dirty="0">
              <a:ln>
                <a:noFill/>
              </a:ln>
              <a:solidFill>
                <a:srgbClr val="0F124A"/>
              </a:solidFill>
              <a:effectLst/>
              <a:uLnTx/>
              <a:uFillTx/>
              <a:latin typeface="Arial"/>
              <a:ea typeface="+mn-ea"/>
              <a:cs typeface="+mn-cs"/>
            </a:endParaRPr>
          </a:p>
          <a:p>
            <a:pPr algn="ctr" defTabSz="914303"/>
            <a:r>
              <a:rPr lang="en-GB" sz="2800" dirty="0">
                <a:solidFill>
                  <a:srgbClr val="0F124A"/>
                </a:solidFill>
                <a:latin typeface="Arial"/>
              </a:rPr>
              <a:t>US efforts getting organized, towards completing the FS by March 2025</a:t>
            </a:r>
            <a:endParaRPr lang="fr-CH" sz="2800" dirty="0">
              <a:solidFill>
                <a:srgbClr val="0F124A"/>
              </a:solidFill>
              <a:latin typeface="Arial"/>
            </a:endParaRPr>
          </a:p>
        </p:txBody>
      </p:sp>
      <p:sp>
        <p:nvSpPr>
          <p:cNvPr id="4" name="Slide Number Placeholder 1">
            <a:extLst>
              <a:ext uri="{FF2B5EF4-FFF2-40B4-BE49-F238E27FC236}">
                <a16:creationId xmlns:a16="http://schemas.microsoft.com/office/drawing/2014/main" id="{D07DAE28-5E3B-F274-C0AD-47634138A6A3}"/>
              </a:ext>
            </a:extLst>
          </p:cNvPr>
          <p:cNvSpPr txBox="1">
            <a:spLocks/>
          </p:cNvSpPr>
          <p:nvPr/>
        </p:nvSpPr>
        <p:spPr>
          <a:xfrm>
            <a:off x="11660401" y="126621"/>
            <a:ext cx="385972" cy="22676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41</a:t>
            </a:fld>
            <a:endParaRPr lang="en-US" dirty="0">
              <a:solidFill>
                <a:srgbClr val="FFFFFF"/>
              </a:solidFill>
              <a:latin typeface="Arial"/>
            </a:endParaRPr>
          </a:p>
        </p:txBody>
      </p:sp>
    </p:spTree>
    <p:extLst>
      <p:ext uri="{BB962C8B-B14F-4D97-AF65-F5344CB8AC3E}">
        <p14:creationId xmlns:p14="http://schemas.microsoft.com/office/powerpoint/2010/main" val="1301733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DBC151-883A-DEAC-35FB-6AC5EB999D89}"/>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fr-CH" sz="3200" b="1" i="0" u="none" strike="noStrike" kern="1200" cap="none" spc="0" normalizeH="0" baseline="0" noProof="0" dirty="0">
                <a:ln>
                  <a:noFill/>
                </a:ln>
                <a:solidFill>
                  <a:srgbClr val="FFFF00"/>
                </a:solidFill>
                <a:effectLst/>
                <a:uLnTx/>
                <a:uFillTx/>
                <a:latin typeface="Calibri" panose="020F0502020204030204"/>
                <a:ea typeface="+mj-ea"/>
                <a:cs typeface="Calibri" panose="020F0502020204030204" pitchFamily="34" charset="0"/>
              </a:rPr>
              <a:t>Progress on international collaboration</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6DF17DA7-EC67-2840-B722-2D4BE8296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2" name="TextBox 1">
            <a:extLst>
              <a:ext uri="{FF2B5EF4-FFF2-40B4-BE49-F238E27FC236}">
                <a16:creationId xmlns:a16="http://schemas.microsoft.com/office/drawing/2014/main" id="{3646D1AD-AE00-6581-96D7-1A357F4A5F37}"/>
              </a:ext>
            </a:extLst>
          </p:cNvPr>
          <p:cNvSpPr txBox="1"/>
          <p:nvPr/>
        </p:nvSpPr>
        <p:spPr>
          <a:xfrm>
            <a:off x="7328985" y="794360"/>
            <a:ext cx="4695810" cy="4297267"/>
          </a:xfrm>
          <a:prstGeom prst="rect">
            <a:avLst/>
          </a:prstGeom>
          <a:noFill/>
        </p:spPr>
        <p:txBody>
          <a:bodyPr wrap="square">
            <a:spAutoFit/>
          </a:bodyPr>
          <a:lstStyle>
            <a:defPPr>
              <a:defRPr lang="en-US"/>
            </a:defPPr>
            <a:lvl1pPr marR="0" lvl="0" indent="0" defTabSz="914303" fontAlgn="auto">
              <a:lnSpc>
                <a:spcPct val="100000"/>
              </a:lnSpc>
              <a:spcBef>
                <a:spcPts val="0"/>
              </a:spcBef>
              <a:spcAft>
                <a:spcPts val="0"/>
              </a:spcAft>
              <a:buClrTx/>
              <a:buSzTx/>
              <a:buFontTx/>
              <a:buNone/>
              <a:tabLst/>
              <a:defRPr kumimoji="0" sz="2400" b="1" i="0" u="none" strike="noStrike" cap="none" spc="0" normalizeH="0" baseline="0">
                <a:ln>
                  <a:noFill/>
                </a:ln>
                <a:solidFill>
                  <a:srgbClr val="0F124A"/>
                </a:solidFill>
                <a:effectLst/>
                <a:uLnTx/>
                <a:uFillTx/>
                <a:latin typeface="Calibri" panose="020F0502020204030204" pitchFamily="34" charset="0"/>
                <a:ea typeface="MS Mincho" panose="02020609040205080304" pitchFamily="49" charset="-128"/>
                <a:cs typeface="Calibri" panose="020F0502020204030204" pitchFamily="34" charset="0"/>
              </a:defRPr>
            </a:lvl1pPr>
          </a:lstStyle>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2100" b="0"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rPr>
              <a:t>26 April 2024</a:t>
            </a:r>
          </a:p>
          <a:p>
            <a:pPr marL="0" marR="0" lvl="0" indent="0" algn="l" defTabSz="914303" rtl="0" eaLnBrk="1" fontAlgn="auto" latinLnBrk="0" hangingPunct="1">
              <a:lnSpc>
                <a:spcPct val="100000"/>
              </a:lnSpc>
              <a:spcBef>
                <a:spcPts val="600"/>
              </a:spcBef>
              <a:spcAft>
                <a:spcPts val="600"/>
              </a:spcAft>
              <a:buClrTx/>
              <a:buSzTx/>
              <a:buFontTx/>
              <a:buNone/>
              <a:tabLst/>
              <a:defRPr/>
            </a:pPr>
            <a:r>
              <a:rPr kumimoji="0" lang="en-GB" sz="2100" b="0"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rPr>
              <a:t>White House Office of Science and Technology Policy Principal Deputy U.S. Chief Technology Officer Deirdre Mulligan signed for the United States while Director-General Fabiola Gianotti signed for CERN.</a:t>
            </a:r>
            <a:endParaRPr kumimoji="0" lang="en-US" sz="2100" b="0"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303" rtl="0" eaLnBrk="1" fontAlgn="auto" latinLnBrk="0" hangingPunct="1">
              <a:lnSpc>
                <a:spcPct val="150000"/>
              </a:lnSpc>
              <a:spcBef>
                <a:spcPts val="600"/>
              </a:spcBef>
              <a:spcAft>
                <a:spcPts val="600"/>
              </a:spcAft>
              <a:buClrTx/>
              <a:buSzTx/>
              <a:buFontTx/>
              <a:buNone/>
              <a:tabLst/>
              <a:defRPr/>
            </a:pPr>
            <a:r>
              <a:rPr kumimoji="0" lang="en-US" sz="2100" b="1"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rPr>
              <a:t> </a:t>
            </a:r>
          </a:p>
          <a:p>
            <a:pPr marL="0" marR="0" lvl="0" indent="0" algn="l" defTabSz="914303" rtl="0" eaLnBrk="1" fontAlgn="auto" latinLnBrk="0" hangingPunct="1">
              <a:lnSpc>
                <a:spcPct val="150000"/>
              </a:lnSpc>
              <a:spcBef>
                <a:spcPts val="600"/>
              </a:spcBef>
              <a:spcAft>
                <a:spcPts val="0"/>
              </a:spcAft>
              <a:buClrTx/>
              <a:buSzTx/>
              <a:buFontTx/>
              <a:buNone/>
              <a:tabLst/>
              <a:defRPr/>
            </a:pPr>
            <a:endParaRPr kumimoji="0" lang="en-US" sz="2100" b="1"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303" rtl="0" eaLnBrk="1" fontAlgn="auto" latinLnBrk="0" hangingPunct="1">
              <a:lnSpc>
                <a:spcPct val="150000"/>
              </a:lnSpc>
              <a:spcBef>
                <a:spcPts val="600"/>
              </a:spcBef>
              <a:spcAft>
                <a:spcPts val="0"/>
              </a:spcAft>
              <a:buClrTx/>
              <a:buSzTx/>
              <a:buFontTx/>
              <a:buNone/>
              <a:tabLst/>
              <a:defRPr/>
            </a:pPr>
            <a:endParaRPr kumimoji="0" lang="en-GB" sz="2100" b="1" i="0" u="none" strike="noStrike" kern="1200" cap="none" spc="0" normalizeH="0" baseline="0" noProof="0" dirty="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endParaRPr>
          </a:p>
        </p:txBody>
      </p:sp>
      <p:pic>
        <p:nvPicPr>
          <p:cNvPr id="5" name="Picture 4">
            <a:extLst>
              <a:ext uri="{FF2B5EF4-FFF2-40B4-BE49-F238E27FC236}">
                <a16:creationId xmlns:a16="http://schemas.microsoft.com/office/drawing/2014/main" id="{51319624-2EB5-2F07-91A9-57D5E5861366}"/>
              </a:ext>
            </a:extLst>
          </p:cNvPr>
          <p:cNvPicPr>
            <a:picLocks noChangeAspect="1"/>
          </p:cNvPicPr>
          <p:nvPr/>
        </p:nvPicPr>
        <p:blipFill rotWithShape="1">
          <a:blip r:embed="rId4"/>
          <a:srcRect l="56121" t="51974" r="5193" b="1"/>
          <a:stretch/>
        </p:blipFill>
        <p:spPr>
          <a:xfrm>
            <a:off x="7206280" y="3360952"/>
            <a:ext cx="4985720" cy="3497048"/>
          </a:xfrm>
          <a:prstGeom prst="rect">
            <a:avLst/>
          </a:prstGeom>
          <a:noFill/>
        </p:spPr>
      </p:pic>
      <p:pic>
        <p:nvPicPr>
          <p:cNvPr id="6" name="Picture 5">
            <a:extLst>
              <a:ext uri="{FF2B5EF4-FFF2-40B4-BE49-F238E27FC236}">
                <a16:creationId xmlns:a16="http://schemas.microsoft.com/office/drawing/2014/main" id="{72431F81-5B0E-A32A-64D0-E11D2EC14162}"/>
              </a:ext>
            </a:extLst>
          </p:cNvPr>
          <p:cNvPicPr>
            <a:picLocks noChangeAspect="1"/>
          </p:cNvPicPr>
          <p:nvPr/>
        </p:nvPicPr>
        <p:blipFill rotWithShape="1">
          <a:blip r:embed="rId5"/>
          <a:srcRect l="8938" t="39697" r="-3" b="-3"/>
          <a:stretch/>
        </p:blipFill>
        <p:spPr>
          <a:xfrm>
            <a:off x="1769" y="778095"/>
            <a:ext cx="7111681" cy="2107526"/>
          </a:xfrm>
          <a:prstGeom prst="rect">
            <a:avLst/>
          </a:prstGeom>
          <a:noFill/>
        </p:spPr>
      </p:pic>
      <p:pic>
        <p:nvPicPr>
          <p:cNvPr id="8" name="Picture 7">
            <a:extLst>
              <a:ext uri="{FF2B5EF4-FFF2-40B4-BE49-F238E27FC236}">
                <a16:creationId xmlns:a16="http://schemas.microsoft.com/office/drawing/2014/main" id="{514A9D7C-5FD1-FF48-0D4C-226EEF24490C}"/>
              </a:ext>
            </a:extLst>
          </p:cNvPr>
          <p:cNvPicPr>
            <a:picLocks noChangeAspect="1"/>
          </p:cNvPicPr>
          <p:nvPr/>
        </p:nvPicPr>
        <p:blipFill>
          <a:blip r:embed="rId6"/>
          <a:stretch>
            <a:fillRect/>
          </a:stretch>
        </p:blipFill>
        <p:spPr>
          <a:xfrm>
            <a:off x="11929" y="2893411"/>
            <a:ext cx="7091361" cy="3985792"/>
          </a:xfrm>
          <a:prstGeom prst="rect">
            <a:avLst/>
          </a:prstGeom>
          <a:ln>
            <a:solidFill>
              <a:schemeClr val="accent1"/>
            </a:solidFill>
          </a:ln>
        </p:spPr>
      </p:pic>
      <p:sp>
        <p:nvSpPr>
          <p:cNvPr id="7" name="Rectangle 6">
            <a:extLst>
              <a:ext uri="{FF2B5EF4-FFF2-40B4-BE49-F238E27FC236}">
                <a16:creationId xmlns:a16="http://schemas.microsoft.com/office/drawing/2014/main" id="{C86D1FF6-5504-0F09-2C8F-00505556D625}"/>
              </a:ext>
            </a:extLst>
          </p:cNvPr>
          <p:cNvSpPr/>
          <p:nvPr/>
        </p:nvSpPr>
        <p:spPr>
          <a:xfrm>
            <a:off x="11929" y="6079905"/>
            <a:ext cx="6948167" cy="778095"/>
          </a:xfrm>
          <a:prstGeom prst="rect">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E9AFDA08-297A-99C0-E90A-70E0501E0E4A}"/>
              </a:ext>
            </a:extLst>
          </p:cNvPr>
          <p:cNvSpPr txBox="1">
            <a:spLocks/>
          </p:cNvSpPr>
          <p:nvPr/>
        </p:nvSpPr>
        <p:spPr>
          <a:xfrm>
            <a:off x="11660401" y="126621"/>
            <a:ext cx="385972" cy="22676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42</a:t>
            </a:fld>
            <a:endParaRPr lang="en-US" dirty="0">
              <a:solidFill>
                <a:srgbClr val="FFFFFF"/>
              </a:solidFill>
              <a:latin typeface="Arial"/>
            </a:endParaRPr>
          </a:p>
        </p:txBody>
      </p:sp>
    </p:spTree>
    <p:extLst>
      <p:ext uri="{BB962C8B-B14F-4D97-AF65-F5344CB8AC3E}">
        <p14:creationId xmlns:p14="http://schemas.microsoft.com/office/powerpoint/2010/main" val="3115331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9525"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t>                      EU Competitiveness Report   </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3" name="TextBox 2">
            <a:extLst>
              <a:ext uri="{FF2B5EF4-FFF2-40B4-BE49-F238E27FC236}">
                <a16:creationId xmlns:a16="http://schemas.microsoft.com/office/drawing/2014/main" id="{715841F0-E9F6-7582-AD34-53BF02DB0865}"/>
              </a:ext>
            </a:extLst>
          </p:cNvPr>
          <p:cNvSpPr txBox="1"/>
          <p:nvPr/>
        </p:nvSpPr>
        <p:spPr>
          <a:xfrm>
            <a:off x="7219950" y="1035506"/>
            <a:ext cx="4886325" cy="49859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F124A"/>
                </a:solidFill>
                <a:effectLst/>
                <a:uLnTx/>
                <a:uFillTx/>
                <a:latin typeface="Arial"/>
                <a:ea typeface="+mn-ea"/>
                <a:cs typeface="+mn-cs"/>
              </a:rPr>
              <a:t>“</a:t>
            </a:r>
            <a:r>
              <a:rPr kumimoji="0" lang="en-GB" sz="2000" b="1" i="1" u="none" strike="noStrike" kern="1200" cap="none" spc="0" normalizeH="0" baseline="0" noProof="0" dirty="0">
                <a:ln>
                  <a:noFill/>
                </a:ln>
                <a:solidFill>
                  <a:srgbClr val="0F124A"/>
                </a:solidFill>
                <a:effectLst/>
                <a:uLnTx/>
                <a:uFillTx/>
                <a:latin typeface="Arial"/>
                <a:ea typeface="+mn-ea"/>
                <a:cs typeface="+mn-cs"/>
              </a:rPr>
              <a:t>One of CERN’s most promising current projects, with significant scientific potential, is the construction of the Future Circular Collider (FCC): a 90-km ring designed initially for an electron collider and later for a hadron collider.</a:t>
            </a:r>
            <a:r>
              <a:rPr kumimoji="0" lang="en-GB" sz="2000" b="0" i="1" u="none" strike="noStrike" kern="1200" cap="none" spc="0" normalizeH="0" baseline="0" noProof="0" dirty="0">
                <a:ln>
                  <a:noFill/>
                </a:ln>
                <a:solidFill>
                  <a:srgbClr val="0F124A"/>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1" u="none" strike="noStrike" kern="1200" cap="none" spc="0" normalizeH="0" baseline="0" noProof="0" dirty="0">
              <a:ln>
                <a:noFill/>
              </a:ln>
              <a:solidFill>
                <a:srgbClr val="0F12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F124A"/>
                </a:solidFill>
                <a:effectLst/>
                <a:uLnTx/>
                <a:uFillTx/>
                <a:latin typeface="Arial"/>
                <a:ea typeface="+mn-ea"/>
                <a:cs typeface="+mn-cs"/>
              </a:rPr>
              <a:t>Refinancing CERN and ensuring its continued global leadership in frontier research should be regarded as a top EU priority</a:t>
            </a:r>
            <a:r>
              <a:rPr kumimoji="0" lang="en-GB" b="0" i="1" u="none" strike="noStrike" kern="1200" cap="none" spc="0" normalizeH="0" baseline="0" noProof="0" dirty="0">
                <a:ln>
                  <a:noFill/>
                </a:ln>
                <a:solidFill>
                  <a:srgbClr val="0F124A"/>
                </a:solidFill>
                <a:effectLst/>
                <a:uLnTx/>
                <a:uFillTx/>
                <a:latin typeface="Arial"/>
                <a:ea typeface="+mn-ea"/>
                <a:cs typeface="+mn-cs"/>
              </a:rPr>
              <a:t>, </a:t>
            </a:r>
            <a:r>
              <a:rPr kumimoji="0" lang="en-GB" sz="2000" b="0" i="1" u="none" strike="noStrike" kern="1200" cap="none" spc="0" normalizeH="0" baseline="0" noProof="0" dirty="0">
                <a:ln>
                  <a:noFill/>
                </a:ln>
                <a:solidFill>
                  <a:srgbClr val="0F124A"/>
                </a:solidFill>
                <a:effectLst/>
                <a:uLnTx/>
                <a:uFillTx/>
                <a:latin typeface="Arial"/>
                <a:ea typeface="+mn-ea"/>
                <a:cs typeface="+mn-cs"/>
              </a:rPr>
              <a:t>given the objective of maintaining European prominence in this critical area of fundamental research, which is expected to generate significant business spillovers in the coming years.”</a:t>
            </a:r>
          </a:p>
        </p:txBody>
      </p:sp>
      <p:sp>
        <p:nvSpPr>
          <p:cNvPr id="8" name="TextBox 7">
            <a:extLst>
              <a:ext uri="{FF2B5EF4-FFF2-40B4-BE49-F238E27FC236}">
                <a16:creationId xmlns:a16="http://schemas.microsoft.com/office/drawing/2014/main" id="{19DFF59D-D9DB-6C78-939B-848CFAD0A0AA}"/>
              </a:ext>
            </a:extLst>
          </p:cNvPr>
          <p:cNvSpPr txBox="1"/>
          <p:nvPr/>
        </p:nvSpPr>
        <p:spPr>
          <a:xfrm>
            <a:off x="493610" y="5932183"/>
            <a:ext cx="64096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124A">
                    <a:lumMod val="75000"/>
                    <a:lumOff val="25000"/>
                  </a:srgbClr>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https://commission.europa.eu/topics/strengthening-european-competitiveness/eu-competitiveness-looking-ahead_en</a:t>
            </a:r>
            <a:r>
              <a:rPr kumimoji="0" lang="en-GB" sz="1800" b="0" i="0" u="none" strike="noStrike" kern="1200" cap="none" spc="0" normalizeH="0" baseline="0" noProof="0" dirty="0">
                <a:ln>
                  <a:noFill/>
                </a:ln>
                <a:solidFill>
                  <a:srgbClr val="0F124A">
                    <a:lumMod val="75000"/>
                    <a:lumOff val="25000"/>
                  </a:srgbClr>
                </a:solidFill>
                <a:effectLst/>
                <a:uLnTx/>
                <a:uFillTx/>
                <a:latin typeface="Arial"/>
                <a:ea typeface="+mn-ea"/>
                <a:cs typeface="+mn-cs"/>
              </a:rPr>
              <a:t> </a:t>
            </a:r>
          </a:p>
        </p:txBody>
      </p:sp>
      <p:sp>
        <p:nvSpPr>
          <p:cNvPr id="10" name="TextBox 9">
            <a:extLst>
              <a:ext uri="{FF2B5EF4-FFF2-40B4-BE49-F238E27FC236}">
                <a16:creationId xmlns:a16="http://schemas.microsoft.com/office/drawing/2014/main" id="{59B9DFDA-2A77-EDC4-51C8-2DD4EB6C3CDA}"/>
              </a:ext>
            </a:extLst>
          </p:cNvPr>
          <p:cNvSpPr txBox="1"/>
          <p:nvPr/>
        </p:nvSpPr>
        <p:spPr>
          <a:xfrm>
            <a:off x="6903244" y="66164"/>
            <a:ext cx="52030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a:ea typeface="+mn-ea"/>
                <a:cs typeface="+mn-cs"/>
              </a:rPr>
              <a:t>edited by Mario Draghi, and officially handed over to Ursula von der Leyen in September 2024</a:t>
            </a:r>
          </a:p>
        </p:txBody>
      </p:sp>
      <p:pic>
        <p:nvPicPr>
          <p:cNvPr id="4" name="Picture 3" descr="A person and person standing in front of a screen&#10;&#10;Description automatically generated">
            <a:extLst>
              <a:ext uri="{FF2B5EF4-FFF2-40B4-BE49-F238E27FC236}">
                <a16:creationId xmlns:a16="http://schemas.microsoft.com/office/drawing/2014/main" id="{32529D8A-FC50-93F8-C8EF-1CACF1164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65" y="1035506"/>
            <a:ext cx="6964151" cy="4631869"/>
          </a:xfrm>
          <a:prstGeom prst="rect">
            <a:avLst/>
          </a:prstGeom>
        </p:spPr>
      </p:pic>
      <p:sp>
        <p:nvSpPr>
          <p:cNvPr id="2" name="Slide Number Placeholder 1">
            <a:extLst>
              <a:ext uri="{FF2B5EF4-FFF2-40B4-BE49-F238E27FC236}">
                <a16:creationId xmlns:a16="http://schemas.microsoft.com/office/drawing/2014/main" id="{EE5D60B9-4261-B78D-B9C4-9C6E1A0EC020}"/>
              </a:ext>
            </a:extLst>
          </p:cNvPr>
          <p:cNvSpPr txBox="1">
            <a:spLocks/>
          </p:cNvSpPr>
          <p:nvPr/>
        </p:nvSpPr>
        <p:spPr>
          <a:xfrm>
            <a:off x="11660401" y="126621"/>
            <a:ext cx="385972" cy="22676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43</a:t>
            </a:fld>
            <a:endParaRPr lang="en-US" dirty="0">
              <a:solidFill>
                <a:srgbClr val="FFFFFF"/>
              </a:solidFill>
              <a:latin typeface="Arial"/>
            </a:endParaRPr>
          </a:p>
        </p:txBody>
      </p:sp>
    </p:spTree>
    <p:extLst>
      <p:ext uri="{BB962C8B-B14F-4D97-AF65-F5344CB8AC3E}">
        <p14:creationId xmlns:p14="http://schemas.microsoft.com/office/powerpoint/2010/main" val="314693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lang="en-GB" dirty="0"/>
              <a:t>Supporting statements at CERN’s 70 anniversary</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2" name="Picture 1" descr="A group of people standing on a blue stage&#10;&#10;Description automatically generated">
            <a:extLst>
              <a:ext uri="{FF2B5EF4-FFF2-40B4-BE49-F238E27FC236}">
                <a16:creationId xmlns:a16="http://schemas.microsoft.com/office/drawing/2014/main" id="{6339038C-C1EF-F970-9DD6-C8D792FDCFD0}"/>
              </a:ext>
            </a:extLst>
          </p:cNvPr>
          <p:cNvPicPr>
            <a:picLocks noChangeAspect="1"/>
          </p:cNvPicPr>
          <p:nvPr/>
        </p:nvPicPr>
        <p:blipFill>
          <a:blip r:embed="rId4">
            <a:extLst>
              <a:ext uri="{28A0092B-C50C-407E-A947-70E740481C1C}">
                <a14:useLocalDpi xmlns:a14="http://schemas.microsoft.com/office/drawing/2010/main" val="0"/>
              </a:ext>
            </a:extLst>
          </a:blip>
          <a:srcRect t="36429" b="17976"/>
          <a:stretch/>
        </p:blipFill>
        <p:spPr>
          <a:xfrm>
            <a:off x="20" y="783735"/>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4">
            <a:extLst>
              <a:ext uri="{FF2B5EF4-FFF2-40B4-BE49-F238E27FC236}">
                <a16:creationId xmlns:a16="http://schemas.microsoft.com/office/drawing/2014/main" id="{10FC928E-4EC2-E45C-669B-A92B87687C22}"/>
              </a:ext>
            </a:extLst>
          </p:cNvPr>
          <p:cNvSpPr txBox="1">
            <a:spLocks/>
          </p:cNvSpPr>
          <p:nvPr/>
        </p:nvSpPr>
        <p:spPr>
          <a:xfrm>
            <a:off x="176313" y="4356242"/>
            <a:ext cx="11978013" cy="2501747"/>
          </a:xfrm>
          <a:prstGeom prst="rect">
            <a:avLst/>
          </a:prstGeom>
        </p:spPr>
        <p:txBody>
          <a:bodyPr vert="horz" lIns="91440" tIns="45720" rIns="91440" bIns="45720" rtlCol="0" anchor="ctr">
            <a:norm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marR="0" lvl="0" defTabSz="914400" fontAlgn="auto">
              <a:lnSpc>
                <a:spcPct val="90000"/>
              </a:lnSpc>
              <a:spcBef>
                <a:spcPts val="600"/>
              </a:spcBef>
              <a:spcAft>
                <a:spcPts val="0"/>
              </a:spcAft>
              <a:buClrTx/>
              <a:buSzTx/>
              <a:tabLst/>
              <a:defRPr/>
            </a:pPr>
            <a:r>
              <a:rPr kumimoji="0" lang="en-US" sz="2000" b="0" i="1" u="none" strike="noStrike" cap="none" spc="0" normalizeH="0" baseline="0" noProof="0" dirty="0">
                <a:ln>
                  <a:noFill/>
                </a:ln>
                <a:solidFill>
                  <a:srgbClr val="0C377B"/>
                </a:solidFill>
                <a:effectLst/>
                <a:uLnTx/>
                <a:uFillTx/>
              </a:rPr>
              <a:t>“….No European country alone could have built the world’s largest particle collider. CERN has become a global hub because it rallied Europe and this is even more crucial today. </a:t>
            </a:r>
          </a:p>
          <a:p>
            <a:pPr marL="114300" marR="0" lvl="0" defTabSz="914400" fontAlgn="auto">
              <a:lnSpc>
                <a:spcPct val="90000"/>
              </a:lnSpc>
              <a:spcBef>
                <a:spcPts val="600"/>
              </a:spcBef>
              <a:spcAft>
                <a:spcPts val="0"/>
              </a:spcAft>
              <a:buClrTx/>
              <a:buSzTx/>
              <a:tabLst/>
              <a:defRPr/>
            </a:pPr>
            <a:r>
              <a:rPr kumimoji="0" lang="en-US" sz="2000" b="1" i="1" u="none" strike="noStrike" cap="none" spc="0" normalizeH="0" baseline="0" noProof="0" dirty="0">
                <a:ln>
                  <a:noFill/>
                </a:ln>
                <a:solidFill>
                  <a:srgbClr val="0C377B"/>
                </a:solidFill>
                <a:effectLst/>
                <a:uLnTx/>
                <a:uFillTx/>
              </a:rPr>
              <a:t>I am proud that we have financed the feasibility study for CERN’s Future Circular Collider (FCC). This could preserve Europe's scientific edge and could push the boundaries of human knowledge even further. </a:t>
            </a:r>
            <a:r>
              <a:rPr kumimoji="0" lang="en-US" sz="2000" b="0" i="1" u="none" strike="noStrike" cap="none" spc="0" normalizeH="0" baseline="0" noProof="0" dirty="0">
                <a:ln>
                  <a:noFill/>
                </a:ln>
                <a:solidFill>
                  <a:srgbClr val="0C377B"/>
                </a:solidFill>
                <a:effectLst/>
                <a:uLnTx/>
                <a:uFillTx/>
              </a:rPr>
              <a:t>And as the global science race is on, I want Europe to switch gears. To do so, European unity is our greatest asset. ….”</a:t>
            </a:r>
          </a:p>
          <a:p>
            <a:pPr marL="114300" lvl="0" defTabSz="914400">
              <a:lnSpc>
                <a:spcPct val="90000"/>
              </a:lnSpc>
              <a:spcBef>
                <a:spcPts val="600"/>
              </a:spcBef>
              <a:defRPr/>
            </a:pPr>
            <a:endParaRPr lang="en-US" sz="1000" i="1" dirty="0">
              <a:solidFill>
                <a:srgbClr val="0C377B"/>
              </a:solidFill>
            </a:endParaRPr>
          </a:p>
          <a:p>
            <a:pPr marL="114300" lvl="0" defTabSz="914400">
              <a:lnSpc>
                <a:spcPct val="90000"/>
              </a:lnSpc>
              <a:spcBef>
                <a:spcPts val="600"/>
              </a:spcBef>
              <a:defRPr/>
            </a:pPr>
            <a:r>
              <a:rPr lang="en-US" sz="2000" dirty="0"/>
              <a:t>Ursula von der Leyen, President </a:t>
            </a:r>
            <a:r>
              <a:rPr lang="en-US" sz="2000" b="0" u="none" strike="noStrike" dirty="0">
                <a:effectLst/>
              </a:rPr>
              <a:t>of the European Commi</a:t>
            </a:r>
            <a:r>
              <a:rPr lang="en-US" sz="2000" b="0" i="1" u="none" strike="noStrike" dirty="0">
                <a:effectLst/>
              </a:rPr>
              <a:t>ssion</a:t>
            </a:r>
            <a:endParaRPr kumimoji="0" lang="en-US" sz="2000" b="0" i="1" u="none" strike="noStrike" cap="none" spc="0" normalizeH="0" baseline="0" noProof="0" dirty="0">
              <a:ln>
                <a:noFill/>
              </a:ln>
              <a:effectLst/>
              <a:uLnTx/>
              <a:uFillTx/>
            </a:endParaRPr>
          </a:p>
        </p:txBody>
      </p:sp>
      <p:sp>
        <p:nvSpPr>
          <p:cNvPr id="4" name="Slide Number Placeholder 1">
            <a:extLst>
              <a:ext uri="{FF2B5EF4-FFF2-40B4-BE49-F238E27FC236}">
                <a16:creationId xmlns:a16="http://schemas.microsoft.com/office/drawing/2014/main" id="{C5FC01A3-6A09-C2BE-CA56-1C63545EF3BF}"/>
              </a:ext>
            </a:extLst>
          </p:cNvPr>
          <p:cNvSpPr txBox="1">
            <a:spLocks/>
          </p:cNvSpPr>
          <p:nvPr/>
        </p:nvSpPr>
        <p:spPr>
          <a:xfrm>
            <a:off x="11660401" y="126621"/>
            <a:ext cx="385972" cy="22676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44</a:t>
            </a:fld>
            <a:endParaRPr lang="en-US" dirty="0">
              <a:solidFill>
                <a:srgbClr val="FFFFFF"/>
              </a:solidFill>
              <a:latin typeface="Arial"/>
            </a:endParaRPr>
          </a:p>
        </p:txBody>
      </p:sp>
    </p:spTree>
    <p:extLst>
      <p:ext uri="{BB962C8B-B14F-4D97-AF65-F5344CB8AC3E}">
        <p14:creationId xmlns:p14="http://schemas.microsoft.com/office/powerpoint/2010/main" val="743816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AC0E5-6EB8-3F2C-EB4C-3D883F6EDF43}"/>
              </a:ext>
            </a:extLst>
          </p:cNvPr>
          <p:cNvPicPr>
            <a:picLocks noChangeAspect="1"/>
          </p:cNvPicPr>
          <p:nvPr/>
        </p:nvPicPr>
        <p:blipFill>
          <a:blip r:embed="rId2"/>
          <a:stretch>
            <a:fillRect/>
          </a:stretch>
        </p:blipFill>
        <p:spPr>
          <a:xfrm>
            <a:off x="516835" y="149086"/>
            <a:ext cx="5185729" cy="6858000"/>
          </a:xfrm>
          <a:prstGeom prst="rect">
            <a:avLst/>
          </a:prstGeom>
        </p:spPr>
      </p:pic>
      <p:pic>
        <p:nvPicPr>
          <p:cNvPr id="5" name="Picture 4">
            <a:extLst>
              <a:ext uri="{FF2B5EF4-FFF2-40B4-BE49-F238E27FC236}">
                <a16:creationId xmlns:a16="http://schemas.microsoft.com/office/drawing/2014/main" id="{8AC5DCDE-3C40-41B4-9B6C-E1134E619B39}"/>
              </a:ext>
            </a:extLst>
          </p:cNvPr>
          <p:cNvPicPr>
            <a:picLocks noChangeAspect="1"/>
          </p:cNvPicPr>
          <p:nvPr/>
        </p:nvPicPr>
        <p:blipFill>
          <a:blip r:embed="rId3"/>
          <a:stretch>
            <a:fillRect/>
          </a:stretch>
        </p:blipFill>
        <p:spPr>
          <a:xfrm>
            <a:off x="6096000" y="33337"/>
            <a:ext cx="5705475" cy="6791325"/>
          </a:xfrm>
          <a:prstGeom prst="rect">
            <a:avLst/>
          </a:prstGeom>
        </p:spPr>
      </p:pic>
      <p:sp>
        <p:nvSpPr>
          <p:cNvPr id="2" name="Slide Number Placeholder 2">
            <a:extLst>
              <a:ext uri="{FF2B5EF4-FFF2-40B4-BE49-F238E27FC236}">
                <a16:creationId xmlns:a16="http://schemas.microsoft.com/office/drawing/2014/main" id="{8BF18B35-FB50-929D-52EA-0E4F91C49C7C}"/>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45</a:t>
            </a:fld>
            <a:endParaRPr lang="en-US" sz="1067" dirty="0">
              <a:solidFill>
                <a:srgbClr val="0000CC"/>
              </a:solidFill>
              <a:latin typeface="Arial"/>
            </a:endParaRPr>
          </a:p>
        </p:txBody>
      </p:sp>
    </p:spTree>
    <p:extLst>
      <p:ext uri="{BB962C8B-B14F-4D97-AF65-F5344CB8AC3E}">
        <p14:creationId xmlns:p14="http://schemas.microsoft.com/office/powerpoint/2010/main" val="142344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642BC4-C9B2-A285-BB07-920197023A92}"/>
              </a:ext>
            </a:extLst>
          </p:cNvPr>
          <p:cNvPicPr>
            <a:picLocks noChangeAspect="1"/>
          </p:cNvPicPr>
          <p:nvPr/>
        </p:nvPicPr>
        <p:blipFill>
          <a:blip r:embed="rId2"/>
          <a:stretch>
            <a:fillRect/>
          </a:stretch>
        </p:blipFill>
        <p:spPr>
          <a:xfrm>
            <a:off x="-133350" y="114300"/>
            <a:ext cx="6057900" cy="6743700"/>
          </a:xfrm>
          <a:prstGeom prst="rect">
            <a:avLst/>
          </a:prstGeom>
        </p:spPr>
      </p:pic>
      <p:pic>
        <p:nvPicPr>
          <p:cNvPr id="5" name="Picture 4">
            <a:extLst>
              <a:ext uri="{FF2B5EF4-FFF2-40B4-BE49-F238E27FC236}">
                <a16:creationId xmlns:a16="http://schemas.microsoft.com/office/drawing/2014/main" id="{F464E2DE-105D-0EEC-A967-2228A1EACB8A}"/>
              </a:ext>
            </a:extLst>
          </p:cNvPr>
          <p:cNvPicPr>
            <a:picLocks noChangeAspect="1"/>
          </p:cNvPicPr>
          <p:nvPr/>
        </p:nvPicPr>
        <p:blipFill>
          <a:blip r:embed="rId3"/>
          <a:stretch>
            <a:fillRect/>
          </a:stretch>
        </p:blipFill>
        <p:spPr>
          <a:xfrm>
            <a:off x="5822260" y="319087"/>
            <a:ext cx="6610350" cy="6334125"/>
          </a:xfrm>
          <a:prstGeom prst="rect">
            <a:avLst/>
          </a:prstGeom>
        </p:spPr>
      </p:pic>
      <p:sp>
        <p:nvSpPr>
          <p:cNvPr id="2" name="Slide Number Placeholder 2">
            <a:extLst>
              <a:ext uri="{FF2B5EF4-FFF2-40B4-BE49-F238E27FC236}">
                <a16:creationId xmlns:a16="http://schemas.microsoft.com/office/drawing/2014/main" id="{A0A4CFCC-2E44-4C76-D8DF-D487FC33E9A0}"/>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46</a:t>
            </a:fld>
            <a:endParaRPr lang="en-US" sz="1067" dirty="0">
              <a:solidFill>
                <a:srgbClr val="0000CC"/>
              </a:solidFill>
              <a:latin typeface="Arial"/>
            </a:endParaRPr>
          </a:p>
        </p:txBody>
      </p:sp>
    </p:spTree>
    <p:extLst>
      <p:ext uri="{BB962C8B-B14F-4D97-AF65-F5344CB8AC3E}">
        <p14:creationId xmlns:p14="http://schemas.microsoft.com/office/powerpoint/2010/main" val="98881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0D0F9A1-E885-2CA8-7BDE-F2BBF8090E1C}"/>
              </a:ext>
            </a:extLst>
          </p:cNvPr>
          <p:cNvPicPr>
            <a:picLocks noChangeAspect="1"/>
          </p:cNvPicPr>
          <p:nvPr/>
        </p:nvPicPr>
        <p:blipFill rotWithShape="1">
          <a:blip r:embed="rId2">
            <a:extLst>
              <a:ext uri="{28A0092B-C50C-407E-A947-70E740481C1C}">
                <a14:useLocalDpi xmlns:a14="http://schemas.microsoft.com/office/drawing/2010/main" val="0"/>
              </a:ext>
            </a:extLst>
          </a:blip>
          <a:srcRect t="22301"/>
          <a:stretch/>
        </p:blipFill>
        <p:spPr>
          <a:xfrm>
            <a:off x="193963" y="0"/>
            <a:ext cx="11804073" cy="6878829"/>
          </a:xfrm>
          <a:prstGeom prst="rect">
            <a:avLst/>
          </a:prstGeom>
        </p:spPr>
      </p:pic>
      <p:sp>
        <p:nvSpPr>
          <p:cNvPr id="4" name="TextBox 3">
            <a:extLst>
              <a:ext uri="{FF2B5EF4-FFF2-40B4-BE49-F238E27FC236}">
                <a16:creationId xmlns:a16="http://schemas.microsoft.com/office/drawing/2014/main" id="{27C455FA-D536-5D07-B677-893934B57646}"/>
              </a:ext>
            </a:extLst>
          </p:cNvPr>
          <p:cNvSpPr txBox="1"/>
          <p:nvPr/>
        </p:nvSpPr>
        <p:spPr>
          <a:xfrm>
            <a:off x="568037" y="401781"/>
            <a:ext cx="18582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P5 Town 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BNL 13 April 2023</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9B26124-73E8-F6B9-C5F2-B74187EDD346}"/>
              </a:ext>
            </a:extLst>
          </p:cNvPr>
          <p:cNvSpPr txBox="1"/>
          <p:nvPr/>
        </p:nvSpPr>
        <p:spPr>
          <a:xfrm>
            <a:off x="557712" y="6179220"/>
            <a:ext cx="103881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 Gianotti</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1">
            <a:extLst>
              <a:ext uri="{FF2B5EF4-FFF2-40B4-BE49-F238E27FC236}">
                <a16:creationId xmlns:a16="http://schemas.microsoft.com/office/drawing/2014/main" id="{4E036CA8-26FA-08BC-8B7A-1F2656E7E8E1}"/>
              </a:ext>
            </a:extLst>
          </p:cNvPr>
          <p:cNvSpPr txBox="1">
            <a:spLocks/>
          </p:cNvSpPr>
          <p:nvPr/>
        </p:nvSpPr>
        <p:spPr>
          <a:xfrm>
            <a:off x="11660401" y="126621"/>
            <a:ext cx="385972" cy="22676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47</a:t>
            </a:fld>
            <a:endParaRPr lang="en-US" dirty="0">
              <a:solidFill>
                <a:srgbClr val="FFFFFF"/>
              </a:solidFill>
              <a:latin typeface="Arial"/>
            </a:endParaRPr>
          </a:p>
        </p:txBody>
      </p:sp>
    </p:spTree>
    <p:extLst>
      <p:ext uri="{BB962C8B-B14F-4D97-AF65-F5344CB8AC3E}">
        <p14:creationId xmlns:p14="http://schemas.microsoft.com/office/powerpoint/2010/main" val="698728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a:ea typeface="+mj-ea"/>
                <a:cs typeface="+mj-cs"/>
              </a:rPr>
              <a:t>                </a:t>
            </a:r>
            <a:r>
              <a:rPr kumimoji="0" lang="fr-CH" sz="3200" b="1" i="0" u="none" strike="noStrike" kern="1200" cap="none" spc="0" normalizeH="0" baseline="0" noProof="0">
                <a:ln>
                  <a:noFill/>
                </a:ln>
                <a:solidFill>
                  <a:srgbClr val="FFFF00"/>
                </a:solidFill>
                <a:effectLst/>
                <a:uLnTx/>
                <a:uFillTx/>
                <a:latin typeface="Arial"/>
                <a:ea typeface="+mj-ea"/>
                <a:cs typeface="+mj-cs"/>
              </a:rPr>
              <a:t>FCC Feasibility Study</a:t>
            </a:r>
            <a:r>
              <a:rPr kumimoji="0" lang="fr-CH" sz="3200" b="1" i="0" u="none" strike="noStrike" kern="1200" cap="none" spc="0" normalizeH="0" baseline="0" noProof="0" dirty="0">
                <a:ln>
                  <a:noFill/>
                </a:ln>
                <a:solidFill>
                  <a:srgbClr val="FFFF00"/>
                </a:solidFill>
                <a:effectLst/>
                <a:uLnTx/>
                <a:uFillTx/>
                <a:latin typeface="Arial"/>
                <a:ea typeface="+mj-ea"/>
                <a:cs typeface="+mj-cs"/>
              </a:rPr>
              <a:t> </a:t>
            </a:r>
            <a:r>
              <a:rPr kumimoji="0" lang="fr-CH" sz="3200" b="1" i="0" u="none" strike="noStrike" kern="1200" cap="none" spc="0" normalizeH="0" baseline="0" noProof="0">
                <a:ln>
                  <a:noFill/>
                </a:ln>
                <a:solidFill>
                  <a:srgbClr val="FFFF00"/>
                </a:solidFill>
                <a:effectLst/>
                <a:uLnTx/>
                <a:uFillTx/>
                <a:latin typeface="Arial"/>
                <a:ea typeface="+mj-ea"/>
                <a:cs typeface="+mj-cs"/>
              </a:rPr>
              <a:t>- organisational structure</a:t>
            </a:r>
            <a:endParaRPr kumimoji="0" lang="en-GB" sz="3200" b="1" i="0" u="none" strike="noStrike" kern="1200" cap="none" spc="0" normalizeH="0" baseline="0" noProof="0" dirty="0">
              <a:ln>
                <a:noFill/>
              </a:ln>
              <a:solidFill>
                <a:srgbClr val="FFFF00"/>
              </a:solidFill>
              <a:effectLst/>
              <a:uLnTx/>
              <a:uFillTx/>
              <a:latin typeface="Arial"/>
              <a:ea typeface="+mj-ea"/>
              <a:cs typeface="+mj-cs"/>
            </a:endParaRP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pic>
        <p:nvPicPr>
          <p:cNvPr id="8" name="Picture 2" descr="image001">
            <a:extLst>
              <a:ext uri="{FF2B5EF4-FFF2-40B4-BE49-F238E27FC236}">
                <a16:creationId xmlns:a16="http://schemas.microsoft.com/office/drawing/2014/main" id="{7EAB5253-B3E2-3108-F602-CD7F0653B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34" y="980728"/>
            <a:ext cx="8489046" cy="484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092F22A-FD98-05A7-F406-AAFB2CD25362}"/>
              </a:ext>
            </a:extLst>
          </p:cNvPr>
          <p:cNvSpPr/>
          <p:nvPr/>
        </p:nvSpPr>
        <p:spPr>
          <a:xfrm>
            <a:off x="8616280" y="1036412"/>
            <a:ext cx="3575720" cy="4047262"/>
          </a:xfrm>
          <a:prstGeom prst="rect">
            <a:avLst/>
          </a:prstGeom>
        </p:spPr>
        <p:txBody>
          <a:bodyPr wrap="square">
            <a:spAutoFit/>
          </a:bodyPr>
          <a:lstStyle/>
          <a:p>
            <a:pPr marL="0" marR="0" lvl="0" indent="-13335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0C377B">
                    <a:lumMod val="75000"/>
                  </a:srgbClr>
                </a:solidFill>
                <a:effectLst/>
                <a:uLnTx/>
                <a:uFillTx/>
                <a:latin typeface="Arial"/>
                <a:ea typeface="+mn-ea"/>
                <a:cs typeface="+mn-cs"/>
              </a:rPr>
              <a:t>Key contributors from US: </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L. </a:t>
            </a:r>
            <a:r>
              <a:rPr kumimoji="0" lang="en-US" sz="1800" b="0" i="0" u="none" strike="noStrike" kern="0" cap="none" spc="0" normalizeH="0" baseline="0" noProof="0" dirty="0" err="1">
                <a:ln>
                  <a:noFill/>
                </a:ln>
                <a:solidFill>
                  <a:srgbClr val="0C377B">
                    <a:lumMod val="75000"/>
                  </a:srgbClr>
                </a:solidFill>
                <a:effectLst/>
                <a:uLnTx/>
                <a:uFillTx/>
                <a:latin typeface="Arial"/>
                <a:ea typeface="+mn-ea"/>
                <a:cs typeface="+mn-cs"/>
              </a:rPr>
              <a:t>Merminga</a:t>
            </a: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 FNAL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Steering Committee</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M. Minty / BNL</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Scientific Advisory Committee</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A. Lankford / UCI</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     Collaboration Board Co Chair</a:t>
            </a:r>
          </a:p>
          <a:p>
            <a:pPr marL="0" marR="0" lvl="0" indent="-13335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endParaRP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T. Raubenheimer / SLAC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Accelerator WP coordinator</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T. Lundin / FNAL</a:t>
            </a:r>
          </a:p>
          <a:p>
            <a:pPr marL="0" marR="0" lvl="0" indent="-13335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C377B">
                    <a:lumMod val="75000"/>
                  </a:srgbClr>
                </a:solidFill>
                <a:effectLst/>
                <a:uLnTx/>
                <a:uFillTx/>
                <a:latin typeface="Arial"/>
                <a:ea typeface="+mn-ea"/>
                <a:cs typeface="+mn-cs"/>
              </a:rPr>
              <a:t>     Surface building designs WP</a:t>
            </a:r>
          </a:p>
          <a:p>
            <a:pPr marL="1524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J. Seeman / SLAC </a:t>
            </a:r>
          </a:p>
          <a:p>
            <a:pPr marR="0" lvl="0" algn="l" defTabSz="914400" rtl="0" eaLnBrk="1" fontAlgn="auto" latinLnBrk="0" hangingPunct="1">
              <a:lnSpc>
                <a:spcPct val="100000"/>
              </a:lnSpc>
              <a:spcBef>
                <a:spcPts val="0"/>
              </a:spcBef>
              <a:spcAft>
                <a:spcPts val="0"/>
              </a:spcAft>
              <a:buClrTx/>
              <a:buSzTx/>
              <a:tabLst/>
              <a:defRPr/>
            </a:pPr>
            <a:r>
              <a:rPr lang="en-GB" kern="0" dirty="0">
                <a:solidFill>
                  <a:srgbClr val="0C377B">
                    <a:lumMod val="75000"/>
                  </a:srgbClr>
                </a:solidFill>
                <a:latin typeface="Arial"/>
              </a:rPr>
              <a:t>	IR MDI co-</a:t>
            </a:r>
            <a:r>
              <a:rPr kumimoji="0" lang="en-GB" sz="1800" b="0" i="0" u="none" strike="noStrike" kern="0" cap="none" spc="0" normalizeH="0" baseline="0" noProof="0" dirty="0">
                <a:ln>
                  <a:noFill/>
                </a:ln>
                <a:solidFill>
                  <a:srgbClr val="0C377B">
                    <a:lumMod val="75000"/>
                  </a:srgbClr>
                </a:solidFill>
                <a:effectLst/>
                <a:uLnTx/>
                <a:uFillTx/>
                <a:latin typeface="Arial"/>
                <a:ea typeface="+mn-ea"/>
                <a:cs typeface="+mn-cs"/>
              </a:rPr>
              <a:t>coordinator</a:t>
            </a:r>
          </a:p>
        </p:txBody>
      </p:sp>
      <p:sp>
        <p:nvSpPr>
          <p:cNvPr id="2" name="Slide Number Placeholder 1">
            <a:extLst>
              <a:ext uri="{FF2B5EF4-FFF2-40B4-BE49-F238E27FC236}">
                <a16:creationId xmlns:a16="http://schemas.microsoft.com/office/drawing/2014/main" id="{13A95000-3932-88DA-25E8-E94A5827394E}"/>
              </a:ext>
            </a:extLst>
          </p:cNvPr>
          <p:cNvSpPr txBox="1">
            <a:spLocks/>
          </p:cNvSpPr>
          <p:nvPr/>
        </p:nvSpPr>
        <p:spPr>
          <a:xfrm>
            <a:off x="11660401" y="126621"/>
            <a:ext cx="519670" cy="254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48</a:t>
            </a:fld>
            <a:endParaRPr lang="en-US" dirty="0">
              <a:solidFill>
                <a:srgbClr val="FFFFFF"/>
              </a:solidFill>
              <a:latin typeface="Arial"/>
            </a:endParaRPr>
          </a:p>
        </p:txBody>
      </p:sp>
    </p:spTree>
    <p:extLst>
      <p:ext uri="{BB962C8B-B14F-4D97-AF65-F5344CB8AC3E}">
        <p14:creationId xmlns:p14="http://schemas.microsoft.com/office/powerpoint/2010/main" val="1796020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FCC Main </a:t>
            </a:r>
            <a:r>
              <a:rPr lang="en-US" dirty="0"/>
              <a:t>G</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oals</a:t>
            </a:r>
            <a:r>
              <a:rPr lang="en-US" dirty="0"/>
              <a:t> for Coming Years</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A0BE3DC-6861-C36F-F6EC-6A4116EB0999}"/>
                  </a:ext>
                </a:extLst>
              </p:cNvPr>
              <p:cNvSpPr txBox="1"/>
              <p:nvPr/>
            </p:nvSpPr>
            <p:spPr>
              <a:xfrm>
                <a:off x="407862" y="913532"/>
                <a:ext cx="11698794" cy="5532284"/>
              </a:xfrm>
              <a:prstGeom prst="rect">
                <a:avLst/>
              </a:prstGeom>
              <a:noFill/>
            </p:spPr>
            <p:txBody>
              <a:bodyPr wrap="square">
                <a:spAutoFit/>
              </a:bodyPr>
              <a:lstStyle>
                <a:defPPr>
                  <a:defRPr lang="en-US"/>
                </a:defPPr>
                <a:lvl1pPr marL="342900" marR="0" lvl="0" indent="-342900" defTabSz="914303" fontAlgn="auto">
                  <a:lnSpc>
                    <a:spcPct val="100000"/>
                  </a:lnSpc>
                  <a:spcBef>
                    <a:spcPts val="0"/>
                  </a:spcBef>
                  <a:spcAft>
                    <a:spcPts val="600"/>
                  </a:spcAft>
                  <a:buClrTx/>
                  <a:buSzTx/>
                  <a:buFont typeface="Arial" panose="020B0604020202020204" pitchFamily="34" charset="0"/>
                  <a:buChar char="•"/>
                  <a:tabLst/>
                  <a:defRPr kumimoji="0" sz="2400" b="1" i="0" u="none" strike="noStrike" cap="none" spc="0" normalizeH="0" baseline="0">
                    <a:ln>
                      <a:noFill/>
                    </a:ln>
                    <a:solidFill>
                      <a:srgbClr val="0C377B"/>
                    </a:solidFill>
                    <a:effectLst/>
                    <a:uLnTx/>
                    <a:uFillTx/>
                    <a:latin typeface="Calibri" panose="020F0502020204030204" pitchFamily="34" charset="0"/>
                    <a:ea typeface="MS Mincho" panose="02020609040205080304" pitchFamily="49" charset="-128"/>
                    <a:cs typeface="Calibri" panose="020F0502020204030204" pitchFamily="34" charset="0"/>
                  </a:defRPr>
                </a:lvl1pPr>
                <a:lvl2pPr marL="800100" lvl="1" indent="-342900">
                  <a:buFont typeface="Arial" panose="020B0604020202020204" pitchFamily="34" charset="0"/>
                  <a:buChar char="•"/>
                  <a:defRPr sz="2000" b="0">
                    <a:solidFill>
                      <a:srgbClr val="0C377B"/>
                    </a:solidFill>
                  </a:defRPr>
                </a:lvl2pPr>
              </a:lstStyle>
              <a:p>
                <a:r>
                  <a:rPr lang="en-US" sz="2800" b="0" dirty="0"/>
                  <a:t>HL-LHC well underway, exciting physics till </a:t>
                </a:r>
                <a14:m>
                  <m:oMath xmlns:m="http://schemas.openxmlformats.org/officeDocument/2006/math">
                    <m:r>
                      <a:rPr lang="en-US" sz="2800" b="0" i="1" dirty="0" smtClean="0">
                        <a:latin typeface="Cambria Math" panose="02040503050406030204" pitchFamily="18" charset="0"/>
                      </a:rPr>
                      <m:t>~</m:t>
                    </m:r>
                  </m:oMath>
                </a14:m>
                <a:r>
                  <a:rPr lang="en-US" sz="2800" b="0" dirty="0"/>
                  <a:t>2040</a:t>
                </a:r>
              </a:p>
              <a:p>
                <a:r>
                  <a:rPr lang="en-US" sz="2800" dirty="0"/>
                  <a:t>CERN now prepares for post-LHC era, focus on FCC, a lot of efforts  </a:t>
                </a:r>
              </a:p>
              <a:p>
                <a:r>
                  <a:rPr lang="en-US" sz="2800" dirty="0"/>
                  <a:t>By 2027-2028, possible FCC project approval, start of CE design contract: </a:t>
                </a:r>
              </a:p>
              <a:p>
                <a:pPr lvl="1"/>
                <a:r>
                  <a:rPr lang="en-US" sz="2400" dirty="0"/>
                  <a:t>specifications to enable CE tender design by 2028 (underground) and 2029 (surface)</a:t>
                </a:r>
              </a:p>
              <a:p>
                <a:pPr lvl="1"/>
                <a:r>
                  <a:rPr lang="en-US" sz="2400" dirty="0"/>
                  <a:t>requires overall integration study and designs based on technical pre-design of accelerators, technical infrastructure and detectors</a:t>
                </a:r>
              </a:p>
              <a:p>
                <a:pPr lvl="1"/>
                <a:r>
                  <a:rPr lang="en-GB" sz="2400" dirty="0"/>
                  <a:t>refined input for environmental evaluation and project authorisation process</a:t>
                </a:r>
              </a:p>
              <a:p>
                <a:pPr marL="457200" lvl="1" indent="0">
                  <a:buNone/>
                </a:pPr>
                <a:r>
                  <a:rPr lang="en-GB" sz="1050" dirty="0"/>
                  <a:t> </a:t>
                </a:r>
                <a:endParaRPr lang="en-US" sz="1100" dirty="0"/>
              </a:p>
              <a:p>
                <a:r>
                  <a:rPr lang="en-US" sz="2800" dirty="0"/>
                  <a:t>By 2032, start of CE construction: </a:t>
                </a:r>
              </a:p>
              <a:p>
                <a:pPr lvl="1"/>
                <a:r>
                  <a:rPr lang="en-US" sz="2400" dirty="0"/>
                  <a:t>CE groundbreaking</a:t>
                </a:r>
              </a:p>
              <a:p>
                <a:pPr lvl="1"/>
                <a:r>
                  <a:rPr lang="en-US" sz="2400" dirty="0"/>
                  <a:t>TDR to enable prototyping, industrialization towards component production</a:t>
                </a:r>
              </a:p>
              <a:p>
                <a:pPr marL="457200" lvl="1" indent="0">
                  <a:buNone/>
                </a:pPr>
                <a:r>
                  <a:rPr lang="en-US" sz="1100" dirty="0"/>
                  <a:t>  </a:t>
                </a:r>
                <a:endParaRPr lang="en-US" sz="1200" dirty="0"/>
              </a:p>
              <a:p>
                <a:r>
                  <a:rPr lang="en-US" sz="2800" dirty="0"/>
                  <a:t>Strong collaboration with ANL and APS-U of great interest. Similar challenges in optics &amp; beam dynamics. How can this get momentum?</a:t>
                </a:r>
              </a:p>
            </p:txBody>
          </p:sp>
        </mc:Choice>
        <mc:Fallback xmlns="">
          <p:sp>
            <p:nvSpPr>
              <p:cNvPr id="3" name="TextBox 2">
                <a:extLst>
                  <a:ext uri="{FF2B5EF4-FFF2-40B4-BE49-F238E27FC236}">
                    <a16:creationId xmlns:a16="http://schemas.microsoft.com/office/drawing/2014/main" id="{BA0BE3DC-6861-C36F-F6EC-6A4116EB0999}"/>
                  </a:ext>
                </a:extLst>
              </p:cNvPr>
              <p:cNvSpPr txBox="1">
                <a:spLocks noRot="1" noChangeAspect="1" noMove="1" noResize="1" noEditPoints="1" noAdjustHandles="1" noChangeArrowheads="1" noChangeShapeType="1" noTextEdit="1"/>
              </p:cNvSpPr>
              <p:nvPr/>
            </p:nvSpPr>
            <p:spPr>
              <a:xfrm>
                <a:off x="407862" y="913532"/>
                <a:ext cx="11698794" cy="5532284"/>
              </a:xfrm>
              <a:prstGeom prst="rect">
                <a:avLst/>
              </a:prstGeom>
              <a:blipFill>
                <a:blip r:embed="rId3"/>
                <a:stretch>
                  <a:fillRect l="-938" t="-1103" b="-22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7472DC-26C0-5503-7D31-3E2AB160111A}"/>
              </a:ext>
            </a:extLst>
          </p:cNvPr>
          <p:cNvSpPr txBox="1">
            <a:spLocks/>
          </p:cNvSpPr>
          <p:nvPr/>
        </p:nvSpPr>
        <p:spPr>
          <a:xfrm>
            <a:off x="11660401" y="126621"/>
            <a:ext cx="385972" cy="22676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80"/>
            <a:fld id="{88A1DFE4-5FC5-43BD-BB7E-75EAD82B965F}" type="slidenum">
              <a:rPr lang="en-US" smtClean="0">
                <a:solidFill>
                  <a:srgbClr val="FFFFFF"/>
                </a:solidFill>
                <a:latin typeface="Arial"/>
              </a:rPr>
              <a:pPr defTabSz="914280"/>
              <a:t>49</a:t>
            </a:fld>
            <a:endParaRPr lang="en-US" dirty="0">
              <a:solidFill>
                <a:srgbClr val="FFFFFF"/>
              </a:solidFill>
              <a:latin typeface="Arial"/>
            </a:endParaRPr>
          </a:p>
        </p:txBody>
      </p:sp>
    </p:spTree>
    <p:extLst>
      <p:ext uri="{BB962C8B-B14F-4D97-AF65-F5344CB8AC3E}">
        <p14:creationId xmlns:p14="http://schemas.microsoft.com/office/powerpoint/2010/main" val="845628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3EA09-2400-E7D5-3E5B-E556B1133450}"/>
              </a:ext>
            </a:extLst>
          </p:cNvPr>
          <p:cNvSpPr>
            <a:spLocks noGrp="1"/>
          </p:cNvSpPr>
          <p:nvPr>
            <p:ph type="sldNum" sz="quarter" idx="10"/>
          </p:nvPr>
        </p:nvSpPr>
        <p:spPr/>
        <p:txBody>
          <a:bodyPr/>
          <a:lstStyle/>
          <a:p>
            <a:fld id="{88A1DFE4-5FC5-43BD-BB7E-75EAD82B965F}" type="slidenum">
              <a:rPr lang="en-US" noProof="0" smtClean="0"/>
              <a:pPr/>
              <a:t>5</a:t>
            </a:fld>
            <a:endParaRPr lang="en-US" noProof="0" dirty="0"/>
          </a:p>
        </p:txBody>
      </p:sp>
      <p:sp>
        <p:nvSpPr>
          <p:cNvPr id="3" name="Title 1">
            <a:extLst>
              <a:ext uri="{FF2B5EF4-FFF2-40B4-BE49-F238E27FC236}">
                <a16:creationId xmlns:a16="http://schemas.microsoft.com/office/drawing/2014/main" id="{205D534A-32B0-7A85-703C-20B359C27174}"/>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Possible </a:t>
            </a:r>
            <a:r>
              <a:rPr lang="en-US" dirty="0"/>
              <a:t>t</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ime</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lang="en-US" dirty="0"/>
              <a:t>l</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ine</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till start of construction</a:t>
            </a:r>
          </a:p>
        </p:txBody>
      </p:sp>
      <p:pic>
        <p:nvPicPr>
          <p:cNvPr id="4" name="Picture 3" descr="A picture containing icon&#10;&#10;Description automatically generated">
            <a:extLst>
              <a:ext uri="{FF2B5EF4-FFF2-40B4-BE49-F238E27FC236}">
                <a16:creationId xmlns:a16="http://schemas.microsoft.com/office/drawing/2014/main" id="{09AC3BB5-3DB8-5AF2-AE3F-00CD6D1F2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graphicFrame>
        <p:nvGraphicFramePr>
          <p:cNvPr id="38" name="Content Placeholder 5">
            <a:extLst>
              <a:ext uri="{FF2B5EF4-FFF2-40B4-BE49-F238E27FC236}">
                <a16:creationId xmlns:a16="http://schemas.microsoft.com/office/drawing/2014/main" id="{AE3BD2AE-BF5D-94F0-57EA-0B3B05ED3134}"/>
              </a:ext>
            </a:extLst>
          </p:cNvPr>
          <p:cNvGraphicFramePr>
            <a:graphicFrameLocks/>
          </p:cNvGraphicFramePr>
          <p:nvPr/>
        </p:nvGraphicFramePr>
        <p:xfrm>
          <a:off x="156105" y="859307"/>
          <a:ext cx="11914160" cy="5872071"/>
        </p:xfrm>
        <a:graphic>
          <a:graphicData uri="http://schemas.openxmlformats.org/drawingml/2006/table">
            <a:tbl>
              <a:tblPr firstRow="1" bandRow="1"/>
              <a:tblGrid>
                <a:gridCol w="297854">
                  <a:extLst>
                    <a:ext uri="{9D8B030D-6E8A-4147-A177-3AD203B41FA5}">
                      <a16:colId xmlns:a16="http://schemas.microsoft.com/office/drawing/2014/main" val="20000"/>
                    </a:ext>
                  </a:extLst>
                </a:gridCol>
                <a:gridCol w="297854">
                  <a:extLst>
                    <a:ext uri="{9D8B030D-6E8A-4147-A177-3AD203B41FA5}">
                      <a16:colId xmlns:a16="http://schemas.microsoft.com/office/drawing/2014/main" val="20001"/>
                    </a:ext>
                  </a:extLst>
                </a:gridCol>
                <a:gridCol w="297854">
                  <a:extLst>
                    <a:ext uri="{9D8B030D-6E8A-4147-A177-3AD203B41FA5}">
                      <a16:colId xmlns:a16="http://schemas.microsoft.com/office/drawing/2014/main" val="20002"/>
                    </a:ext>
                  </a:extLst>
                </a:gridCol>
                <a:gridCol w="297854">
                  <a:extLst>
                    <a:ext uri="{9D8B030D-6E8A-4147-A177-3AD203B41FA5}">
                      <a16:colId xmlns:a16="http://schemas.microsoft.com/office/drawing/2014/main" val="20003"/>
                    </a:ext>
                  </a:extLst>
                </a:gridCol>
                <a:gridCol w="297854">
                  <a:extLst>
                    <a:ext uri="{9D8B030D-6E8A-4147-A177-3AD203B41FA5}">
                      <a16:colId xmlns:a16="http://schemas.microsoft.com/office/drawing/2014/main" val="20004"/>
                    </a:ext>
                  </a:extLst>
                </a:gridCol>
                <a:gridCol w="297854">
                  <a:extLst>
                    <a:ext uri="{9D8B030D-6E8A-4147-A177-3AD203B41FA5}">
                      <a16:colId xmlns:a16="http://schemas.microsoft.com/office/drawing/2014/main" val="20005"/>
                    </a:ext>
                  </a:extLst>
                </a:gridCol>
                <a:gridCol w="297854">
                  <a:extLst>
                    <a:ext uri="{9D8B030D-6E8A-4147-A177-3AD203B41FA5}">
                      <a16:colId xmlns:a16="http://schemas.microsoft.com/office/drawing/2014/main" val="20006"/>
                    </a:ext>
                  </a:extLst>
                </a:gridCol>
                <a:gridCol w="297854">
                  <a:extLst>
                    <a:ext uri="{9D8B030D-6E8A-4147-A177-3AD203B41FA5}">
                      <a16:colId xmlns:a16="http://schemas.microsoft.com/office/drawing/2014/main" val="20007"/>
                    </a:ext>
                  </a:extLst>
                </a:gridCol>
                <a:gridCol w="297854">
                  <a:extLst>
                    <a:ext uri="{9D8B030D-6E8A-4147-A177-3AD203B41FA5}">
                      <a16:colId xmlns:a16="http://schemas.microsoft.com/office/drawing/2014/main" val="20008"/>
                    </a:ext>
                  </a:extLst>
                </a:gridCol>
                <a:gridCol w="297854">
                  <a:extLst>
                    <a:ext uri="{9D8B030D-6E8A-4147-A177-3AD203B41FA5}">
                      <a16:colId xmlns:a16="http://schemas.microsoft.com/office/drawing/2014/main" val="20009"/>
                    </a:ext>
                  </a:extLst>
                </a:gridCol>
                <a:gridCol w="297854">
                  <a:extLst>
                    <a:ext uri="{9D8B030D-6E8A-4147-A177-3AD203B41FA5}">
                      <a16:colId xmlns:a16="http://schemas.microsoft.com/office/drawing/2014/main" val="20010"/>
                    </a:ext>
                  </a:extLst>
                </a:gridCol>
                <a:gridCol w="216475">
                  <a:extLst>
                    <a:ext uri="{9D8B030D-6E8A-4147-A177-3AD203B41FA5}">
                      <a16:colId xmlns:a16="http://schemas.microsoft.com/office/drawing/2014/main" val="20011"/>
                    </a:ext>
                  </a:extLst>
                </a:gridCol>
                <a:gridCol w="379233">
                  <a:extLst>
                    <a:ext uri="{9D8B030D-6E8A-4147-A177-3AD203B41FA5}">
                      <a16:colId xmlns:a16="http://schemas.microsoft.com/office/drawing/2014/main" val="20012"/>
                    </a:ext>
                  </a:extLst>
                </a:gridCol>
                <a:gridCol w="297854">
                  <a:extLst>
                    <a:ext uri="{9D8B030D-6E8A-4147-A177-3AD203B41FA5}">
                      <a16:colId xmlns:a16="http://schemas.microsoft.com/office/drawing/2014/main" val="20013"/>
                    </a:ext>
                  </a:extLst>
                </a:gridCol>
                <a:gridCol w="297854">
                  <a:extLst>
                    <a:ext uri="{9D8B030D-6E8A-4147-A177-3AD203B41FA5}">
                      <a16:colId xmlns:a16="http://schemas.microsoft.com/office/drawing/2014/main" val="20014"/>
                    </a:ext>
                  </a:extLst>
                </a:gridCol>
                <a:gridCol w="297854">
                  <a:extLst>
                    <a:ext uri="{9D8B030D-6E8A-4147-A177-3AD203B41FA5}">
                      <a16:colId xmlns:a16="http://schemas.microsoft.com/office/drawing/2014/main" val="20015"/>
                    </a:ext>
                  </a:extLst>
                </a:gridCol>
                <a:gridCol w="297854">
                  <a:extLst>
                    <a:ext uri="{9D8B030D-6E8A-4147-A177-3AD203B41FA5}">
                      <a16:colId xmlns:a16="http://schemas.microsoft.com/office/drawing/2014/main" val="20016"/>
                    </a:ext>
                  </a:extLst>
                </a:gridCol>
                <a:gridCol w="297854">
                  <a:extLst>
                    <a:ext uri="{9D8B030D-6E8A-4147-A177-3AD203B41FA5}">
                      <a16:colId xmlns:a16="http://schemas.microsoft.com/office/drawing/2014/main" val="20017"/>
                    </a:ext>
                  </a:extLst>
                </a:gridCol>
                <a:gridCol w="297854">
                  <a:extLst>
                    <a:ext uri="{9D8B030D-6E8A-4147-A177-3AD203B41FA5}">
                      <a16:colId xmlns:a16="http://schemas.microsoft.com/office/drawing/2014/main" val="20018"/>
                    </a:ext>
                  </a:extLst>
                </a:gridCol>
                <a:gridCol w="297854">
                  <a:extLst>
                    <a:ext uri="{9D8B030D-6E8A-4147-A177-3AD203B41FA5}">
                      <a16:colId xmlns:a16="http://schemas.microsoft.com/office/drawing/2014/main" val="20019"/>
                    </a:ext>
                  </a:extLst>
                </a:gridCol>
                <a:gridCol w="297854">
                  <a:extLst>
                    <a:ext uri="{9D8B030D-6E8A-4147-A177-3AD203B41FA5}">
                      <a16:colId xmlns:a16="http://schemas.microsoft.com/office/drawing/2014/main" val="2436838272"/>
                    </a:ext>
                  </a:extLst>
                </a:gridCol>
                <a:gridCol w="297854">
                  <a:extLst>
                    <a:ext uri="{9D8B030D-6E8A-4147-A177-3AD203B41FA5}">
                      <a16:colId xmlns:a16="http://schemas.microsoft.com/office/drawing/2014/main" val="2656770343"/>
                    </a:ext>
                  </a:extLst>
                </a:gridCol>
                <a:gridCol w="297854">
                  <a:extLst>
                    <a:ext uri="{9D8B030D-6E8A-4147-A177-3AD203B41FA5}">
                      <a16:colId xmlns:a16="http://schemas.microsoft.com/office/drawing/2014/main" val="2950003352"/>
                    </a:ext>
                  </a:extLst>
                </a:gridCol>
                <a:gridCol w="297854">
                  <a:extLst>
                    <a:ext uri="{9D8B030D-6E8A-4147-A177-3AD203B41FA5}">
                      <a16:colId xmlns:a16="http://schemas.microsoft.com/office/drawing/2014/main" val="2857376332"/>
                    </a:ext>
                  </a:extLst>
                </a:gridCol>
                <a:gridCol w="313852">
                  <a:extLst>
                    <a:ext uri="{9D8B030D-6E8A-4147-A177-3AD203B41FA5}">
                      <a16:colId xmlns:a16="http://schemas.microsoft.com/office/drawing/2014/main" val="3477369395"/>
                    </a:ext>
                  </a:extLst>
                </a:gridCol>
                <a:gridCol w="281856">
                  <a:extLst>
                    <a:ext uri="{9D8B030D-6E8A-4147-A177-3AD203B41FA5}">
                      <a16:colId xmlns:a16="http://schemas.microsoft.com/office/drawing/2014/main" val="3808759949"/>
                    </a:ext>
                  </a:extLst>
                </a:gridCol>
                <a:gridCol w="297854">
                  <a:extLst>
                    <a:ext uri="{9D8B030D-6E8A-4147-A177-3AD203B41FA5}">
                      <a16:colId xmlns:a16="http://schemas.microsoft.com/office/drawing/2014/main" val="2622084184"/>
                    </a:ext>
                  </a:extLst>
                </a:gridCol>
                <a:gridCol w="297854">
                  <a:extLst>
                    <a:ext uri="{9D8B030D-6E8A-4147-A177-3AD203B41FA5}">
                      <a16:colId xmlns:a16="http://schemas.microsoft.com/office/drawing/2014/main" val="2464158128"/>
                    </a:ext>
                  </a:extLst>
                </a:gridCol>
                <a:gridCol w="297854">
                  <a:extLst>
                    <a:ext uri="{9D8B030D-6E8A-4147-A177-3AD203B41FA5}">
                      <a16:colId xmlns:a16="http://schemas.microsoft.com/office/drawing/2014/main" val="3758331998"/>
                    </a:ext>
                  </a:extLst>
                </a:gridCol>
                <a:gridCol w="297854">
                  <a:extLst>
                    <a:ext uri="{9D8B030D-6E8A-4147-A177-3AD203B41FA5}">
                      <a16:colId xmlns:a16="http://schemas.microsoft.com/office/drawing/2014/main" val="2231906010"/>
                    </a:ext>
                  </a:extLst>
                </a:gridCol>
                <a:gridCol w="297854">
                  <a:extLst>
                    <a:ext uri="{9D8B030D-6E8A-4147-A177-3AD203B41FA5}">
                      <a16:colId xmlns:a16="http://schemas.microsoft.com/office/drawing/2014/main" val="2804511511"/>
                    </a:ext>
                  </a:extLst>
                </a:gridCol>
                <a:gridCol w="297854">
                  <a:extLst>
                    <a:ext uri="{9D8B030D-6E8A-4147-A177-3AD203B41FA5}">
                      <a16:colId xmlns:a16="http://schemas.microsoft.com/office/drawing/2014/main" val="2762523244"/>
                    </a:ext>
                  </a:extLst>
                </a:gridCol>
                <a:gridCol w="297854">
                  <a:extLst>
                    <a:ext uri="{9D8B030D-6E8A-4147-A177-3AD203B41FA5}">
                      <a16:colId xmlns:a16="http://schemas.microsoft.com/office/drawing/2014/main" val="286750906"/>
                    </a:ext>
                  </a:extLst>
                </a:gridCol>
                <a:gridCol w="297854">
                  <a:extLst>
                    <a:ext uri="{9D8B030D-6E8A-4147-A177-3AD203B41FA5}">
                      <a16:colId xmlns:a16="http://schemas.microsoft.com/office/drawing/2014/main" val="3534367037"/>
                    </a:ext>
                  </a:extLst>
                </a:gridCol>
                <a:gridCol w="297854">
                  <a:extLst>
                    <a:ext uri="{9D8B030D-6E8A-4147-A177-3AD203B41FA5}">
                      <a16:colId xmlns:a16="http://schemas.microsoft.com/office/drawing/2014/main" val="2539389564"/>
                    </a:ext>
                  </a:extLst>
                </a:gridCol>
                <a:gridCol w="297854">
                  <a:extLst>
                    <a:ext uri="{9D8B030D-6E8A-4147-A177-3AD203B41FA5}">
                      <a16:colId xmlns:a16="http://schemas.microsoft.com/office/drawing/2014/main" val="3033895602"/>
                    </a:ext>
                  </a:extLst>
                </a:gridCol>
                <a:gridCol w="297854">
                  <a:extLst>
                    <a:ext uri="{9D8B030D-6E8A-4147-A177-3AD203B41FA5}">
                      <a16:colId xmlns:a16="http://schemas.microsoft.com/office/drawing/2014/main" val="452781312"/>
                    </a:ext>
                  </a:extLst>
                </a:gridCol>
                <a:gridCol w="297854">
                  <a:extLst>
                    <a:ext uri="{9D8B030D-6E8A-4147-A177-3AD203B41FA5}">
                      <a16:colId xmlns:a16="http://schemas.microsoft.com/office/drawing/2014/main" val="2071890334"/>
                    </a:ext>
                  </a:extLst>
                </a:gridCol>
                <a:gridCol w="297854">
                  <a:extLst>
                    <a:ext uri="{9D8B030D-6E8A-4147-A177-3AD203B41FA5}">
                      <a16:colId xmlns:a16="http://schemas.microsoft.com/office/drawing/2014/main" val="3789349140"/>
                    </a:ext>
                  </a:extLst>
                </a:gridCol>
                <a:gridCol w="297854">
                  <a:extLst>
                    <a:ext uri="{9D8B030D-6E8A-4147-A177-3AD203B41FA5}">
                      <a16:colId xmlns:a16="http://schemas.microsoft.com/office/drawing/2014/main" val="1916931030"/>
                    </a:ext>
                  </a:extLst>
                </a:gridCol>
              </a:tblGrid>
              <a:tr h="508463">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2024</a:t>
                      </a:r>
                    </a:p>
                  </a:txBody>
                  <a:tcPr>
                    <a:lnL w="12700" cmpd="sng">
                      <a:solidFill>
                        <a:srgbClr val="FFFFFF"/>
                      </a:solidFill>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2025</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2026</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2027</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GB" b="0" dirty="0">
                          <a:solidFill>
                            <a:schemeClr val="tx2"/>
                          </a:solidFill>
                          <a:latin typeface="Century Gothic" panose="020B0502020202020204" pitchFamily="34" charset="0"/>
                        </a:rPr>
                        <a:t>2028</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2029</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2030</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2031</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2032</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4">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b="0" dirty="0">
                          <a:solidFill>
                            <a:schemeClr val="tx2"/>
                          </a:solidFill>
                          <a:latin typeface="Century Gothic" panose="020B0502020202020204" pitchFamily="34" charset="0"/>
                        </a:rPr>
                        <a:t>2033</a:t>
                      </a:r>
                      <a:endParaRPr lang="en-GB" b="0" dirty="0">
                        <a:solidFill>
                          <a:schemeClr val="tx2"/>
                        </a:solidFill>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FFFFFF"/>
                      </a:solidFill>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8104">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mpd="sng">
                      <a:solidFill>
                        <a:srgbClr val="FFFFFF"/>
                      </a:solidFill>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Q2</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r>
                        <a:rPr lang="en-GB" sz="1200" dirty="0">
                          <a:latin typeface="Century Gothic" panose="020B0502020202020204" pitchFamily="34" charset="0"/>
                        </a:rPr>
                        <a:t>Q4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a:endParaRPr lang="en-GB" sz="1200" dirty="0">
                        <a:latin typeface="Century Gothic" panose="020B0502020202020204" pitchFamily="34" charset="0"/>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ap="flat" cmpd="sng" algn="ctr">
                      <a:solidFill>
                        <a:srgbClr val="0C377B"/>
                      </a:solidFill>
                      <a:prstDash val="solid"/>
                      <a:round/>
                      <a:headEnd type="none" w="med" len="med"/>
                      <a:tailEnd type="none" w="med" len="med"/>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10001"/>
                  </a:ext>
                </a:extLst>
              </a:tr>
              <a:tr h="4835504">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mpd="sng">
                      <a:solidFill>
                        <a:srgbClr val="FFFFFF"/>
                      </a:solidFill>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endParaRPr lang="en-GB" dirty="0"/>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0C377B"/>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10002"/>
                  </a:ext>
                </a:extLst>
              </a:tr>
            </a:tbl>
          </a:graphicData>
        </a:graphic>
      </p:graphicFrame>
      <p:sp>
        <p:nvSpPr>
          <p:cNvPr id="39" name="Rounded Rectangle 9">
            <a:extLst>
              <a:ext uri="{FF2B5EF4-FFF2-40B4-BE49-F238E27FC236}">
                <a16:creationId xmlns:a16="http://schemas.microsoft.com/office/drawing/2014/main" id="{B42A419C-2CC6-7038-488C-2FCFCC1CAC7D}"/>
              </a:ext>
            </a:extLst>
          </p:cNvPr>
          <p:cNvSpPr/>
          <p:nvPr/>
        </p:nvSpPr>
        <p:spPr>
          <a:xfrm>
            <a:off x="202395" y="2301524"/>
            <a:ext cx="1465045" cy="542222"/>
          </a:xfrm>
          <a:prstGeom prst="roundRect">
            <a:avLst/>
          </a:prstGeom>
          <a:solidFill>
            <a:srgbClr val="0C377B">
              <a:lumMod val="40000"/>
              <a:lumOff val="60000"/>
            </a:srgbClr>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 FS Report</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0C377B"/>
                </a:solidFill>
                <a:latin typeface="Century Gothic" panose="020B0502020202020204" pitchFamily="34" charset="0"/>
              </a:rPr>
              <a:t>cost update</a:t>
            </a:r>
            <a:endPar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40" name="Rounded Rectangle 31">
            <a:extLst>
              <a:ext uri="{FF2B5EF4-FFF2-40B4-BE49-F238E27FC236}">
                <a16:creationId xmlns:a16="http://schemas.microsoft.com/office/drawing/2014/main" id="{732FA709-916C-CA37-11FF-53F2B825F555}"/>
              </a:ext>
            </a:extLst>
          </p:cNvPr>
          <p:cNvSpPr/>
          <p:nvPr/>
        </p:nvSpPr>
        <p:spPr>
          <a:xfrm>
            <a:off x="1667440" y="1344520"/>
            <a:ext cx="3214739" cy="542222"/>
          </a:xfrm>
          <a:prstGeom prst="roundRect">
            <a:avLst/>
          </a:prstGeom>
          <a:solidFill>
            <a:srgbClr val="99CCFF"/>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Pre-TDR Phase</a:t>
            </a:r>
          </a:p>
        </p:txBody>
      </p:sp>
      <p:sp>
        <p:nvSpPr>
          <p:cNvPr id="41" name="Rounded Rectangle 33">
            <a:extLst>
              <a:ext uri="{FF2B5EF4-FFF2-40B4-BE49-F238E27FC236}">
                <a16:creationId xmlns:a16="http://schemas.microsoft.com/office/drawing/2014/main" id="{AACAB647-3992-8E5B-95E2-AB46BAC9CEA5}"/>
              </a:ext>
            </a:extLst>
          </p:cNvPr>
          <p:cNvSpPr/>
          <p:nvPr/>
        </p:nvSpPr>
        <p:spPr>
          <a:xfrm>
            <a:off x="4946129" y="1343795"/>
            <a:ext cx="4703626" cy="542221"/>
          </a:xfrm>
          <a:prstGeom prst="roundRect">
            <a:avLst/>
          </a:prstGeom>
          <a:solidFill>
            <a:srgbClr val="99CCFF"/>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TDR Phase</a:t>
            </a:r>
          </a:p>
        </p:txBody>
      </p:sp>
      <p:sp>
        <p:nvSpPr>
          <p:cNvPr id="42" name="Rounded Rectangle 6">
            <a:extLst>
              <a:ext uri="{FF2B5EF4-FFF2-40B4-BE49-F238E27FC236}">
                <a16:creationId xmlns:a16="http://schemas.microsoft.com/office/drawing/2014/main" id="{01CE27BC-80A3-E01D-F2A1-1DE0F9DBA21E}"/>
              </a:ext>
            </a:extLst>
          </p:cNvPr>
          <p:cNvSpPr/>
          <p:nvPr/>
        </p:nvSpPr>
        <p:spPr>
          <a:xfrm>
            <a:off x="156106" y="1335669"/>
            <a:ext cx="1465045" cy="566941"/>
          </a:xfrm>
          <a:prstGeom prst="roundRect">
            <a:avLst/>
          </a:prstGeom>
          <a:solidFill>
            <a:srgbClr val="0C377B">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Feasibility Study</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pic>
        <p:nvPicPr>
          <p:cNvPr id="43" name="Graphic 42" descr="Pin">
            <a:extLst>
              <a:ext uri="{FF2B5EF4-FFF2-40B4-BE49-F238E27FC236}">
                <a16:creationId xmlns:a16="http://schemas.microsoft.com/office/drawing/2014/main" id="{ED9523F1-1D28-740C-17AD-DD9525AC9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36" y="1325882"/>
            <a:ext cx="710229" cy="710229"/>
          </a:xfrm>
          <a:prstGeom prst="rect">
            <a:avLst/>
          </a:prstGeom>
        </p:spPr>
      </p:pic>
      <p:grpSp>
        <p:nvGrpSpPr>
          <p:cNvPr id="44" name="Group 43">
            <a:extLst>
              <a:ext uri="{FF2B5EF4-FFF2-40B4-BE49-F238E27FC236}">
                <a16:creationId xmlns:a16="http://schemas.microsoft.com/office/drawing/2014/main" id="{338B96C9-FB7E-3839-F687-025420D16956}"/>
              </a:ext>
            </a:extLst>
          </p:cNvPr>
          <p:cNvGrpSpPr/>
          <p:nvPr/>
        </p:nvGrpSpPr>
        <p:grpSpPr>
          <a:xfrm>
            <a:off x="1379768" y="2056743"/>
            <a:ext cx="615661" cy="576741"/>
            <a:chOff x="6234726" y="2760924"/>
            <a:chExt cx="540000" cy="540000"/>
          </a:xfrm>
        </p:grpSpPr>
        <p:pic>
          <p:nvPicPr>
            <p:cNvPr id="45" name="Picture 44">
              <a:extLst>
                <a:ext uri="{FF2B5EF4-FFF2-40B4-BE49-F238E27FC236}">
                  <a16:creationId xmlns:a16="http://schemas.microsoft.com/office/drawing/2014/main" id="{4A4DFB87-B9B6-C4BE-CD82-F55BC077A95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46" name="Picture 45">
              <a:extLst>
                <a:ext uri="{FF2B5EF4-FFF2-40B4-BE49-F238E27FC236}">
                  <a16:creationId xmlns:a16="http://schemas.microsoft.com/office/drawing/2014/main" id="{3CC454C3-E05F-A6FA-77A2-9DD67A62E73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47" name="Rounded Rectangle 13">
            <a:extLst>
              <a:ext uri="{FF2B5EF4-FFF2-40B4-BE49-F238E27FC236}">
                <a16:creationId xmlns:a16="http://schemas.microsoft.com/office/drawing/2014/main" id="{04ADFA71-473B-80D0-1FBC-812ACE367CB0}"/>
              </a:ext>
            </a:extLst>
          </p:cNvPr>
          <p:cNvSpPr/>
          <p:nvPr/>
        </p:nvSpPr>
        <p:spPr>
          <a:xfrm>
            <a:off x="4442653" y="2939116"/>
            <a:ext cx="974738" cy="376404"/>
          </a:xfrm>
          <a:prstGeom prst="roundRect">
            <a:avLst/>
          </a:prstGeom>
          <a:solidFill>
            <a:srgbClr val="F9F9F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Project Decision</a:t>
            </a:r>
          </a:p>
        </p:txBody>
      </p:sp>
      <p:sp>
        <p:nvSpPr>
          <p:cNvPr id="52" name="Rounded Rectangle 33">
            <a:extLst>
              <a:ext uri="{FF2B5EF4-FFF2-40B4-BE49-F238E27FC236}">
                <a16:creationId xmlns:a16="http://schemas.microsoft.com/office/drawing/2014/main" id="{01CB3E32-735E-08F8-F20B-711659B7938C}"/>
              </a:ext>
            </a:extLst>
          </p:cNvPr>
          <p:cNvSpPr/>
          <p:nvPr/>
        </p:nvSpPr>
        <p:spPr>
          <a:xfrm>
            <a:off x="1845139" y="5428486"/>
            <a:ext cx="3064863" cy="404118"/>
          </a:xfrm>
          <a:prstGeom prst="roundRect">
            <a:avLst/>
          </a:prstGeom>
          <a:solidFill>
            <a:srgbClr val="FF99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CE Concept Design update</a:t>
            </a:r>
          </a:p>
        </p:txBody>
      </p:sp>
      <p:pic>
        <p:nvPicPr>
          <p:cNvPr id="55" name="Graphic 54" descr="Crane with solid fill">
            <a:extLst>
              <a:ext uri="{FF2B5EF4-FFF2-40B4-BE49-F238E27FC236}">
                <a16:creationId xmlns:a16="http://schemas.microsoft.com/office/drawing/2014/main" id="{02751E91-82F9-D977-2C40-4A4339328A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82493" y="4811931"/>
            <a:ext cx="629920" cy="629920"/>
          </a:xfrm>
          <a:prstGeom prst="rect">
            <a:avLst/>
          </a:prstGeom>
        </p:spPr>
      </p:pic>
      <p:sp>
        <p:nvSpPr>
          <p:cNvPr id="56" name="Rounded Rectangle 9">
            <a:extLst>
              <a:ext uri="{FF2B5EF4-FFF2-40B4-BE49-F238E27FC236}">
                <a16:creationId xmlns:a16="http://schemas.microsoft.com/office/drawing/2014/main" id="{1DA659B2-CBC0-F541-9214-D2521DDF016B}"/>
              </a:ext>
            </a:extLst>
          </p:cNvPr>
          <p:cNvSpPr/>
          <p:nvPr/>
        </p:nvSpPr>
        <p:spPr>
          <a:xfrm>
            <a:off x="9659331" y="5355674"/>
            <a:ext cx="1476497" cy="537728"/>
          </a:xfrm>
          <a:prstGeom prst="roundRect">
            <a:avLst/>
          </a:prstGeom>
          <a:solidFill>
            <a:srgbClr val="FFFF00"/>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CC0099"/>
                </a:solidFill>
                <a:effectLst/>
                <a:uLnTx/>
                <a:uFillTx/>
                <a:latin typeface="Century Gothic" panose="020B0502020202020204" pitchFamily="34" charset="0"/>
                <a:ea typeface="+mn-ea"/>
                <a:cs typeface="+mn-cs"/>
              </a:rPr>
              <a:t>Start construction</a:t>
            </a:r>
          </a:p>
        </p:txBody>
      </p:sp>
      <p:sp>
        <p:nvSpPr>
          <p:cNvPr id="59" name="Rounded Rectangle 6">
            <a:extLst>
              <a:ext uri="{FF2B5EF4-FFF2-40B4-BE49-F238E27FC236}">
                <a16:creationId xmlns:a16="http://schemas.microsoft.com/office/drawing/2014/main" id="{C0FCCD71-8C91-4CE0-AB74-7217CE8B8F6F}"/>
              </a:ext>
            </a:extLst>
          </p:cNvPr>
          <p:cNvSpPr/>
          <p:nvPr/>
        </p:nvSpPr>
        <p:spPr>
          <a:xfrm>
            <a:off x="983228" y="6112178"/>
            <a:ext cx="1513667" cy="566941"/>
          </a:xfrm>
          <a:prstGeom prst="roundRect">
            <a:avLst/>
          </a:prstGeom>
          <a:solidFill>
            <a:srgbClr val="FF99CC"/>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Detector EOI submissions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0" name="Rounded Rectangle 6">
            <a:extLst>
              <a:ext uri="{FF2B5EF4-FFF2-40B4-BE49-F238E27FC236}">
                <a16:creationId xmlns:a16="http://schemas.microsoft.com/office/drawing/2014/main" id="{DE7C86B0-BF88-9A60-9938-CC7D801917C5}"/>
              </a:ext>
            </a:extLst>
          </p:cNvPr>
          <p:cNvSpPr/>
          <p:nvPr/>
        </p:nvSpPr>
        <p:spPr>
          <a:xfrm>
            <a:off x="4571710" y="6128817"/>
            <a:ext cx="1730099" cy="566941"/>
          </a:xfrm>
          <a:prstGeom prst="roundRect">
            <a:avLst/>
          </a:prstGeom>
          <a:solidFill>
            <a:srgbClr val="FF99CC"/>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FC</a:t>
            </a:r>
            <a:r>
              <a:rPr kumimoji="0" lang="en-US" sz="1600" b="0" i="0" u="none" strike="noStrike" kern="0" cap="none" spc="0" normalizeH="0" baseline="30000" noProof="0" dirty="0">
                <a:ln>
                  <a:noFill/>
                </a:ln>
                <a:solidFill>
                  <a:srgbClr val="0C377B"/>
                </a:solidFill>
                <a:effectLst/>
                <a:uLnTx/>
                <a:uFillTx/>
                <a:latin typeface="Century Gothic" panose="020B0502020202020204" pitchFamily="34" charset="0"/>
                <a:ea typeface="+mn-ea"/>
                <a:cs typeface="+mn-cs"/>
              </a:rPr>
              <a:t>3</a:t>
            </a: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 formation, call for CDRs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1" name="Rounded Rectangle 6">
            <a:extLst>
              <a:ext uri="{FF2B5EF4-FFF2-40B4-BE49-F238E27FC236}">
                <a16:creationId xmlns:a16="http://schemas.microsoft.com/office/drawing/2014/main" id="{1A6A3450-F8E6-C69F-FFFE-E4D1FAD5532F}"/>
              </a:ext>
            </a:extLst>
          </p:cNvPr>
          <p:cNvSpPr/>
          <p:nvPr/>
        </p:nvSpPr>
        <p:spPr>
          <a:xfrm>
            <a:off x="7845023" y="6128817"/>
            <a:ext cx="1810286" cy="566941"/>
          </a:xfrm>
          <a:prstGeom prst="roundRect">
            <a:avLst/>
          </a:prstGeom>
          <a:solidFill>
            <a:srgbClr val="FF99CC"/>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Detector CDRs submitted to FC</a:t>
            </a:r>
            <a:r>
              <a:rPr kumimoji="0" lang="en-US" sz="1600" b="0" i="0" u="none" strike="noStrike" kern="0" cap="none" spc="0" normalizeH="0" baseline="30000" noProof="0" dirty="0">
                <a:ln>
                  <a:noFill/>
                </a:ln>
                <a:solidFill>
                  <a:srgbClr val="0C377B"/>
                </a:solidFill>
                <a:effectLst/>
                <a:uLnTx/>
                <a:uFillTx/>
                <a:latin typeface="Century Gothic" panose="020B0502020202020204" pitchFamily="34" charset="0"/>
                <a:ea typeface="+mn-ea"/>
                <a:cs typeface="+mn-cs"/>
              </a:rPr>
              <a:t>3</a:t>
            </a: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 </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5" name="Rounded Rectangle 6">
            <a:extLst>
              <a:ext uri="{FF2B5EF4-FFF2-40B4-BE49-F238E27FC236}">
                <a16:creationId xmlns:a16="http://schemas.microsoft.com/office/drawing/2014/main" id="{E63CA649-7A19-5C7B-076A-2C06536F548D}"/>
              </a:ext>
            </a:extLst>
          </p:cNvPr>
          <p:cNvSpPr/>
          <p:nvPr/>
        </p:nvSpPr>
        <p:spPr>
          <a:xfrm>
            <a:off x="1738595" y="2339141"/>
            <a:ext cx="1404772" cy="504605"/>
          </a:xfrm>
          <a:prstGeom prst="roundRect">
            <a:avLst/>
          </a:prstGeom>
          <a:solidFill>
            <a:srgbClr val="4D4D4D">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ESPPU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2025/26</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69" name="Rounded Rectangle 33">
            <a:extLst>
              <a:ext uri="{FF2B5EF4-FFF2-40B4-BE49-F238E27FC236}">
                <a16:creationId xmlns:a16="http://schemas.microsoft.com/office/drawing/2014/main" id="{EBE042E1-A20A-6EB8-086E-2FFD843EA562}"/>
              </a:ext>
            </a:extLst>
          </p:cNvPr>
          <p:cNvSpPr/>
          <p:nvPr/>
        </p:nvSpPr>
        <p:spPr>
          <a:xfrm>
            <a:off x="9743681" y="1340747"/>
            <a:ext cx="2292213" cy="542221"/>
          </a:xfrm>
          <a:prstGeom prst="roundRect">
            <a:avLst/>
          </a:prstGeom>
          <a:solidFill>
            <a:srgbClr val="99CCFF"/>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Construction </a:t>
            </a: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sym typeface="Wingdings" panose="05000000000000000000" pitchFamily="2" charset="2"/>
              </a:rPr>
              <a:t></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70" name="Rounded Rectangle 33">
            <a:extLst>
              <a:ext uri="{FF2B5EF4-FFF2-40B4-BE49-F238E27FC236}">
                <a16:creationId xmlns:a16="http://schemas.microsoft.com/office/drawing/2014/main" id="{1578C1B8-1E47-B6B0-C0DA-3997E9CE2982}"/>
              </a:ext>
            </a:extLst>
          </p:cNvPr>
          <p:cNvSpPr/>
          <p:nvPr/>
        </p:nvSpPr>
        <p:spPr>
          <a:xfrm>
            <a:off x="7309329" y="5426474"/>
            <a:ext cx="2303612" cy="404118"/>
          </a:xfrm>
          <a:prstGeom prst="roundRect">
            <a:avLst/>
          </a:prstGeom>
          <a:solidFill>
            <a:srgbClr val="FF99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Construction Design</a:t>
            </a:r>
          </a:p>
        </p:txBody>
      </p:sp>
      <p:grpSp>
        <p:nvGrpSpPr>
          <p:cNvPr id="5" name="Group 4">
            <a:extLst>
              <a:ext uri="{FF2B5EF4-FFF2-40B4-BE49-F238E27FC236}">
                <a16:creationId xmlns:a16="http://schemas.microsoft.com/office/drawing/2014/main" id="{5162E1DB-7747-4920-D711-609F19EC08DE}"/>
              </a:ext>
            </a:extLst>
          </p:cNvPr>
          <p:cNvGrpSpPr>
            <a:grpSpLocks noChangeAspect="1"/>
          </p:cNvGrpSpPr>
          <p:nvPr/>
        </p:nvGrpSpPr>
        <p:grpSpPr>
          <a:xfrm>
            <a:off x="4624089" y="2376298"/>
            <a:ext cx="615661" cy="581317"/>
            <a:chOff x="4333017" y="2114253"/>
            <a:chExt cx="1219048" cy="1219048"/>
          </a:xfrm>
        </p:grpSpPr>
        <p:pic>
          <p:nvPicPr>
            <p:cNvPr id="6" name="Picture 5">
              <a:extLst>
                <a:ext uri="{FF2B5EF4-FFF2-40B4-BE49-F238E27FC236}">
                  <a16:creationId xmlns:a16="http://schemas.microsoft.com/office/drawing/2014/main" id="{63BFA68E-45F7-D80D-828B-96EC1EDA4E2A}"/>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4333017" y="2114253"/>
              <a:ext cx="1219048" cy="1219048"/>
            </a:xfrm>
            <a:prstGeom prst="rect">
              <a:avLst/>
            </a:prstGeom>
          </p:spPr>
        </p:pic>
        <p:pic>
          <p:nvPicPr>
            <p:cNvPr id="7" name="Picture 6">
              <a:extLst>
                <a:ext uri="{FF2B5EF4-FFF2-40B4-BE49-F238E27FC236}">
                  <a16:creationId xmlns:a16="http://schemas.microsoft.com/office/drawing/2014/main" id="{A68987CA-708E-F2A0-0864-F5F0C383A401}"/>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61566" y="2421324"/>
              <a:ext cx="361950" cy="609600"/>
            </a:xfrm>
            <a:prstGeom prst="rect">
              <a:avLst/>
            </a:prstGeom>
          </p:spPr>
        </p:pic>
      </p:grpSp>
      <p:sp>
        <p:nvSpPr>
          <p:cNvPr id="8" name="Rounded Rectangle 9">
            <a:extLst>
              <a:ext uri="{FF2B5EF4-FFF2-40B4-BE49-F238E27FC236}">
                <a16:creationId xmlns:a16="http://schemas.microsoft.com/office/drawing/2014/main" id="{130A1D0D-3AA7-EA9A-BCF5-DC4BF0BAF35B}"/>
              </a:ext>
            </a:extLst>
          </p:cNvPr>
          <p:cNvSpPr/>
          <p:nvPr/>
        </p:nvSpPr>
        <p:spPr>
          <a:xfrm>
            <a:off x="8195196" y="2350537"/>
            <a:ext cx="1465045" cy="533389"/>
          </a:xfrm>
          <a:prstGeom prst="roundRect">
            <a:avLst/>
          </a:prstGeom>
          <a:solidFill>
            <a:srgbClr val="0C377B">
              <a:lumMod val="40000"/>
              <a:lumOff val="60000"/>
            </a:srgbClr>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TDR</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0C377B"/>
                </a:solidFill>
                <a:latin typeface="Century Gothic" panose="020B0502020202020204" pitchFamily="34" charset="0"/>
              </a:rPr>
              <a:t>cost update</a:t>
            </a:r>
            <a:endPar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49" name="Group 48">
            <a:extLst>
              <a:ext uri="{FF2B5EF4-FFF2-40B4-BE49-F238E27FC236}">
                <a16:creationId xmlns:a16="http://schemas.microsoft.com/office/drawing/2014/main" id="{7B001A8C-65A9-BE20-83A1-7033FABFA5DD}"/>
              </a:ext>
            </a:extLst>
          </p:cNvPr>
          <p:cNvGrpSpPr/>
          <p:nvPr/>
        </p:nvGrpSpPr>
        <p:grpSpPr>
          <a:xfrm>
            <a:off x="9268355" y="2060924"/>
            <a:ext cx="615661" cy="576741"/>
            <a:chOff x="6234726" y="2760924"/>
            <a:chExt cx="540000" cy="540000"/>
          </a:xfrm>
        </p:grpSpPr>
        <p:pic>
          <p:nvPicPr>
            <p:cNvPr id="50" name="Picture 49">
              <a:extLst>
                <a:ext uri="{FF2B5EF4-FFF2-40B4-BE49-F238E27FC236}">
                  <a16:creationId xmlns:a16="http://schemas.microsoft.com/office/drawing/2014/main" id="{C5FCCD18-B913-0B8F-44DC-503DD61DE36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51" name="Picture 50">
              <a:extLst>
                <a:ext uri="{FF2B5EF4-FFF2-40B4-BE49-F238E27FC236}">
                  <a16:creationId xmlns:a16="http://schemas.microsoft.com/office/drawing/2014/main" id="{4A23C05B-6318-30F0-2843-C41577FB891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9" name="Rounded Rectangle 33">
            <a:extLst>
              <a:ext uri="{FF2B5EF4-FFF2-40B4-BE49-F238E27FC236}">
                <a16:creationId xmlns:a16="http://schemas.microsoft.com/office/drawing/2014/main" id="{A2577572-E2DF-B1E3-FB25-FEB75010B531}"/>
              </a:ext>
            </a:extLst>
          </p:cNvPr>
          <p:cNvSpPr/>
          <p:nvPr/>
        </p:nvSpPr>
        <p:spPr>
          <a:xfrm>
            <a:off x="4947763" y="5425612"/>
            <a:ext cx="2303612" cy="404118"/>
          </a:xfrm>
          <a:prstGeom prst="roundRect">
            <a:avLst/>
          </a:prstGeom>
          <a:solidFill>
            <a:srgbClr val="FF99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CE Tender Design</a:t>
            </a:r>
          </a:p>
        </p:txBody>
      </p:sp>
      <p:sp>
        <p:nvSpPr>
          <p:cNvPr id="10" name="Rounded Rectangle 6">
            <a:extLst>
              <a:ext uri="{FF2B5EF4-FFF2-40B4-BE49-F238E27FC236}">
                <a16:creationId xmlns:a16="http://schemas.microsoft.com/office/drawing/2014/main" id="{D448FABD-5A42-11FC-E81E-036AD8CAAFCB}"/>
              </a:ext>
            </a:extLst>
          </p:cNvPr>
          <p:cNvSpPr/>
          <p:nvPr/>
        </p:nvSpPr>
        <p:spPr>
          <a:xfrm>
            <a:off x="9718925" y="3467944"/>
            <a:ext cx="2316970" cy="501749"/>
          </a:xfrm>
          <a:prstGeom prst="roundRect">
            <a:avLst/>
          </a:prstGeom>
          <a:solidFill>
            <a:srgbClr val="4D4D4D">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rgbClr val="0C377B"/>
                </a:solidFill>
                <a:latin typeface="Century Gothic" panose="020B0502020202020204" pitchFamily="34" charset="0"/>
              </a:rPr>
              <a:t>engineering design </a:t>
            </a:r>
            <a:r>
              <a:rPr lang="en-US" sz="1600" kern="0" dirty="0">
                <a:solidFill>
                  <a:srgbClr val="0C377B"/>
                </a:solidFill>
                <a:latin typeface="Century Gothic" panose="020B0502020202020204" pitchFamily="34" charset="0"/>
                <a:sym typeface="Wingdings" panose="05000000000000000000" pitchFamily="2" charset="2"/>
              </a:rPr>
              <a:t></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17" name="Arrow: Bent 16">
            <a:extLst>
              <a:ext uri="{FF2B5EF4-FFF2-40B4-BE49-F238E27FC236}">
                <a16:creationId xmlns:a16="http://schemas.microsoft.com/office/drawing/2014/main" id="{963C629B-F031-868F-C48F-E505848E34F8}"/>
              </a:ext>
            </a:extLst>
          </p:cNvPr>
          <p:cNvSpPr/>
          <p:nvPr/>
        </p:nvSpPr>
        <p:spPr>
          <a:xfrm rot="10800000" flipH="1">
            <a:off x="2218048" y="3821502"/>
            <a:ext cx="266676" cy="616172"/>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18" name="Arrow: Bent 17">
            <a:extLst>
              <a:ext uri="{FF2B5EF4-FFF2-40B4-BE49-F238E27FC236}">
                <a16:creationId xmlns:a16="http://schemas.microsoft.com/office/drawing/2014/main" id="{A4044D87-478A-56F3-DA45-1C5FFF20134B}"/>
              </a:ext>
            </a:extLst>
          </p:cNvPr>
          <p:cNvSpPr/>
          <p:nvPr/>
        </p:nvSpPr>
        <p:spPr>
          <a:xfrm rot="10800000" flipH="1">
            <a:off x="1561300" y="5217652"/>
            <a:ext cx="288530" cy="455981"/>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53" name="Rounded Rectangle 6">
            <a:extLst>
              <a:ext uri="{FF2B5EF4-FFF2-40B4-BE49-F238E27FC236}">
                <a16:creationId xmlns:a16="http://schemas.microsoft.com/office/drawing/2014/main" id="{844C656C-A8E8-1960-D398-435D6082C81A}"/>
              </a:ext>
            </a:extLst>
          </p:cNvPr>
          <p:cNvSpPr/>
          <p:nvPr/>
        </p:nvSpPr>
        <p:spPr>
          <a:xfrm>
            <a:off x="690540" y="4728350"/>
            <a:ext cx="1293696" cy="566941"/>
          </a:xfrm>
          <a:prstGeom prst="roundRect">
            <a:avLst/>
          </a:prstGeom>
          <a:solidFill>
            <a:srgbClr val="FFCC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Phase 1 Site Investigations</a:t>
            </a:r>
            <a:endParaRPr kumimoji="0" lang="en-GB" sz="14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19" name="Arrow: Bent 18">
            <a:extLst>
              <a:ext uri="{FF2B5EF4-FFF2-40B4-BE49-F238E27FC236}">
                <a16:creationId xmlns:a16="http://schemas.microsoft.com/office/drawing/2014/main" id="{C15E54BD-32F7-B46F-DA53-623DE7AF8EB1}"/>
              </a:ext>
            </a:extLst>
          </p:cNvPr>
          <p:cNvSpPr/>
          <p:nvPr/>
        </p:nvSpPr>
        <p:spPr>
          <a:xfrm rot="10800000" flipH="1">
            <a:off x="4922722" y="5232033"/>
            <a:ext cx="288530" cy="455981"/>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20" name="Arrow: Bent 19">
            <a:extLst>
              <a:ext uri="{FF2B5EF4-FFF2-40B4-BE49-F238E27FC236}">
                <a16:creationId xmlns:a16="http://schemas.microsoft.com/office/drawing/2014/main" id="{FD613123-B446-8D30-B942-39DD8E01B489}"/>
              </a:ext>
            </a:extLst>
          </p:cNvPr>
          <p:cNvSpPr/>
          <p:nvPr/>
        </p:nvSpPr>
        <p:spPr>
          <a:xfrm rot="10800000" flipH="1">
            <a:off x="4790452" y="3821501"/>
            <a:ext cx="256720" cy="1958525"/>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57" name="Rounded Rectangle 6">
            <a:extLst>
              <a:ext uri="{FF2B5EF4-FFF2-40B4-BE49-F238E27FC236}">
                <a16:creationId xmlns:a16="http://schemas.microsoft.com/office/drawing/2014/main" id="{DE16E851-0131-4E68-1AE0-C77F8B72F541}"/>
              </a:ext>
            </a:extLst>
          </p:cNvPr>
          <p:cNvSpPr/>
          <p:nvPr/>
        </p:nvSpPr>
        <p:spPr>
          <a:xfrm>
            <a:off x="2535159" y="4185964"/>
            <a:ext cx="7114596" cy="388926"/>
          </a:xfrm>
          <a:prstGeom prst="roundRect">
            <a:avLst/>
          </a:prstGeom>
          <a:solidFill>
            <a:srgbClr val="00FF99"/>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Environmental Impact study &amp; Authorization Process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21" name="Arrow: Bent 20">
            <a:extLst>
              <a:ext uri="{FF2B5EF4-FFF2-40B4-BE49-F238E27FC236}">
                <a16:creationId xmlns:a16="http://schemas.microsoft.com/office/drawing/2014/main" id="{FC3F33D9-186C-3A15-C693-479937CD657C}"/>
              </a:ext>
            </a:extLst>
          </p:cNvPr>
          <p:cNvSpPr/>
          <p:nvPr/>
        </p:nvSpPr>
        <p:spPr>
          <a:xfrm rot="10800000" flipH="1">
            <a:off x="7110955" y="5246413"/>
            <a:ext cx="288530" cy="455981"/>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n w="0"/>
              <a:solidFill>
                <a:schemeClr val="tx1"/>
              </a:solidFill>
              <a:effectLst>
                <a:outerShdw blurRad="38100" dist="19050" dir="2700000" algn="tl" rotWithShape="0">
                  <a:schemeClr val="dk1">
                    <a:alpha val="40000"/>
                  </a:schemeClr>
                </a:outerShdw>
              </a:effectLst>
            </a:endParaRPr>
          </a:p>
        </p:txBody>
      </p:sp>
      <p:sp>
        <p:nvSpPr>
          <p:cNvPr id="54" name="Rounded Rectangle 6">
            <a:extLst>
              <a:ext uri="{FF2B5EF4-FFF2-40B4-BE49-F238E27FC236}">
                <a16:creationId xmlns:a16="http://schemas.microsoft.com/office/drawing/2014/main" id="{3D513D92-F47B-2001-6A71-DC4C2C78B371}"/>
              </a:ext>
            </a:extLst>
          </p:cNvPr>
          <p:cNvSpPr/>
          <p:nvPr/>
        </p:nvSpPr>
        <p:spPr>
          <a:xfrm>
            <a:off x="3740413" y="4716562"/>
            <a:ext cx="3470704" cy="571312"/>
          </a:xfrm>
          <a:prstGeom prst="roundRect">
            <a:avLst/>
          </a:prstGeom>
          <a:solidFill>
            <a:srgbClr val="FFCC00"/>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Phase 2 Site Investigations</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sp>
        <p:nvSpPr>
          <p:cNvPr id="58" name="Rounded Rectangle 6">
            <a:extLst>
              <a:ext uri="{FF2B5EF4-FFF2-40B4-BE49-F238E27FC236}">
                <a16:creationId xmlns:a16="http://schemas.microsoft.com/office/drawing/2014/main" id="{CF4A34FD-18A1-BF82-5744-794C1A9E66A1}"/>
              </a:ext>
            </a:extLst>
          </p:cNvPr>
          <p:cNvSpPr/>
          <p:nvPr/>
        </p:nvSpPr>
        <p:spPr>
          <a:xfrm>
            <a:off x="202395" y="3463763"/>
            <a:ext cx="9447360" cy="501749"/>
          </a:xfrm>
          <a:prstGeom prst="roundRect">
            <a:avLst/>
          </a:prstGeom>
          <a:solidFill>
            <a:srgbClr val="4D4D4D">
              <a:lumMod val="20000"/>
              <a:lumOff val="80000"/>
            </a:srgbClr>
          </a:solidFill>
          <a:ln w="9525" cap="flat" cmpd="sng" algn="ctr">
            <a:solidFill>
              <a:srgbClr val="0C377B">
                <a:shade val="60000"/>
                <a:satMod val="300000"/>
              </a:srgbClr>
            </a:solidFill>
            <a:prstDash val="solid"/>
          </a:ln>
          <a:effectLst>
            <a:glow rad="63500">
              <a:srgbClr val="0C377B">
                <a:tint val="30000"/>
                <a:shade val="95000"/>
                <a:satMod val="300000"/>
                <a:alpha val="50000"/>
              </a:srgbClr>
            </a:glo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accelerator design, technical infrastructure design, R&amp;D, towards TDR</a:t>
            </a:r>
            <a:endParaRPr kumimoji="0" lang="en-GB" sz="1600" b="0"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62" name="Group 61">
            <a:extLst>
              <a:ext uri="{FF2B5EF4-FFF2-40B4-BE49-F238E27FC236}">
                <a16:creationId xmlns:a16="http://schemas.microsoft.com/office/drawing/2014/main" id="{0162E961-9A0F-E7F6-D5AB-702962A02CB3}"/>
              </a:ext>
            </a:extLst>
          </p:cNvPr>
          <p:cNvGrpSpPr/>
          <p:nvPr/>
        </p:nvGrpSpPr>
        <p:grpSpPr>
          <a:xfrm>
            <a:off x="2811376" y="2048168"/>
            <a:ext cx="615661" cy="576741"/>
            <a:chOff x="-1219048" y="3333377"/>
            <a:chExt cx="540000" cy="540000"/>
          </a:xfrm>
        </p:grpSpPr>
        <p:pic>
          <p:nvPicPr>
            <p:cNvPr id="63" name="Picture 62">
              <a:extLst>
                <a:ext uri="{FF2B5EF4-FFF2-40B4-BE49-F238E27FC236}">
                  <a16:creationId xmlns:a16="http://schemas.microsoft.com/office/drawing/2014/main" id="{B248813F-2232-1A04-901A-CC1D6C5FD628}"/>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64" name="Picture 63">
              <a:extLst>
                <a:ext uri="{FF2B5EF4-FFF2-40B4-BE49-F238E27FC236}">
                  <a16:creationId xmlns:a16="http://schemas.microsoft.com/office/drawing/2014/main" id="{85A7EFB1-ECEF-C54E-D909-FC8A383E37DA}"/>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1068453" y="3477510"/>
              <a:ext cx="238810" cy="239203"/>
            </a:xfrm>
            <a:prstGeom prst="rect">
              <a:avLst/>
            </a:prstGeom>
          </p:spPr>
        </p:pic>
      </p:grpSp>
      <p:sp>
        <p:nvSpPr>
          <p:cNvPr id="71" name="Rounded Rectangle 9">
            <a:extLst>
              <a:ext uri="{FF2B5EF4-FFF2-40B4-BE49-F238E27FC236}">
                <a16:creationId xmlns:a16="http://schemas.microsoft.com/office/drawing/2014/main" id="{F31CA7C3-62B1-7971-429C-B48E82EDBAAA}"/>
              </a:ext>
            </a:extLst>
          </p:cNvPr>
          <p:cNvSpPr/>
          <p:nvPr/>
        </p:nvSpPr>
        <p:spPr>
          <a:xfrm>
            <a:off x="3177508" y="2336158"/>
            <a:ext cx="1465045" cy="533389"/>
          </a:xfrm>
          <a:prstGeom prst="roundRect">
            <a:avLst/>
          </a:prstGeom>
          <a:solidFill>
            <a:srgbClr val="0C377B">
              <a:lumMod val="40000"/>
              <a:lumOff val="60000"/>
            </a:srgbClr>
          </a:solidFill>
          <a:ln w="9525" cap="flat" cmpd="sng" algn="ctr">
            <a:solidFill>
              <a:srgbClr val="CC0099"/>
            </a:solidFill>
            <a:prstDash val="solid"/>
          </a:ln>
          <a:effectLst>
            <a:glow rad="63500">
              <a:srgbClr val="0C377B">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rPr>
              <a:t>pre TDR</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a:solidFill>
                  <a:srgbClr val="0C377B"/>
                </a:solidFill>
                <a:latin typeface="Century Gothic" panose="020B0502020202020204" pitchFamily="34" charset="0"/>
              </a:rPr>
              <a:t>cost update</a:t>
            </a:r>
            <a:endParaRPr kumimoji="0" lang="en-GB" sz="1600" b="1" i="0" u="none" strike="noStrike" kern="0" cap="none" spc="0" normalizeH="0" baseline="0" noProof="0" dirty="0">
              <a:ln>
                <a:noFill/>
              </a:ln>
              <a:solidFill>
                <a:srgbClr val="0C377B"/>
              </a:solidFill>
              <a:effectLst/>
              <a:uLnTx/>
              <a:uFillTx/>
              <a:latin typeface="Century Gothic" panose="020B0502020202020204" pitchFamily="34" charset="0"/>
              <a:ea typeface="+mn-ea"/>
              <a:cs typeface="+mn-cs"/>
            </a:endParaRPr>
          </a:p>
        </p:txBody>
      </p:sp>
      <p:grpSp>
        <p:nvGrpSpPr>
          <p:cNvPr id="72" name="Group 71">
            <a:extLst>
              <a:ext uri="{FF2B5EF4-FFF2-40B4-BE49-F238E27FC236}">
                <a16:creationId xmlns:a16="http://schemas.microsoft.com/office/drawing/2014/main" id="{3C38F595-3395-62BE-5970-73FEDCB6EB32}"/>
              </a:ext>
            </a:extLst>
          </p:cNvPr>
          <p:cNvGrpSpPr/>
          <p:nvPr/>
        </p:nvGrpSpPr>
        <p:grpSpPr>
          <a:xfrm>
            <a:off x="4311750" y="2039628"/>
            <a:ext cx="615661" cy="576741"/>
            <a:chOff x="6234726" y="2760924"/>
            <a:chExt cx="540000" cy="540000"/>
          </a:xfrm>
        </p:grpSpPr>
        <p:pic>
          <p:nvPicPr>
            <p:cNvPr id="73" name="Picture 72">
              <a:extLst>
                <a:ext uri="{FF2B5EF4-FFF2-40B4-BE49-F238E27FC236}">
                  <a16:creationId xmlns:a16="http://schemas.microsoft.com/office/drawing/2014/main" id="{8CC741BA-3FD5-1A73-F746-5E83ABC5EF4C}"/>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74" name="Picture 73">
              <a:extLst>
                <a:ext uri="{FF2B5EF4-FFF2-40B4-BE49-F238E27FC236}">
                  <a16:creationId xmlns:a16="http://schemas.microsoft.com/office/drawing/2014/main" id="{8F2FE7C1-870A-8B13-D362-F08E8A69522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11" name="Slide Number Placeholder 2">
            <a:extLst>
              <a:ext uri="{FF2B5EF4-FFF2-40B4-BE49-F238E27FC236}">
                <a16:creationId xmlns:a16="http://schemas.microsoft.com/office/drawing/2014/main" id="{0EC78C00-0368-6A1E-2206-9FEA00CA288A}"/>
              </a:ext>
            </a:extLst>
          </p:cNvPr>
          <p:cNvSpPr>
            <a:spLocks noGrp="1"/>
          </p:cNvSpPr>
          <p:nvPr>
            <p:ph type="sldNum" sz="quarter" idx="12"/>
          </p:nvPr>
        </p:nvSpPr>
        <p:spPr>
          <a:xfrm>
            <a:off x="11660401" y="69892"/>
            <a:ext cx="385972" cy="226761"/>
          </a:xfrm>
        </p:spPr>
        <p:txBody>
          <a:body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5</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44941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BBEC1-9D05-3D81-2B81-DB4F5F36D7C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A79896F-F195-702A-E4B9-0C8132D4D9AB}"/>
              </a:ext>
            </a:extLst>
          </p:cNvPr>
          <p:cNvSpPr txBox="1"/>
          <p:nvPr/>
        </p:nvSpPr>
        <p:spPr>
          <a:xfrm>
            <a:off x="183928" y="108381"/>
            <a:ext cx="113212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F124A"/>
                </a:solidFill>
                <a:effectLst/>
                <a:uLnTx/>
                <a:uFillTx/>
                <a:latin typeface="Arial"/>
                <a:ea typeface="+mn-ea"/>
                <a:cs typeface="+mn-cs"/>
              </a:rPr>
              <a:t>Ongoing &amp; </a:t>
            </a:r>
            <a:r>
              <a:rPr kumimoji="0" lang="en-GB" sz="2800" b="0" i="0" u="none" strike="noStrike" kern="1200" cap="none" spc="0" normalizeH="0" baseline="0" noProof="0" dirty="0">
                <a:ln>
                  <a:noFill/>
                </a:ln>
                <a:solidFill>
                  <a:schemeClr val="accent1">
                    <a:lumMod val="75000"/>
                  </a:schemeClr>
                </a:solidFill>
                <a:effectLst/>
                <a:uLnTx/>
                <a:uFillTx/>
                <a:latin typeface="Arial"/>
                <a:ea typeface="+mn-ea"/>
                <a:cs typeface="+mn-cs"/>
              </a:rPr>
              <a:t>possible</a:t>
            </a:r>
            <a:r>
              <a:rPr kumimoji="0" lang="en-GB" sz="2800" b="0" i="0" u="none" strike="noStrike" kern="1200" cap="none" spc="0" normalizeH="0" baseline="0" noProof="0" dirty="0">
                <a:ln>
                  <a:noFill/>
                </a:ln>
                <a:solidFill>
                  <a:srgbClr val="0F124A"/>
                </a:solidFill>
                <a:effectLst/>
                <a:uLnTx/>
                <a:uFillTx/>
                <a:latin typeface="Arial"/>
                <a:ea typeface="+mn-ea"/>
                <a:cs typeface="+mn-cs"/>
              </a:rPr>
              <a:t> collaborations with / contributions from US </a:t>
            </a:r>
          </a:p>
        </p:txBody>
      </p:sp>
      <p:sp>
        <p:nvSpPr>
          <p:cNvPr id="4" name="TextBox 3">
            <a:extLst>
              <a:ext uri="{FF2B5EF4-FFF2-40B4-BE49-F238E27FC236}">
                <a16:creationId xmlns:a16="http://schemas.microsoft.com/office/drawing/2014/main" id="{C5DFD9D3-BFC5-7234-0EDF-410EF0EA4BA1}"/>
              </a:ext>
            </a:extLst>
          </p:cNvPr>
          <p:cNvSpPr txBox="1"/>
          <p:nvPr/>
        </p:nvSpPr>
        <p:spPr>
          <a:xfrm>
            <a:off x="714375" y="1028700"/>
            <a:ext cx="9700091" cy="6229590"/>
          </a:xfrm>
          <a:prstGeom prst="rect">
            <a:avLst/>
          </a:prstGeom>
          <a:noFill/>
        </p:spPr>
        <p:txBody>
          <a:bodyPr wrap="none" rtlCol="0">
            <a:spAutoFit/>
          </a:bodyPr>
          <a:lstStyle/>
          <a:p>
            <a:pPr marL="457200" indent="-457200" algn="l">
              <a:lnSpc>
                <a:spcPts val="3700"/>
              </a:lnSpc>
              <a:buFont typeface="Arial" panose="020B0604020202020204" pitchFamily="34" charset="0"/>
              <a:buChar char="•"/>
            </a:pPr>
            <a:r>
              <a:rPr lang="en-US" sz="3000" dirty="0"/>
              <a:t>FCC accelerator pillar (co-)coordination</a:t>
            </a:r>
          </a:p>
          <a:p>
            <a:pPr marL="457200" indent="-457200" algn="l">
              <a:lnSpc>
                <a:spcPts val="3700"/>
              </a:lnSpc>
              <a:buFont typeface="Arial" panose="020B0604020202020204" pitchFamily="34" charset="0"/>
              <a:buChar char="•"/>
            </a:pPr>
            <a:r>
              <a:rPr lang="en-GB" sz="3000" dirty="0"/>
              <a:t>high-field magnet program</a:t>
            </a:r>
          </a:p>
          <a:p>
            <a:pPr marL="457200" indent="-457200" algn="l">
              <a:lnSpc>
                <a:spcPts val="3700"/>
              </a:lnSpc>
              <a:buFont typeface="Arial" panose="020B0604020202020204" pitchFamily="34" charset="0"/>
              <a:buChar char="•"/>
            </a:pPr>
            <a:r>
              <a:rPr lang="en-GB" sz="3000" dirty="0"/>
              <a:t>SRF (FNAL, JLAB, …)</a:t>
            </a:r>
          </a:p>
          <a:p>
            <a:pPr marL="457200" indent="-457200" algn="l">
              <a:lnSpc>
                <a:spcPts val="3700"/>
              </a:lnSpc>
              <a:buFont typeface="Arial" panose="020B0604020202020204" pitchFamily="34" charset="0"/>
              <a:buChar char="•"/>
            </a:pPr>
            <a:r>
              <a:rPr lang="en-GB" sz="3000" dirty="0"/>
              <a:t>FCC-ee MDI &amp; IR design (SLAC, BNL)</a:t>
            </a:r>
          </a:p>
          <a:p>
            <a:pPr marL="457200" indent="-457200" algn="l">
              <a:lnSpc>
                <a:spcPts val="3700"/>
              </a:lnSpc>
              <a:buFont typeface="Arial" panose="020B0604020202020204" pitchFamily="34" charset="0"/>
              <a:buChar char="•"/>
            </a:pPr>
            <a:r>
              <a:rPr lang="en-GB" sz="3000" dirty="0"/>
              <a:t>beam impedance (SLAC)</a:t>
            </a:r>
          </a:p>
          <a:p>
            <a:pPr marL="457200" indent="-457200" algn="l">
              <a:lnSpc>
                <a:spcPts val="3700"/>
              </a:lnSpc>
              <a:buFont typeface="Arial" panose="020B0604020202020204" pitchFamily="34" charset="0"/>
              <a:buChar char="•"/>
            </a:pPr>
            <a:r>
              <a:rPr lang="en-GB" sz="3000" dirty="0"/>
              <a:t>FCC-ee spin dynamics (BNL, Cornell, FNAL, UNM)</a:t>
            </a:r>
          </a:p>
          <a:p>
            <a:pPr marL="457200" indent="-457200" algn="l">
              <a:lnSpc>
                <a:spcPts val="3700"/>
              </a:lnSpc>
              <a:buFont typeface="Arial" panose="020B0604020202020204" pitchFamily="34" charset="0"/>
              <a:buChar char="•"/>
            </a:pPr>
            <a:r>
              <a:rPr lang="en-GB" sz="3000" dirty="0"/>
              <a:t>EIC-FCC collaboration topics (code development, …)</a:t>
            </a:r>
          </a:p>
          <a:p>
            <a:pPr marL="457200" indent="-457200" algn="l">
              <a:lnSpc>
                <a:spcPts val="3700"/>
              </a:lnSpc>
              <a:buFont typeface="Arial" panose="020B0604020202020204" pitchFamily="34" charset="0"/>
              <a:buChar char="•"/>
            </a:pPr>
            <a:endParaRPr lang="en-GB" sz="3000" dirty="0"/>
          </a:p>
          <a:p>
            <a:pPr algn="l">
              <a:lnSpc>
                <a:spcPts val="3700"/>
              </a:lnSpc>
            </a:pPr>
            <a:r>
              <a:rPr lang="en-GB" sz="3000" dirty="0"/>
              <a:t>…</a:t>
            </a:r>
          </a:p>
          <a:p>
            <a:pPr marL="457200" indent="-457200" algn="l">
              <a:lnSpc>
                <a:spcPts val="3700"/>
              </a:lnSpc>
              <a:buFont typeface="Arial" panose="020B0604020202020204" pitchFamily="34" charset="0"/>
              <a:buChar char="•"/>
            </a:pPr>
            <a:r>
              <a:rPr lang="en-GB" sz="3000" dirty="0">
                <a:solidFill>
                  <a:schemeClr val="accent1">
                    <a:lumMod val="75000"/>
                  </a:schemeClr>
                </a:solidFill>
              </a:rPr>
              <a:t>topics discussed with Cornell (pol. e- gun, SRF,…)</a:t>
            </a:r>
          </a:p>
          <a:p>
            <a:pPr marL="457200" indent="-457200" algn="l">
              <a:lnSpc>
                <a:spcPts val="3700"/>
              </a:lnSpc>
              <a:buFont typeface="Arial" panose="020B0604020202020204" pitchFamily="34" charset="0"/>
              <a:buChar char="•"/>
            </a:pPr>
            <a:r>
              <a:rPr lang="en-GB" sz="3000" dirty="0">
                <a:solidFill>
                  <a:schemeClr val="accent1">
                    <a:lumMod val="75000"/>
                  </a:schemeClr>
                </a:solidFill>
              </a:rPr>
              <a:t>topics discussed with ANL </a:t>
            </a:r>
          </a:p>
          <a:p>
            <a:pPr marL="457200" indent="-457200" algn="l">
              <a:lnSpc>
                <a:spcPts val="3700"/>
              </a:lnSpc>
              <a:buFont typeface="Arial" panose="020B0604020202020204" pitchFamily="34" charset="0"/>
              <a:buChar char="•"/>
            </a:pPr>
            <a:endParaRPr lang="en-GB" sz="3000" dirty="0">
              <a:solidFill>
                <a:schemeClr val="accent1">
                  <a:lumMod val="75000"/>
                </a:schemeClr>
              </a:solidFill>
            </a:endParaRPr>
          </a:p>
          <a:p>
            <a:pPr marL="457200" indent="-457200" algn="l">
              <a:lnSpc>
                <a:spcPts val="3700"/>
              </a:lnSpc>
              <a:buFont typeface="Arial" panose="020B0604020202020204" pitchFamily="34" charset="0"/>
              <a:buChar char="•"/>
            </a:pPr>
            <a:endParaRPr lang="en-GB" sz="3000" dirty="0"/>
          </a:p>
        </p:txBody>
      </p:sp>
      <p:sp>
        <p:nvSpPr>
          <p:cNvPr id="2" name="Slide Number Placeholder 2">
            <a:extLst>
              <a:ext uri="{FF2B5EF4-FFF2-40B4-BE49-F238E27FC236}">
                <a16:creationId xmlns:a16="http://schemas.microsoft.com/office/drawing/2014/main" id="{D3EA9D12-B8A0-A810-724F-63073FF859BF}"/>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50</a:t>
            </a:fld>
            <a:endParaRPr lang="en-US" sz="1067" dirty="0">
              <a:solidFill>
                <a:srgbClr val="0000CC"/>
              </a:solidFill>
              <a:latin typeface="Arial"/>
            </a:endParaRPr>
          </a:p>
        </p:txBody>
      </p:sp>
    </p:spTree>
    <p:extLst>
      <p:ext uri="{BB962C8B-B14F-4D97-AF65-F5344CB8AC3E}">
        <p14:creationId xmlns:p14="http://schemas.microsoft.com/office/powerpoint/2010/main" val="2961348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2B890-D395-8043-C25D-DF501C3C57AD}"/>
              </a:ext>
            </a:extLst>
          </p:cNvPr>
          <p:cNvPicPr>
            <a:picLocks noChangeAspect="1"/>
          </p:cNvPicPr>
          <p:nvPr/>
        </p:nvPicPr>
        <p:blipFill>
          <a:blip r:embed="rId2"/>
          <a:stretch>
            <a:fillRect/>
          </a:stretch>
        </p:blipFill>
        <p:spPr>
          <a:xfrm>
            <a:off x="233362" y="142875"/>
            <a:ext cx="11725275" cy="6572250"/>
          </a:xfrm>
          <a:prstGeom prst="rect">
            <a:avLst/>
          </a:prstGeom>
        </p:spPr>
      </p:pic>
      <p:sp>
        <p:nvSpPr>
          <p:cNvPr id="4" name="TextBox 3">
            <a:extLst>
              <a:ext uri="{FF2B5EF4-FFF2-40B4-BE49-F238E27FC236}">
                <a16:creationId xmlns:a16="http://schemas.microsoft.com/office/drawing/2014/main" id="{54409592-2779-6C2B-02CC-546A2A16D8B1}"/>
              </a:ext>
            </a:extLst>
          </p:cNvPr>
          <p:cNvSpPr txBox="1"/>
          <p:nvPr/>
        </p:nvSpPr>
        <p:spPr>
          <a:xfrm>
            <a:off x="9203168" y="57150"/>
            <a:ext cx="2988832" cy="646331"/>
          </a:xfrm>
          <a:prstGeom prst="rect">
            <a:avLst/>
          </a:prstGeom>
          <a:solidFill>
            <a:srgbClr val="FFFF00"/>
          </a:solidFill>
        </p:spPr>
        <p:txBody>
          <a:bodyPr wrap="none" rtlCol="0">
            <a:spAutoFit/>
          </a:bodyPr>
          <a:lstStyle/>
          <a:p>
            <a:r>
              <a:rPr lang="en-US" dirty="0"/>
              <a:t>Tor Raubenheimer,</a:t>
            </a:r>
          </a:p>
          <a:p>
            <a:r>
              <a:rPr lang="en-US" dirty="0"/>
              <a:t>Vladimir Shiltsev, SBU mtg.</a:t>
            </a:r>
            <a:endParaRPr lang="en-GB" dirty="0"/>
          </a:p>
        </p:txBody>
      </p:sp>
      <p:sp>
        <p:nvSpPr>
          <p:cNvPr id="2" name="Slide Number Placeholder 2">
            <a:extLst>
              <a:ext uri="{FF2B5EF4-FFF2-40B4-BE49-F238E27FC236}">
                <a16:creationId xmlns:a16="http://schemas.microsoft.com/office/drawing/2014/main" id="{FEAADEA7-134D-3708-7AE9-C8633BFFC850}"/>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51</a:t>
            </a:fld>
            <a:endParaRPr lang="en-US" sz="1067" dirty="0">
              <a:solidFill>
                <a:srgbClr val="0000CC"/>
              </a:solidFill>
              <a:latin typeface="Arial"/>
            </a:endParaRPr>
          </a:p>
        </p:txBody>
      </p:sp>
    </p:spTree>
    <p:extLst>
      <p:ext uri="{BB962C8B-B14F-4D97-AF65-F5344CB8AC3E}">
        <p14:creationId xmlns:p14="http://schemas.microsoft.com/office/powerpoint/2010/main" val="2669034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E79E39-F94C-5A10-6BB9-380F5EB2D740}"/>
              </a:ext>
            </a:extLst>
          </p:cNvPr>
          <p:cNvSpPr txBox="1"/>
          <p:nvPr/>
        </p:nvSpPr>
        <p:spPr>
          <a:xfrm>
            <a:off x="97623" y="749071"/>
            <a:ext cx="8367658" cy="2410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0C377B"/>
                </a:solidFill>
                <a:effectLst/>
                <a:uLnTx/>
                <a:uFillTx/>
                <a:latin typeface="Arial"/>
                <a:ea typeface="+mn-ea"/>
                <a:cs typeface="+mn-cs"/>
              </a:rPr>
              <a:t>Beam switching between (Z, W) and ZH operation</a:t>
            </a:r>
          </a:p>
          <a:p>
            <a:pPr marL="609573" marR="0" lvl="0" indent="-457189"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2-cell 400 MHz cavities for all three working points, identical configuration </a:t>
            </a:r>
            <a:r>
              <a:rPr kumimoji="0" lang="en-GB" sz="1400" b="0" i="0" u="none" strike="noStrike" kern="1200" cap="none" spc="0" normalizeH="0" baseline="0" noProof="0" dirty="0">
                <a:ln>
                  <a:noFill/>
                </a:ln>
                <a:solidFill>
                  <a:srgbClr val="0C377B"/>
                </a:solidFill>
                <a:effectLst/>
                <a:uLnTx/>
                <a:uFillTx/>
                <a:latin typeface="Arial"/>
                <a:ea typeface="+mn-ea"/>
                <a:cs typeface="+mn-cs"/>
              </a:rPr>
              <a:t>thanks to </a:t>
            </a:r>
            <a:r>
              <a:rPr kumimoji="0" lang="en-GB" sz="1400" b="1" i="0" u="none" strike="noStrike" kern="1200" cap="none" spc="0" normalizeH="0" baseline="0" noProof="0" dirty="0">
                <a:ln>
                  <a:noFill/>
                </a:ln>
                <a:solidFill>
                  <a:srgbClr val="0C377B"/>
                </a:solidFill>
                <a:effectLst/>
                <a:uLnTx/>
                <a:uFillTx/>
                <a:latin typeface="Arial"/>
                <a:ea typeface="+mn-ea"/>
                <a:cs typeface="+mn-cs"/>
              </a:rPr>
              <a:t>reverse phase operation</a:t>
            </a:r>
            <a:r>
              <a:rPr kumimoji="0" lang="en-GB" sz="1400" b="0" i="0" u="none" strike="noStrike" kern="1200" cap="none" spc="0" normalizeH="0" baseline="0" noProof="0" dirty="0">
                <a:ln>
                  <a:noFill/>
                </a:ln>
                <a:solidFill>
                  <a:srgbClr val="0C377B"/>
                </a:solidFill>
                <a:effectLst/>
                <a:uLnTx/>
                <a:uFillTx/>
                <a:latin typeface="Arial"/>
                <a:ea typeface="+mn-ea"/>
                <a:cs typeface="+mn-cs"/>
              </a:rPr>
              <a:t>: (1) experimentally verified w high beam loading at </a:t>
            </a:r>
            <a:r>
              <a:rPr kumimoji="0" lang="en-GB" sz="1400" b="1" i="0" u="none" strike="noStrike" kern="1200" cap="none" spc="0" normalizeH="0" baseline="0" noProof="0" dirty="0">
                <a:ln>
                  <a:noFill/>
                </a:ln>
                <a:solidFill>
                  <a:srgbClr val="0C377B"/>
                </a:solidFill>
                <a:effectLst/>
                <a:uLnTx/>
                <a:uFillTx/>
                <a:latin typeface="Arial"/>
                <a:ea typeface="+mn-ea"/>
                <a:cs typeface="+mn-cs"/>
              </a:rPr>
              <a:t>KEKB</a:t>
            </a:r>
            <a:r>
              <a:rPr kumimoji="0" lang="en-GB" sz="1400" b="0" i="0" u="none" strike="noStrike" kern="1200" cap="none" spc="0" normalizeH="0" baseline="0" noProof="0" dirty="0">
                <a:ln>
                  <a:noFill/>
                </a:ln>
                <a:solidFill>
                  <a:srgbClr val="0C377B"/>
                </a:solidFill>
                <a:effectLst/>
                <a:uLnTx/>
                <a:uFillTx/>
                <a:latin typeface="Arial"/>
                <a:ea typeface="+mn-ea"/>
                <a:cs typeface="+mn-cs"/>
              </a:rPr>
              <a:t> (Y. Morita et al., 2009), (2) baseline solution for US EIC</a:t>
            </a:r>
            <a:endParaRPr kumimoji="0" lang="en-US" sz="1400" b="0" i="0" u="none" strike="noStrike" kern="1200" cap="none" spc="0" normalizeH="0" baseline="0" noProof="0" dirty="0">
              <a:ln>
                <a:noFill/>
              </a:ln>
              <a:solidFill>
                <a:srgbClr val="0C377B"/>
              </a:solidFill>
              <a:effectLst/>
              <a:uLnTx/>
              <a:uFillTx/>
              <a:latin typeface="Arial"/>
              <a:ea typeface="+mn-ea"/>
              <a:cs typeface="+mn-cs"/>
            </a:endParaRPr>
          </a:p>
          <a:p>
            <a:pPr marL="609573" marR="0" lvl="0" indent="-457189"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ES separators + magnetic field for switching beams</a:t>
            </a:r>
          </a:p>
          <a:p>
            <a:pPr marL="609573" marR="0" lvl="0" indent="-457189"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377B"/>
                </a:solidFill>
                <a:effectLst/>
                <a:uLnTx/>
                <a:uFillTx/>
                <a:latin typeface="Arial"/>
                <a:ea typeface="+mn-ea"/>
                <a:cs typeface="+mn-cs"/>
              </a:rPr>
              <a:t>Allows quasi “instantaneous” switching between Z, W, ZH</a:t>
            </a:r>
          </a:p>
          <a:p>
            <a:pPr marL="152384" marR="0" lvl="0" indent="0" algn="l" defTabSz="914400" rtl="0" eaLnBrk="1" fontAlgn="auto" latinLnBrk="0" hangingPunct="1">
              <a:lnSpc>
                <a:spcPct val="100000"/>
              </a:lnSpc>
              <a:spcBef>
                <a:spcPts val="800"/>
              </a:spcBef>
              <a:spcAft>
                <a:spcPts val="0"/>
              </a:spcAft>
              <a:buClrTx/>
              <a:buSzTx/>
              <a:buFontTx/>
              <a:buNone/>
              <a:tabLst/>
              <a:defRPr/>
            </a:pPr>
            <a:endParaRPr kumimoji="0" lang="en-US" sz="1800" b="0" i="0" u="none" strike="noStrike" kern="1200" cap="none" spc="0" normalizeH="0" baseline="0" noProof="0" dirty="0">
              <a:ln>
                <a:noFill/>
              </a:ln>
              <a:solidFill>
                <a:srgbClr val="0C377B"/>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22AB963F-E55D-F753-949B-CF67AF316719}"/>
              </a:ext>
            </a:extLst>
          </p:cNvPr>
          <p:cNvGrpSpPr/>
          <p:nvPr/>
        </p:nvGrpSpPr>
        <p:grpSpPr>
          <a:xfrm>
            <a:off x="6553382" y="3442938"/>
            <a:ext cx="5381633" cy="1660138"/>
            <a:chOff x="652549" y="2549616"/>
            <a:chExt cx="5381633" cy="1660138"/>
          </a:xfrm>
        </p:grpSpPr>
        <p:sp>
          <p:nvSpPr>
            <p:cNvPr id="8" name="Rectangle 7">
              <a:extLst>
                <a:ext uri="{FF2B5EF4-FFF2-40B4-BE49-F238E27FC236}">
                  <a16:creationId xmlns:a16="http://schemas.microsoft.com/office/drawing/2014/main" id="{25CA93AF-0474-C6DB-F728-8A2910D39CF5}"/>
                </a:ext>
              </a:extLst>
            </p:cNvPr>
            <p:cNvSpPr/>
            <p:nvPr/>
          </p:nvSpPr>
          <p:spPr>
            <a:xfrm>
              <a:off x="1167551" y="3016239"/>
              <a:ext cx="599844" cy="2616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CC6600"/>
                  </a:solidFill>
                  <a:effectLst/>
                  <a:uLnTx/>
                  <a:uFillTx/>
                  <a:latin typeface="Arial"/>
                  <a:ea typeface="+mn-ea"/>
                  <a:cs typeface="+mn-cs"/>
                </a:rPr>
                <a:t>33 CM</a:t>
              </a:r>
              <a:endParaRPr kumimoji="0" lang="en-GB" sz="1100" b="0" i="0" u="none" strike="noStrike" kern="1200" cap="none" spc="0" normalizeH="0" baseline="0" noProof="0" dirty="0">
                <a:ln w="0"/>
                <a:solidFill>
                  <a:srgbClr val="CC66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0027D411-37C2-2F3C-302D-10C67EFC53D9}"/>
                </a:ext>
              </a:extLst>
            </p:cNvPr>
            <p:cNvSpPr/>
            <p:nvPr/>
          </p:nvSpPr>
          <p:spPr>
            <a:xfrm>
              <a:off x="653730" y="3190190"/>
              <a:ext cx="582211" cy="230832"/>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F124A">
                      <a:lumMod val="75000"/>
                      <a:lumOff val="25000"/>
                    </a:srgbClr>
                  </a:solidFill>
                  <a:effectLst/>
                  <a:uLnTx/>
                  <a:uFillTx/>
                  <a:latin typeface="Arial"/>
                  <a:ea typeface="+mn-ea"/>
                  <a:cs typeface="+mn-cs"/>
                </a:rPr>
                <a:t>Beam 1</a:t>
              </a:r>
              <a:endParaRPr kumimoji="0" lang="en-GB" sz="900" b="0" i="0" u="none" strike="noStrike" kern="1200" cap="none" spc="0" normalizeH="0" baseline="0" noProof="0" dirty="0">
                <a:ln w="0"/>
                <a:solidFill>
                  <a:srgbClr val="0F124A">
                    <a:lumMod val="75000"/>
                    <a:lumOff val="25000"/>
                  </a:srgbClr>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7E93DE0-FACF-1859-57BA-FBDD743B173A}"/>
                </a:ext>
              </a:extLst>
            </p:cNvPr>
            <p:cNvSpPr/>
            <p:nvPr/>
          </p:nvSpPr>
          <p:spPr>
            <a:xfrm>
              <a:off x="652549" y="3312241"/>
              <a:ext cx="582211" cy="230832"/>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F124A">
                      <a:lumMod val="75000"/>
                      <a:lumOff val="25000"/>
                    </a:srgbClr>
                  </a:solidFill>
                  <a:effectLst/>
                  <a:uLnTx/>
                  <a:uFillTx/>
                  <a:latin typeface="Arial"/>
                  <a:ea typeface="+mn-ea"/>
                  <a:cs typeface="+mn-cs"/>
                </a:rPr>
                <a:t>Beam 2</a:t>
              </a:r>
              <a:endParaRPr kumimoji="0" lang="en-GB" sz="900" b="0" i="0" u="none" strike="noStrike" kern="1200" cap="none" spc="0" normalizeH="0" baseline="0" noProof="0" dirty="0">
                <a:ln w="0"/>
                <a:solidFill>
                  <a:srgbClr val="0F124A">
                    <a:lumMod val="75000"/>
                    <a:lumOff val="25000"/>
                  </a:srgbClr>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C7BCBD55-E3A3-924D-BDB1-4ABCBBBFD5A7}"/>
                </a:ext>
              </a:extLst>
            </p:cNvPr>
            <p:cNvCxnSpPr>
              <a:cxnSpLocks/>
            </p:cNvCxnSpPr>
            <p:nvPr/>
          </p:nvCxnSpPr>
          <p:spPr>
            <a:xfrm flipV="1">
              <a:off x="3313248" y="3334609"/>
              <a:ext cx="2056093" cy="13945"/>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428460-61A4-EA03-8C8E-7A601F000ED1}"/>
                </a:ext>
              </a:extLst>
            </p:cNvPr>
            <p:cNvCxnSpPr>
              <a:cxnSpLocks/>
            </p:cNvCxnSpPr>
            <p:nvPr/>
          </p:nvCxnSpPr>
          <p:spPr>
            <a:xfrm flipV="1">
              <a:off x="3540541" y="3356060"/>
              <a:ext cx="1999709" cy="8466"/>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Rounded Rectangle 35">
              <a:extLst>
                <a:ext uri="{FF2B5EF4-FFF2-40B4-BE49-F238E27FC236}">
                  <a16:creationId xmlns:a16="http://schemas.microsoft.com/office/drawing/2014/main" id="{05713920-F80B-304E-EDC4-1105FD97595F}"/>
                </a:ext>
              </a:extLst>
            </p:cNvPr>
            <p:cNvSpPr/>
            <p:nvPr/>
          </p:nvSpPr>
          <p:spPr>
            <a:xfrm>
              <a:off x="2605282" y="3230725"/>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0F124A"/>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303477B-70CA-B768-8A4E-85FA860268A4}"/>
                </a:ext>
              </a:extLst>
            </p:cNvPr>
            <p:cNvSpPr/>
            <p:nvPr/>
          </p:nvSpPr>
          <p:spPr>
            <a:xfrm>
              <a:off x="2505284" y="3003611"/>
              <a:ext cx="599844" cy="2616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CC6600"/>
                  </a:solidFill>
                  <a:effectLst/>
                  <a:uLnTx/>
                  <a:uFillTx/>
                  <a:latin typeface="Arial"/>
                  <a:ea typeface="+mn-ea"/>
                  <a:cs typeface="+mn-cs"/>
                </a:rPr>
                <a:t>33 CM</a:t>
              </a:r>
              <a:endParaRPr kumimoji="0" lang="en-GB" sz="1100" b="0" i="0" u="none" strike="noStrike" kern="1200" cap="none" spc="0" normalizeH="0" baseline="0" noProof="0" dirty="0">
                <a:ln w="0"/>
                <a:solidFill>
                  <a:srgbClr val="CC6600"/>
                </a:solidFill>
                <a:effectLst/>
                <a:uLnTx/>
                <a:uFillTx/>
                <a:latin typeface="Arial"/>
                <a:ea typeface="+mn-ea"/>
                <a:cs typeface="+mn-cs"/>
              </a:endParaRPr>
            </a:p>
          </p:txBody>
        </p:sp>
        <p:sp>
          <p:nvSpPr>
            <p:cNvPr id="15" name="Rounded Rectangle 35">
              <a:extLst>
                <a:ext uri="{FF2B5EF4-FFF2-40B4-BE49-F238E27FC236}">
                  <a16:creationId xmlns:a16="http://schemas.microsoft.com/office/drawing/2014/main" id="{B1866A71-1CA7-0D63-6F14-3C16BF918DCD}"/>
                </a:ext>
              </a:extLst>
            </p:cNvPr>
            <p:cNvSpPr/>
            <p:nvPr/>
          </p:nvSpPr>
          <p:spPr>
            <a:xfrm>
              <a:off x="1348585" y="3239192"/>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0F124A"/>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D93C696-D234-03A5-5355-8330F9C83FB6}"/>
                </a:ext>
              </a:extLst>
            </p:cNvPr>
            <p:cNvSpPr/>
            <p:nvPr/>
          </p:nvSpPr>
          <p:spPr>
            <a:xfrm>
              <a:off x="3490804" y="3045946"/>
              <a:ext cx="599844" cy="2616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CC6600"/>
                  </a:solidFill>
                  <a:effectLst/>
                  <a:uLnTx/>
                  <a:uFillTx/>
                  <a:latin typeface="Arial"/>
                  <a:ea typeface="+mn-ea"/>
                  <a:cs typeface="+mn-cs"/>
                </a:rPr>
                <a:t>33 CM</a:t>
              </a:r>
              <a:endParaRPr kumimoji="0" lang="en-GB" sz="1100" b="0" i="0" u="none" strike="noStrike" kern="1200" cap="none" spc="0" normalizeH="0" baseline="0" noProof="0" dirty="0">
                <a:ln w="0"/>
                <a:solidFill>
                  <a:srgbClr val="CC6600"/>
                </a:solidFill>
                <a:effectLst/>
                <a:uLnTx/>
                <a:uFillTx/>
                <a:latin typeface="Arial"/>
                <a:ea typeface="+mn-ea"/>
                <a:cs typeface="+mn-cs"/>
              </a:endParaRPr>
            </a:p>
          </p:txBody>
        </p:sp>
        <p:sp>
          <p:nvSpPr>
            <p:cNvPr id="17" name="Rounded Rectangle 35">
              <a:extLst>
                <a:ext uri="{FF2B5EF4-FFF2-40B4-BE49-F238E27FC236}">
                  <a16:creationId xmlns:a16="http://schemas.microsoft.com/office/drawing/2014/main" id="{CFBDCB65-6BED-B004-D7CE-BCC2827A6495}"/>
                </a:ext>
              </a:extLst>
            </p:cNvPr>
            <p:cNvSpPr/>
            <p:nvPr/>
          </p:nvSpPr>
          <p:spPr>
            <a:xfrm>
              <a:off x="4944259" y="3278622"/>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0F124A"/>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A51CA50-FD45-A0D9-7B2D-43335D2894DF}"/>
                </a:ext>
              </a:extLst>
            </p:cNvPr>
            <p:cNvSpPr/>
            <p:nvPr/>
          </p:nvSpPr>
          <p:spPr>
            <a:xfrm>
              <a:off x="4896271" y="3049331"/>
              <a:ext cx="599844" cy="2616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CC6600"/>
                  </a:solidFill>
                  <a:effectLst/>
                  <a:uLnTx/>
                  <a:uFillTx/>
                  <a:latin typeface="Arial"/>
                  <a:ea typeface="+mn-ea"/>
                  <a:cs typeface="+mn-cs"/>
                </a:rPr>
                <a:t>33 CM</a:t>
              </a:r>
              <a:endParaRPr kumimoji="0" lang="en-GB" sz="1100" b="0" i="0" u="none" strike="noStrike" kern="1200" cap="none" spc="0" normalizeH="0" baseline="0" noProof="0" dirty="0">
                <a:ln w="0"/>
                <a:solidFill>
                  <a:srgbClr val="CC6600"/>
                </a:solidFill>
                <a:effectLst/>
                <a:uLnTx/>
                <a:uFillTx/>
                <a:latin typeface="Arial"/>
                <a:ea typeface="+mn-ea"/>
                <a:cs typeface="+mn-cs"/>
              </a:endParaRPr>
            </a:p>
          </p:txBody>
        </p:sp>
        <p:sp>
          <p:nvSpPr>
            <p:cNvPr id="19" name="Rounded Rectangle 35">
              <a:extLst>
                <a:ext uri="{FF2B5EF4-FFF2-40B4-BE49-F238E27FC236}">
                  <a16:creationId xmlns:a16="http://schemas.microsoft.com/office/drawing/2014/main" id="{D8022083-6025-C0DB-1BB6-3D4AEBD2B90B}"/>
                </a:ext>
              </a:extLst>
            </p:cNvPr>
            <p:cNvSpPr/>
            <p:nvPr/>
          </p:nvSpPr>
          <p:spPr>
            <a:xfrm>
              <a:off x="3629506" y="3279832"/>
              <a:ext cx="365760" cy="156064"/>
            </a:xfrm>
            <a:prstGeom prst="roundRect">
              <a:avLst/>
            </a:prstGeom>
            <a:solidFill>
              <a:srgbClr val="CC6600"/>
            </a:solidFill>
            <a:ln w="19050">
              <a:no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a:ln>
                  <a:noFill/>
                </a:ln>
                <a:solidFill>
                  <a:srgbClr val="0F124A"/>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3CD1A9C-1E3B-24AD-0F08-66DA45FAF53C}"/>
                </a:ext>
              </a:extLst>
            </p:cNvPr>
            <p:cNvSpPr/>
            <p:nvPr/>
          </p:nvSpPr>
          <p:spPr>
            <a:xfrm>
              <a:off x="4723363" y="3263727"/>
              <a:ext cx="816887" cy="184666"/>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GB" sz="600" b="0" i="0" u="none" strike="noStrike" kern="0" cap="none" spc="0" normalizeH="0" baseline="0" noProof="0" dirty="0">
                  <a:ln>
                    <a:noFill/>
                  </a:ln>
                  <a:solidFill>
                    <a:srgbClr val="FFFFFF">
                      <a:lumMod val="85000"/>
                    </a:srgbClr>
                  </a:solidFill>
                  <a:effectLst/>
                  <a:uLnTx/>
                  <a:uFillTx/>
                  <a:latin typeface="Verdana" panose="020B0604030504040204" pitchFamily="34" charset="0"/>
                  <a:ea typeface="Verdana" panose="020B0604030504040204" pitchFamily="34" charset="0"/>
                  <a:cs typeface="Calibri" panose="020F0502020204030204" pitchFamily="34" charset="0"/>
                </a:rPr>
                <a:t>400 MHz</a:t>
              </a:r>
            </a:p>
          </p:txBody>
        </p:sp>
        <p:sp>
          <p:nvSpPr>
            <p:cNvPr id="22" name="Rectangle 21">
              <a:extLst>
                <a:ext uri="{FF2B5EF4-FFF2-40B4-BE49-F238E27FC236}">
                  <a16:creationId xmlns:a16="http://schemas.microsoft.com/office/drawing/2014/main" id="{D46346F5-3DC3-D2B9-4A5A-B7AF9803819C}"/>
                </a:ext>
              </a:extLst>
            </p:cNvPr>
            <p:cNvSpPr/>
            <p:nvPr/>
          </p:nvSpPr>
          <p:spPr>
            <a:xfrm>
              <a:off x="3411030" y="3272193"/>
              <a:ext cx="816887" cy="184666"/>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GB" sz="600" b="0" i="0" u="none" strike="noStrike" kern="0" cap="none" spc="0" normalizeH="0" baseline="0" noProof="0" dirty="0">
                  <a:ln>
                    <a:noFill/>
                  </a:ln>
                  <a:solidFill>
                    <a:srgbClr val="FFFFFF">
                      <a:lumMod val="85000"/>
                    </a:srgbClr>
                  </a:solidFill>
                  <a:effectLst/>
                  <a:uLnTx/>
                  <a:uFillTx/>
                  <a:latin typeface="Verdana" panose="020B0604030504040204" pitchFamily="34" charset="0"/>
                  <a:ea typeface="Verdana" panose="020B0604030504040204" pitchFamily="34" charset="0"/>
                  <a:cs typeface="Calibri" panose="020F0502020204030204" pitchFamily="34" charset="0"/>
                </a:rPr>
                <a:t>400 MHz</a:t>
              </a:r>
            </a:p>
          </p:txBody>
        </p:sp>
        <p:sp>
          <p:nvSpPr>
            <p:cNvPr id="23" name="Rectangle 22">
              <a:extLst>
                <a:ext uri="{FF2B5EF4-FFF2-40B4-BE49-F238E27FC236}">
                  <a16:creationId xmlns:a16="http://schemas.microsoft.com/office/drawing/2014/main" id="{50CDDD26-94EC-DA63-2DB6-4306589BF61E}"/>
                </a:ext>
              </a:extLst>
            </p:cNvPr>
            <p:cNvSpPr/>
            <p:nvPr/>
          </p:nvSpPr>
          <p:spPr>
            <a:xfrm>
              <a:off x="2386563" y="3212927"/>
              <a:ext cx="816887" cy="184666"/>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GB" sz="600" b="0" i="0" u="none" strike="noStrike" kern="0" cap="none" spc="0" normalizeH="0" baseline="0" noProof="0" dirty="0">
                  <a:ln>
                    <a:noFill/>
                  </a:ln>
                  <a:solidFill>
                    <a:srgbClr val="FFFFFF">
                      <a:lumMod val="85000"/>
                    </a:srgbClr>
                  </a:solidFill>
                  <a:effectLst/>
                  <a:uLnTx/>
                  <a:uFillTx/>
                  <a:latin typeface="Verdana" panose="020B0604030504040204" pitchFamily="34" charset="0"/>
                  <a:ea typeface="Verdana" panose="020B0604030504040204" pitchFamily="34" charset="0"/>
                  <a:cs typeface="Calibri" panose="020F0502020204030204" pitchFamily="34" charset="0"/>
                </a:rPr>
                <a:t>400 MHz</a:t>
              </a:r>
            </a:p>
          </p:txBody>
        </p:sp>
        <p:sp>
          <p:nvSpPr>
            <p:cNvPr id="24" name="Rectangle 23">
              <a:extLst>
                <a:ext uri="{FF2B5EF4-FFF2-40B4-BE49-F238E27FC236}">
                  <a16:creationId xmlns:a16="http://schemas.microsoft.com/office/drawing/2014/main" id="{87D0B108-0A51-49B0-7EDA-AE7B9152EC48}"/>
                </a:ext>
              </a:extLst>
            </p:cNvPr>
            <p:cNvSpPr/>
            <p:nvPr/>
          </p:nvSpPr>
          <p:spPr>
            <a:xfrm>
              <a:off x="1120797" y="3221393"/>
              <a:ext cx="816887" cy="184666"/>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GB" sz="600" b="0" i="0" u="none" strike="noStrike" kern="0" cap="none" spc="0" normalizeH="0" baseline="0" noProof="0" dirty="0">
                  <a:ln>
                    <a:noFill/>
                  </a:ln>
                  <a:solidFill>
                    <a:srgbClr val="FFFFFF">
                      <a:lumMod val="85000"/>
                    </a:srgbClr>
                  </a:solidFill>
                  <a:effectLst/>
                  <a:uLnTx/>
                  <a:uFillTx/>
                  <a:latin typeface="Verdana" panose="020B0604030504040204" pitchFamily="34" charset="0"/>
                  <a:ea typeface="Verdana" panose="020B0604030504040204" pitchFamily="34" charset="0"/>
                  <a:cs typeface="Calibri" panose="020F0502020204030204" pitchFamily="34" charset="0"/>
                </a:rPr>
                <a:t>400 MHz</a:t>
              </a:r>
            </a:p>
          </p:txBody>
        </p:sp>
        <p:cxnSp>
          <p:nvCxnSpPr>
            <p:cNvPr id="26" name="Straight Connector 25">
              <a:extLst>
                <a:ext uri="{FF2B5EF4-FFF2-40B4-BE49-F238E27FC236}">
                  <a16:creationId xmlns:a16="http://schemas.microsoft.com/office/drawing/2014/main" id="{95B58812-8836-1EC6-47AA-358AE94A316D}"/>
                </a:ext>
              </a:extLst>
            </p:cNvPr>
            <p:cNvCxnSpPr>
              <a:cxnSpLocks/>
            </p:cNvCxnSpPr>
            <p:nvPr/>
          </p:nvCxnSpPr>
          <p:spPr>
            <a:xfrm>
              <a:off x="1225692" y="3305443"/>
              <a:ext cx="838885" cy="0"/>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66AAE7-D27D-E7C0-8530-E6CBE81C0A4E}"/>
                </a:ext>
              </a:extLst>
            </p:cNvPr>
            <p:cNvCxnSpPr>
              <a:cxnSpLocks/>
            </p:cNvCxnSpPr>
            <p:nvPr/>
          </p:nvCxnSpPr>
          <p:spPr>
            <a:xfrm>
              <a:off x="1225692" y="3452930"/>
              <a:ext cx="838885" cy="0"/>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74B6AB-0FFD-3680-6482-D5762939CF52}"/>
                </a:ext>
              </a:extLst>
            </p:cNvPr>
            <p:cNvCxnSpPr>
              <a:cxnSpLocks/>
            </p:cNvCxnSpPr>
            <p:nvPr/>
          </p:nvCxnSpPr>
          <p:spPr>
            <a:xfrm>
              <a:off x="2215607" y="3305443"/>
              <a:ext cx="838885" cy="0"/>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C8D4F1-8C0C-1688-9DBA-7F7D3ADC4D04}"/>
                </a:ext>
              </a:extLst>
            </p:cNvPr>
            <p:cNvCxnSpPr>
              <a:cxnSpLocks/>
            </p:cNvCxnSpPr>
            <p:nvPr/>
          </p:nvCxnSpPr>
          <p:spPr>
            <a:xfrm>
              <a:off x="2215607" y="3452930"/>
              <a:ext cx="838885" cy="0"/>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8BCEBF-9403-3AED-F21C-F1875F3EB864}"/>
                </a:ext>
              </a:extLst>
            </p:cNvPr>
            <p:cNvCxnSpPr>
              <a:cxnSpLocks/>
            </p:cNvCxnSpPr>
            <p:nvPr/>
          </p:nvCxnSpPr>
          <p:spPr>
            <a:xfrm flipV="1">
              <a:off x="2065039" y="3306984"/>
              <a:ext cx="154108" cy="150061"/>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44D7FE-E49D-F23F-38C4-8BC045C5BB57}"/>
                </a:ext>
              </a:extLst>
            </p:cNvPr>
            <p:cNvCxnSpPr>
              <a:cxnSpLocks/>
            </p:cNvCxnSpPr>
            <p:nvPr/>
          </p:nvCxnSpPr>
          <p:spPr>
            <a:xfrm>
              <a:off x="2063226" y="3306984"/>
              <a:ext cx="159547" cy="150061"/>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5F7AE2-54E7-4866-C103-706BB6BD87BA}"/>
                </a:ext>
              </a:extLst>
            </p:cNvPr>
            <p:cNvCxnSpPr>
              <a:cxnSpLocks/>
            </p:cNvCxnSpPr>
            <p:nvPr/>
          </p:nvCxnSpPr>
          <p:spPr>
            <a:xfrm>
              <a:off x="3463816" y="3364526"/>
              <a:ext cx="838885" cy="0"/>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5FE259-3BE5-DB9E-484C-52E0F3994C72}"/>
                </a:ext>
              </a:extLst>
            </p:cNvPr>
            <p:cNvCxnSpPr>
              <a:cxnSpLocks/>
            </p:cNvCxnSpPr>
            <p:nvPr/>
          </p:nvCxnSpPr>
          <p:spPr>
            <a:xfrm flipV="1">
              <a:off x="3313248" y="3366067"/>
              <a:ext cx="154108" cy="150061"/>
            </a:xfrm>
            <a:prstGeom prst="line">
              <a:avLst/>
            </a:prstGeom>
            <a:solidFill>
              <a:srgbClr val="545454"/>
            </a:solid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0B91EB-6BAC-CB5C-CF31-AADEDA3E2BAB}"/>
                </a:ext>
              </a:extLst>
            </p:cNvPr>
            <p:cNvCxnSpPr>
              <a:cxnSpLocks/>
            </p:cNvCxnSpPr>
            <p:nvPr/>
          </p:nvCxnSpPr>
          <p:spPr>
            <a:xfrm>
              <a:off x="5365043" y="3348554"/>
              <a:ext cx="159547" cy="150061"/>
            </a:xfrm>
            <a:prstGeom prst="line">
              <a:avLst/>
            </a:prstGeom>
            <a:solidFill>
              <a:srgbClr val="545454"/>
            </a:solidFill>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335C0A8-12F3-25D4-CD28-AAF903CD00FF}"/>
                </a:ext>
              </a:extLst>
            </p:cNvPr>
            <p:cNvSpPr/>
            <p:nvPr/>
          </p:nvSpPr>
          <p:spPr>
            <a:xfrm>
              <a:off x="4177369" y="2549616"/>
              <a:ext cx="545994" cy="346797"/>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CH"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ZH</a:t>
              </a:r>
              <a:endParaRPr kumimoji="0" lang="en-GB"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D6C1A97-348F-A9C9-B573-107487C7C7FA}"/>
                </a:ext>
              </a:extLst>
            </p:cNvPr>
            <p:cNvSpPr/>
            <p:nvPr/>
          </p:nvSpPr>
          <p:spPr>
            <a:xfrm>
              <a:off x="1666020" y="2556162"/>
              <a:ext cx="813681" cy="340250"/>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CH"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Z, W</a:t>
              </a:r>
              <a:endParaRPr kumimoji="0" lang="en-GB"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4736A29-C274-09EE-2345-C49DB55326B9}"/>
                </a:ext>
              </a:extLst>
            </p:cNvPr>
            <p:cNvSpPr txBox="1"/>
            <p:nvPr/>
          </p:nvSpPr>
          <p:spPr>
            <a:xfrm>
              <a:off x="1723132" y="3524384"/>
              <a:ext cx="7772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E&amp;M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sep.1 </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44" name="TextBox 43">
              <a:extLst>
                <a:ext uri="{FF2B5EF4-FFF2-40B4-BE49-F238E27FC236}">
                  <a16:creationId xmlns:a16="http://schemas.microsoft.com/office/drawing/2014/main" id="{78DC2C04-04A8-BC87-3A19-DF1E498DBD95}"/>
                </a:ext>
              </a:extLst>
            </p:cNvPr>
            <p:cNvSpPr txBox="1"/>
            <p:nvPr/>
          </p:nvSpPr>
          <p:spPr>
            <a:xfrm>
              <a:off x="3049426" y="3533641"/>
              <a:ext cx="9006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E&amp;M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F124A"/>
                  </a:solidFill>
                  <a:effectLst/>
                  <a:uLnTx/>
                  <a:uFillTx/>
                  <a:latin typeface="Arial"/>
                  <a:ea typeface="+mn-ea"/>
                  <a:cs typeface="+mn-cs"/>
                </a:rPr>
                <a:t>sep.</a:t>
              </a:r>
              <a:r>
                <a:rPr kumimoji="0" lang="en-US" sz="1800" b="0" i="0" u="none" strike="noStrike" kern="1200" cap="none" spc="0" normalizeH="0" baseline="0" noProof="0" dirty="0">
                  <a:ln>
                    <a:noFill/>
                  </a:ln>
                  <a:solidFill>
                    <a:srgbClr val="0F124A"/>
                  </a:solidFill>
                  <a:effectLst/>
                  <a:uLnTx/>
                  <a:uFillTx/>
                  <a:latin typeface="Arial"/>
                  <a:ea typeface="+mn-ea"/>
                  <a:cs typeface="+mn-cs"/>
                </a:rPr>
                <a:t> 2a</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sp>
          <p:nvSpPr>
            <p:cNvPr id="45" name="TextBox 44">
              <a:extLst>
                <a:ext uri="{FF2B5EF4-FFF2-40B4-BE49-F238E27FC236}">
                  <a16:creationId xmlns:a16="http://schemas.microsoft.com/office/drawing/2014/main" id="{3493A179-440F-FB63-07B0-89A98D9C04BB}"/>
                </a:ext>
              </a:extLst>
            </p:cNvPr>
            <p:cNvSpPr txBox="1"/>
            <p:nvPr/>
          </p:nvSpPr>
          <p:spPr>
            <a:xfrm>
              <a:off x="5127139" y="3563423"/>
              <a:ext cx="9070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E&amp;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F124A"/>
                  </a:solidFill>
                  <a:effectLst/>
                  <a:uLnTx/>
                  <a:uFillTx/>
                  <a:latin typeface="Arial"/>
                  <a:ea typeface="+mn-ea"/>
                  <a:cs typeface="+mn-cs"/>
                </a:rPr>
                <a:t>sep.</a:t>
              </a:r>
              <a:r>
                <a:rPr kumimoji="0" lang="en-US" sz="1800" b="0" i="0" u="none" strike="noStrike" kern="1200" cap="none" spc="0" normalizeH="0" baseline="0" noProof="0" dirty="0">
                  <a:ln>
                    <a:noFill/>
                  </a:ln>
                  <a:solidFill>
                    <a:srgbClr val="0F124A"/>
                  </a:solidFill>
                  <a:effectLst/>
                  <a:uLnTx/>
                  <a:uFillTx/>
                  <a:latin typeface="Arial"/>
                  <a:ea typeface="+mn-ea"/>
                  <a:cs typeface="+mn-cs"/>
                </a:rPr>
                <a:t> 2b</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cxnSp>
          <p:nvCxnSpPr>
            <p:cNvPr id="47" name="Straight Arrow Connector 46">
              <a:extLst>
                <a:ext uri="{FF2B5EF4-FFF2-40B4-BE49-F238E27FC236}">
                  <a16:creationId xmlns:a16="http://schemas.microsoft.com/office/drawing/2014/main" id="{8B4433A0-B9D4-3DDA-1790-6AA6DEA6FBA8}"/>
                </a:ext>
              </a:extLst>
            </p:cNvPr>
            <p:cNvCxnSpPr>
              <a:cxnSpLocks/>
            </p:cNvCxnSpPr>
            <p:nvPr/>
          </p:nvCxnSpPr>
          <p:spPr>
            <a:xfrm flipH="1">
              <a:off x="943654" y="3626176"/>
              <a:ext cx="29110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115EB5E-84F5-51F1-E528-FF860D8EA667}"/>
                </a:ext>
              </a:extLst>
            </p:cNvPr>
            <p:cNvCxnSpPr>
              <a:cxnSpLocks/>
            </p:cNvCxnSpPr>
            <p:nvPr/>
          </p:nvCxnSpPr>
          <p:spPr>
            <a:xfrm flipH="1">
              <a:off x="5580660" y="3364526"/>
              <a:ext cx="29110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09C8E53-4344-E46E-1D6C-5C490B2FE34D}"/>
                </a:ext>
              </a:extLst>
            </p:cNvPr>
            <p:cNvCxnSpPr>
              <a:cxnSpLocks/>
            </p:cNvCxnSpPr>
            <p:nvPr/>
          </p:nvCxnSpPr>
          <p:spPr>
            <a:xfrm>
              <a:off x="906384" y="3201836"/>
              <a:ext cx="261167" cy="0"/>
            </a:xfrm>
            <a:prstGeom prst="straightConnector1">
              <a:avLst/>
            </a:prstGeom>
            <a:ln>
              <a:solidFill>
                <a:srgbClr val="0000CC"/>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5E43B0C-7339-9AEF-A30B-71CE747885A4}"/>
                </a:ext>
              </a:extLst>
            </p:cNvPr>
            <p:cNvCxnSpPr>
              <a:cxnSpLocks/>
            </p:cNvCxnSpPr>
            <p:nvPr/>
          </p:nvCxnSpPr>
          <p:spPr>
            <a:xfrm>
              <a:off x="3226573" y="3245413"/>
              <a:ext cx="261167" cy="0"/>
            </a:xfrm>
            <a:prstGeom prst="straightConnector1">
              <a:avLst/>
            </a:prstGeom>
            <a:ln>
              <a:solidFill>
                <a:srgbClr val="0000CC"/>
              </a:solidFill>
              <a:tailEnd type="triangle"/>
            </a:ln>
          </p:spPr>
          <p:style>
            <a:lnRef idx="2">
              <a:schemeClr val="accent1"/>
            </a:lnRef>
            <a:fillRef idx="0">
              <a:schemeClr val="accent1"/>
            </a:fillRef>
            <a:effectRef idx="1">
              <a:schemeClr val="accent1"/>
            </a:effectRef>
            <a:fontRef idx="minor">
              <a:schemeClr val="tx1"/>
            </a:fontRef>
          </p:style>
        </p:cxnSp>
      </p:grpSp>
      <p:pic>
        <p:nvPicPr>
          <p:cNvPr id="54" name="Picture 53">
            <a:extLst>
              <a:ext uri="{FF2B5EF4-FFF2-40B4-BE49-F238E27FC236}">
                <a16:creationId xmlns:a16="http://schemas.microsoft.com/office/drawing/2014/main" id="{43339BD8-EC5F-A6BF-67F9-C35A962B7AEE}"/>
              </a:ext>
            </a:extLst>
          </p:cNvPr>
          <p:cNvPicPr>
            <a:picLocks noChangeAspect="1"/>
          </p:cNvPicPr>
          <p:nvPr/>
        </p:nvPicPr>
        <p:blipFill>
          <a:blip r:embed="rId2"/>
          <a:stretch>
            <a:fillRect/>
          </a:stretch>
        </p:blipFill>
        <p:spPr>
          <a:xfrm>
            <a:off x="259283" y="2817943"/>
            <a:ext cx="5416330" cy="2346276"/>
          </a:xfrm>
          <a:prstGeom prst="rect">
            <a:avLst/>
          </a:prstGeom>
        </p:spPr>
      </p:pic>
      <p:sp>
        <p:nvSpPr>
          <p:cNvPr id="55" name="TextBox 54">
            <a:extLst>
              <a:ext uri="{FF2B5EF4-FFF2-40B4-BE49-F238E27FC236}">
                <a16:creationId xmlns:a16="http://schemas.microsoft.com/office/drawing/2014/main" id="{8A289F67-7B05-CCFF-2986-3AA1E2F57FF4}"/>
              </a:ext>
            </a:extLst>
          </p:cNvPr>
          <p:cNvSpPr txBox="1"/>
          <p:nvPr/>
        </p:nvSpPr>
        <p:spPr>
          <a:xfrm>
            <a:off x="347425" y="3257773"/>
            <a:ext cx="32531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Collider RF integration at point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(Z, WW and ZH operation)</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pic>
        <p:nvPicPr>
          <p:cNvPr id="56" name="image_0">
            <a:extLst>
              <a:ext uri="{FF2B5EF4-FFF2-40B4-BE49-F238E27FC236}">
                <a16:creationId xmlns:a16="http://schemas.microsoft.com/office/drawing/2014/main" id="{E05762CA-A30F-2E22-B82B-0D940B6CC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73" r="3441"/>
          <a:stretch/>
        </p:blipFill>
        <p:spPr bwMode="auto">
          <a:xfrm>
            <a:off x="943654" y="6269104"/>
            <a:ext cx="9084365" cy="61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_0">
            <a:extLst>
              <a:ext uri="{FF2B5EF4-FFF2-40B4-BE49-F238E27FC236}">
                <a16:creationId xmlns:a16="http://schemas.microsoft.com/office/drawing/2014/main" id="{D87EB2F9-6706-ADC1-91F3-F875C30F49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74" r="3441" b="62371"/>
          <a:stretch/>
        </p:blipFill>
        <p:spPr bwMode="auto">
          <a:xfrm>
            <a:off x="1031561" y="4992253"/>
            <a:ext cx="8724113" cy="118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a:extLst>
              <a:ext uri="{FF2B5EF4-FFF2-40B4-BE49-F238E27FC236}">
                <a16:creationId xmlns:a16="http://schemas.microsoft.com/office/drawing/2014/main" id="{3B1CD1E4-C633-CE80-8DBD-4164EC936499}"/>
              </a:ext>
            </a:extLst>
          </p:cNvPr>
          <p:cNvSpPr txBox="1"/>
          <p:nvPr/>
        </p:nvSpPr>
        <p:spPr>
          <a:xfrm>
            <a:off x="3212833" y="6010955"/>
            <a:ext cx="5324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4A29">
                    <a:lumMod val="40000"/>
                    <a:lumOff val="60000"/>
                  </a:srgbClr>
                </a:solidFill>
                <a:effectLst/>
                <a:uLnTx/>
                <a:uFillTx/>
                <a:latin typeface="Arial"/>
                <a:ea typeface="+mn-ea"/>
                <a:cs typeface="+mn-cs"/>
              </a:rPr>
              <a:t>extra year of operation thanks to single RF system</a:t>
            </a:r>
            <a:endParaRPr kumimoji="0" lang="en-GB" sz="1800" b="0" i="0" u="none" strike="noStrike" kern="1200" cap="none" spc="0" normalizeH="0" baseline="0" noProof="0" dirty="0">
              <a:ln>
                <a:noFill/>
              </a:ln>
              <a:solidFill>
                <a:srgbClr val="FF4A29">
                  <a:lumMod val="40000"/>
                  <a:lumOff val="60000"/>
                </a:srgbClr>
              </a:solidFill>
              <a:effectLst/>
              <a:uLnTx/>
              <a:uFillTx/>
              <a:latin typeface="Arial"/>
              <a:ea typeface="+mn-ea"/>
              <a:cs typeface="+mn-cs"/>
            </a:endParaRPr>
          </a:p>
        </p:txBody>
      </p:sp>
      <p:sp>
        <p:nvSpPr>
          <p:cNvPr id="61" name="TextBox 60">
            <a:extLst>
              <a:ext uri="{FF2B5EF4-FFF2-40B4-BE49-F238E27FC236}">
                <a16:creationId xmlns:a16="http://schemas.microsoft.com/office/drawing/2014/main" id="{38A39C87-4D33-EC23-DC4C-0D9AAB351E28}"/>
              </a:ext>
            </a:extLst>
          </p:cNvPr>
          <p:cNvSpPr txBox="1"/>
          <p:nvPr/>
        </p:nvSpPr>
        <p:spPr>
          <a:xfrm>
            <a:off x="7491373" y="2792040"/>
            <a:ext cx="32258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Beam crossing and combination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24A"/>
                </a:solidFill>
                <a:effectLst/>
                <a:uLnTx/>
                <a:uFillTx/>
                <a:latin typeface="Arial"/>
                <a:ea typeface="+mn-ea"/>
                <a:cs typeface="+mn-cs"/>
              </a:rPr>
              <a:t>at RF section in point H</a:t>
            </a:r>
            <a:endParaRPr kumimoji="0" lang="en-GB" sz="1800" b="0" i="0" u="none" strike="noStrike" kern="1200" cap="none" spc="0" normalizeH="0" baseline="0" noProof="0" dirty="0">
              <a:ln>
                <a:noFill/>
              </a:ln>
              <a:solidFill>
                <a:srgbClr val="0F124A"/>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5BB1D251-7CEC-A0D2-C3EB-906AE6DD01CF}"/>
              </a:ext>
            </a:extLst>
          </p:cNvPr>
          <p:cNvGraphicFramePr>
            <a:graphicFrameLocks noGrp="1"/>
          </p:cNvGraphicFramePr>
          <p:nvPr/>
        </p:nvGraphicFramePr>
        <p:xfrm>
          <a:off x="8672770" y="758931"/>
          <a:ext cx="3519230" cy="1920240"/>
        </p:xfrm>
        <a:graphic>
          <a:graphicData uri="http://schemas.openxmlformats.org/drawingml/2006/table">
            <a:tbl>
              <a:tblPr firstRow="1" bandRow="1">
                <a:tableStyleId>{E8034E78-7F5D-4C2E-B375-FC64B27BC917}</a:tableStyleId>
              </a:tblPr>
              <a:tblGrid>
                <a:gridCol w="426523">
                  <a:extLst>
                    <a:ext uri="{9D8B030D-6E8A-4147-A177-3AD203B41FA5}">
                      <a16:colId xmlns:a16="http://schemas.microsoft.com/office/drawing/2014/main" val="4252717736"/>
                    </a:ext>
                  </a:extLst>
                </a:gridCol>
                <a:gridCol w="1085701">
                  <a:extLst>
                    <a:ext uri="{9D8B030D-6E8A-4147-A177-3AD203B41FA5}">
                      <a16:colId xmlns:a16="http://schemas.microsoft.com/office/drawing/2014/main" val="2544991924"/>
                    </a:ext>
                  </a:extLst>
                </a:gridCol>
                <a:gridCol w="930972">
                  <a:extLst>
                    <a:ext uri="{9D8B030D-6E8A-4147-A177-3AD203B41FA5}">
                      <a16:colId xmlns:a16="http://schemas.microsoft.com/office/drawing/2014/main" val="3221883107"/>
                    </a:ext>
                  </a:extLst>
                </a:gridCol>
                <a:gridCol w="1076034">
                  <a:extLst>
                    <a:ext uri="{9D8B030D-6E8A-4147-A177-3AD203B41FA5}">
                      <a16:colId xmlns:a16="http://schemas.microsoft.com/office/drawing/2014/main" val="2010679182"/>
                    </a:ext>
                  </a:extLst>
                </a:gridCol>
              </a:tblGrid>
              <a:tr h="488096">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endParaRPr lang="en-GB" sz="1600" dirty="0"/>
                    </a:p>
                  </a:txBody>
                  <a:tcPr>
                    <a:solidFill>
                      <a:schemeClr val="tx2">
                        <a:lumMod val="60000"/>
                        <a:lumOff val="40000"/>
                      </a:schemeClr>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dirty="0"/>
                        <a:t>Energy (GeV)</a:t>
                      </a:r>
                      <a:endParaRPr lang="en-GB" sz="1600" dirty="0"/>
                    </a:p>
                  </a:txBody>
                  <a:tcPr>
                    <a:solidFill>
                      <a:schemeClr val="tx2">
                        <a:lumMod val="60000"/>
                        <a:lumOff val="40000"/>
                      </a:schemeClr>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dirty="0"/>
                        <a:t>Current (mA)</a:t>
                      </a:r>
                      <a:endParaRPr lang="en-GB" sz="1600" dirty="0"/>
                    </a:p>
                  </a:txBody>
                  <a:tcPr>
                    <a:solidFill>
                      <a:schemeClr val="tx2">
                        <a:lumMod val="60000"/>
                        <a:lumOff val="40000"/>
                      </a:schemeClr>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600" dirty="0"/>
                        <a:t>RF voltage (GV)</a:t>
                      </a:r>
                      <a:endParaRPr lang="en-GB" sz="1600" dirty="0"/>
                    </a:p>
                  </a:txBody>
                  <a:tcPr>
                    <a:solidFill>
                      <a:schemeClr val="tx2">
                        <a:lumMod val="60000"/>
                        <a:lumOff val="40000"/>
                      </a:schemeClr>
                    </a:solidFill>
                  </a:tcPr>
                </a:tc>
                <a:extLst>
                  <a:ext uri="{0D108BD9-81ED-4DB2-BD59-A6C34878D82A}">
                    <a16:rowId xmlns:a16="http://schemas.microsoft.com/office/drawing/2014/main" val="3849403144"/>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Z</a:t>
                      </a:r>
                      <a:endParaRPr lang="en-GB" sz="1600" dirty="0"/>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45.6</a:t>
                      </a:r>
                      <a:endParaRPr lang="en-GB" sz="1600" dirty="0"/>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1280</a:t>
                      </a:r>
                      <a:endParaRPr lang="en-GB" sz="1600" dirty="0"/>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0.08</a:t>
                      </a:r>
                      <a:endParaRPr lang="en-GB" sz="1600" dirty="0"/>
                    </a:p>
                  </a:txBody>
                  <a:tcPr>
                    <a:solidFill>
                      <a:schemeClr val="tx2">
                        <a:lumMod val="20000"/>
                        <a:lumOff val="80000"/>
                      </a:schemeClr>
                    </a:solidFill>
                  </a:tcPr>
                </a:tc>
                <a:extLst>
                  <a:ext uri="{0D108BD9-81ED-4DB2-BD59-A6C34878D82A}">
                    <a16:rowId xmlns:a16="http://schemas.microsoft.com/office/drawing/2014/main" val="176597485"/>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W</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80</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135</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a:t>
                      </a:r>
                      <a:endParaRPr lang="en-GB" sz="1600" dirty="0"/>
                    </a:p>
                  </a:txBody>
                  <a:tcPr/>
                </a:tc>
                <a:extLst>
                  <a:ext uri="{0D108BD9-81ED-4DB2-BD59-A6C34878D82A}">
                    <a16:rowId xmlns:a16="http://schemas.microsoft.com/office/drawing/2014/main" val="2697709237"/>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H</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120</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26.7</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685800" rtl="0" eaLnBrk="1" latinLnBrk="0" hangingPunct="1"/>
                      <a:r>
                        <a:rPr lang="en-US" sz="1600" kern="1200" dirty="0">
                          <a:solidFill>
                            <a:schemeClr val="dk1"/>
                          </a:solidFill>
                          <a:latin typeface="Calibri" panose="020F0502020204030204"/>
                          <a:ea typeface="+mn-ea"/>
                          <a:cs typeface="+mn-cs"/>
                        </a:rPr>
                        <a:t>2.08</a:t>
                      </a:r>
                      <a:endParaRPr lang="en-GB" sz="1600" kern="1200" dirty="0">
                        <a:solidFill>
                          <a:schemeClr val="dk1"/>
                        </a:solidFill>
                        <a:latin typeface="Calibri" panose="020F0502020204030204"/>
                        <a:ea typeface="+mn-ea"/>
                        <a:cs typeface="+mn-cs"/>
                      </a:endParaRPr>
                    </a:p>
                  </a:txBody>
                  <a:tcPr>
                    <a:solidFill>
                      <a:schemeClr val="tx2">
                        <a:lumMod val="20000"/>
                        <a:lumOff val="80000"/>
                      </a:schemeClr>
                    </a:solidFill>
                  </a:tcPr>
                </a:tc>
                <a:extLst>
                  <a:ext uri="{0D108BD9-81ED-4DB2-BD59-A6C34878D82A}">
                    <a16:rowId xmlns:a16="http://schemas.microsoft.com/office/drawing/2014/main" val="57657447"/>
                  </a:ext>
                </a:extLst>
              </a:tr>
              <a:tr h="28258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err="1"/>
                        <a:t>ttb</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182.5</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5</a:t>
                      </a:r>
                      <a:endParaRPr lang="en-GB" sz="1600" dirty="0"/>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600" dirty="0"/>
                        <a:t>11.67</a:t>
                      </a:r>
                      <a:endParaRPr lang="en-GB" sz="1600" dirty="0"/>
                    </a:p>
                  </a:txBody>
                  <a:tcPr/>
                </a:tc>
                <a:extLst>
                  <a:ext uri="{0D108BD9-81ED-4DB2-BD59-A6C34878D82A}">
                    <a16:rowId xmlns:a16="http://schemas.microsoft.com/office/drawing/2014/main" val="1210711549"/>
                  </a:ext>
                </a:extLst>
              </a:tr>
            </a:tbl>
          </a:graphicData>
        </a:graphic>
      </p:graphicFrame>
      <p:sp>
        <p:nvSpPr>
          <p:cNvPr id="6" name="TextBox 5">
            <a:extLst>
              <a:ext uri="{FF2B5EF4-FFF2-40B4-BE49-F238E27FC236}">
                <a16:creationId xmlns:a16="http://schemas.microsoft.com/office/drawing/2014/main" id="{4BEFA5ED-AE42-C387-BC66-BBD59578E122}"/>
              </a:ext>
            </a:extLst>
          </p:cNvPr>
          <p:cNvSpPr txBox="1"/>
          <p:nvPr/>
        </p:nvSpPr>
        <p:spPr>
          <a:xfrm>
            <a:off x="183928" y="108381"/>
            <a:ext cx="113212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F124A"/>
                </a:solidFill>
                <a:effectLst/>
                <a:uLnTx/>
                <a:uFillTx/>
                <a:latin typeface="Arial"/>
                <a:ea typeface="+mn-ea"/>
                <a:cs typeface="+mn-cs"/>
              </a:rPr>
              <a:t>Optimisation for operation: 400 MHz SRF and beam switchyard</a:t>
            </a:r>
          </a:p>
        </p:txBody>
      </p:sp>
      <p:sp>
        <p:nvSpPr>
          <p:cNvPr id="4" name="Slide Number Placeholder 2">
            <a:extLst>
              <a:ext uri="{FF2B5EF4-FFF2-40B4-BE49-F238E27FC236}">
                <a16:creationId xmlns:a16="http://schemas.microsoft.com/office/drawing/2014/main" id="{7D74D5C4-2D8D-5B09-4C7E-B38074C1AE06}"/>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52</a:t>
            </a:fld>
            <a:endParaRPr lang="en-US" sz="1067" dirty="0">
              <a:solidFill>
                <a:srgbClr val="0000CC"/>
              </a:solidFill>
              <a:latin typeface="Arial"/>
            </a:endParaRPr>
          </a:p>
        </p:txBody>
      </p:sp>
    </p:spTree>
    <p:extLst>
      <p:ext uri="{BB962C8B-B14F-4D97-AF65-F5344CB8AC3E}">
        <p14:creationId xmlns:p14="http://schemas.microsoft.com/office/powerpoint/2010/main" val="3470835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323E53E-016E-381F-C950-4700E05C756E}"/>
              </a:ext>
            </a:extLst>
          </p:cNvPr>
          <p:cNvPicPr>
            <a:picLocks noChangeAspect="1"/>
          </p:cNvPicPr>
          <p:nvPr/>
        </p:nvPicPr>
        <p:blipFill>
          <a:blip r:embed="rId2"/>
          <a:stretch>
            <a:fillRect/>
          </a:stretch>
        </p:blipFill>
        <p:spPr>
          <a:xfrm>
            <a:off x="3959116" y="2842951"/>
            <a:ext cx="5233601" cy="3399905"/>
          </a:xfrm>
          <a:prstGeom prst="rect">
            <a:avLst/>
          </a:prstGeom>
        </p:spPr>
      </p:pic>
      <p:sp>
        <p:nvSpPr>
          <p:cNvPr id="2" name="TextBox 1">
            <a:extLst>
              <a:ext uri="{FF2B5EF4-FFF2-40B4-BE49-F238E27FC236}">
                <a16:creationId xmlns:a16="http://schemas.microsoft.com/office/drawing/2014/main" id="{C87FD750-1B08-439C-9D7C-C6AEE9EA8CD9}"/>
              </a:ext>
            </a:extLst>
          </p:cNvPr>
          <p:cNvSpPr txBox="1"/>
          <p:nvPr/>
        </p:nvSpPr>
        <p:spPr>
          <a:xfrm>
            <a:off x="416915" y="755277"/>
            <a:ext cx="117750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rPr>
              <a:t>RF system R&amp;D is key for increasing energy efficiency of FCC-</a:t>
            </a:r>
            <a:r>
              <a:rPr kumimoji="0" lang="en-GB" sz="2400" b="1" i="0" u="none" strike="noStrike" kern="1200" cap="none" spc="0" normalizeH="0" baseline="0" noProof="0" dirty="0" err="1">
                <a:ln>
                  <a:noFill/>
                </a:ln>
                <a:solidFill>
                  <a:srgbClr val="0C377B"/>
                </a:solidFill>
                <a:effectLst/>
                <a:uLnTx/>
                <a:uFillTx/>
                <a:latin typeface="Calibri" panose="020F0502020204030204"/>
                <a:ea typeface="+mn-ea"/>
                <a:cs typeface="+mn-cs"/>
              </a:rPr>
              <a:t>ee</a:t>
            </a:r>
            <a:endParaRPr kumimoji="0" lang="en-GB" sz="2400" b="1"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rPr>
              <a:t>Nb on Cu 400 MHz cavities (KEK as R&amp;D partner), seamless cavity production, coating techniques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rPr>
              <a:t>Bulk Nb 800 MHz cavities, surface treatment techniques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C377B"/>
                </a:solidFill>
                <a:effectLst/>
                <a:uLnTx/>
                <a:uFillTx/>
                <a:latin typeface="Calibri" panose="020F0502020204030204"/>
                <a:ea typeface="+mn-ea"/>
                <a:cs typeface="+mn-cs"/>
              </a:rPr>
              <a:t>RF power source R&amp;D in synergy with HL-LHC.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C37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C377B"/>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7085788-3E74-3042-893F-679ADF4ACA4C}"/>
              </a:ext>
            </a:extLst>
          </p:cNvPr>
          <p:cNvSpPr/>
          <p:nvPr/>
        </p:nvSpPr>
        <p:spPr>
          <a:xfrm flipH="1">
            <a:off x="9202146" y="2111438"/>
            <a:ext cx="254069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400 MHz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3399"/>
                </a:solidFill>
                <a:effectLst/>
                <a:uLnTx/>
                <a:uFillTx/>
                <a:latin typeface="Calibri"/>
                <a:ea typeface="+mn-ea"/>
                <a:cs typeface="+mn-cs"/>
              </a:rPr>
              <a:t>monoblock</a:t>
            </a:r>
            <a:r>
              <a:rPr kumimoji="0" lang="en-US" sz="2000" b="1" i="0" u="none" strike="noStrike" kern="1200" cap="none" spc="0" normalizeH="0" baseline="0" noProof="0" dirty="0">
                <a:ln>
                  <a:noFill/>
                </a:ln>
                <a:solidFill>
                  <a:srgbClr val="003399"/>
                </a:solidFill>
                <a:effectLst/>
                <a:uLnTx/>
                <a:uFillTx/>
                <a:latin typeface="Calibri"/>
                <a:ea typeface="+mn-ea"/>
                <a:cs typeface="+mn-cs"/>
              </a:rPr>
              <a:t> prototype</a:t>
            </a:r>
          </a:p>
        </p:txBody>
      </p:sp>
      <p:sp>
        <p:nvSpPr>
          <p:cNvPr id="8" name="Rectangle 7">
            <a:extLst>
              <a:ext uri="{FF2B5EF4-FFF2-40B4-BE49-F238E27FC236}">
                <a16:creationId xmlns:a16="http://schemas.microsoft.com/office/drawing/2014/main" id="{2D47520D-D9BE-34A0-E4C5-0489A3998B78}"/>
              </a:ext>
            </a:extLst>
          </p:cNvPr>
          <p:cNvSpPr/>
          <p:nvPr/>
        </p:nvSpPr>
        <p:spPr>
          <a:xfrm flipH="1">
            <a:off x="4627911" y="2218305"/>
            <a:ext cx="338402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high-efficiency klystron R&amp;D</a:t>
            </a:r>
          </a:p>
        </p:txBody>
      </p:sp>
      <p:pic>
        <p:nvPicPr>
          <p:cNvPr id="3" name="Picture 2" descr="A large round copper object on a metal surface&#10;&#10;Description automatically generated">
            <a:extLst>
              <a:ext uri="{FF2B5EF4-FFF2-40B4-BE49-F238E27FC236}">
                <a16:creationId xmlns:a16="http://schemas.microsoft.com/office/drawing/2014/main" id="{3AB463CB-975C-616C-7FAE-D7C2471341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 t="10807" r="-291" b="-737"/>
          <a:stretch/>
        </p:blipFill>
        <p:spPr bwMode="auto">
          <a:xfrm>
            <a:off x="8901699" y="4677586"/>
            <a:ext cx="3141591" cy="2120760"/>
          </a:xfrm>
          <a:prstGeom prst="rect">
            <a:avLst/>
          </a:prstGeom>
          <a:noFill/>
          <a:ln>
            <a:noFill/>
          </a:ln>
        </p:spPr>
      </p:pic>
      <p:pic>
        <p:nvPicPr>
          <p:cNvPr id="10" name="Picture 9" descr="A close-up of a machine&#10;&#10;Description automatically generated">
            <a:extLst>
              <a:ext uri="{FF2B5EF4-FFF2-40B4-BE49-F238E27FC236}">
                <a16:creationId xmlns:a16="http://schemas.microsoft.com/office/drawing/2014/main" id="{22A1B53A-2BF1-2B18-67A9-97A889FCD089}"/>
              </a:ext>
            </a:extLst>
          </p:cNvPr>
          <p:cNvPicPr>
            <a:picLocks noChangeAspect="1"/>
          </p:cNvPicPr>
          <p:nvPr/>
        </p:nvPicPr>
        <p:blipFill>
          <a:blip r:embed="rId4"/>
          <a:stretch>
            <a:fillRect/>
          </a:stretch>
        </p:blipFill>
        <p:spPr>
          <a:xfrm>
            <a:off x="8901699" y="2787559"/>
            <a:ext cx="3141591" cy="1769764"/>
          </a:xfrm>
          <a:prstGeom prst="rect">
            <a:avLst/>
          </a:prstGeom>
        </p:spPr>
      </p:pic>
      <p:pic>
        <p:nvPicPr>
          <p:cNvPr id="4" name="Picture 3">
            <a:extLst>
              <a:ext uri="{FF2B5EF4-FFF2-40B4-BE49-F238E27FC236}">
                <a16:creationId xmlns:a16="http://schemas.microsoft.com/office/drawing/2014/main" id="{B834E450-28EF-11AA-F437-477197F4A36B}"/>
              </a:ext>
            </a:extLst>
          </p:cNvPr>
          <p:cNvPicPr>
            <a:picLocks noChangeAspect="1"/>
          </p:cNvPicPr>
          <p:nvPr/>
        </p:nvPicPr>
        <p:blipFill rotWithShape="1">
          <a:blip r:embed="rId5"/>
          <a:srcRect t="11365" r="39439" b="4106"/>
          <a:stretch/>
        </p:blipFill>
        <p:spPr>
          <a:xfrm>
            <a:off x="73947" y="3983544"/>
            <a:ext cx="3537746" cy="2814801"/>
          </a:xfrm>
          <a:prstGeom prst="rect">
            <a:avLst/>
          </a:prstGeom>
        </p:spPr>
      </p:pic>
      <p:sp>
        <p:nvSpPr>
          <p:cNvPr id="11" name="TextBox 10">
            <a:extLst>
              <a:ext uri="{FF2B5EF4-FFF2-40B4-BE49-F238E27FC236}">
                <a16:creationId xmlns:a16="http://schemas.microsoft.com/office/drawing/2014/main" id="{9B516FEC-C218-9ADB-20B9-21D8033CC567}"/>
              </a:ext>
            </a:extLst>
          </p:cNvPr>
          <p:cNvSpPr txBox="1"/>
          <p:nvPr/>
        </p:nvSpPr>
        <p:spPr>
          <a:xfrm>
            <a:off x="0" y="2184744"/>
            <a:ext cx="4180070" cy="707886"/>
          </a:xfrm>
          <a:prstGeom prst="rect">
            <a:avLst/>
          </a:prstGeom>
        </p:spPr>
        <p:txBody>
          <a:bodyPr wrap="square">
            <a:spAutoFit/>
          </a:bodyPr>
          <a:lstStyle>
            <a:defPPr>
              <a:defRPr lang="en-US"/>
            </a:defPPr>
            <a:lvl1pPr algn="ctr">
              <a:defRPr sz="2000" b="1">
                <a:solidFill>
                  <a:srgbClr val="003399"/>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Calibri"/>
                <a:ea typeface="+mn-ea"/>
                <a:cs typeface="+mn-cs"/>
              </a:rPr>
              <a:t>5/6-cell 800 MHz cavity development collaboration with JLAB</a:t>
            </a:r>
          </a:p>
        </p:txBody>
      </p:sp>
      <p:pic>
        <p:nvPicPr>
          <p:cNvPr id="13" name="Picture 12">
            <a:extLst>
              <a:ext uri="{FF2B5EF4-FFF2-40B4-BE49-F238E27FC236}">
                <a16:creationId xmlns:a16="http://schemas.microsoft.com/office/drawing/2014/main" id="{87C41080-1859-CF7E-0B59-8B00181E2B51}"/>
              </a:ext>
            </a:extLst>
          </p:cNvPr>
          <p:cNvPicPr>
            <a:picLocks noChangeAspect="1"/>
          </p:cNvPicPr>
          <p:nvPr/>
        </p:nvPicPr>
        <p:blipFill rotWithShape="1">
          <a:blip r:embed="rId6"/>
          <a:srcRect l="8231" r="8789" b="18630"/>
          <a:stretch/>
        </p:blipFill>
        <p:spPr>
          <a:xfrm>
            <a:off x="818136" y="2814455"/>
            <a:ext cx="2472166" cy="1410621"/>
          </a:xfrm>
          <a:prstGeom prst="rect">
            <a:avLst/>
          </a:prstGeom>
        </p:spPr>
      </p:pic>
      <p:pic>
        <p:nvPicPr>
          <p:cNvPr id="15" name="Picture 14">
            <a:extLst>
              <a:ext uri="{FF2B5EF4-FFF2-40B4-BE49-F238E27FC236}">
                <a16:creationId xmlns:a16="http://schemas.microsoft.com/office/drawing/2014/main" id="{A991525A-3810-7B36-8448-3C62B64D86C2}"/>
              </a:ext>
            </a:extLst>
          </p:cNvPr>
          <p:cNvPicPr>
            <a:picLocks noChangeAspect="1"/>
          </p:cNvPicPr>
          <p:nvPr/>
        </p:nvPicPr>
        <p:blipFill>
          <a:blip r:embed="rId7"/>
          <a:stretch>
            <a:fillRect/>
          </a:stretch>
        </p:blipFill>
        <p:spPr>
          <a:xfrm>
            <a:off x="466673" y="5326313"/>
            <a:ext cx="2027905" cy="1148152"/>
          </a:xfrm>
          <a:prstGeom prst="rect">
            <a:avLst/>
          </a:prstGeom>
        </p:spPr>
      </p:pic>
      <p:sp>
        <p:nvSpPr>
          <p:cNvPr id="12" name="TextBox 11">
            <a:extLst>
              <a:ext uri="{FF2B5EF4-FFF2-40B4-BE49-F238E27FC236}">
                <a16:creationId xmlns:a16="http://schemas.microsoft.com/office/drawing/2014/main" id="{6CE2A30A-E93C-E5BA-F3D8-E286E3CDCEE6}"/>
              </a:ext>
            </a:extLst>
          </p:cNvPr>
          <p:cNvSpPr txBox="1"/>
          <p:nvPr/>
        </p:nvSpPr>
        <p:spPr>
          <a:xfrm>
            <a:off x="466518" y="91147"/>
            <a:ext cx="610939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RF R&amp;D activities</a:t>
            </a:r>
          </a:p>
        </p:txBody>
      </p:sp>
      <p:sp>
        <p:nvSpPr>
          <p:cNvPr id="5" name="Slide Number Placeholder 2">
            <a:extLst>
              <a:ext uri="{FF2B5EF4-FFF2-40B4-BE49-F238E27FC236}">
                <a16:creationId xmlns:a16="http://schemas.microsoft.com/office/drawing/2014/main" id="{86E85F20-69BC-1F35-C931-A98E5D81AFE1}"/>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53</a:t>
            </a:fld>
            <a:endParaRPr lang="en-US" sz="1067" dirty="0">
              <a:solidFill>
                <a:srgbClr val="0000CC"/>
              </a:solidFill>
              <a:latin typeface="Arial"/>
            </a:endParaRPr>
          </a:p>
        </p:txBody>
      </p:sp>
    </p:spTree>
    <p:extLst>
      <p:ext uri="{BB962C8B-B14F-4D97-AF65-F5344CB8AC3E}">
        <p14:creationId xmlns:p14="http://schemas.microsoft.com/office/powerpoint/2010/main" val="1647353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9F8D58-D765-4BB1-476F-4F81B83E765F}"/>
              </a:ext>
            </a:extLst>
          </p:cNvPr>
          <p:cNvSpPr txBox="1"/>
          <p:nvPr/>
        </p:nvSpPr>
        <p:spPr>
          <a:xfrm>
            <a:off x="4919969" y="5322533"/>
            <a:ext cx="1439368" cy="830997"/>
          </a:xfrm>
          <a:prstGeom prst="rect">
            <a:avLst/>
          </a:prstGeom>
          <a:solidFill>
            <a:schemeClr val="accent2">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F124A"/>
                </a:solidFill>
                <a:effectLst/>
                <a:uLnTx/>
                <a:uFillTx/>
                <a:latin typeface="Arial"/>
                <a:ea typeface="+mn-ea"/>
                <a:cs typeface="+mn-cs"/>
              </a:rPr>
              <a:t>M. Boscolo,  F. Fransesini, F. Palla</a:t>
            </a:r>
          </a:p>
        </p:txBody>
      </p:sp>
      <p:pic>
        <p:nvPicPr>
          <p:cNvPr id="12" name="Picture 11">
            <a:extLst>
              <a:ext uri="{FF2B5EF4-FFF2-40B4-BE49-F238E27FC236}">
                <a16:creationId xmlns:a16="http://schemas.microsoft.com/office/drawing/2014/main" id="{50D011CE-63E5-2375-B74F-8ED43B06B274}"/>
              </a:ext>
            </a:extLst>
          </p:cNvPr>
          <p:cNvPicPr>
            <a:picLocks noChangeAspect="1"/>
          </p:cNvPicPr>
          <p:nvPr/>
        </p:nvPicPr>
        <p:blipFill>
          <a:blip r:embed="rId2"/>
          <a:stretch>
            <a:fillRect/>
          </a:stretch>
        </p:blipFill>
        <p:spPr>
          <a:xfrm rot="755327">
            <a:off x="6639953" y="4579035"/>
            <a:ext cx="5197804" cy="2559523"/>
          </a:xfrm>
          <a:prstGeom prst="rect">
            <a:avLst/>
          </a:prstGeom>
          <a:ln>
            <a:noFill/>
          </a:ln>
        </p:spPr>
      </p:pic>
      <p:pic>
        <p:nvPicPr>
          <p:cNvPr id="14" name="Picture 13" descr="A long pipe with a couple of round objects&#10;&#10;Description automatically generated with medium confidence">
            <a:extLst>
              <a:ext uri="{FF2B5EF4-FFF2-40B4-BE49-F238E27FC236}">
                <a16:creationId xmlns:a16="http://schemas.microsoft.com/office/drawing/2014/main" id="{BD7CAA4A-7428-B90E-7930-A62740E30346}"/>
              </a:ext>
            </a:extLst>
          </p:cNvPr>
          <p:cNvPicPr>
            <a:picLocks noChangeAspect="1"/>
          </p:cNvPicPr>
          <p:nvPr/>
        </p:nvPicPr>
        <p:blipFill>
          <a:blip r:embed="rId3"/>
          <a:stretch>
            <a:fillRect/>
          </a:stretch>
        </p:blipFill>
        <p:spPr>
          <a:xfrm>
            <a:off x="8686315" y="3780585"/>
            <a:ext cx="3203364" cy="1440930"/>
          </a:xfrm>
          <a:prstGeom prst="rect">
            <a:avLst/>
          </a:prstGeom>
        </p:spPr>
      </p:pic>
      <p:pic>
        <p:nvPicPr>
          <p:cNvPr id="16" name="Picture 15">
            <a:extLst>
              <a:ext uri="{FF2B5EF4-FFF2-40B4-BE49-F238E27FC236}">
                <a16:creationId xmlns:a16="http://schemas.microsoft.com/office/drawing/2014/main" id="{7E6AE29D-E4AE-DB98-8D00-5E8AEE1291EA}"/>
              </a:ext>
            </a:extLst>
          </p:cNvPr>
          <p:cNvPicPr>
            <a:picLocks noChangeAspect="1"/>
          </p:cNvPicPr>
          <p:nvPr/>
        </p:nvPicPr>
        <p:blipFill>
          <a:blip r:embed="rId4"/>
          <a:srcRect l="55588" t="30129" r="23944" b="14519"/>
          <a:stretch/>
        </p:blipFill>
        <p:spPr>
          <a:xfrm rot="5400000">
            <a:off x="9244606" y="-47948"/>
            <a:ext cx="1709740" cy="3467821"/>
          </a:xfrm>
          <a:prstGeom prst="rect">
            <a:avLst/>
          </a:prstGeom>
        </p:spPr>
      </p:pic>
      <p:pic>
        <p:nvPicPr>
          <p:cNvPr id="17" name="Picture 16">
            <a:extLst>
              <a:ext uri="{FF2B5EF4-FFF2-40B4-BE49-F238E27FC236}">
                <a16:creationId xmlns:a16="http://schemas.microsoft.com/office/drawing/2014/main" id="{6200DDA5-3F55-5F24-5FFC-0EE92960BF13}"/>
              </a:ext>
            </a:extLst>
          </p:cNvPr>
          <p:cNvPicPr>
            <a:picLocks noChangeAspect="1"/>
          </p:cNvPicPr>
          <p:nvPr/>
        </p:nvPicPr>
        <p:blipFill>
          <a:blip r:embed="rId4"/>
          <a:srcRect l="21867" t="5637" r="43889" b="36560"/>
          <a:stretch/>
        </p:blipFill>
        <p:spPr>
          <a:xfrm>
            <a:off x="10734218" y="2118841"/>
            <a:ext cx="1198958" cy="1517855"/>
          </a:xfrm>
          <a:prstGeom prst="rect">
            <a:avLst/>
          </a:prstGeom>
        </p:spPr>
      </p:pic>
      <p:sp>
        <p:nvSpPr>
          <p:cNvPr id="18" name="Text Placeholder 2">
            <a:extLst>
              <a:ext uri="{FF2B5EF4-FFF2-40B4-BE49-F238E27FC236}">
                <a16:creationId xmlns:a16="http://schemas.microsoft.com/office/drawing/2014/main" id="{BBC9B392-4AE4-814F-2B29-21D8C1259B20}"/>
              </a:ext>
            </a:extLst>
          </p:cNvPr>
          <p:cNvSpPr txBox="1">
            <a:spLocks/>
          </p:cNvSpPr>
          <p:nvPr/>
        </p:nvSpPr>
        <p:spPr>
          <a:xfrm>
            <a:off x="3210709" y="938573"/>
            <a:ext cx="5017770" cy="5195816"/>
          </a:xfrm>
          <a:prstGeom prst="rect">
            <a:avLst/>
          </a:prstGeom>
        </p:spPr>
        <p:txBody>
          <a:bodyPr vert="horz" lIns="91440" tIns="45720" rIns="91440" bIns="45720" rtlCol="0" anchor="t">
            <a:noAutofit/>
          </a:bodyPr>
          <a:lst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992" marR="0" lvl="1" indent="-323992" algn="l" defTabSz="914377"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Central chamber with paraffin cooling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in production </a:t>
            </a:r>
            <a:r>
              <a:rPr kumimoji="0" lang="en-GB" sz="1800" b="1" i="0" u="none" strike="noStrike" kern="1200" cap="none" spc="0" normalizeH="0" baseline="0" noProof="0" dirty="0">
                <a:ln>
                  <a:noFill/>
                </a:ln>
                <a:solidFill>
                  <a:srgbClr val="0F124A"/>
                </a:solidFill>
                <a:effectLst/>
                <a:uLnTx/>
                <a:uFillTx/>
                <a:latin typeface="Arial"/>
                <a:ea typeface="Calibri"/>
                <a:cs typeface="Calibri"/>
              </a:rPr>
              <a:t>– </a:t>
            </a:r>
            <a:r>
              <a:rPr kumimoji="0" lang="en-GB" sz="1800" b="1" i="0" u="none" strike="noStrike" kern="1200" cap="none" spc="0" normalizeH="0" baseline="0" noProof="0" dirty="0">
                <a:ln>
                  <a:noFill/>
                </a:ln>
                <a:solidFill>
                  <a:srgbClr val="0070C0"/>
                </a:solidFill>
                <a:effectLst/>
                <a:uLnTx/>
                <a:uFillTx/>
                <a:latin typeface="Arial"/>
                <a:ea typeface="Calibri"/>
                <a:cs typeface="Calibri"/>
              </a:rPr>
              <a:t>Tests starting end of Oct.</a:t>
            </a:r>
            <a:endParaRPr kumimoji="0" lang="en-GB" sz="1800" b="0" i="0" u="none" strike="noStrike" kern="1200" cap="none" spc="0" normalizeH="0" baseline="0" noProof="0" dirty="0">
              <a:ln>
                <a:noFill/>
              </a:ln>
              <a:solidFill>
                <a:srgbClr val="0070C0"/>
              </a:solidFill>
              <a:effectLst/>
              <a:uLnTx/>
              <a:uFillTx/>
              <a:latin typeface="Arial"/>
              <a:ea typeface="Calibri"/>
              <a:cs typeface="Calibri"/>
            </a:endParaRPr>
          </a:p>
          <a:p>
            <a:pPr marL="323992" marR="0" lvl="1" indent="-323992" algn="l" defTabSz="914377"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Conical chamber(s) with water cooling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 to be ordered </a:t>
            </a:r>
            <a:r>
              <a:rPr kumimoji="0" lang="en-GB" sz="1800" b="1" i="0" u="none" strike="noStrike" kern="1200" cap="none" spc="0" normalizeH="0" baseline="0" noProof="0" dirty="0">
                <a:ln>
                  <a:noFill/>
                </a:ln>
                <a:solidFill>
                  <a:srgbClr val="0F124A"/>
                </a:solidFill>
                <a:effectLst/>
                <a:uLnTx/>
                <a:uFillTx/>
                <a:latin typeface="Arial"/>
                <a:ea typeface="Calibri"/>
                <a:cs typeface="Calibri"/>
              </a:rPr>
              <a:t>– </a:t>
            </a:r>
            <a:r>
              <a:rPr kumimoji="0" lang="en-GB" sz="1800" b="1" i="0" u="none" strike="noStrike" kern="1200" cap="none" spc="0" normalizeH="0" baseline="0" noProof="0" dirty="0">
                <a:ln>
                  <a:noFill/>
                </a:ln>
                <a:solidFill>
                  <a:srgbClr val="0070C0"/>
                </a:solidFill>
                <a:effectLst/>
                <a:uLnTx/>
                <a:uFillTx/>
                <a:latin typeface="Arial"/>
                <a:ea typeface="Calibri"/>
                <a:cs typeface="Calibri"/>
              </a:rPr>
              <a:t>Delivery end of the year</a:t>
            </a:r>
          </a:p>
          <a:p>
            <a:pPr marL="323992" marR="0" lvl="1" indent="-323992" algn="l" defTabSz="914377"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Vertex mechanical structure Carbon fibre foils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arriving</a:t>
            </a:r>
            <a:r>
              <a:rPr kumimoji="0" lang="en-GB" sz="1800" b="0" i="0" u="none" strike="noStrike" kern="1200" cap="none" spc="0" normalizeH="0" baseline="0" noProof="0" dirty="0">
                <a:ln>
                  <a:noFill/>
                </a:ln>
                <a:solidFill>
                  <a:srgbClr val="0F124A"/>
                </a:solidFill>
                <a:effectLst/>
                <a:uLnTx/>
                <a:uFillTx/>
                <a:latin typeface="Arial"/>
                <a:ea typeface="Calibri"/>
                <a:cs typeface="Calibri"/>
              </a:rPr>
              <a:t>  </a:t>
            </a:r>
          </a:p>
        </p:txBody>
      </p:sp>
      <p:sp>
        <p:nvSpPr>
          <p:cNvPr id="19" name="TextBox 18">
            <a:extLst>
              <a:ext uri="{FF2B5EF4-FFF2-40B4-BE49-F238E27FC236}">
                <a16:creationId xmlns:a16="http://schemas.microsoft.com/office/drawing/2014/main" id="{D5C0124A-2B30-4C56-9FEB-FB437FBBF7BC}"/>
              </a:ext>
            </a:extLst>
          </p:cNvPr>
          <p:cNvSpPr txBox="1"/>
          <p:nvPr/>
        </p:nvSpPr>
        <p:spPr>
          <a:xfrm>
            <a:off x="147269" y="790026"/>
            <a:ext cx="30335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Arial"/>
                <a:ea typeface="+mn-ea"/>
                <a:cs typeface="+mn-cs"/>
              </a:rPr>
              <a:t>INFN-LNF, CERN and INFN-Pisa collaboration</a:t>
            </a:r>
          </a:p>
        </p:txBody>
      </p:sp>
      <p:pic>
        <p:nvPicPr>
          <p:cNvPr id="20" name="Picture 19">
            <a:extLst>
              <a:ext uri="{FF2B5EF4-FFF2-40B4-BE49-F238E27FC236}">
                <a16:creationId xmlns:a16="http://schemas.microsoft.com/office/drawing/2014/main" id="{ADB7A003-3481-FB97-A4D2-5FD3E6FF2211}"/>
              </a:ext>
            </a:extLst>
          </p:cNvPr>
          <p:cNvPicPr>
            <a:picLocks noChangeAspect="1"/>
          </p:cNvPicPr>
          <p:nvPr/>
        </p:nvPicPr>
        <p:blipFill>
          <a:blip r:embed="rId5"/>
          <a:stretch>
            <a:fillRect/>
          </a:stretch>
        </p:blipFill>
        <p:spPr>
          <a:xfrm>
            <a:off x="12550" y="4437112"/>
            <a:ext cx="4643290" cy="2414691"/>
          </a:xfrm>
          <a:prstGeom prst="rect">
            <a:avLst/>
          </a:prstGeom>
          <a:solidFill>
            <a:sysClr val="window" lastClr="FFFFFF"/>
          </a:solidFill>
        </p:spPr>
      </p:pic>
      <p:sp>
        <p:nvSpPr>
          <p:cNvPr id="21" name="TextBox 20">
            <a:extLst>
              <a:ext uri="{FF2B5EF4-FFF2-40B4-BE49-F238E27FC236}">
                <a16:creationId xmlns:a16="http://schemas.microsoft.com/office/drawing/2014/main" id="{4FC10B9E-279A-4EB2-2E64-371563BBC7BE}"/>
              </a:ext>
            </a:extLst>
          </p:cNvPr>
          <p:cNvSpPr txBox="1"/>
          <p:nvPr/>
        </p:nvSpPr>
        <p:spPr>
          <a:xfrm>
            <a:off x="2741189" y="2888675"/>
            <a:ext cx="7870004" cy="1441420"/>
          </a:xfrm>
          <a:prstGeom prst="rect">
            <a:avLst/>
          </a:prstGeom>
          <a:noFill/>
        </p:spPr>
        <p:txBody>
          <a:bodyPr wrap="square">
            <a:spAutoFit/>
          </a:bodyPr>
          <a:lstStyle/>
          <a:p>
            <a:pPr marL="742950" marR="0" lvl="1" indent="-285750" algn="l" defTabSz="914400"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Vertex air cooling tunnel –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orders placed </a:t>
            </a:r>
            <a:r>
              <a:rPr kumimoji="0" lang="en-GB" sz="1800" b="1" i="0" u="none" strike="noStrike" kern="1200" cap="none" spc="0" normalizeH="0" baseline="0" noProof="0" dirty="0">
                <a:ln>
                  <a:noFill/>
                </a:ln>
                <a:solidFill>
                  <a:srgbClr val="0070C0"/>
                </a:solidFill>
                <a:effectLst/>
                <a:uLnTx/>
                <a:uFillTx/>
                <a:latin typeface="Arial"/>
                <a:ea typeface="Calibri"/>
                <a:cs typeface="Calibri"/>
              </a:rPr>
              <a:t>– assembled Q1 2025</a:t>
            </a:r>
            <a:endParaRPr kumimoji="0" lang="en-GB" sz="1800" b="0" i="0" u="none" strike="noStrike" kern="1200" cap="none" spc="0" normalizeH="0" baseline="0" noProof="0" dirty="0">
              <a:ln>
                <a:noFill/>
              </a:ln>
              <a:solidFill>
                <a:srgbClr val="0070C0"/>
              </a:solidFill>
              <a:effectLst/>
              <a:uLnTx/>
              <a:uFillTx/>
              <a:latin typeface="Arial"/>
              <a:ea typeface="Calibri"/>
              <a:cs typeface="Calibri"/>
            </a:endParaRPr>
          </a:p>
          <a:p>
            <a:pPr marL="742950" marR="0" lvl="1" indent="-285750" algn="l" defTabSz="914400"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Support tube -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orders expected Q1-2025</a:t>
            </a:r>
          </a:p>
          <a:p>
            <a:pPr marL="742950" marR="0" lvl="1" indent="-285750" algn="l" defTabSz="914400"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Bellows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 design almost finished, to be ordered</a:t>
            </a:r>
          </a:p>
          <a:p>
            <a:pPr marL="742950" marR="0" lvl="1" indent="-285750" algn="l" defTabSz="914400" rtl="0" eaLnBrk="1" fontAlgn="auto" latinLnBrk="0" hangingPunct="1">
              <a:lnSpc>
                <a:spcPct val="110000"/>
              </a:lnSpc>
              <a:spcBef>
                <a:spcPts val="4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F124A"/>
                </a:solidFill>
                <a:effectLst/>
                <a:uLnTx/>
                <a:uFillTx/>
                <a:latin typeface="Arial"/>
                <a:ea typeface="Calibri"/>
                <a:cs typeface="Calibri"/>
              </a:rPr>
              <a:t>Integration &amp; overall assembly </a:t>
            </a:r>
            <a:r>
              <a:rPr kumimoji="0" lang="en-GB" sz="1800" b="1" i="0" u="none" strike="noStrike" kern="1200" cap="none" spc="0" normalizeH="0" baseline="0" noProof="0" dirty="0">
                <a:ln>
                  <a:noFill/>
                </a:ln>
                <a:solidFill>
                  <a:srgbClr val="FF0000"/>
                </a:solidFill>
                <a:effectLst/>
                <a:uLnTx/>
                <a:uFillTx/>
                <a:latin typeface="Arial"/>
                <a:ea typeface="Calibri"/>
                <a:cs typeface="Calibri"/>
              </a:rPr>
              <a:t>Q4-2025</a:t>
            </a:r>
          </a:p>
        </p:txBody>
      </p:sp>
      <p:sp>
        <p:nvSpPr>
          <p:cNvPr id="22" name="TextBox 40">
            <a:extLst>
              <a:ext uri="{FF2B5EF4-FFF2-40B4-BE49-F238E27FC236}">
                <a16:creationId xmlns:a16="http://schemas.microsoft.com/office/drawing/2014/main" id="{75E30848-FC41-E597-F5D5-D25F3FBDFEB7}"/>
              </a:ext>
            </a:extLst>
          </p:cNvPr>
          <p:cNvSpPr txBox="1"/>
          <p:nvPr/>
        </p:nvSpPr>
        <p:spPr>
          <a:xfrm>
            <a:off x="99600" y="3996435"/>
            <a:ext cx="2905537" cy="307777"/>
          </a:xfrm>
          <a:prstGeom prst="rect">
            <a:avLst/>
          </a:prstGeom>
          <a:solidFill>
            <a:srgbClr val="FFFFFF"/>
          </a:solid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99"/>
                </a:solidFill>
                <a:effectLst/>
                <a:uLnTx/>
                <a:uFillTx/>
                <a:latin typeface="Calibri"/>
                <a:ea typeface="+mn-ea"/>
                <a:cs typeface="+mn-cs"/>
              </a:rPr>
              <a:t>B. 5/a Serv. </a:t>
            </a:r>
            <a:r>
              <a:rPr kumimoji="0" lang="en-US" sz="1400" b="0" i="0" u="none" strike="noStrike" kern="1200" cap="none" spc="0" normalizeH="0" baseline="0" noProof="0" dirty="0" err="1">
                <a:ln>
                  <a:noFill/>
                </a:ln>
                <a:solidFill>
                  <a:srgbClr val="003399"/>
                </a:solidFill>
                <a:effectLst/>
                <a:uLnTx/>
                <a:uFillTx/>
                <a:latin typeface="Calibri"/>
                <a:ea typeface="+mn-ea"/>
                <a:cs typeface="+mn-cs"/>
              </a:rPr>
              <a:t>ing</a:t>
            </a:r>
            <a:r>
              <a:rPr kumimoji="0" lang="en-US" sz="1400" b="0" i="0" u="none" strike="noStrike" kern="1200" cap="none" spc="0" normalizeH="0" baseline="0" noProof="0" dirty="0">
                <a:ln>
                  <a:noFill/>
                </a:ln>
                <a:solidFill>
                  <a:srgbClr val="003399"/>
                </a:solidFill>
                <a:effectLst/>
                <a:uLnTx/>
                <a:uFillTx/>
                <a:latin typeface="Calibri"/>
                <a:ea typeface="+mn-ea"/>
                <a:cs typeface="+mn-cs"/>
              </a:rPr>
              <a:t>. </a:t>
            </a:r>
            <a:r>
              <a:rPr kumimoji="0" lang="en-US" sz="1400" b="0" i="0" u="none" strike="noStrike" kern="1200" cap="none" spc="0" normalizeH="0" baseline="0" noProof="0" dirty="0" err="1">
                <a:ln>
                  <a:noFill/>
                </a:ln>
                <a:solidFill>
                  <a:srgbClr val="003399"/>
                </a:solidFill>
                <a:effectLst/>
                <a:uLnTx/>
                <a:uFillTx/>
                <a:latin typeface="Calibri"/>
                <a:ea typeface="+mn-ea"/>
                <a:cs typeface="+mn-cs"/>
              </a:rPr>
              <a:t>mecc</a:t>
            </a:r>
            <a:r>
              <a:rPr kumimoji="0" lang="en-US" sz="1400" b="0" i="0" u="none" strike="noStrike" kern="1200" cap="none" spc="0" normalizeH="0" baseline="0" noProof="0" dirty="0">
                <a:ln>
                  <a:noFill/>
                </a:ln>
                <a:solidFill>
                  <a:srgbClr val="003399"/>
                </a:solidFill>
                <a:effectLst/>
                <a:uLnTx/>
                <a:uFillTx/>
                <a:latin typeface="Calibri"/>
                <a:ea typeface="+mn-ea"/>
                <a:cs typeface="+mn-cs"/>
              </a:rPr>
              <a:t>. (SIM) </a:t>
            </a:r>
            <a:r>
              <a:rPr kumimoji="0" lang="en-US" sz="1400" b="0" i="0" u="none" strike="noStrike" kern="1200" cap="none" spc="0" normalizeH="0" baseline="0" noProof="0" dirty="0" err="1">
                <a:ln>
                  <a:noFill/>
                </a:ln>
                <a:solidFill>
                  <a:srgbClr val="003399"/>
                </a:solidFill>
                <a:effectLst/>
                <a:uLnTx/>
                <a:uFillTx/>
                <a:latin typeface="Calibri"/>
                <a:ea typeface="+mn-ea"/>
                <a:cs typeface="+mn-cs"/>
              </a:rPr>
              <a:t>div.acc</a:t>
            </a:r>
            <a:r>
              <a:rPr kumimoji="0" lang="en-US" sz="1400" b="0" i="0" u="none" strike="noStrike" kern="1200" cap="none" spc="0" normalizeH="0" baseline="0" noProof="0" dirty="0">
                <a:ln>
                  <a:noFill/>
                </a:ln>
                <a:solidFill>
                  <a:srgbClr val="003399"/>
                </a:solidFill>
                <a:effectLst/>
                <a:uLnTx/>
                <a:uFillTx/>
                <a:latin typeface="Calibri"/>
                <a:ea typeface="+mn-ea"/>
                <a:cs typeface="+mn-cs"/>
              </a:rPr>
              <a:t>.</a:t>
            </a:r>
          </a:p>
        </p:txBody>
      </p:sp>
      <p:sp>
        <p:nvSpPr>
          <p:cNvPr id="23" name="TextBox 11">
            <a:extLst>
              <a:ext uri="{FF2B5EF4-FFF2-40B4-BE49-F238E27FC236}">
                <a16:creationId xmlns:a16="http://schemas.microsoft.com/office/drawing/2014/main" id="{978563C7-642B-A5C8-2C4E-24977821823D}"/>
              </a:ext>
            </a:extLst>
          </p:cNvPr>
          <p:cNvSpPr txBox="1"/>
          <p:nvPr/>
        </p:nvSpPr>
        <p:spPr>
          <a:xfrm>
            <a:off x="71291" y="1468977"/>
            <a:ext cx="3420167" cy="400110"/>
          </a:xfrm>
          <a:prstGeom prst="rect">
            <a:avLst/>
          </a:prstGeom>
          <a:solidFill>
            <a:srgbClr val="FFFFFF"/>
          </a:solidFill>
        </p:spPr>
        <p:txBody>
          <a:bodyPr wrap="non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99"/>
                </a:solidFill>
                <a:effectLst/>
                <a:uLnTx/>
                <a:uFillTx/>
                <a:latin typeface="Calibri"/>
                <a:ea typeface="+mn-ea"/>
                <a:cs typeface="+mn-cs"/>
              </a:rPr>
              <a:t>Assembly &amp; test lab in Frascati</a:t>
            </a:r>
          </a:p>
        </p:txBody>
      </p:sp>
      <p:pic>
        <p:nvPicPr>
          <p:cNvPr id="25" name="Picture 24">
            <a:extLst>
              <a:ext uri="{FF2B5EF4-FFF2-40B4-BE49-F238E27FC236}">
                <a16:creationId xmlns:a16="http://schemas.microsoft.com/office/drawing/2014/main" id="{F7E3CC1D-9FFC-C831-D267-11A4A41D540C}"/>
              </a:ext>
            </a:extLst>
          </p:cNvPr>
          <p:cNvPicPr>
            <a:picLocks noChangeAspect="1"/>
          </p:cNvPicPr>
          <p:nvPr/>
        </p:nvPicPr>
        <p:blipFill rotWithShape="1">
          <a:blip r:embed="rId6"/>
          <a:srcRect t="7342" b="18486"/>
          <a:stretch/>
        </p:blipFill>
        <p:spPr>
          <a:xfrm>
            <a:off x="416957" y="1854999"/>
            <a:ext cx="2159706" cy="2134743"/>
          </a:xfrm>
          <a:prstGeom prst="rect">
            <a:avLst/>
          </a:prstGeom>
        </p:spPr>
      </p:pic>
      <p:sp>
        <p:nvSpPr>
          <p:cNvPr id="3" name="TextBox 2">
            <a:extLst>
              <a:ext uri="{FF2B5EF4-FFF2-40B4-BE49-F238E27FC236}">
                <a16:creationId xmlns:a16="http://schemas.microsoft.com/office/drawing/2014/main" id="{5D1AC4CE-6FF5-2434-87E9-27C318AB4307}"/>
              </a:ext>
            </a:extLst>
          </p:cNvPr>
          <p:cNvSpPr txBox="1"/>
          <p:nvPr/>
        </p:nvSpPr>
        <p:spPr>
          <a:xfrm>
            <a:off x="416956" y="80057"/>
            <a:ext cx="103172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F124A"/>
                </a:solidFill>
                <a:effectLst/>
                <a:uLnTx/>
                <a:uFillTx/>
                <a:latin typeface="Arial"/>
                <a:ea typeface="+mn-ea"/>
                <a:cs typeface="+mn-cs"/>
              </a:rPr>
              <a:t>Interaction region mock up at INFN-LNF (Frascati) </a:t>
            </a:r>
          </a:p>
        </p:txBody>
      </p:sp>
      <p:sp>
        <p:nvSpPr>
          <p:cNvPr id="2" name="Slide Number Placeholder 2">
            <a:extLst>
              <a:ext uri="{FF2B5EF4-FFF2-40B4-BE49-F238E27FC236}">
                <a16:creationId xmlns:a16="http://schemas.microsoft.com/office/drawing/2014/main" id="{CD33B9A2-AB8A-0E5B-537C-42A7745D4FA8}"/>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54</a:t>
            </a:fld>
            <a:endParaRPr lang="en-US" sz="1067" dirty="0">
              <a:solidFill>
                <a:srgbClr val="0000CC"/>
              </a:solidFill>
              <a:latin typeface="Arial"/>
            </a:endParaRPr>
          </a:p>
        </p:txBody>
      </p:sp>
    </p:spTree>
    <p:extLst>
      <p:ext uri="{BB962C8B-B14F-4D97-AF65-F5344CB8AC3E}">
        <p14:creationId xmlns:p14="http://schemas.microsoft.com/office/powerpoint/2010/main" val="2240815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27A1E-52A6-6824-1A42-6CDF9BCABF4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F2DB72-9887-7115-9F1B-E5CBD9AF7C51}"/>
              </a:ext>
            </a:extLst>
          </p:cNvPr>
          <p:cNvSpPr>
            <a:spLocks noGrp="1"/>
          </p:cNvSpPr>
          <p:nvPr>
            <p:ph type="ctrTitle"/>
          </p:nvPr>
        </p:nvSpPr>
        <p:spPr/>
        <p:txBody>
          <a:bodyPr/>
          <a:lstStyle/>
          <a:p>
            <a:r>
              <a:rPr lang="en-GB" dirty="0"/>
              <a:t>Procurement handbook</a:t>
            </a:r>
          </a:p>
        </p:txBody>
      </p:sp>
      <p:sp>
        <p:nvSpPr>
          <p:cNvPr id="3" name="Slide Number Placeholder 2">
            <a:extLst>
              <a:ext uri="{FF2B5EF4-FFF2-40B4-BE49-F238E27FC236}">
                <a16:creationId xmlns:a16="http://schemas.microsoft.com/office/drawing/2014/main" id="{FE88499B-5FF1-9016-F65D-13E09C508CD6}"/>
              </a:ext>
            </a:extLst>
          </p:cNvPr>
          <p:cNvSpPr>
            <a:spLocks noGrp="1"/>
          </p:cNvSpPr>
          <p:nvPr>
            <p:ph type="sldNum" sz="quarter" idx="12"/>
          </p:nvPr>
        </p:nvSpPr>
        <p:spPr/>
        <p:txBody>
          <a:bodyPr/>
          <a:lstStyle/>
          <a:p>
            <a:pPr defTabSz="914280"/>
            <a:fld id="{88A1DFE4-5FC5-43BD-BB7E-75EAD82B965F}" type="slidenum">
              <a:rPr lang="en-US">
                <a:solidFill>
                  <a:srgbClr val="FFFFFF"/>
                </a:solidFill>
                <a:latin typeface="Arial"/>
              </a:rPr>
              <a:pPr defTabSz="914280"/>
              <a:t>55</a:t>
            </a:fld>
            <a:endParaRPr lang="en-US" dirty="0">
              <a:solidFill>
                <a:srgbClr val="FFFFFF"/>
              </a:solidFill>
              <a:latin typeface="Arial"/>
            </a:endParaRPr>
          </a:p>
        </p:txBody>
      </p:sp>
    </p:spTree>
    <p:extLst>
      <p:ext uri="{BB962C8B-B14F-4D97-AF65-F5344CB8AC3E}">
        <p14:creationId xmlns:p14="http://schemas.microsoft.com/office/powerpoint/2010/main" val="1521478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BCAA7-439D-9E85-80C1-9F2240D3C7A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66562E-FD67-F5D0-0EA3-0ACA36AC19BE}"/>
              </a:ext>
            </a:extLst>
          </p:cNvPr>
          <p:cNvSpPr>
            <a:spLocks noGrp="1"/>
          </p:cNvSpPr>
          <p:nvPr>
            <p:ph type="title"/>
          </p:nvPr>
        </p:nvSpPr>
        <p:spPr>
          <a:xfrm>
            <a:off x="335359" y="126621"/>
            <a:ext cx="11288279" cy="1072088"/>
          </a:xfrm>
        </p:spPr>
        <p:txBody>
          <a:bodyPr/>
          <a:lstStyle/>
          <a:p>
            <a:r>
              <a:rPr lang="en-GB"/>
              <a:t>Procurement handbook</a:t>
            </a:r>
          </a:p>
        </p:txBody>
      </p:sp>
      <p:sp>
        <p:nvSpPr>
          <p:cNvPr id="2" name="Slide Number Placeholder 2">
            <a:extLst>
              <a:ext uri="{FF2B5EF4-FFF2-40B4-BE49-F238E27FC236}">
                <a16:creationId xmlns:a16="http://schemas.microsoft.com/office/drawing/2014/main" id="{E5447AF9-94F8-EE5C-5016-185436C314BB}"/>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56</a:t>
            </a:fld>
            <a:endParaRPr lang="en-US" sz="1067" dirty="0">
              <a:solidFill>
                <a:srgbClr val="0000CC"/>
              </a:solidFill>
              <a:latin typeface="Arial"/>
            </a:endParaRPr>
          </a:p>
        </p:txBody>
      </p:sp>
      <p:sp>
        <p:nvSpPr>
          <p:cNvPr id="8" name="TextBox 7">
            <a:extLst>
              <a:ext uri="{FF2B5EF4-FFF2-40B4-BE49-F238E27FC236}">
                <a16:creationId xmlns:a16="http://schemas.microsoft.com/office/drawing/2014/main" id="{380A2A92-415A-B4F8-A244-71DBB3AB03BE}"/>
              </a:ext>
            </a:extLst>
          </p:cNvPr>
          <p:cNvSpPr txBox="1"/>
          <p:nvPr/>
        </p:nvSpPr>
        <p:spPr>
          <a:xfrm>
            <a:off x="499961" y="1419622"/>
            <a:ext cx="6300889" cy="3600400"/>
          </a:xfrm>
          <a:prstGeom prst="rect">
            <a:avLst/>
          </a:prstGeom>
        </p:spPr>
        <p:txBody>
          <a:bodyPr vert="horz" lIns="91440" tIns="45720" rIns="91440" bIns="45720" rtlCol="0">
            <a:noAutofit/>
          </a:bodyPr>
          <a:lstStyle/>
          <a:p>
            <a:pPr marL="0" lvl="1" defTabSz="685800">
              <a:lnSpc>
                <a:spcPts val="1388"/>
              </a:lnSpc>
              <a:spcAft>
                <a:spcPts val="600"/>
              </a:spcAft>
              <a:buFont typeface="Arial" panose="020B0604020202020204" pitchFamily="34" charset="0"/>
            </a:pPr>
            <a:r>
              <a:rPr lang="en-US" sz="1800" b="1" dirty="0">
                <a:highlight>
                  <a:srgbClr val="C0C0C0"/>
                </a:highlight>
              </a:rPr>
              <a:t>Objectives</a:t>
            </a:r>
          </a:p>
          <a:p>
            <a:pPr marL="171450" lvl="1" indent="-171450" defTabSz="685800">
              <a:lnSpc>
                <a:spcPct val="120000"/>
              </a:lnSpc>
              <a:spcAft>
                <a:spcPts val="600"/>
              </a:spcAft>
              <a:buFont typeface="Wingdings" panose="05000000000000000000" pitchFamily="2" charset="2"/>
              <a:buChar char="§"/>
              <a:defRPr/>
            </a:pPr>
            <a:endParaRPr lang="en-US" sz="1600" dirty="0"/>
          </a:p>
          <a:p>
            <a:pPr marL="171450" lvl="1" indent="-171450" defTabSz="685800">
              <a:lnSpc>
                <a:spcPct val="120000"/>
              </a:lnSpc>
              <a:spcAft>
                <a:spcPts val="600"/>
              </a:spcAft>
              <a:buFont typeface="Wingdings" panose="05000000000000000000" pitchFamily="2" charset="2"/>
              <a:buChar char="§"/>
              <a:defRPr/>
            </a:pPr>
            <a:r>
              <a:rPr lang="en-US" sz="1600" dirty="0"/>
              <a:t>Provide a holistic overview of most major items/requirements (systems, equipment, materials, components, activities) needed for FCC-</a:t>
            </a:r>
            <a:r>
              <a:rPr lang="en-US" sz="1600" dirty="0" err="1"/>
              <a:t>ee</a:t>
            </a:r>
            <a:endParaRPr lang="en-US" sz="1600" dirty="0"/>
          </a:p>
          <a:p>
            <a:pPr marL="171450" lvl="1" indent="-171450" defTabSz="685800">
              <a:lnSpc>
                <a:spcPct val="120000"/>
              </a:lnSpc>
              <a:spcAft>
                <a:spcPts val="600"/>
              </a:spcAft>
              <a:buFont typeface="Wingdings" panose="05000000000000000000" pitchFamily="2" charset="2"/>
              <a:buChar char="§"/>
              <a:defRPr/>
            </a:pPr>
            <a:r>
              <a:rPr lang="en-US" sz="1600" dirty="0"/>
              <a:t>Cross check Cost Estimates and monitor Cost Estimate Classification evolution</a:t>
            </a:r>
          </a:p>
          <a:p>
            <a:pPr marL="171450" lvl="1" indent="-171450" defTabSz="685800">
              <a:lnSpc>
                <a:spcPct val="120000"/>
              </a:lnSpc>
              <a:spcAft>
                <a:spcPts val="600"/>
              </a:spcAft>
              <a:buFont typeface="Wingdings" panose="05000000000000000000" pitchFamily="2" charset="2"/>
              <a:buChar char="§"/>
              <a:defRPr/>
            </a:pPr>
            <a:r>
              <a:rPr lang="en-US" sz="1600" dirty="0"/>
              <a:t>Identify and develop tendering strategies</a:t>
            </a:r>
          </a:p>
          <a:p>
            <a:pPr marL="171450" lvl="1" indent="-171450" defTabSz="685800">
              <a:lnSpc>
                <a:spcPct val="120000"/>
              </a:lnSpc>
              <a:spcAft>
                <a:spcPts val="600"/>
              </a:spcAft>
              <a:buFont typeface="Wingdings" panose="05000000000000000000" pitchFamily="2" charset="2"/>
              <a:buChar char="§"/>
              <a:defRPr/>
            </a:pPr>
            <a:r>
              <a:rPr lang="en-US" sz="1600" dirty="0"/>
              <a:t>Identify items that could be provided as in-kind contributions, and associated boundary conditions</a:t>
            </a:r>
          </a:p>
          <a:p>
            <a:pPr marL="171450" lvl="1" indent="-171450" defTabSz="685800">
              <a:lnSpc>
                <a:spcPct val="120000"/>
              </a:lnSpc>
              <a:spcAft>
                <a:spcPts val="600"/>
              </a:spcAft>
              <a:buFont typeface="Wingdings" panose="05000000000000000000" pitchFamily="2" charset="2"/>
              <a:buChar char="§"/>
              <a:defRPr/>
            </a:pPr>
            <a:r>
              <a:rPr lang="en-US" sz="1600" dirty="0"/>
              <a:t>For in-kind contributions: seek for matching possibilities between requirements and collaborating partners (industry, institutes, and other)</a:t>
            </a:r>
          </a:p>
        </p:txBody>
      </p:sp>
      <p:sp>
        <p:nvSpPr>
          <p:cNvPr id="10" name="TextBox 9">
            <a:extLst>
              <a:ext uri="{FF2B5EF4-FFF2-40B4-BE49-F238E27FC236}">
                <a16:creationId xmlns:a16="http://schemas.microsoft.com/office/drawing/2014/main" id="{262A40DB-D653-49D8-A7D9-23D44CA384F7}"/>
              </a:ext>
            </a:extLst>
          </p:cNvPr>
          <p:cNvSpPr txBox="1"/>
          <p:nvPr/>
        </p:nvSpPr>
        <p:spPr>
          <a:xfrm>
            <a:off x="7013785" y="1419622"/>
            <a:ext cx="4862614" cy="3600400"/>
          </a:xfrm>
          <a:prstGeom prst="rect">
            <a:avLst/>
          </a:prstGeom>
        </p:spPr>
        <p:txBody>
          <a:bodyPr vert="horz" lIns="91440" tIns="45720" rIns="91440" bIns="45720" rtlCol="0">
            <a:noAutofit/>
          </a:bodyPr>
          <a:lstStyle/>
          <a:p>
            <a:pPr marL="0" lvl="1" defTabSz="685800">
              <a:lnSpc>
                <a:spcPts val="1388"/>
              </a:lnSpc>
              <a:spcAft>
                <a:spcPts val="600"/>
              </a:spcAft>
              <a:buFont typeface="Arial" panose="020B0604020202020204" pitchFamily="34" charset="0"/>
            </a:pPr>
            <a:r>
              <a:rPr lang="en-US" sz="1800" b="1" dirty="0">
                <a:highlight>
                  <a:srgbClr val="C0C0C0"/>
                </a:highlight>
              </a:rPr>
              <a:t>Strategy / Methodology</a:t>
            </a:r>
          </a:p>
          <a:p>
            <a:pPr marL="171450" lvl="1" indent="-171450" defTabSz="685800">
              <a:lnSpc>
                <a:spcPct val="120000"/>
              </a:lnSpc>
              <a:spcAft>
                <a:spcPts val="600"/>
              </a:spcAft>
              <a:buFont typeface="Wingdings" panose="05000000000000000000" pitchFamily="2" charset="2"/>
              <a:buChar char="§"/>
              <a:defRPr/>
            </a:pPr>
            <a:endParaRPr lang="en-US" sz="1600" dirty="0"/>
          </a:p>
          <a:p>
            <a:pPr marL="171450" lvl="1" indent="-171450" defTabSz="685800">
              <a:lnSpc>
                <a:spcPct val="120000"/>
              </a:lnSpc>
              <a:spcAft>
                <a:spcPts val="600"/>
              </a:spcAft>
              <a:buFont typeface="Wingdings" panose="05000000000000000000" pitchFamily="2" charset="2"/>
              <a:buChar char="§"/>
              <a:defRPr/>
            </a:pPr>
            <a:r>
              <a:rPr lang="en-US" sz="1600" dirty="0"/>
              <a:t>Database implementation : create &amp; manage &amp; regularly update requirements</a:t>
            </a:r>
          </a:p>
          <a:p>
            <a:pPr marL="171450" lvl="1" indent="-171450" defTabSz="685800">
              <a:lnSpc>
                <a:spcPct val="120000"/>
              </a:lnSpc>
              <a:spcAft>
                <a:spcPts val="600"/>
              </a:spcAft>
              <a:buFont typeface="Wingdings" panose="05000000000000000000" pitchFamily="2" charset="2"/>
              <a:buChar char="§"/>
              <a:defRPr/>
            </a:pPr>
            <a:r>
              <a:rPr lang="en-US" sz="1600" dirty="0"/>
              <a:t>Generate Procurement Handbook based on collected information</a:t>
            </a:r>
          </a:p>
          <a:p>
            <a:pPr marL="0" lvl="1" defTabSz="685800">
              <a:lnSpc>
                <a:spcPct val="120000"/>
              </a:lnSpc>
              <a:spcAft>
                <a:spcPts val="600"/>
              </a:spcAft>
              <a:defRPr/>
            </a:pPr>
            <a:endParaRPr lang="en-US" sz="1600" dirty="0"/>
          </a:p>
          <a:p>
            <a:pPr marL="171450" lvl="1" indent="-171450" defTabSz="685800">
              <a:lnSpc>
                <a:spcPct val="120000"/>
              </a:lnSpc>
              <a:spcAft>
                <a:spcPts val="600"/>
              </a:spcAft>
              <a:buFont typeface="Wingdings" panose="05000000000000000000" pitchFamily="2" charset="2"/>
              <a:buChar char="§"/>
              <a:defRPr/>
            </a:pPr>
            <a:r>
              <a:rPr lang="en-US" sz="1600" dirty="0"/>
              <a:t>Continuous monitoring and consolidation of information related to items / requirements</a:t>
            </a:r>
          </a:p>
          <a:p>
            <a:pPr marL="171450" lvl="1" indent="-171450" defTabSz="685800">
              <a:lnSpc>
                <a:spcPct val="120000"/>
              </a:lnSpc>
              <a:spcAft>
                <a:spcPts val="600"/>
              </a:spcAft>
              <a:buFont typeface="Wingdings" panose="05000000000000000000" pitchFamily="2" charset="2"/>
              <a:buChar char="§"/>
              <a:defRPr/>
            </a:pPr>
            <a:r>
              <a:rPr lang="en-US" sz="1600" dirty="0"/>
              <a:t>Identify new needs and major deviations</a:t>
            </a:r>
          </a:p>
          <a:p>
            <a:pPr marL="171450" lvl="1" indent="-171450" defTabSz="685800">
              <a:lnSpc>
                <a:spcPct val="120000"/>
              </a:lnSpc>
              <a:spcAft>
                <a:spcPts val="600"/>
              </a:spcAft>
              <a:buFont typeface="Wingdings" panose="05000000000000000000" pitchFamily="2" charset="2"/>
              <a:buChar char="§"/>
              <a:defRPr/>
            </a:pPr>
            <a:r>
              <a:rPr lang="en-US" sz="1600" dirty="0"/>
              <a:t>Establish relations with representatives from national administrations and ILOs to disseminate information about in-kind contribution opportunities</a:t>
            </a:r>
          </a:p>
        </p:txBody>
      </p:sp>
      <p:sp>
        <p:nvSpPr>
          <p:cNvPr id="3" name="TextBox 2">
            <a:extLst>
              <a:ext uri="{FF2B5EF4-FFF2-40B4-BE49-F238E27FC236}">
                <a16:creationId xmlns:a16="http://schemas.microsoft.com/office/drawing/2014/main" id="{AA7CBB7A-0C62-ED90-A0A9-11031D868493}"/>
              </a:ext>
            </a:extLst>
          </p:cNvPr>
          <p:cNvSpPr txBox="1"/>
          <p:nvPr/>
        </p:nvSpPr>
        <p:spPr>
          <a:xfrm>
            <a:off x="335359" y="6142991"/>
            <a:ext cx="4480778" cy="500778"/>
          </a:xfrm>
          <a:prstGeom prst="rect">
            <a:avLst/>
          </a:prstGeom>
          <a:noFill/>
        </p:spPr>
        <p:txBody>
          <a:bodyPr wrap="none" rtlCol="0">
            <a:spAutoFit/>
          </a:bodyPr>
          <a:lstStyle/>
          <a:p>
            <a:pPr algn="l">
              <a:lnSpc>
                <a:spcPts val="3700"/>
              </a:lnSpc>
            </a:pPr>
            <a:r>
              <a:rPr lang="en-GB" dirty="0">
                <a:solidFill>
                  <a:srgbClr val="00B050"/>
                </a:solidFill>
              </a:rPr>
              <a:t>Courtesy Jerome Pierlot, Anders </a:t>
            </a:r>
            <a:r>
              <a:rPr lang="en-GB" dirty="0" err="1">
                <a:solidFill>
                  <a:srgbClr val="00B050"/>
                </a:solidFill>
              </a:rPr>
              <a:t>Unnervik</a:t>
            </a:r>
            <a:endParaRPr lang="en-GB" dirty="0">
              <a:solidFill>
                <a:srgbClr val="00B050"/>
              </a:solidFill>
            </a:endParaRPr>
          </a:p>
        </p:txBody>
      </p:sp>
    </p:spTree>
    <p:extLst>
      <p:ext uri="{BB962C8B-B14F-4D97-AF65-F5344CB8AC3E}">
        <p14:creationId xmlns:p14="http://schemas.microsoft.com/office/powerpoint/2010/main" val="2488701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4655B-66FB-3DA1-C584-D1C6E1736A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5B810F-2991-BB14-5CF5-4B6F29A83373}"/>
              </a:ext>
            </a:extLst>
          </p:cNvPr>
          <p:cNvSpPr>
            <a:spLocks noGrp="1"/>
          </p:cNvSpPr>
          <p:nvPr>
            <p:ph type="title"/>
          </p:nvPr>
        </p:nvSpPr>
        <p:spPr>
          <a:xfrm>
            <a:off x="335359" y="126621"/>
            <a:ext cx="11288279" cy="1072088"/>
          </a:xfrm>
        </p:spPr>
        <p:txBody>
          <a:bodyPr/>
          <a:lstStyle/>
          <a:p>
            <a:r>
              <a:rPr lang="en-GB" dirty="0"/>
              <a:t>Shopping list</a:t>
            </a:r>
          </a:p>
        </p:txBody>
      </p:sp>
      <p:sp>
        <p:nvSpPr>
          <p:cNvPr id="2" name="Slide Number Placeholder 2">
            <a:extLst>
              <a:ext uri="{FF2B5EF4-FFF2-40B4-BE49-F238E27FC236}">
                <a16:creationId xmlns:a16="http://schemas.microsoft.com/office/drawing/2014/main" id="{1829B279-0E0B-1FC0-E0DA-3254E8EB5D05}"/>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57</a:t>
            </a:fld>
            <a:endParaRPr lang="en-US" sz="1067" dirty="0">
              <a:solidFill>
                <a:srgbClr val="0000CC"/>
              </a:solidFill>
              <a:latin typeface="Arial"/>
            </a:endParaRPr>
          </a:p>
        </p:txBody>
      </p:sp>
      <p:sp>
        <p:nvSpPr>
          <p:cNvPr id="7" name="TextBox 6">
            <a:extLst>
              <a:ext uri="{FF2B5EF4-FFF2-40B4-BE49-F238E27FC236}">
                <a16:creationId xmlns:a16="http://schemas.microsoft.com/office/drawing/2014/main" id="{37CE4F27-FC35-ECA1-75CA-217F94391D62}"/>
              </a:ext>
            </a:extLst>
          </p:cNvPr>
          <p:cNvSpPr txBox="1"/>
          <p:nvPr/>
        </p:nvSpPr>
        <p:spPr>
          <a:xfrm>
            <a:off x="421481" y="1282829"/>
            <a:ext cx="6100762" cy="369332"/>
          </a:xfrm>
          <a:prstGeom prst="rect">
            <a:avLst/>
          </a:prstGeom>
          <a:noFill/>
        </p:spPr>
        <p:txBody>
          <a:bodyPr wrap="square">
            <a:spAutoFit/>
          </a:bodyPr>
          <a:lstStyle/>
          <a:p>
            <a:r>
              <a:rPr lang="en-US" sz="1800" dirty="0"/>
              <a:t>Recording all FCC-</a:t>
            </a:r>
            <a:r>
              <a:rPr lang="en-US" sz="1800" dirty="0" err="1"/>
              <a:t>ee</a:t>
            </a:r>
            <a:r>
              <a:rPr lang="en-US" sz="1800" dirty="0"/>
              <a:t> needs for in a Shopping List</a:t>
            </a:r>
            <a:endParaRPr lang="en-GB" dirty="0"/>
          </a:p>
        </p:txBody>
      </p:sp>
      <p:sp>
        <p:nvSpPr>
          <p:cNvPr id="10" name="TextBox 9">
            <a:extLst>
              <a:ext uri="{FF2B5EF4-FFF2-40B4-BE49-F238E27FC236}">
                <a16:creationId xmlns:a16="http://schemas.microsoft.com/office/drawing/2014/main" id="{A33C873E-8F3B-68EC-F129-B4283B34F36E}"/>
              </a:ext>
            </a:extLst>
          </p:cNvPr>
          <p:cNvSpPr txBox="1"/>
          <p:nvPr/>
        </p:nvSpPr>
        <p:spPr>
          <a:xfrm>
            <a:off x="335359" y="1637154"/>
            <a:ext cx="6100762" cy="5023748"/>
          </a:xfrm>
          <a:prstGeom prst="rect">
            <a:avLst/>
          </a:prstGeom>
          <a:noFill/>
        </p:spPr>
        <p:txBody>
          <a:bodyPr wrap="square">
            <a:spAutoFit/>
          </a:bodyPr>
          <a:lstStyle/>
          <a:p>
            <a:pPr marL="628614" lvl="2" indent="-285750" defTabSz="685800">
              <a:lnSpc>
                <a:spcPct val="120000"/>
              </a:lnSpc>
              <a:spcAft>
                <a:spcPts val="600"/>
              </a:spcAft>
              <a:buFont typeface="Arial" panose="020B0604020202020204" pitchFamily="34" charset="0"/>
              <a:buChar char="•"/>
              <a:defRPr/>
            </a:pPr>
            <a:r>
              <a:rPr lang="en-US" sz="1400" dirty="0"/>
              <a:t>unique reference</a:t>
            </a:r>
          </a:p>
          <a:p>
            <a:pPr marL="628614" lvl="2" indent="-285750" defTabSz="685800">
              <a:lnSpc>
                <a:spcPct val="120000"/>
              </a:lnSpc>
              <a:spcAft>
                <a:spcPts val="600"/>
              </a:spcAft>
              <a:buFont typeface="Arial" panose="020B0604020202020204" pitchFamily="34" charset="0"/>
              <a:buChar char="•"/>
              <a:defRPr/>
            </a:pPr>
            <a:r>
              <a:rPr lang="en-US" sz="1400" dirty="0"/>
              <a:t>cost estimate classification</a:t>
            </a:r>
          </a:p>
          <a:p>
            <a:pPr marL="628614" lvl="2" indent="-285750" defTabSz="685800">
              <a:lnSpc>
                <a:spcPct val="120000"/>
              </a:lnSpc>
              <a:spcAft>
                <a:spcPts val="600"/>
              </a:spcAft>
              <a:buFont typeface="Arial" panose="020B0604020202020204" pitchFamily="34" charset="0"/>
              <a:buChar char="•"/>
              <a:defRPr/>
            </a:pPr>
            <a:r>
              <a:rPr lang="en-US" sz="1400" dirty="0"/>
              <a:t>cost range &amp; estimated amount (by CERN)</a:t>
            </a:r>
          </a:p>
          <a:p>
            <a:pPr marL="628614" lvl="2" indent="-285750" defTabSz="685800">
              <a:lnSpc>
                <a:spcPct val="120000"/>
              </a:lnSpc>
              <a:spcAft>
                <a:spcPts val="600"/>
              </a:spcAft>
              <a:buFont typeface="Arial" panose="020B0604020202020204" pitchFamily="34" charset="0"/>
              <a:buChar char="•"/>
              <a:defRPr/>
            </a:pPr>
            <a:r>
              <a:rPr lang="en-US" sz="1400" dirty="0"/>
              <a:t>procurement code (as codified by CERN)</a:t>
            </a:r>
          </a:p>
          <a:p>
            <a:pPr marL="628614" lvl="2" indent="-285750" defTabSz="685800">
              <a:lnSpc>
                <a:spcPct val="120000"/>
              </a:lnSpc>
              <a:spcAft>
                <a:spcPts val="600"/>
              </a:spcAft>
              <a:buFont typeface="Arial" panose="020B0604020202020204" pitchFamily="34" charset="0"/>
              <a:buChar char="•"/>
              <a:defRPr/>
            </a:pPr>
            <a:r>
              <a:rPr lang="en-US" sz="1400" dirty="0"/>
              <a:t>requirement description</a:t>
            </a:r>
          </a:p>
          <a:p>
            <a:pPr marL="628614" lvl="2" indent="-285750" defTabSz="685800">
              <a:lnSpc>
                <a:spcPct val="120000"/>
              </a:lnSpc>
              <a:spcAft>
                <a:spcPts val="600"/>
              </a:spcAft>
              <a:buFont typeface="Arial" panose="020B0604020202020204" pitchFamily="34" charset="0"/>
              <a:buChar char="•"/>
              <a:defRPr/>
            </a:pPr>
            <a:r>
              <a:rPr lang="en-US" sz="1400" dirty="0"/>
              <a:t>boundary conditions</a:t>
            </a:r>
          </a:p>
          <a:p>
            <a:pPr marL="628614" lvl="2" indent="-285750" defTabSz="685800">
              <a:lnSpc>
                <a:spcPct val="120000"/>
              </a:lnSpc>
              <a:spcAft>
                <a:spcPts val="600"/>
              </a:spcAft>
              <a:buFont typeface="Arial" panose="020B0604020202020204" pitchFamily="34" charset="0"/>
              <a:buChar char="•"/>
              <a:defRPr/>
            </a:pPr>
            <a:r>
              <a:rPr lang="en-US" sz="1400" dirty="0"/>
              <a:t>contracts interactions</a:t>
            </a:r>
          </a:p>
          <a:p>
            <a:pPr marL="628614" lvl="2" indent="-285750" defTabSz="685800">
              <a:lnSpc>
                <a:spcPct val="120000"/>
              </a:lnSpc>
              <a:spcAft>
                <a:spcPts val="600"/>
              </a:spcAft>
              <a:buFont typeface="Arial" panose="020B0604020202020204" pitchFamily="34" charset="0"/>
              <a:buChar char="•"/>
              <a:defRPr/>
            </a:pPr>
            <a:r>
              <a:rPr lang="en-US" sz="1400" dirty="0"/>
              <a:t>contract type</a:t>
            </a:r>
          </a:p>
          <a:p>
            <a:pPr marL="628614" lvl="2" indent="-285750" defTabSz="685800">
              <a:lnSpc>
                <a:spcPct val="120000"/>
              </a:lnSpc>
              <a:spcAft>
                <a:spcPts val="600"/>
              </a:spcAft>
              <a:buFont typeface="Arial" panose="020B0604020202020204" pitchFamily="34" charset="0"/>
              <a:buChar char="•"/>
              <a:defRPr/>
            </a:pPr>
            <a:r>
              <a:rPr lang="en-US" sz="1400" dirty="0"/>
              <a:t>supplier risk classification</a:t>
            </a:r>
          </a:p>
          <a:p>
            <a:pPr marL="628614" lvl="2" indent="-285750" defTabSz="685800">
              <a:lnSpc>
                <a:spcPct val="120000"/>
              </a:lnSpc>
              <a:spcAft>
                <a:spcPts val="600"/>
              </a:spcAft>
              <a:buFont typeface="Arial" panose="020B0604020202020204" pitchFamily="34" charset="0"/>
              <a:buChar char="•"/>
              <a:defRPr/>
            </a:pPr>
            <a:r>
              <a:rPr lang="en-US" sz="1400" dirty="0"/>
              <a:t>procurement process</a:t>
            </a:r>
          </a:p>
          <a:p>
            <a:pPr marL="628614" lvl="2" indent="-285750" defTabSz="685800">
              <a:lnSpc>
                <a:spcPct val="120000"/>
              </a:lnSpc>
              <a:spcAft>
                <a:spcPts val="600"/>
              </a:spcAft>
              <a:buFont typeface="Arial" panose="020B0604020202020204" pitchFamily="34" charset="0"/>
              <a:buChar char="•"/>
              <a:defRPr/>
            </a:pPr>
            <a:r>
              <a:rPr lang="en-US" sz="1400" dirty="0"/>
              <a:t>procurement strategy</a:t>
            </a:r>
          </a:p>
          <a:p>
            <a:pPr marL="628614" lvl="2" indent="-285750" defTabSz="685800">
              <a:lnSpc>
                <a:spcPct val="120000"/>
              </a:lnSpc>
              <a:spcAft>
                <a:spcPts val="600"/>
              </a:spcAft>
              <a:buFont typeface="Arial" panose="020B0604020202020204" pitchFamily="34" charset="0"/>
              <a:buChar char="•"/>
              <a:defRPr/>
            </a:pPr>
            <a:r>
              <a:rPr lang="en-US" sz="1400" dirty="0"/>
              <a:t>exposure to commodity price volatility</a:t>
            </a:r>
          </a:p>
          <a:p>
            <a:pPr marL="628614" lvl="2" indent="-285750" defTabSz="685800">
              <a:lnSpc>
                <a:spcPct val="120000"/>
              </a:lnSpc>
              <a:spcAft>
                <a:spcPts val="600"/>
              </a:spcAft>
              <a:buFont typeface="Arial" panose="020B0604020202020204" pitchFamily="34" charset="0"/>
              <a:buChar char="•"/>
              <a:defRPr/>
            </a:pPr>
            <a:r>
              <a:rPr lang="en-US" sz="1400" dirty="0"/>
              <a:t>possible hedging strategy</a:t>
            </a:r>
          </a:p>
          <a:p>
            <a:pPr marL="628614" lvl="2" indent="-285750" defTabSz="685800">
              <a:lnSpc>
                <a:spcPct val="120000"/>
              </a:lnSpc>
              <a:spcAft>
                <a:spcPts val="600"/>
              </a:spcAft>
              <a:buFont typeface="Arial" panose="020B0604020202020204" pitchFamily="34" charset="0"/>
              <a:buChar char="•"/>
              <a:defRPr/>
            </a:pPr>
            <a:r>
              <a:rPr lang="en-US" sz="1400" dirty="0"/>
              <a:t>needs for prototyping / pre-series production</a:t>
            </a:r>
          </a:p>
          <a:p>
            <a:pPr marL="628614" lvl="2" indent="-285750" defTabSz="685800">
              <a:lnSpc>
                <a:spcPct val="120000"/>
              </a:lnSpc>
              <a:spcAft>
                <a:spcPts val="600"/>
              </a:spcAft>
              <a:buFont typeface="Arial" panose="020B0604020202020204" pitchFamily="34" charset="0"/>
              <a:buChar char="•"/>
              <a:defRPr/>
            </a:pPr>
            <a:r>
              <a:rPr lang="en-US" sz="1400" dirty="0"/>
              <a:t>other procurement general info (KT, dates, etc.)</a:t>
            </a:r>
            <a:endParaRPr lang="en-GB" sz="1400" dirty="0"/>
          </a:p>
        </p:txBody>
      </p:sp>
      <p:sp>
        <p:nvSpPr>
          <p:cNvPr id="12" name="TextBox 11">
            <a:extLst>
              <a:ext uri="{FF2B5EF4-FFF2-40B4-BE49-F238E27FC236}">
                <a16:creationId xmlns:a16="http://schemas.microsoft.com/office/drawing/2014/main" id="{F697F5E1-A3EA-FF3F-E65A-F951516B6607}"/>
              </a:ext>
            </a:extLst>
          </p:cNvPr>
          <p:cNvSpPr txBox="1"/>
          <p:nvPr/>
        </p:nvSpPr>
        <p:spPr>
          <a:xfrm>
            <a:off x="6096000" y="1282829"/>
            <a:ext cx="6100762" cy="459100"/>
          </a:xfrm>
          <a:prstGeom prst="rect">
            <a:avLst/>
          </a:prstGeom>
          <a:noFill/>
        </p:spPr>
        <p:txBody>
          <a:bodyPr wrap="square">
            <a:spAutoFit/>
          </a:bodyPr>
          <a:lstStyle/>
          <a:p>
            <a:pPr marL="0" lvl="1" defTabSz="685800">
              <a:lnSpc>
                <a:spcPts val="1388"/>
              </a:lnSpc>
              <a:spcAft>
                <a:spcPts val="600"/>
              </a:spcAft>
            </a:pPr>
            <a:r>
              <a:rPr lang="en-US" sz="1800" dirty="0"/>
              <a:t>Shopping List is the data source for Procurement Handbook</a:t>
            </a:r>
          </a:p>
        </p:txBody>
      </p:sp>
      <p:sp>
        <p:nvSpPr>
          <p:cNvPr id="14" name="TextBox 13">
            <a:extLst>
              <a:ext uri="{FF2B5EF4-FFF2-40B4-BE49-F238E27FC236}">
                <a16:creationId xmlns:a16="http://schemas.microsoft.com/office/drawing/2014/main" id="{34984EEC-9CC2-5ECF-FD98-32AAB1644CFF}"/>
              </a:ext>
            </a:extLst>
          </p:cNvPr>
          <p:cNvSpPr txBox="1"/>
          <p:nvPr/>
        </p:nvSpPr>
        <p:spPr>
          <a:xfrm>
            <a:off x="5752625" y="2090606"/>
            <a:ext cx="6100762" cy="3010889"/>
          </a:xfrm>
          <a:prstGeom prst="rect">
            <a:avLst/>
          </a:prstGeom>
          <a:noFill/>
        </p:spPr>
        <p:txBody>
          <a:bodyPr wrap="square">
            <a:spAutoFit/>
          </a:bodyPr>
          <a:lstStyle/>
          <a:p>
            <a:pPr marL="628614" lvl="2" indent="-285750" defTabSz="685800">
              <a:lnSpc>
                <a:spcPct val="120000"/>
              </a:lnSpc>
              <a:spcAft>
                <a:spcPts val="600"/>
              </a:spcAft>
              <a:buFont typeface="Wingdings" panose="05000000000000000000" pitchFamily="2" charset="2"/>
              <a:buChar char="§"/>
              <a:defRPr/>
            </a:pPr>
            <a:r>
              <a:rPr lang="en-US" sz="1400" dirty="0"/>
              <a:t>automatic document generation</a:t>
            </a:r>
          </a:p>
          <a:p>
            <a:pPr marL="628614" lvl="2" indent="-285750" defTabSz="685800">
              <a:lnSpc>
                <a:spcPct val="120000"/>
              </a:lnSpc>
              <a:spcAft>
                <a:spcPts val="600"/>
              </a:spcAft>
              <a:buFont typeface="Wingdings" panose="05000000000000000000" pitchFamily="2" charset="2"/>
              <a:buChar char="§"/>
              <a:defRPr/>
            </a:pPr>
            <a:r>
              <a:rPr lang="en-US" sz="1400" dirty="0"/>
              <a:t>for in-kind contribution:</a:t>
            </a:r>
          </a:p>
          <a:p>
            <a:pPr marL="971478" lvl="3" indent="-285750" defTabSz="685800">
              <a:lnSpc>
                <a:spcPct val="120000"/>
              </a:lnSpc>
              <a:spcAft>
                <a:spcPts val="600"/>
              </a:spcAft>
              <a:buFont typeface="Arial" panose="020B0604020202020204" pitchFamily="34" charset="0"/>
              <a:buChar char="•"/>
              <a:defRPr/>
            </a:pPr>
            <a:r>
              <a:rPr lang="en-US" sz="1400" dirty="0"/>
              <a:t>strategy for communication</a:t>
            </a:r>
          </a:p>
          <a:p>
            <a:pPr marL="971478" lvl="3" indent="-285750" defTabSz="685800">
              <a:lnSpc>
                <a:spcPct val="120000"/>
              </a:lnSpc>
              <a:spcAft>
                <a:spcPts val="600"/>
              </a:spcAft>
              <a:buFont typeface="Arial" panose="020B0604020202020204" pitchFamily="34" charset="0"/>
              <a:buChar char="•"/>
              <a:defRPr/>
            </a:pPr>
            <a:r>
              <a:rPr lang="en-US" sz="1400" dirty="0"/>
              <a:t>collect interest</a:t>
            </a:r>
          </a:p>
          <a:p>
            <a:pPr marL="971478" lvl="3" indent="-285750" defTabSz="685800">
              <a:lnSpc>
                <a:spcPct val="120000"/>
              </a:lnSpc>
              <a:spcAft>
                <a:spcPts val="600"/>
              </a:spcAft>
              <a:buFont typeface="Arial" panose="020B0604020202020204" pitchFamily="34" charset="0"/>
              <a:buChar char="•"/>
              <a:defRPr/>
            </a:pPr>
            <a:r>
              <a:rPr lang="en-US" sz="1400" dirty="0"/>
              <a:t>establish rules for attribution in case of multiple interest</a:t>
            </a:r>
          </a:p>
          <a:p>
            <a:pPr marL="628614" lvl="2" indent="-285750" defTabSz="685800">
              <a:lnSpc>
                <a:spcPct val="120000"/>
              </a:lnSpc>
              <a:spcAft>
                <a:spcPts val="600"/>
              </a:spcAft>
              <a:buFont typeface="Wingdings" panose="05000000000000000000" pitchFamily="2" charset="2"/>
              <a:buChar char="§"/>
              <a:defRPr/>
            </a:pPr>
            <a:r>
              <a:rPr lang="en-US" sz="1400" dirty="0"/>
              <a:t>for procurement:</a:t>
            </a:r>
          </a:p>
          <a:p>
            <a:pPr marL="971478" lvl="3" indent="-285750" defTabSz="685800">
              <a:lnSpc>
                <a:spcPct val="120000"/>
              </a:lnSpc>
              <a:spcAft>
                <a:spcPts val="600"/>
              </a:spcAft>
              <a:buFont typeface="Arial" panose="020B0604020202020204" pitchFamily="34" charset="0"/>
              <a:buChar char="•"/>
              <a:defRPr/>
            </a:pPr>
            <a:r>
              <a:rPr lang="en-US" sz="1400" dirty="0"/>
              <a:t>strategy for communication</a:t>
            </a:r>
          </a:p>
          <a:p>
            <a:pPr marL="971478" lvl="3" indent="-285750" defTabSz="685800">
              <a:lnSpc>
                <a:spcPct val="120000"/>
              </a:lnSpc>
              <a:spcAft>
                <a:spcPts val="600"/>
              </a:spcAft>
              <a:buFont typeface="Arial" panose="020B0604020202020204" pitchFamily="34" charset="0"/>
              <a:buChar char="•"/>
              <a:defRPr/>
            </a:pPr>
            <a:r>
              <a:rPr lang="en-US" sz="1400" dirty="0"/>
              <a:t>identify alternative supply chains</a:t>
            </a:r>
          </a:p>
          <a:p>
            <a:pPr marL="971478" lvl="3" indent="-285750" defTabSz="685800">
              <a:lnSpc>
                <a:spcPct val="120000"/>
              </a:lnSpc>
              <a:spcAft>
                <a:spcPts val="600"/>
              </a:spcAft>
              <a:buFont typeface="Arial" panose="020B0604020202020204" pitchFamily="34" charset="0"/>
              <a:buChar char="•"/>
              <a:defRPr/>
            </a:pPr>
            <a:r>
              <a:rPr lang="en-US" sz="1400" dirty="0"/>
              <a:t>create competition as the case maybe</a:t>
            </a:r>
          </a:p>
        </p:txBody>
      </p:sp>
    </p:spTree>
    <p:extLst>
      <p:ext uri="{BB962C8B-B14F-4D97-AF65-F5344CB8AC3E}">
        <p14:creationId xmlns:p14="http://schemas.microsoft.com/office/powerpoint/2010/main" val="3813701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0D2D-5927-06E0-18B1-7F5E1C40175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C408919-57E6-E274-43A7-F7DFB6C8E911}"/>
              </a:ext>
            </a:extLst>
          </p:cNvPr>
          <p:cNvSpPr>
            <a:spLocks noGrp="1"/>
          </p:cNvSpPr>
          <p:nvPr>
            <p:ph type="title"/>
          </p:nvPr>
        </p:nvSpPr>
        <p:spPr>
          <a:xfrm>
            <a:off x="335359" y="126621"/>
            <a:ext cx="11288279" cy="1072088"/>
          </a:xfrm>
        </p:spPr>
        <p:txBody>
          <a:bodyPr/>
          <a:lstStyle/>
          <a:p>
            <a:r>
              <a:rPr lang="en-GB"/>
              <a:t>Procurement handbook</a:t>
            </a:r>
          </a:p>
        </p:txBody>
      </p:sp>
      <p:sp>
        <p:nvSpPr>
          <p:cNvPr id="2" name="Slide Number Placeholder 2">
            <a:extLst>
              <a:ext uri="{FF2B5EF4-FFF2-40B4-BE49-F238E27FC236}">
                <a16:creationId xmlns:a16="http://schemas.microsoft.com/office/drawing/2014/main" id="{CA12D039-36E0-0E45-1529-5C56DF474A9C}"/>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58</a:t>
            </a:fld>
            <a:endParaRPr lang="en-US" sz="1067" dirty="0">
              <a:solidFill>
                <a:srgbClr val="0000CC"/>
              </a:solidFill>
              <a:latin typeface="Arial"/>
            </a:endParaRPr>
          </a:p>
        </p:txBody>
      </p:sp>
      <p:sp>
        <p:nvSpPr>
          <p:cNvPr id="5" name="Arrow: Bent-Up 4">
            <a:extLst>
              <a:ext uri="{FF2B5EF4-FFF2-40B4-BE49-F238E27FC236}">
                <a16:creationId xmlns:a16="http://schemas.microsoft.com/office/drawing/2014/main" id="{A7F3D00B-0B9C-A3B9-601D-636B3101D189}"/>
              </a:ext>
            </a:extLst>
          </p:cNvPr>
          <p:cNvSpPr/>
          <p:nvPr/>
        </p:nvSpPr>
        <p:spPr>
          <a:xfrm rot="5400000">
            <a:off x="1041807" y="3744569"/>
            <a:ext cx="1512166" cy="965243"/>
          </a:xfrm>
          <a:prstGeom prst="bentUpArrow">
            <a:avLst>
              <a:gd name="adj1" fmla="val 25000"/>
              <a:gd name="adj2" fmla="val 25000"/>
              <a:gd name="adj3" fmla="val 25000"/>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4C587D4-E8B9-2C28-EA0C-A7A562D8B44B}"/>
              </a:ext>
            </a:extLst>
          </p:cNvPr>
          <p:cNvPicPr>
            <a:picLocks noChangeAspect="1"/>
          </p:cNvPicPr>
          <p:nvPr/>
        </p:nvPicPr>
        <p:blipFill>
          <a:blip r:embed="rId2"/>
          <a:stretch>
            <a:fillRect/>
          </a:stretch>
        </p:blipFill>
        <p:spPr>
          <a:xfrm>
            <a:off x="2683421" y="3298986"/>
            <a:ext cx="1656184" cy="2469886"/>
          </a:xfrm>
          <a:prstGeom prst="rect">
            <a:avLst/>
          </a:prstGeom>
        </p:spPr>
      </p:pic>
      <p:pic>
        <p:nvPicPr>
          <p:cNvPr id="8" name="Picture 7">
            <a:extLst>
              <a:ext uri="{FF2B5EF4-FFF2-40B4-BE49-F238E27FC236}">
                <a16:creationId xmlns:a16="http://schemas.microsoft.com/office/drawing/2014/main" id="{94A244FA-E7D7-B5A8-78C3-D65A73FEE30A}"/>
              </a:ext>
            </a:extLst>
          </p:cNvPr>
          <p:cNvPicPr>
            <a:picLocks noChangeAspect="1"/>
          </p:cNvPicPr>
          <p:nvPr/>
        </p:nvPicPr>
        <p:blipFill>
          <a:blip r:embed="rId3"/>
          <a:stretch>
            <a:fillRect/>
          </a:stretch>
        </p:blipFill>
        <p:spPr>
          <a:xfrm>
            <a:off x="1171758" y="1362604"/>
            <a:ext cx="8460432" cy="1820470"/>
          </a:xfrm>
          <a:prstGeom prst="rect">
            <a:avLst/>
          </a:prstGeom>
        </p:spPr>
      </p:pic>
      <p:pic>
        <p:nvPicPr>
          <p:cNvPr id="9" name="Picture 8">
            <a:extLst>
              <a:ext uri="{FF2B5EF4-FFF2-40B4-BE49-F238E27FC236}">
                <a16:creationId xmlns:a16="http://schemas.microsoft.com/office/drawing/2014/main" id="{BC87432F-217B-C261-1E8E-B0FE869ADB80}"/>
              </a:ext>
            </a:extLst>
          </p:cNvPr>
          <p:cNvPicPr>
            <a:picLocks noChangeAspect="1"/>
          </p:cNvPicPr>
          <p:nvPr/>
        </p:nvPicPr>
        <p:blipFill>
          <a:blip r:embed="rId4"/>
          <a:stretch>
            <a:fillRect/>
          </a:stretch>
        </p:blipFill>
        <p:spPr>
          <a:xfrm>
            <a:off x="4983597" y="3298986"/>
            <a:ext cx="3840851" cy="2275572"/>
          </a:xfrm>
          <a:prstGeom prst="rect">
            <a:avLst/>
          </a:prstGeom>
        </p:spPr>
      </p:pic>
      <p:sp>
        <p:nvSpPr>
          <p:cNvPr id="3" name="TextBox 2">
            <a:extLst>
              <a:ext uri="{FF2B5EF4-FFF2-40B4-BE49-F238E27FC236}">
                <a16:creationId xmlns:a16="http://schemas.microsoft.com/office/drawing/2014/main" id="{4602FF7E-827A-B231-45AA-E1B23A18B950}"/>
              </a:ext>
            </a:extLst>
          </p:cNvPr>
          <p:cNvSpPr txBox="1"/>
          <p:nvPr/>
        </p:nvSpPr>
        <p:spPr>
          <a:xfrm>
            <a:off x="335359" y="6142991"/>
            <a:ext cx="9071714" cy="500778"/>
          </a:xfrm>
          <a:prstGeom prst="rect">
            <a:avLst/>
          </a:prstGeom>
          <a:noFill/>
        </p:spPr>
        <p:txBody>
          <a:bodyPr wrap="none" rtlCol="0">
            <a:spAutoFit/>
          </a:bodyPr>
          <a:lstStyle/>
          <a:p>
            <a:pPr algn="l">
              <a:lnSpc>
                <a:spcPts val="3700"/>
              </a:lnSpc>
            </a:pPr>
            <a:r>
              <a:rPr lang="en-GB" dirty="0">
                <a:solidFill>
                  <a:srgbClr val="00B050"/>
                </a:solidFill>
              </a:rPr>
              <a:t>The procurement handbook will be provided to the CERN council in the coming weeks.</a:t>
            </a:r>
          </a:p>
        </p:txBody>
      </p:sp>
    </p:spTree>
    <p:extLst>
      <p:ext uri="{BB962C8B-B14F-4D97-AF65-F5344CB8AC3E}">
        <p14:creationId xmlns:p14="http://schemas.microsoft.com/office/powerpoint/2010/main" val="1104529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E8CCF-32CD-D21E-3149-2DEC50C8E51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5E9AE0-F597-9B7B-7B30-F217673C7FF9}"/>
              </a:ext>
            </a:extLst>
          </p:cNvPr>
          <p:cNvSpPr>
            <a:spLocks noGrp="1"/>
          </p:cNvSpPr>
          <p:nvPr>
            <p:ph type="title"/>
          </p:nvPr>
        </p:nvSpPr>
        <p:spPr>
          <a:xfrm>
            <a:off x="335359" y="126621"/>
            <a:ext cx="11288279" cy="1072088"/>
          </a:xfrm>
        </p:spPr>
        <p:txBody>
          <a:bodyPr/>
          <a:lstStyle/>
          <a:p>
            <a:r>
              <a:rPr lang="en-GB" dirty="0"/>
              <a:t>Summary</a:t>
            </a:r>
          </a:p>
        </p:txBody>
      </p:sp>
      <p:sp>
        <p:nvSpPr>
          <p:cNvPr id="2" name="Slide Number Placeholder 2">
            <a:extLst>
              <a:ext uri="{FF2B5EF4-FFF2-40B4-BE49-F238E27FC236}">
                <a16:creationId xmlns:a16="http://schemas.microsoft.com/office/drawing/2014/main" id="{AE9E5964-771A-42CA-833D-09D2EE1D710F}"/>
              </a:ext>
            </a:extLst>
          </p:cNvPr>
          <p:cNvSpPr txBox="1">
            <a:spLocks/>
          </p:cNvSpPr>
          <p:nvPr/>
        </p:nvSpPr>
        <p:spPr>
          <a:xfrm>
            <a:off x="11660401" y="69892"/>
            <a:ext cx="385972" cy="2267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280">
              <a:lnSpc>
                <a:spcPts val="1651"/>
              </a:lnSpc>
            </a:pPr>
            <a:fld id="{88A1DFE4-5FC5-43BD-BB7E-75EAD82B965F}" type="slidenum">
              <a:rPr lang="en-US" sz="1067" smtClean="0">
                <a:solidFill>
                  <a:srgbClr val="0000CC"/>
                </a:solidFill>
                <a:latin typeface="Arial"/>
              </a:rPr>
              <a:pPr algn="r" defTabSz="914280">
                <a:lnSpc>
                  <a:spcPts val="1651"/>
                </a:lnSpc>
              </a:pPr>
              <a:t>59</a:t>
            </a:fld>
            <a:endParaRPr lang="en-US" sz="1067" dirty="0">
              <a:solidFill>
                <a:srgbClr val="0000CC"/>
              </a:solidFill>
              <a:latin typeface="Arial"/>
            </a:endParaRPr>
          </a:p>
        </p:txBody>
      </p:sp>
      <p:sp>
        <p:nvSpPr>
          <p:cNvPr id="3" name="TextBox 2">
            <a:extLst>
              <a:ext uri="{FF2B5EF4-FFF2-40B4-BE49-F238E27FC236}">
                <a16:creationId xmlns:a16="http://schemas.microsoft.com/office/drawing/2014/main" id="{D45505CF-AF6E-9CA3-3369-453448B98F6F}"/>
              </a:ext>
            </a:extLst>
          </p:cNvPr>
          <p:cNvSpPr txBox="1"/>
          <p:nvPr/>
        </p:nvSpPr>
        <p:spPr>
          <a:xfrm>
            <a:off x="710950" y="1684328"/>
            <a:ext cx="10461875" cy="3046988"/>
          </a:xfrm>
          <a:prstGeom prst="rect">
            <a:avLst/>
          </a:prstGeom>
          <a:noFill/>
        </p:spPr>
        <p:txBody>
          <a:bodyPr wrap="square">
            <a:spAutoFit/>
          </a:bodyPr>
          <a:lstStyle/>
          <a:p>
            <a:pPr marL="342900" marR="0" lvl="0" indent="-342900" algn="l" defTabSz="6857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FCC is moving from the feasibility study to the Pre-TDR phase (25-28).</a:t>
            </a:r>
          </a:p>
          <a:p>
            <a:pPr marL="342900" marR="0" lvl="0" indent="-342900" algn="l" defTabSz="6857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The update of the European Strategy for Particle Physics is ongoing.</a:t>
            </a:r>
          </a:p>
          <a:p>
            <a:pPr marL="342900" marR="0" lvl="0" indent="-342900" algn="l" defTabSz="6857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FCC has strong support in Europe, communication with the public is essential</a:t>
            </a:r>
          </a:p>
          <a:p>
            <a:pPr marL="342900" marR="0" lvl="0" indent="-342900" algn="l" defTabSz="6857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Many collaborations with the US</a:t>
            </a:r>
          </a:p>
          <a:p>
            <a:pPr marL="342900" marR="0" lvl="0" indent="-342900" algn="l" defTabSz="6857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Need to discuss participation / collaboration / contribution to the next phases (Pre-TDR, TDR, construction)</a:t>
            </a:r>
          </a:p>
          <a:p>
            <a:pPr marL="342900" marR="0" lvl="0" indent="-342900" algn="l" defTabSz="6857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F124A"/>
                </a:solidFill>
                <a:effectLst/>
                <a:uLnTx/>
                <a:uFillTx/>
                <a:latin typeface="Arial"/>
                <a:ea typeface="+mn-ea"/>
                <a:cs typeface="+mn-cs"/>
              </a:rPr>
              <a:t>The procurement handbook is a tool to help the identification of interest</a:t>
            </a:r>
          </a:p>
        </p:txBody>
      </p:sp>
    </p:spTree>
    <p:extLst>
      <p:ext uri="{BB962C8B-B14F-4D97-AF65-F5344CB8AC3E}">
        <p14:creationId xmlns:p14="http://schemas.microsoft.com/office/powerpoint/2010/main" val="72147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54103" y="6258663"/>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0033A0">
                  <a:tint val="75000"/>
                </a:srgbClr>
              </a:solidFill>
              <a:effectLst/>
              <a:uLnTx/>
              <a:uFillTx/>
              <a:latin typeface="Arial"/>
              <a:ea typeface="+mn-ea"/>
              <a:cs typeface="+mn-cs"/>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1" y="-27384"/>
            <a:ext cx="12191999" cy="860580"/>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a:t>
            </a:r>
            <a:r>
              <a:rPr lang="en-US" sz="3200" dirty="0"/>
              <a:t>Construction and installation planning stage 1</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pic>
        <p:nvPicPr>
          <p:cNvPr id="9" name="Picture 8" descr="A picture containing text&#10;&#10;Description automatically generated">
            <a:extLst>
              <a:ext uri="{FF2B5EF4-FFF2-40B4-BE49-F238E27FC236}">
                <a16:creationId xmlns:a16="http://schemas.microsoft.com/office/drawing/2014/main" id="{684E6667-4FE8-49BC-9CCB-069306F2C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6" y="108664"/>
            <a:ext cx="2046444" cy="724532"/>
          </a:xfrm>
          <a:prstGeom prst="rect">
            <a:avLst/>
          </a:prstGeom>
        </p:spPr>
      </p:pic>
      <p:sp>
        <p:nvSpPr>
          <p:cNvPr id="8" name="TextBox 7">
            <a:extLst>
              <a:ext uri="{FF2B5EF4-FFF2-40B4-BE49-F238E27FC236}">
                <a16:creationId xmlns:a16="http://schemas.microsoft.com/office/drawing/2014/main" id="{3A52E3A1-C6C9-6470-0947-7F8248AF1B5C}"/>
              </a:ext>
            </a:extLst>
          </p:cNvPr>
          <p:cNvSpPr txBox="1"/>
          <p:nvPr/>
        </p:nvSpPr>
        <p:spPr>
          <a:xfrm>
            <a:off x="163743" y="1012101"/>
            <a:ext cx="5059777" cy="3739485"/>
          </a:xfrm>
          <a:prstGeom prst="rect">
            <a:avLst/>
          </a:prstGeom>
          <a:noFill/>
        </p:spPr>
        <p:txBody>
          <a:bodyPr wrap="square" lIns="0" tIns="0" rIns="0" bIns="0" rtlCol="0">
            <a:spAutoFit/>
          </a:bodyPr>
          <a:lstStyle/>
          <a:p>
            <a:pPr algn="l">
              <a:spcBef>
                <a:spcPts val="600"/>
              </a:spcBef>
            </a:pPr>
            <a:r>
              <a:rPr lang="en-GB" b="1" dirty="0"/>
              <a:t>Baseline stage 1 FCC-</a:t>
            </a:r>
            <a:r>
              <a:rPr lang="en-GB" b="1" dirty="0" err="1"/>
              <a:t>ee</a:t>
            </a:r>
            <a:r>
              <a:rPr lang="en-GB" b="1" dirty="0"/>
              <a:t> schedule</a:t>
            </a:r>
          </a:p>
          <a:p>
            <a:pPr marL="285750" indent="-285750" algn="l">
              <a:spcBef>
                <a:spcPts val="600"/>
              </a:spcBef>
              <a:buFont typeface="Arial" panose="020B0604020202020204" pitchFamily="34" charset="0"/>
              <a:buChar char="•"/>
            </a:pPr>
            <a:r>
              <a:rPr lang="en-GB" dirty="0"/>
              <a:t>Q1 2033, Start of CE construction work</a:t>
            </a:r>
          </a:p>
          <a:p>
            <a:pPr marL="285750" indent="-285750" algn="l">
              <a:spcBef>
                <a:spcPts val="600"/>
              </a:spcBef>
              <a:buFont typeface="Arial" panose="020B0604020202020204" pitchFamily="34" charset="0"/>
              <a:buChar char="•"/>
            </a:pPr>
            <a:r>
              <a:rPr lang="en-GB" dirty="0"/>
              <a:t>Q2 2041, Completion of last lot of CE construction </a:t>
            </a:r>
          </a:p>
          <a:p>
            <a:pPr marL="285750" indent="-285750" algn="l">
              <a:spcBef>
                <a:spcPts val="600"/>
              </a:spcBef>
              <a:buFont typeface="Arial" panose="020B0604020202020204" pitchFamily="34" charset="0"/>
              <a:buChar char="•"/>
            </a:pPr>
            <a:r>
              <a:rPr lang="en-GB" dirty="0"/>
              <a:t>Q2 2043, Overall completion of TI installation</a:t>
            </a:r>
          </a:p>
          <a:p>
            <a:pPr marL="285750" indent="-285750" algn="l">
              <a:spcBef>
                <a:spcPts val="600"/>
              </a:spcBef>
              <a:buFont typeface="Arial" panose="020B0604020202020204" pitchFamily="34" charset="0"/>
              <a:buChar char="•"/>
            </a:pPr>
            <a:r>
              <a:rPr lang="en-GB" dirty="0"/>
              <a:t>Q4 2044,  Accelerator installation completed</a:t>
            </a:r>
          </a:p>
          <a:p>
            <a:pPr marL="285750" indent="-285750" algn="l">
              <a:spcBef>
                <a:spcPts val="600"/>
              </a:spcBef>
              <a:buFont typeface="Arial" panose="020B0604020202020204" pitchFamily="34" charset="0"/>
              <a:buChar char="•"/>
            </a:pPr>
            <a:r>
              <a:rPr lang="en-GB" dirty="0"/>
              <a:t>Q4 2045, HW commissioning completed</a:t>
            </a:r>
          </a:p>
          <a:p>
            <a:pPr marL="285750" indent="-285750" algn="l">
              <a:spcBef>
                <a:spcPts val="600"/>
              </a:spcBef>
              <a:buFont typeface="Arial" panose="020B0604020202020204" pitchFamily="34" charset="0"/>
              <a:buChar char="•"/>
            </a:pPr>
            <a:r>
              <a:rPr lang="en-GB" dirty="0"/>
              <a:t>Q1 2046, First beams</a:t>
            </a:r>
          </a:p>
          <a:p>
            <a:pPr marL="285750" indent="-285750" algn="l">
              <a:spcBef>
                <a:spcPts val="600"/>
              </a:spcBef>
              <a:buFont typeface="Arial" panose="020B0604020202020204" pitchFamily="34" charset="0"/>
              <a:buChar char="•"/>
            </a:pPr>
            <a:r>
              <a:rPr lang="en-GB" dirty="0"/>
              <a:t>Q1 2048, Start of nominal operation</a:t>
            </a:r>
          </a:p>
          <a:p>
            <a:pPr marL="285750" indent="-285750">
              <a:spcBef>
                <a:spcPts val="600"/>
              </a:spcBef>
              <a:buFont typeface="Arial" panose="020B0604020202020204" pitchFamily="34" charset="0"/>
              <a:buChar char="•"/>
            </a:pPr>
            <a:r>
              <a:rPr lang="en-GB" dirty="0"/>
              <a:t>Q3 2041 – Q3 2044, Experiment installation</a:t>
            </a:r>
          </a:p>
          <a:p>
            <a:pPr marL="285750" indent="-285750">
              <a:spcBef>
                <a:spcPts val="600"/>
              </a:spcBef>
              <a:buFont typeface="Arial" panose="020B0604020202020204" pitchFamily="34" charset="0"/>
              <a:buChar char="•"/>
            </a:pPr>
            <a:r>
              <a:rPr lang="en-GB" dirty="0"/>
              <a:t>Q1 2046, Start beam commissioning</a:t>
            </a:r>
            <a:endParaRPr lang="en-US" dirty="0"/>
          </a:p>
        </p:txBody>
      </p:sp>
      <p:pic>
        <p:nvPicPr>
          <p:cNvPr id="10" name="Picture 9" descr="A screenshot of a graph&#10;&#10;Description automatically generated">
            <a:extLst>
              <a:ext uri="{FF2B5EF4-FFF2-40B4-BE49-F238E27FC236}">
                <a16:creationId xmlns:a16="http://schemas.microsoft.com/office/drawing/2014/main" id="{92A07C6E-B211-E6E9-67F3-BD221CF11F95}"/>
              </a:ext>
            </a:extLst>
          </p:cNvPr>
          <p:cNvPicPr>
            <a:picLocks noChangeAspect="1"/>
          </p:cNvPicPr>
          <p:nvPr/>
        </p:nvPicPr>
        <p:blipFill>
          <a:blip r:embed="rId3"/>
          <a:srcRect b="6869"/>
          <a:stretch/>
        </p:blipFill>
        <p:spPr>
          <a:xfrm>
            <a:off x="6001451" y="885693"/>
            <a:ext cx="5927692" cy="5343658"/>
          </a:xfrm>
          <a:prstGeom prst="rect">
            <a:avLst/>
          </a:prstGeom>
        </p:spPr>
      </p:pic>
      <p:grpSp>
        <p:nvGrpSpPr>
          <p:cNvPr id="11" name="Group 10">
            <a:extLst>
              <a:ext uri="{FF2B5EF4-FFF2-40B4-BE49-F238E27FC236}">
                <a16:creationId xmlns:a16="http://schemas.microsoft.com/office/drawing/2014/main" id="{6897652B-CFAC-9DC7-B6CD-3A200A50FE38}"/>
              </a:ext>
            </a:extLst>
          </p:cNvPr>
          <p:cNvGrpSpPr/>
          <p:nvPr/>
        </p:nvGrpSpPr>
        <p:grpSpPr>
          <a:xfrm>
            <a:off x="606969" y="4869566"/>
            <a:ext cx="4322553" cy="979071"/>
            <a:chOff x="821693" y="3584921"/>
            <a:chExt cx="4322553" cy="979071"/>
          </a:xfrm>
        </p:grpSpPr>
        <p:grpSp>
          <p:nvGrpSpPr>
            <p:cNvPr id="12" name="Group 11">
              <a:extLst>
                <a:ext uri="{FF2B5EF4-FFF2-40B4-BE49-F238E27FC236}">
                  <a16:creationId xmlns:a16="http://schemas.microsoft.com/office/drawing/2014/main" id="{9F18FA5C-99FD-1E4E-A1A9-BD1B28AB4F1C}"/>
                </a:ext>
              </a:extLst>
            </p:cNvPr>
            <p:cNvGrpSpPr/>
            <p:nvPr/>
          </p:nvGrpSpPr>
          <p:grpSpPr>
            <a:xfrm>
              <a:off x="821693" y="3584921"/>
              <a:ext cx="4322553" cy="979071"/>
              <a:chOff x="885213" y="4797151"/>
              <a:chExt cx="4322553" cy="979071"/>
            </a:xfrm>
          </p:grpSpPr>
          <p:sp>
            <p:nvSpPr>
              <p:cNvPr id="70" name="Rectangle 69">
                <a:extLst>
                  <a:ext uri="{FF2B5EF4-FFF2-40B4-BE49-F238E27FC236}">
                    <a16:creationId xmlns:a16="http://schemas.microsoft.com/office/drawing/2014/main" id="{13EB28FB-6226-DE19-BC68-7F500D0C929A}"/>
                  </a:ext>
                </a:extLst>
              </p:cNvPr>
              <p:cNvSpPr/>
              <p:nvPr/>
            </p:nvSpPr>
            <p:spPr>
              <a:xfrm>
                <a:off x="885213" y="4797151"/>
                <a:ext cx="4308378" cy="979071"/>
              </a:xfrm>
              <a:prstGeom prst="rect">
                <a:avLst/>
              </a:prstGeom>
              <a:noFill/>
              <a:ln>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03904F4-EB58-6382-FAC0-C19304576323}"/>
                  </a:ext>
                </a:extLst>
              </p:cNvPr>
              <p:cNvSpPr/>
              <p:nvPr/>
            </p:nvSpPr>
            <p:spPr>
              <a:xfrm>
                <a:off x="983432" y="4869160"/>
                <a:ext cx="360040" cy="144016"/>
              </a:xfrm>
              <a:prstGeom prst="rect">
                <a:avLst/>
              </a:prstGeom>
              <a:solidFill>
                <a:srgbClr val="E0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5C81477-316C-4550-C0D3-2C3FEA3ECD37}"/>
                  </a:ext>
                </a:extLst>
              </p:cNvPr>
              <p:cNvSpPr/>
              <p:nvPr/>
            </p:nvSpPr>
            <p:spPr>
              <a:xfrm>
                <a:off x="983432" y="5065784"/>
                <a:ext cx="360040" cy="144016"/>
              </a:xfrm>
              <a:prstGeom prst="rect">
                <a:avLst/>
              </a:prstGeom>
              <a:solidFill>
                <a:srgbClr val="33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C5DBF7FB-A6AC-3075-0E2F-BC2A69BAAE60}"/>
                  </a:ext>
                </a:extLst>
              </p:cNvPr>
              <p:cNvSpPr/>
              <p:nvPr/>
            </p:nvSpPr>
            <p:spPr>
              <a:xfrm>
                <a:off x="983432" y="5284512"/>
                <a:ext cx="360040" cy="144016"/>
              </a:xfrm>
              <a:prstGeom prst="rect">
                <a:avLst/>
              </a:prstGeom>
              <a:solidFill>
                <a:srgbClr val="85DD7E"/>
              </a:solidFill>
              <a:ln>
                <a:solidFill>
                  <a:srgbClr val="85DD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F946B312-9BB5-0618-DA44-D91DE29543A2}"/>
                  </a:ext>
                </a:extLst>
              </p:cNvPr>
              <p:cNvSpPr/>
              <p:nvPr/>
            </p:nvSpPr>
            <p:spPr>
              <a:xfrm>
                <a:off x="2314672" y="4871785"/>
                <a:ext cx="360040" cy="144016"/>
              </a:xfrm>
              <a:prstGeom prst="rect">
                <a:avLst/>
              </a:prstGeom>
              <a:solidFill>
                <a:srgbClr val="C28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DAA6316E-6EE4-E8CB-4230-A9A3D5F31769}"/>
                  </a:ext>
                </a:extLst>
              </p:cNvPr>
              <p:cNvSpPr/>
              <p:nvPr/>
            </p:nvSpPr>
            <p:spPr>
              <a:xfrm>
                <a:off x="2314672" y="5102957"/>
                <a:ext cx="360040" cy="144016"/>
              </a:xfrm>
              <a:prstGeom prst="rect">
                <a:avLst/>
              </a:prstGeom>
              <a:solidFill>
                <a:srgbClr val="FF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8E0A6132-D37D-BF2C-9CB6-6C9F260B3170}"/>
                  </a:ext>
                </a:extLst>
              </p:cNvPr>
              <p:cNvCxnSpPr>
                <a:cxnSpLocks/>
              </p:cNvCxnSpPr>
              <p:nvPr/>
            </p:nvCxnSpPr>
            <p:spPr>
              <a:xfrm flipV="1">
                <a:off x="2344152" y="5289280"/>
                <a:ext cx="180020" cy="1440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C78C757-EE08-6139-99B5-0788E0BFEA1A}"/>
                  </a:ext>
                </a:extLst>
              </p:cNvPr>
              <p:cNvCxnSpPr>
                <a:cxnSpLocks/>
              </p:cNvCxnSpPr>
              <p:nvPr/>
            </p:nvCxnSpPr>
            <p:spPr>
              <a:xfrm flipH="1" flipV="1">
                <a:off x="2503303" y="5287137"/>
                <a:ext cx="171409" cy="1440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99DDF17-796D-704D-D896-3E2586F8FDFB}"/>
                  </a:ext>
                </a:extLst>
              </p:cNvPr>
              <p:cNvSpPr/>
              <p:nvPr/>
            </p:nvSpPr>
            <p:spPr>
              <a:xfrm>
                <a:off x="3741766" y="4871785"/>
                <a:ext cx="360040" cy="144016"/>
              </a:xfrm>
              <a:prstGeom prst="rect">
                <a:avLst/>
              </a:prstGeom>
              <a:solidFill>
                <a:srgbClr val="C2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3301CDA5-ED44-83B5-AC43-DB4DBE16EDD1}"/>
                  </a:ext>
                </a:extLst>
              </p:cNvPr>
              <p:cNvSpPr/>
              <p:nvPr/>
            </p:nvSpPr>
            <p:spPr>
              <a:xfrm>
                <a:off x="3741766" y="5102957"/>
                <a:ext cx="360040" cy="144016"/>
              </a:xfrm>
              <a:prstGeom prst="rect">
                <a:avLst/>
              </a:prstGeom>
              <a:solidFill>
                <a:srgbClr val="FFFF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7FACE4B9-3F65-83D5-402E-9B8793A9E412}"/>
                  </a:ext>
                </a:extLst>
              </p:cNvPr>
              <p:cNvSpPr txBox="1"/>
              <p:nvPr/>
            </p:nvSpPr>
            <p:spPr>
              <a:xfrm>
                <a:off x="1385028" y="4876106"/>
                <a:ext cx="864096" cy="138499"/>
              </a:xfrm>
              <a:prstGeom prst="rect">
                <a:avLst/>
              </a:prstGeom>
              <a:noFill/>
            </p:spPr>
            <p:txBody>
              <a:bodyPr wrap="square" lIns="0" tIns="0" rIns="0" bIns="0" rtlCol="0">
                <a:spAutoFit/>
              </a:bodyPr>
              <a:lstStyle/>
              <a:p>
                <a:pPr algn="l"/>
                <a:r>
                  <a:rPr lang="en-US" sz="900" dirty="0"/>
                  <a:t>Civil </a:t>
                </a:r>
                <a:r>
                  <a:rPr lang="en-US" sz="900" dirty="0" err="1"/>
                  <a:t>eng.</a:t>
                </a:r>
                <a:r>
                  <a:rPr lang="en-US" sz="900" dirty="0"/>
                  <a:t> works</a:t>
                </a:r>
                <a:endParaRPr lang="en-GB" sz="900" dirty="0"/>
              </a:p>
            </p:txBody>
          </p:sp>
          <p:sp>
            <p:nvSpPr>
              <p:cNvPr id="81" name="TextBox 80">
                <a:extLst>
                  <a:ext uri="{FF2B5EF4-FFF2-40B4-BE49-F238E27FC236}">
                    <a16:creationId xmlns:a16="http://schemas.microsoft.com/office/drawing/2014/main" id="{DE9A3505-D496-BB5A-9ED8-41948139BD5A}"/>
                  </a:ext>
                </a:extLst>
              </p:cNvPr>
              <p:cNvSpPr txBox="1"/>
              <p:nvPr/>
            </p:nvSpPr>
            <p:spPr>
              <a:xfrm>
                <a:off x="1385028" y="5065784"/>
                <a:ext cx="864096" cy="138499"/>
              </a:xfrm>
              <a:prstGeom prst="rect">
                <a:avLst/>
              </a:prstGeom>
              <a:noFill/>
            </p:spPr>
            <p:txBody>
              <a:bodyPr wrap="square" lIns="0" tIns="0" rIns="0" bIns="0" rtlCol="0">
                <a:spAutoFit/>
              </a:bodyPr>
              <a:lstStyle/>
              <a:p>
                <a:pPr algn="l"/>
                <a:r>
                  <a:rPr lang="en-US" sz="900" dirty="0"/>
                  <a:t>Shaft works</a:t>
                </a:r>
                <a:endParaRPr lang="en-GB" sz="900" dirty="0"/>
              </a:p>
            </p:txBody>
          </p:sp>
          <p:sp>
            <p:nvSpPr>
              <p:cNvPr id="82" name="TextBox 81">
                <a:extLst>
                  <a:ext uri="{FF2B5EF4-FFF2-40B4-BE49-F238E27FC236}">
                    <a16:creationId xmlns:a16="http://schemas.microsoft.com/office/drawing/2014/main" id="{536A92EF-DC1F-A5BF-8ADF-F9F49E192099}"/>
                  </a:ext>
                </a:extLst>
              </p:cNvPr>
              <p:cNvSpPr txBox="1"/>
              <p:nvPr/>
            </p:nvSpPr>
            <p:spPr>
              <a:xfrm>
                <a:off x="1385028" y="5263089"/>
                <a:ext cx="688260" cy="141873"/>
              </a:xfrm>
              <a:prstGeom prst="rect">
                <a:avLst/>
              </a:prstGeom>
              <a:noFill/>
            </p:spPr>
            <p:txBody>
              <a:bodyPr wrap="square" lIns="0" tIns="0" rIns="0" bIns="0" rtlCol="0">
                <a:spAutoFit/>
              </a:bodyPr>
              <a:lstStyle/>
              <a:p>
                <a:pPr algn="l"/>
                <a:r>
                  <a:rPr lang="en-US" sz="900" dirty="0"/>
                  <a:t>TI installation</a:t>
                </a:r>
                <a:endParaRPr lang="en-GB" sz="900" dirty="0"/>
              </a:p>
            </p:txBody>
          </p:sp>
          <p:sp>
            <p:nvSpPr>
              <p:cNvPr id="83" name="TextBox 82">
                <a:extLst>
                  <a:ext uri="{FF2B5EF4-FFF2-40B4-BE49-F238E27FC236}">
                    <a16:creationId xmlns:a16="http://schemas.microsoft.com/office/drawing/2014/main" id="{5205C5DF-FB64-59BB-B180-F149AF70AA74}"/>
                  </a:ext>
                </a:extLst>
              </p:cNvPr>
              <p:cNvSpPr txBox="1"/>
              <p:nvPr/>
            </p:nvSpPr>
            <p:spPr>
              <a:xfrm>
                <a:off x="2720490" y="4878122"/>
                <a:ext cx="1054085" cy="138499"/>
              </a:xfrm>
              <a:prstGeom prst="rect">
                <a:avLst/>
              </a:prstGeom>
              <a:noFill/>
            </p:spPr>
            <p:txBody>
              <a:bodyPr wrap="square" lIns="0" tIns="0" rIns="0" bIns="0" rtlCol="0">
                <a:spAutoFit/>
              </a:bodyPr>
              <a:lstStyle/>
              <a:p>
                <a:pPr algn="l"/>
                <a:r>
                  <a:rPr lang="en-US" sz="900" dirty="0"/>
                  <a:t>Experiment. install.</a:t>
                </a:r>
                <a:endParaRPr lang="en-GB" sz="900" dirty="0"/>
              </a:p>
            </p:txBody>
          </p:sp>
          <p:sp>
            <p:nvSpPr>
              <p:cNvPr id="84" name="TextBox 83">
                <a:extLst>
                  <a:ext uri="{FF2B5EF4-FFF2-40B4-BE49-F238E27FC236}">
                    <a16:creationId xmlns:a16="http://schemas.microsoft.com/office/drawing/2014/main" id="{F8B28F58-BC68-A0E2-D5FD-6C9197E97416}"/>
                  </a:ext>
                </a:extLst>
              </p:cNvPr>
              <p:cNvSpPr txBox="1"/>
              <p:nvPr/>
            </p:nvSpPr>
            <p:spPr>
              <a:xfrm>
                <a:off x="2720490" y="5094034"/>
                <a:ext cx="864096" cy="138499"/>
              </a:xfrm>
              <a:prstGeom prst="rect">
                <a:avLst/>
              </a:prstGeom>
              <a:noFill/>
            </p:spPr>
            <p:txBody>
              <a:bodyPr wrap="square" lIns="0" tIns="0" rIns="0" bIns="0" rtlCol="0">
                <a:spAutoFit/>
              </a:bodyPr>
              <a:lstStyle/>
              <a:p>
                <a:pPr algn="l"/>
                <a:r>
                  <a:rPr lang="en-US" sz="900" dirty="0"/>
                  <a:t>Geodetic install.</a:t>
                </a:r>
                <a:endParaRPr lang="en-GB" sz="900" dirty="0"/>
              </a:p>
            </p:txBody>
          </p:sp>
          <p:sp>
            <p:nvSpPr>
              <p:cNvPr id="85" name="TextBox 84">
                <a:extLst>
                  <a:ext uri="{FF2B5EF4-FFF2-40B4-BE49-F238E27FC236}">
                    <a16:creationId xmlns:a16="http://schemas.microsoft.com/office/drawing/2014/main" id="{1D634B6D-97F5-EFA0-E14E-ECEE2A3DEE10}"/>
                  </a:ext>
                </a:extLst>
              </p:cNvPr>
              <p:cNvSpPr txBox="1"/>
              <p:nvPr/>
            </p:nvSpPr>
            <p:spPr>
              <a:xfrm>
                <a:off x="2720490" y="5315683"/>
                <a:ext cx="864096" cy="138499"/>
              </a:xfrm>
              <a:prstGeom prst="rect">
                <a:avLst/>
              </a:prstGeom>
              <a:noFill/>
            </p:spPr>
            <p:txBody>
              <a:bodyPr wrap="square" lIns="0" tIns="0" rIns="0" bIns="0" rtlCol="0">
                <a:spAutoFit/>
              </a:bodyPr>
              <a:lstStyle/>
              <a:p>
                <a:pPr algn="l"/>
                <a:r>
                  <a:rPr lang="en-US" sz="900" dirty="0"/>
                  <a:t>Machine install.</a:t>
                </a:r>
                <a:endParaRPr lang="en-GB" sz="900" dirty="0"/>
              </a:p>
            </p:txBody>
          </p:sp>
          <p:sp>
            <p:nvSpPr>
              <p:cNvPr id="86" name="TextBox 85">
                <a:extLst>
                  <a:ext uri="{FF2B5EF4-FFF2-40B4-BE49-F238E27FC236}">
                    <a16:creationId xmlns:a16="http://schemas.microsoft.com/office/drawing/2014/main" id="{9683515C-C89F-D92C-8A19-6BAE4F60F3AA}"/>
                  </a:ext>
                </a:extLst>
              </p:cNvPr>
              <p:cNvSpPr txBox="1"/>
              <p:nvPr/>
            </p:nvSpPr>
            <p:spPr>
              <a:xfrm>
                <a:off x="4153681" y="4865029"/>
                <a:ext cx="1054085" cy="138499"/>
              </a:xfrm>
              <a:prstGeom prst="rect">
                <a:avLst/>
              </a:prstGeom>
              <a:noFill/>
            </p:spPr>
            <p:txBody>
              <a:bodyPr wrap="square" lIns="0" tIns="0" rIns="0" bIns="0" rtlCol="0">
                <a:spAutoFit/>
              </a:bodyPr>
              <a:lstStyle/>
              <a:p>
                <a:pPr algn="l"/>
                <a:r>
                  <a:rPr lang="en-US" sz="900" dirty="0"/>
                  <a:t>Accelerator HWC</a:t>
                </a:r>
                <a:endParaRPr lang="en-GB" sz="900" dirty="0"/>
              </a:p>
            </p:txBody>
          </p:sp>
          <p:sp>
            <p:nvSpPr>
              <p:cNvPr id="87" name="TextBox 86">
                <a:extLst>
                  <a:ext uri="{FF2B5EF4-FFF2-40B4-BE49-F238E27FC236}">
                    <a16:creationId xmlns:a16="http://schemas.microsoft.com/office/drawing/2014/main" id="{51CDEE51-B4E5-DD0C-190F-09B2DD7A255F}"/>
                  </a:ext>
                </a:extLst>
              </p:cNvPr>
              <p:cNvSpPr txBox="1"/>
              <p:nvPr/>
            </p:nvSpPr>
            <p:spPr>
              <a:xfrm>
                <a:off x="4153681" y="5093434"/>
                <a:ext cx="1054085" cy="138499"/>
              </a:xfrm>
              <a:prstGeom prst="rect">
                <a:avLst/>
              </a:prstGeom>
              <a:noFill/>
            </p:spPr>
            <p:txBody>
              <a:bodyPr wrap="square" lIns="0" tIns="0" rIns="0" bIns="0" rtlCol="0">
                <a:spAutoFit/>
              </a:bodyPr>
              <a:lstStyle/>
              <a:p>
                <a:pPr algn="l"/>
                <a:r>
                  <a:rPr lang="en-US" sz="900" dirty="0"/>
                  <a:t>TI HWC</a:t>
                </a:r>
                <a:endParaRPr lang="en-GB" sz="900" dirty="0"/>
              </a:p>
            </p:txBody>
          </p:sp>
        </p:grpSp>
        <p:sp>
          <p:nvSpPr>
            <p:cNvPr id="13" name="FCCee_Planning_2023_432">
              <a:extLst>
                <a:ext uri="{FF2B5EF4-FFF2-40B4-BE49-F238E27FC236}">
                  <a16:creationId xmlns:a16="http://schemas.microsoft.com/office/drawing/2014/main" id="{E6731EA1-5283-9A0C-8412-1D3BC85FB96C}"/>
                </a:ext>
              </a:extLst>
            </p:cNvPr>
            <p:cNvSpPr/>
            <p:nvPr/>
          </p:nvSpPr>
          <p:spPr>
            <a:xfrm>
              <a:off x="2251152" y="4347691"/>
              <a:ext cx="345823" cy="45720"/>
            </a:xfrm>
            <a:prstGeom prst="diamond">
              <a:avLst/>
            </a:prstGeom>
            <a:solidFill>
              <a:srgbClr val="FF9933">
                <a:alpha val="90000"/>
              </a:srgbClr>
            </a:solidFill>
            <a:ln w="25400" cap="flat" cmpd="sng" algn="ctr">
              <a:solidFill>
                <a:srgbClr val="002060"/>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indent="0" algn="ctr"/>
              <a:endParaRPr lang="en-GB" sz="1000" b="0">
                <a:solidFill>
                  <a:srgbClr val="000000"/>
                </a:solidFill>
              </a:endParaRPr>
            </a:p>
          </p:txBody>
        </p:sp>
        <p:sp>
          <p:nvSpPr>
            <p:cNvPr id="14" name="FCCee_Planning_2023_419">
              <a:extLst>
                <a:ext uri="{FF2B5EF4-FFF2-40B4-BE49-F238E27FC236}">
                  <a16:creationId xmlns:a16="http://schemas.microsoft.com/office/drawing/2014/main" id="{3ACBAE3E-A4A4-E7F6-1775-CF11FCB1DEF1}"/>
                </a:ext>
              </a:extLst>
            </p:cNvPr>
            <p:cNvSpPr/>
            <p:nvPr/>
          </p:nvSpPr>
          <p:spPr>
            <a:xfrm>
              <a:off x="964636" y="4317065"/>
              <a:ext cx="264804" cy="45719"/>
            </a:xfrm>
            <a:prstGeom prst="diamond">
              <a:avLst/>
            </a:prstGeom>
            <a:solidFill>
              <a:srgbClr val="FF9933">
                <a:alpha val="90000"/>
              </a:srgbClr>
            </a:solidFill>
            <a:ln w="25400" cap="flat" cmpd="sng" algn="ctr">
              <a:solidFill>
                <a:srgbClr val="FF0000"/>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indent="0" algn="ctr"/>
              <a:endParaRPr lang="en-GB" sz="1000" b="0">
                <a:solidFill>
                  <a:srgbClr val="000000"/>
                </a:solidFill>
              </a:endParaRPr>
            </a:p>
          </p:txBody>
        </p:sp>
        <p:sp>
          <p:nvSpPr>
            <p:cNvPr id="68" name="TextBox 67">
              <a:extLst>
                <a:ext uri="{FF2B5EF4-FFF2-40B4-BE49-F238E27FC236}">
                  <a16:creationId xmlns:a16="http://schemas.microsoft.com/office/drawing/2014/main" id="{770EA258-0256-F1E7-F1B9-0DBC4C5CBAC3}"/>
                </a:ext>
              </a:extLst>
            </p:cNvPr>
            <p:cNvSpPr txBox="1"/>
            <p:nvPr/>
          </p:nvSpPr>
          <p:spPr>
            <a:xfrm>
              <a:off x="1306002" y="4251538"/>
              <a:ext cx="688260" cy="141873"/>
            </a:xfrm>
            <a:prstGeom prst="rect">
              <a:avLst/>
            </a:prstGeom>
            <a:noFill/>
          </p:spPr>
          <p:txBody>
            <a:bodyPr wrap="square" lIns="0" tIns="0" rIns="0" bIns="0" rtlCol="0">
              <a:spAutoFit/>
            </a:bodyPr>
            <a:lstStyle/>
            <a:p>
              <a:pPr algn="l"/>
              <a:r>
                <a:rPr lang="en-US" sz="900" dirty="0"/>
                <a:t>Shaft release</a:t>
              </a:r>
              <a:endParaRPr lang="en-GB" sz="900" dirty="0"/>
            </a:p>
          </p:txBody>
        </p:sp>
        <p:sp>
          <p:nvSpPr>
            <p:cNvPr id="69" name="TextBox 68">
              <a:extLst>
                <a:ext uri="{FF2B5EF4-FFF2-40B4-BE49-F238E27FC236}">
                  <a16:creationId xmlns:a16="http://schemas.microsoft.com/office/drawing/2014/main" id="{7E154F16-BA27-EDBA-BB29-B9ED71E4452C}"/>
                </a:ext>
              </a:extLst>
            </p:cNvPr>
            <p:cNvSpPr txBox="1"/>
            <p:nvPr/>
          </p:nvSpPr>
          <p:spPr>
            <a:xfrm>
              <a:off x="2656969" y="4293535"/>
              <a:ext cx="1054085" cy="138499"/>
            </a:xfrm>
            <a:prstGeom prst="rect">
              <a:avLst/>
            </a:prstGeom>
            <a:noFill/>
          </p:spPr>
          <p:txBody>
            <a:bodyPr wrap="square" lIns="0" tIns="0" rIns="0" bIns="0" rtlCol="0">
              <a:spAutoFit/>
            </a:bodyPr>
            <a:lstStyle/>
            <a:p>
              <a:pPr algn="l"/>
              <a:r>
                <a:rPr lang="en-US" sz="900" dirty="0"/>
                <a:t>First alcove release </a:t>
              </a:r>
              <a:endParaRPr lang="en-GB" sz="900" dirty="0"/>
            </a:p>
          </p:txBody>
        </p:sp>
      </p:grpSp>
      <p:sp>
        <p:nvSpPr>
          <p:cNvPr id="2" name="Slide Number Placeholder 2">
            <a:extLst>
              <a:ext uri="{FF2B5EF4-FFF2-40B4-BE49-F238E27FC236}">
                <a16:creationId xmlns:a16="http://schemas.microsoft.com/office/drawing/2014/main" id="{B6E55BC4-BC5D-F845-727A-1362BC16AA1E}"/>
              </a:ext>
            </a:extLst>
          </p:cNvPr>
          <p:cNvSpPr>
            <a:spLocks noGrp="1"/>
          </p:cNvSpPr>
          <p:nvPr>
            <p:ph type="sldNum" sz="quarter" idx="12"/>
          </p:nvPr>
        </p:nvSpPr>
        <p:spPr>
          <a:xfrm>
            <a:off x="11660401" y="69892"/>
            <a:ext cx="385972" cy="226761"/>
          </a:xfrm>
        </p:spPr>
        <p:txBody>
          <a:body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6</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282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ADD59-1574-F3E0-7717-B92A84BAAA6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47F3C29-213C-693A-7A8E-5014BA9540D0}"/>
              </a:ext>
            </a:extLst>
          </p:cNvPr>
          <p:cNvSpPr txBox="1">
            <a:spLocks/>
          </p:cNvSpPr>
          <p:nvPr/>
        </p:nvSpPr>
        <p:spPr>
          <a:xfrm>
            <a:off x="1" y="-27384"/>
            <a:ext cx="12191999" cy="860580"/>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ea typeface="+mj-ea"/>
                <a:cs typeface="+mj-cs"/>
              </a:rPr>
              <a:t>              FCC </a:t>
            </a:r>
            <a:r>
              <a:rPr lang="en-US" sz="3200" dirty="0"/>
              <a:t>Feasibility study report</a:t>
            </a:r>
            <a:endParaRPr kumimoji="0" lang="en-US" sz="3200" b="1" i="0" u="none" strike="noStrike" kern="0" cap="none" spc="0" normalizeH="0" baseline="0" noProof="0" dirty="0">
              <a:ln>
                <a:noFill/>
              </a:ln>
              <a:solidFill>
                <a:srgbClr val="FFFF00"/>
              </a:solidFill>
              <a:effectLst/>
              <a:uLnTx/>
              <a:uFillTx/>
              <a:latin typeface="Arial"/>
              <a:ea typeface="+mj-ea"/>
              <a:cs typeface="+mj-cs"/>
            </a:endParaRPr>
          </a:p>
        </p:txBody>
      </p:sp>
      <p:pic>
        <p:nvPicPr>
          <p:cNvPr id="9" name="Picture 8" descr="A picture containing text&#10;&#10;Description automatically generated">
            <a:extLst>
              <a:ext uri="{FF2B5EF4-FFF2-40B4-BE49-F238E27FC236}">
                <a16:creationId xmlns:a16="http://schemas.microsoft.com/office/drawing/2014/main" id="{FAFA78EF-EBD5-426E-B355-0AB636A63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6" y="108664"/>
            <a:ext cx="2046444" cy="724532"/>
          </a:xfrm>
          <a:prstGeom prst="rect">
            <a:avLst/>
          </a:prstGeom>
        </p:spPr>
      </p:pic>
      <p:sp>
        <p:nvSpPr>
          <p:cNvPr id="4" name="Text Placeholder 5">
            <a:extLst>
              <a:ext uri="{FF2B5EF4-FFF2-40B4-BE49-F238E27FC236}">
                <a16:creationId xmlns:a16="http://schemas.microsoft.com/office/drawing/2014/main" id="{14867BA5-0571-6675-776A-41F5B91A4D89}"/>
              </a:ext>
            </a:extLst>
          </p:cNvPr>
          <p:cNvSpPr txBox="1">
            <a:spLocks/>
          </p:cNvSpPr>
          <p:nvPr/>
        </p:nvSpPr>
        <p:spPr>
          <a:xfrm>
            <a:off x="1324199" y="2362585"/>
            <a:ext cx="4023000" cy="3088800"/>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Volume 1: Physics and Experiments</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Physics case, detector requirements and concepts, software and computing, energy calibration, polarisation, monochromatisation, community building.</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Volume 2: The integrated project</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Particle accelerators, technical infrastructures and safety.</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Volume 3: Implementation</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Civil engineering, territorial implementation, environmental aspect and sustainability/</a:t>
            </a:r>
            <a:endParaRPr kumimoji="0" lang="en-CH" sz="1400" b="0" i="0" u="none" strike="noStrike" kern="1200" cap="none" spc="0" normalizeH="0" baseline="0" noProof="0" dirty="0">
              <a:ln>
                <a:noFill/>
              </a:ln>
              <a:solidFill>
                <a:srgbClr val="0F124A"/>
              </a:solidFill>
              <a:effectLst/>
              <a:uLnTx/>
              <a:uFillTx/>
              <a:latin typeface="Arial"/>
              <a:ea typeface="+mn-ea"/>
              <a:cs typeface="+mn-cs"/>
            </a:endParaRPr>
          </a:p>
        </p:txBody>
      </p:sp>
      <p:sp>
        <p:nvSpPr>
          <p:cNvPr id="5" name="Text Placeholder 6">
            <a:extLst>
              <a:ext uri="{FF2B5EF4-FFF2-40B4-BE49-F238E27FC236}">
                <a16:creationId xmlns:a16="http://schemas.microsoft.com/office/drawing/2014/main" id="{C080FCAF-DD45-4D2A-5874-7D2232C670BF}"/>
              </a:ext>
            </a:extLst>
          </p:cNvPr>
          <p:cNvSpPr txBox="1">
            <a:spLocks/>
          </p:cNvSpPr>
          <p:nvPr/>
        </p:nvSpPr>
        <p:spPr>
          <a:xfrm>
            <a:off x="5664595" y="2362585"/>
            <a:ext cx="4413076" cy="33768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Other documents under preparation:</a:t>
            </a:r>
          </a:p>
          <a:p>
            <a:pPr marL="285750" marR="0" lvl="0" indent="-285750" algn="l" defTabSz="685800" rtl="0" eaLnBrk="1" fontAlgn="auto" latinLnBrk="0" hangingPunct="1">
              <a:lnSpc>
                <a:spcPct val="100000"/>
              </a:lnSpc>
              <a:spcBef>
                <a:spcPts val="788"/>
              </a:spcBef>
              <a:spcAft>
                <a:spcPts val="0"/>
              </a:spcAft>
              <a:buClrTx/>
              <a:buSzTx/>
              <a:buFont typeface="Arial" panose="020B0604020202020204" pitchFamily="34" charset="0"/>
              <a:buChar char="•"/>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Cost estimate and funding models</a:t>
            </a:r>
          </a:p>
          <a:p>
            <a:pPr marL="285750" marR="0" lvl="0" indent="-285750" algn="l" defTabSz="685800" rtl="0" eaLnBrk="1" fontAlgn="auto" latinLnBrk="0" hangingPunct="1">
              <a:lnSpc>
                <a:spcPct val="100000"/>
              </a:lnSpc>
              <a:spcBef>
                <a:spcPts val="788"/>
              </a:spcBef>
              <a:spcAft>
                <a:spcPts val="0"/>
              </a:spcAft>
              <a:buClrTx/>
              <a:buSzTx/>
              <a:buFont typeface="Arial" panose="020B0604020202020204" pitchFamily="34" charset="0"/>
              <a:buChar char="•"/>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Environmental reports </a:t>
            </a:r>
            <a:r>
              <a:rPr kumimoji="0" lang="en-CH" sz="1400" b="0" i="0" u="none" strike="noStrike" kern="1200" cap="none" spc="0" normalizeH="0" baseline="0" noProof="0">
                <a:ln>
                  <a:noFill/>
                </a:ln>
                <a:solidFill>
                  <a:srgbClr val="0F124A"/>
                </a:solidFill>
                <a:effectLst/>
                <a:uLnTx/>
                <a:uFillTx/>
                <a:latin typeface="Arial"/>
                <a:ea typeface="+mn-ea"/>
                <a:cs typeface="+mn-cs"/>
              </a:rPr>
              <a:t>volume I and II.</a:t>
            </a:r>
          </a:p>
          <a:p>
            <a:pPr marL="285750" marR="0" lvl="0" indent="-285750" algn="l" defTabSz="685800" rtl="0" eaLnBrk="1" fontAlgn="auto" latinLnBrk="0" hangingPunct="1">
              <a:lnSpc>
                <a:spcPct val="100000"/>
              </a:lnSpc>
              <a:spcBef>
                <a:spcPts val="788"/>
              </a:spcBef>
              <a:spcAft>
                <a:spcPts val="0"/>
              </a:spcAft>
              <a:buClrTx/>
              <a:buSzTx/>
              <a:buFont typeface="Arial" panose="020B0604020202020204" pitchFamily="34" charset="0"/>
              <a:buChar char="•"/>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Socio-economic impact study</a:t>
            </a:r>
          </a:p>
          <a:p>
            <a:pPr marL="285750" marR="0" lvl="0" indent="-285750" algn="l" defTabSz="685800" rtl="0" eaLnBrk="1" fontAlgn="auto" latinLnBrk="0" hangingPunct="1">
              <a:lnSpc>
                <a:spcPct val="100000"/>
              </a:lnSpc>
              <a:spcBef>
                <a:spcPts val="788"/>
              </a:spcBef>
              <a:spcAft>
                <a:spcPts val="0"/>
              </a:spcAft>
              <a:buClrTx/>
              <a:buSzTx/>
              <a:buFont typeface="Arial" panose="020B0604020202020204" pitchFamily="34" charset="0"/>
              <a:buChar char="•"/>
              <a:tabLst/>
              <a:defRPr/>
            </a:pPr>
            <a:r>
              <a:rPr kumimoji="0" lang="en-CH" sz="1400" b="1" i="0" u="none" strike="noStrike" kern="1200" cap="none" spc="0" normalizeH="0" baseline="0" noProof="0">
                <a:ln>
                  <a:noFill/>
                </a:ln>
                <a:solidFill>
                  <a:srgbClr val="0F124A"/>
                </a:solidFill>
                <a:effectLst/>
                <a:uLnTx/>
                <a:uFillTx/>
                <a:latin typeface="Arial"/>
                <a:ea typeface="+mn-ea"/>
                <a:cs typeface="+mn-cs"/>
              </a:rPr>
              <a:t>Territorial opportunities and constraints</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Volumes will be completed by 17 March 2025 for submission to the European Strategy Update by Monday 31st March, 2025.</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r>
              <a:rPr kumimoji="0" lang="en-CH" sz="1400" b="0" i="0" u="none" strike="noStrike" kern="1200" cap="none" spc="0" normalizeH="0" baseline="0" noProof="0">
                <a:ln>
                  <a:noFill/>
                </a:ln>
                <a:solidFill>
                  <a:srgbClr val="0F124A"/>
                </a:solidFill>
                <a:effectLst/>
                <a:uLnTx/>
                <a:uFillTx/>
                <a:latin typeface="Arial"/>
                <a:ea typeface="+mn-ea"/>
                <a:cs typeface="+mn-cs"/>
              </a:rPr>
              <a:t>Volumes 1 to 3 will be </a:t>
            </a:r>
            <a:r>
              <a:rPr kumimoji="0" lang="en-CH" sz="1400" b="1" i="0" u="none" strike="noStrike" kern="1200" cap="none" spc="0" normalizeH="0" baseline="0" noProof="0">
                <a:ln>
                  <a:noFill/>
                </a:ln>
                <a:solidFill>
                  <a:srgbClr val="0F124A"/>
                </a:solidFill>
                <a:effectLst/>
                <a:uLnTx/>
                <a:uFillTx/>
                <a:latin typeface="Arial"/>
                <a:ea typeface="+mn-ea"/>
                <a:cs typeface="+mn-cs"/>
              </a:rPr>
              <a:t>published by Springer-Nature in the EPJ series</a:t>
            </a:r>
            <a:r>
              <a:rPr kumimoji="0" lang="en-CH" sz="1400" b="0" i="0" u="none" strike="noStrike" kern="1200" cap="none" spc="0" normalizeH="0" baseline="0" noProof="0">
                <a:ln>
                  <a:noFill/>
                </a:ln>
                <a:solidFill>
                  <a:srgbClr val="0F124A"/>
                </a:solidFill>
                <a:effectLst/>
                <a:uLnTx/>
                <a:uFillTx/>
                <a:latin typeface="Arial"/>
                <a:ea typeface="+mn-ea"/>
                <a:cs typeface="+mn-cs"/>
              </a:rPr>
              <a:t>: requires further reviews, copy editing and quality management to become valuable and lasting references for the community.</a:t>
            </a:r>
          </a:p>
          <a:p>
            <a:pPr marL="0" marR="0" lvl="0" indent="0" algn="l" defTabSz="685800" rtl="0" eaLnBrk="1" fontAlgn="auto" latinLnBrk="0" hangingPunct="1">
              <a:lnSpc>
                <a:spcPct val="100000"/>
              </a:lnSpc>
              <a:spcBef>
                <a:spcPts val="1388"/>
              </a:spcBef>
              <a:spcAft>
                <a:spcPts val="0"/>
              </a:spcAft>
              <a:buClrTx/>
              <a:buSzTx/>
              <a:buFont typeface="Arial" panose="020B0604020202020204" pitchFamily="34" charset="0"/>
              <a:buNone/>
              <a:tabLst/>
              <a:defRPr/>
            </a:pPr>
            <a:endParaRPr kumimoji="0" lang="en-CH" sz="1400" b="0" i="0" u="none" strike="noStrike" kern="1200" cap="none" spc="0" normalizeH="0" baseline="0" noProof="0" dirty="0">
              <a:ln>
                <a:noFill/>
              </a:ln>
              <a:solidFill>
                <a:srgbClr val="0F124A"/>
              </a:solidFill>
              <a:effectLst/>
              <a:uLnTx/>
              <a:uFillTx/>
              <a:latin typeface="Arial"/>
              <a:ea typeface="+mn-ea"/>
              <a:cs typeface="+mn-cs"/>
            </a:endParaRPr>
          </a:p>
        </p:txBody>
      </p:sp>
      <p:sp>
        <p:nvSpPr>
          <p:cNvPr id="16" name="Title 4">
            <a:extLst>
              <a:ext uri="{FF2B5EF4-FFF2-40B4-BE49-F238E27FC236}">
                <a16:creationId xmlns:a16="http://schemas.microsoft.com/office/drawing/2014/main" id="{D6DEC0D3-8AB3-15B8-CA0A-BA17506F26B6}"/>
              </a:ext>
            </a:extLst>
          </p:cNvPr>
          <p:cNvSpPr txBox="1">
            <a:spLocks/>
          </p:cNvSpPr>
          <p:nvPr/>
        </p:nvSpPr>
        <p:spPr>
          <a:xfrm>
            <a:off x="746041" y="969244"/>
            <a:ext cx="10485175" cy="804066"/>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CH" sz="3000" b="0" i="0" u="none" strike="noStrike" kern="1200" cap="none" spc="0" normalizeH="0" baseline="0" noProof="0" dirty="0">
                <a:ln>
                  <a:noFill/>
                </a:ln>
                <a:solidFill>
                  <a:srgbClr val="0F124A"/>
                </a:solidFill>
                <a:effectLst/>
                <a:uLnTx/>
                <a:uFillTx/>
                <a:latin typeface="Arial"/>
                <a:ea typeface="+mj-ea"/>
                <a:cs typeface="+mj-cs"/>
              </a:rPr>
              <a:t>3 report volumes are inputs for the Update of the European Strategy for Particle Physics</a:t>
            </a:r>
          </a:p>
        </p:txBody>
      </p:sp>
      <p:sp>
        <p:nvSpPr>
          <p:cNvPr id="17" name="Slide Number Placeholder 2">
            <a:extLst>
              <a:ext uri="{FF2B5EF4-FFF2-40B4-BE49-F238E27FC236}">
                <a16:creationId xmlns:a16="http://schemas.microsoft.com/office/drawing/2014/main" id="{250DBCD1-CA4B-1873-50C2-08A4564AF167}"/>
              </a:ext>
            </a:extLst>
          </p:cNvPr>
          <p:cNvSpPr>
            <a:spLocks noGrp="1"/>
          </p:cNvSpPr>
          <p:nvPr>
            <p:ph type="sldNum" sz="quarter" idx="12"/>
          </p:nvPr>
        </p:nvSpPr>
        <p:spPr>
          <a:xfrm>
            <a:off x="11660401" y="69892"/>
            <a:ext cx="385972" cy="226761"/>
          </a:xfrm>
        </p:spPr>
        <p:txBody>
          <a:bodyPr/>
          <a:lstStyle/>
          <a:p>
            <a:pPr marL="0" marR="0" lvl="0" indent="0" algn="r" defTabSz="914280" rtl="0" eaLnBrk="1" fontAlgn="auto" latinLnBrk="0" hangingPunct="1">
              <a:lnSpc>
                <a:spcPts val="1651"/>
              </a:lnSpc>
              <a:spcBef>
                <a:spcPts val="0"/>
              </a:spcBef>
              <a:spcAft>
                <a:spcPts val="0"/>
              </a:spcAft>
              <a:buClrTx/>
              <a:buSzTx/>
              <a:buFontTx/>
              <a:buNone/>
              <a:tabLst/>
              <a:defRPr/>
            </a:pPr>
            <a:fld id="{88A1DFE4-5FC5-43BD-BB7E-75EAD82B965F}" type="slidenum">
              <a:rPr kumimoji="0" lang="en-US" sz="1067" b="0" i="0" u="none" strike="noStrike" kern="1200" cap="none" spc="0" normalizeH="0" baseline="0" noProof="0">
                <a:ln>
                  <a:noFill/>
                </a:ln>
                <a:solidFill>
                  <a:srgbClr val="FFFFFF"/>
                </a:solidFill>
                <a:effectLst/>
                <a:uLnTx/>
                <a:uFillTx/>
                <a:latin typeface="Arial"/>
                <a:ea typeface="+mn-ea"/>
                <a:cs typeface="+mn-cs"/>
              </a:rPr>
              <a:pPr marL="0" marR="0" lvl="0" indent="0" algn="r" defTabSz="914280" rtl="0" eaLnBrk="1" fontAlgn="auto" latinLnBrk="0" hangingPunct="1">
                <a:lnSpc>
                  <a:spcPts val="1651"/>
                </a:lnSpc>
                <a:spcBef>
                  <a:spcPts val="0"/>
                </a:spcBef>
                <a:spcAft>
                  <a:spcPts val="0"/>
                </a:spcAft>
                <a:buClrTx/>
                <a:buSzTx/>
                <a:buFontTx/>
                <a:buNone/>
                <a:tabLst/>
                <a:defRPr/>
              </a:pPr>
              <a:t>7</a:t>
            </a:fld>
            <a:endParaRPr kumimoji="0" lang="en-US" sz="1067"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2271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B92BA2-7014-2806-D7F9-A74439CBF4C6}"/>
              </a:ext>
            </a:extLst>
          </p:cNvPr>
          <p:cNvSpPr>
            <a:spLocks noGrp="1"/>
          </p:cNvSpPr>
          <p:nvPr>
            <p:ph type="ctrTitle"/>
          </p:nvPr>
        </p:nvSpPr>
        <p:spPr/>
        <p:txBody>
          <a:bodyPr/>
          <a:lstStyle/>
          <a:p>
            <a:r>
              <a:rPr lang="en-CH" dirty="0"/>
              <a:t>Subsurface investigations</a:t>
            </a:r>
          </a:p>
        </p:txBody>
      </p:sp>
      <p:sp>
        <p:nvSpPr>
          <p:cNvPr id="3" name="Slide Number Placeholder 2">
            <a:extLst>
              <a:ext uri="{FF2B5EF4-FFF2-40B4-BE49-F238E27FC236}">
                <a16:creationId xmlns:a16="http://schemas.microsoft.com/office/drawing/2014/main" id="{857279D8-31F2-5712-9AF7-821A13F34154}"/>
              </a:ext>
            </a:extLst>
          </p:cNvPr>
          <p:cNvSpPr>
            <a:spLocks noGrp="1"/>
          </p:cNvSpPr>
          <p:nvPr>
            <p:ph type="sldNum" sz="quarter" idx="12"/>
          </p:nvPr>
        </p:nvSpPr>
        <p:spPr/>
        <p:txBody>
          <a:bodyPr/>
          <a:lstStyle/>
          <a:p>
            <a:pPr defTabSz="914280"/>
            <a:fld id="{88A1DFE4-5FC5-43BD-BB7E-75EAD82B965F}" type="slidenum">
              <a:rPr lang="en-US">
                <a:solidFill>
                  <a:srgbClr val="FFFFFF"/>
                </a:solidFill>
                <a:latin typeface="Arial"/>
              </a:rPr>
              <a:pPr defTabSz="914280"/>
              <a:t>8</a:t>
            </a:fld>
            <a:endParaRPr lang="en-US" dirty="0">
              <a:solidFill>
                <a:srgbClr val="FFFFFF"/>
              </a:solidFill>
              <a:latin typeface="Arial"/>
            </a:endParaRPr>
          </a:p>
        </p:txBody>
      </p:sp>
    </p:spTree>
    <p:extLst>
      <p:ext uri="{BB962C8B-B14F-4D97-AF65-F5344CB8AC3E}">
        <p14:creationId xmlns:p14="http://schemas.microsoft.com/office/powerpoint/2010/main" val="3321616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86F2F8-5F74-6D77-E82A-57FC018D42A6}"/>
              </a:ext>
            </a:extLst>
          </p:cNvPr>
          <p:cNvSpPr>
            <a:spLocks noGrp="1"/>
          </p:cNvSpPr>
          <p:nvPr>
            <p:ph type="sldNum" sz="quarter" idx="10"/>
          </p:nvPr>
        </p:nvSpPr>
        <p:spPr/>
        <p:txBody>
          <a:bodyPr/>
          <a:lstStyle/>
          <a:p>
            <a:pPr defTabSz="914280"/>
            <a:fld id="{88A1DFE4-5FC5-43BD-BB7E-75EAD82B965F}" type="slidenum">
              <a:rPr lang="en-US">
                <a:solidFill>
                  <a:srgbClr val="FFFFFF"/>
                </a:solidFill>
                <a:latin typeface="Arial"/>
              </a:rPr>
              <a:pPr defTabSz="914280"/>
              <a:t>9</a:t>
            </a:fld>
            <a:endParaRPr lang="en-US" dirty="0">
              <a:solidFill>
                <a:srgbClr val="FFFFFF"/>
              </a:solidFill>
              <a:latin typeface="Arial"/>
            </a:endParaRPr>
          </a:p>
        </p:txBody>
      </p:sp>
      <p:sp>
        <p:nvSpPr>
          <p:cNvPr id="6" name="Text Placeholder 5">
            <a:extLst>
              <a:ext uri="{FF2B5EF4-FFF2-40B4-BE49-F238E27FC236}">
                <a16:creationId xmlns:a16="http://schemas.microsoft.com/office/drawing/2014/main" id="{46CFA169-4B05-AD4D-4F9B-026F8D5A0EF9}"/>
              </a:ext>
            </a:extLst>
          </p:cNvPr>
          <p:cNvSpPr>
            <a:spLocks noGrp="1"/>
          </p:cNvSpPr>
          <p:nvPr>
            <p:ph type="body" sz="quarter" idx="12"/>
          </p:nvPr>
        </p:nvSpPr>
        <p:spPr>
          <a:xfrm>
            <a:off x="143339" y="1508787"/>
            <a:ext cx="6720747" cy="4416491"/>
          </a:xfrm>
        </p:spPr>
        <p:txBody>
          <a:bodyPr/>
          <a:lstStyle/>
          <a:p>
            <a:pPr>
              <a:lnSpc>
                <a:spcPct val="100000"/>
              </a:lnSpc>
            </a:pPr>
            <a:r>
              <a:rPr lang="en-CH" b="0" dirty="0"/>
              <a:t>Continusouly incoming results of initial subsurface investigations in areas with lack of information or particular challenges:</a:t>
            </a:r>
          </a:p>
          <a:p>
            <a:pPr marL="380990" indent="-380990">
              <a:lnSpc>
                <a:spcPct val="100000"/>
              </a:lnSpc>
              <a:buFont typeface="Arial" panose="020B0604020202020204" pitchFamily="34" charset="0"/>
              <a:buChar char="•"/>
            </a:pPr>
            <a:r>
              <a:rPr lang="en-CH" b="0" dirty="0"/>
              <a:t>optimise alignment depth and inclination.</a:t>
            </a:r>
          </a:p>
          <a:p>
            <a:pPr marL="380990" indent="-380990">
              <a:lnSpc>
                <a:spcPct val="100000"/>
              </a:lnSpc>
              <a:buFont typeface="Arial" panose="020B0604020202020204" pitchFamily="34" charset="0"/>
              <a:buChar char="•"/>
            </a:pPr>
            <a:r>
              <a:rPr lang="en-CH" b="0" dirty="0"/>
              <a:t>get a better understanding for the choice of the most adapted construction techniques.</a:t>
            </a:r>
          </a:p>
          <a:p>
            <a:pPr marL="380990" indent="-380990">
              <a:lnSpc>
                <a:spcPct val="100000"/>
              </a:lnSpc>
              <a:buFont typeface="Arial" panose="020B0604020202020204" pitchFamily="34" charset="0"/>
              <a:buChar char="•"/>
            </a:pPr>
            <a:r>
              <a:rPr lang="en-GB" b="0" dirty="0"/>
              <a:t>Increase the cost reliability and control.</a:t>
            </a:r>
          </a:p>
          <a:p>
            <a:pPr marL="380990" indent="-380990">
              <a:lnSpc>
                <a:spcPct val="100000"/>
              </a:lnSpc>
              <a:buFont typeface="Arial" panose="020B0604020202020204" pitchFamily="34" charset="0"/>
              <a:buChar char="•"/>
            </a:pPr>
            <a:r>
              <a:rPr lang="en-GB" b="0" dirty="0"/>
              <a:t>Gain experience with permitting and environmental impact assessments and associated schedule management.</a:t>
            </a:r>
          </a:p>
          <a:p>
            <a:pPr marL="380990" indent="-380990">
              <a:lnSpc>
                <a:spcPct val="100000"/>
              </a:lnSpc>
              <a:buFont typeface="Arial" panose="020B0604020202020204" pitchFamily="34" charset="0"/>
              <a:buChar char="•"/>
            </a:pPr>
            <a:r>
              <a:rPr lang="en-GB" b="0" dirty="0"/>
              <a:t>Prepare the project for subsequent, more detailed subsurface investigations.</a:t>
            </a:r>
            <a:endParaRPr lang="en-CH" b="0" dirty="0"/>
          </a:p>
        </p:txBody>
      </p:sp>
      <p:sp>
        <p:nvSpPr>
          <p:cNvPr id="5" name="Title 4">
            <a:extLst>
              <a:ext uri="{FF2B5EF4-FFF2-40B4-BE49-F238E27FC236}">
                <a16:creationId xmlns:a16="http://schemas.microsoft.com/office/drawing/2014/main" id="{DF5F0318-8EE9-50C3-C293-5FEABB4C3C0F}"/>
              </a:ext>
            </a:extLst>
          </p:cNvPr>
          <p:cNvSpPr>
            <a:spLocks noGrp="1"/>
          </p:cNvSpPr>
          <p:nvPr>
            <p:ph type="title"/>
          </p:nvPr>
        </p:nvSpPr>
        <p:spPr>
          <a:xfrm>
            <a:off x="143339" y="644691"/>
            <a:ext cx="11952651" cy="1072088"/>
          </a:xfrm>
        </p:spPr>
        <p:txBody>
          <a:bodyPr/>
          <a:lstStyle/>
          <a:p>
            <a:r>
              <a:rPr lang="en-CH" dirty="0"/>
              <a:t>Key achievement: start of subsurface investigations</a:t>
            </a:r>
          </a:p>
        </p:txBody>
      </p:sp>
      <p:pic>
        <p:nvPicPr>
          <p:cNvPr id="8" name="Picture 7">
            <a:extLst>
              <a:ext uri="{FF2B5EF4-FFF2-40B4-BE49-F238E27FC236}">
                <a16:creationId xmlns:a16="http://schemas.microsoft.com/office/drawing/2014/main" id="{E4253223-D0F5-A357-89DF-7D8A446D43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4085" y="1506316"/>
            <a:ext cx="4975736" cy="5037419"/>
          </a:xfrm>
          <a:prstGeom prst="rect">
            <a:avLst/>
          </a:prstGeom>
        </p:spPr>
      </p:pic>
      <p:sp>
        <p:nvSpPr>
          <p:cNvPr id="11" name="TextBox 10">
            <a:extLst>
              <a:ext uri="{FF2B5EF4-FFF2-40B4-BE49-F238E27FC236}">
                <a16:creationId xmlns:a16="http://schemas.microsoft.com/office/drawing/2014/main" id="{5452C313-A57E-F595-9DBC-32179DBA30AF}"/>
              </a:ext>
            </a:extLst>
          </p:cNvPr>
          <p:cNvSpPr txBox="1"/>
          <p:nvPr/>
        </p:nvSpPr>
        <p:spPr>
          <a:xfrm>
            <a:off x="143339" y="6021288"/>
            <a:ext cx="6720747" cy="666977"/>
          </a:xfrm>
          <a:prstGeom prst="rect">
            <a:avLst/>
          </a:prstGeom>
          <a:noFill/>
        </p:spPr>
        <p:txBody>
          <a:bodyPr wrap="square" rtlCol="0">
            <a:spAutoFit/>
          </a:bodyPr>
          <a:lstStyle/>
          <a:p>
            <a:pPr defTabSz="914280"/>
            <a:r>
              <a:rPr lang="en-GB" sz="1867" b="1" dirty="0">
                <a:solidFill>
                  <a:srgbClr val="0F124A"/>
                </a:solidFill>
                <a:latin typeface="Arial"/>
              </a:rPr>
              <a:t>28 boreholes between 10/24 and 12/25</a:t>
            </a:r>
          </a:p>
          <a:p>
            <a:pPr defTabSz="914280"/>
            <a:r>
              <a:rPr lang="en-GB" sz="1867" b="1" dirty="0">
                <a:solidFill>
                  <a:srgbClr val="0F124A"/>
                </a:solidFill>
                <a:latin typeface="Arial"/>
              </a:rPr>
              <a:t>80 km of geophysics between 10/24 and 10/25</a:t>
            </a:r>
          </a:p>
        </p:txBody>
      </p:sp>
    </p:spTree>
    <p:extLst>
      <p:ext uri="{BB962C8B-B14F-4D97-AF65-F5344CB8AC3E}">
        <p14:creationId xmlns:p14="http://schemas.microsoft.com/office/powerpoint/2010/main" val="1071169988"/>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11.xml><?xml version="1.0" encoding="utf-8"?>
<a:theme xmlns:a="http://schemas.openxmlformats.org/drawingml/2006/main" name="1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12.xml><?xml version="1.0" encoding="utf-8"?>
<a:theme xmlns:a="http://schemas.openxmlformats.org/drawingml/2006/main" name="Titleslides, Conclusion">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FCC-template.potx" id="{61BC17D5-F2D1-4022-BE42-46346C78B90B}" vid="{D39DB606-C1EC-4187-964F-4A57669AE4E6}"/>
    </a:ext>
  </a:extLst>
</a:theme>
</file>

<file path=ppt/theme/theme13.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3.xml><?xml version="1.0" encoding="utf-8"?>
<a:theme xmlns:a="http://schemas.openxmlformats.org/drawingml/2006/main" name="6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6.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7.xml><?xml version="1.0" encoding="utf-8"?>
<a:theme xmlns:a="http://schemas.openxmlformats.org/drawingml/2006/main" name="4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8.xml><?xml version="1.0" encoding="utf-8"?>
<a:theme xmlns:a="http://schemas.openxmlformats.org/drawingml/2006/main" name="7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46517</TotalTime>
  <Words>4000</Words>
  <Application>Microsoft Office PowerPoint</Application>
  <PresentationFormat>Widescreen</PresentationFormat>
  <Paragraphs>728</Paragraphs>
  <Slides>59</Slides>
  <Notes>12</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59</vt:i4>
      </vt:variant>
    </vt:vector>
  </HeadingPairs>
  <TitlesOfParts>
    <vt:vector size="87" baseType="lpstr">
      <vt:lpstr>Arial</vt:lpstr>
      <vt:lpstr>Avenir Book</vt:lpstr>
      <vt:lpstr>Calibri</vt:lpstr>
      <vt:lpstr>Calibri Light</vt:lpstr>
      <vt:lpstr>Cambria Math</vt:lpstr>
      <vt:lpstr>Century Gothic</vt:lpstr>
      <vt:lpstr>Gotham HTF</vt:lpstr>
      <vt:lpstr>Gotham HTF Book</vt:lpstr>
      <vt:lpstr>Gotham HTF Medium</vt:lpstr>
      <vt:lpstr>Police système Courant</vt:lpstr>
      <vt:lpstr>Symbol</vt:lpstr>
      <vt:lpstr>Times New Roman</vt:lpstr>
      <vt:lpstr>Verdana</vt:lpstr>
      <vt:lpstr>Wingdings</vt:lpstr>
      <vt:lpstr>Zapf Dingbats</vt:lpstr>
      <vt:lpstr>3_Office Theme</vt:lpstr>
      <vt:lpstr>Content Slides - Deep Blue</vt:lpstr>
      <vt:lpstr>6_FC5643-CERN3027 - Scale of contributions</vt:lpstr>
      <vt:lpstr>Custom Design</vt:lpstr>
      <vt:lpstr>2_Content Slides - Deep Blue</vt:lpstr>
      <vt:lpstr>3_Content Slides - Deep Blue</vt:lpstr>
      <vt:lpstr>4_Content Slides - Deep Blue</vt:lpstr>
      <vt:lpstr>7_FC5643-CERN3027 - Scale of contributions</vt:lpstr>
      <vt:lpstr>11_Office Theme</vt:lpstr>
      <vt:lpstr>14_Content Slides - Deep Blue</vt:lpstr>
      <vt:lpstr>13_Content Slides - Deep Blue</vt:lpstr>
      <vt:lpstr>Titleslides, Conclusion</vt:lpstr>
      <vt:lpstr>1_Content Slides - Deep Blue</vt:lpstr>
      <vt:lpstr>PowerPoint Presentation</vt:lpstr>
      <vt:lpstr>Feasibility study completion</vt:lpstr>
      <vt:lpstr>PowerPoint Presentation</vt:lpstr>
      <vt:lpstr>PowerPoint Presentation</vt:lpstr>
      <vt:lpstr>PowerPoint Presentation</vt:lpstr>
      <vt:lpstr>PowerPoint Presentation</vt:lpstr>
      <vt:lpstr>PowerPoint Presentation</vt:lpstr>
      <vt:lpstr>Subsurface investigations</vt:lpstr>
      <vt:lpstr>Key achievement: start of subsurface investigations</vt:lpstr>
      <vt:lpstr>Advancement by December 2024</vt:lpstr>
      <vt:lpstr>Planning for March 2025</vt:lpstr>
      <vt:lpstr>Geotechnical investigations: impressions</vt:lpstr>
      <vt:lpstr>Geophysical investigations and limestone cores</vt:lpstr>
      <vt:lpstr>Sustainability</vt:lpstr>
      <vt:lpstr>Land consumption</vt:lpstr>
      <vt:lpstr>Construction carbon footprint:  530 000 tCO2(eq)</vt:lpstr>
      <vt:lpstr>Excavated materials management challenge</vt:lpstr>
      <vt:lpstr>Identified credible re-use pathways being studied</vt:lpstr>
      <vt:lpstr>OpenSkyLab</vt:lpstr>
      <vt:lpstr>OpenSkyLab status and progress</vt:lpstr>
      <vt:lpstr>Surface sites</vt:lpstr>
      <vt:lpstr>Concurrent : engineering &amp; architecture concepts</vt:lpstr>
      <vt:lpstr>Societal acceptance is different than in the past</vt:lpstr>
      <vt:lpstr>Toolkit for dialogue based on existing projects</vt:lpstr>
      <vt:lpstr>Toolkit for dialogue based on existing projects</vt:lpstr>
      <vt:lpstr>PowerPoint Presentation</vt:lpstr>
      <vt:lpstr>PowerPoint Presentation</vt:lpstr>
      <vt:lpstr>Accelerator design</vt:lpstr>
      <vt:lpstr>PowerPoint Presentation</vt:lpstr>
      <vt:lpstr>PowerPoint Presentation</vt:lpstr>
      <vt:lpstr>PowerPoint Presentation</vt:lpstr>
      <vt:lpstr>PowerPoint Presentation</vt:lpstr>
      <vt:lpstr>PowerPoint Presentation</vt:lpstr>
      <vt:lpstr>Opportunities to exploit the facility</vt:lpstr>
      <vt:lpstr>PowerPoint Presentation</vt:lpstr>
      <vt:lpstr>PowerPoint Presentation</vt:lpstr>
      <vt:lpstr>PowerPoint Presentation</vt:lpstr>
      <vt:lpstr>Collaboration</vt:lpstr>
      <vt:lpstr>PowerPoint Presentation</vt:lpstr>
      <vt:lpstr>FCC collaboration members in the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Procurement handbook</vt:lpstr>
      <vt:lpstr>Procurement handbook</vt:lpstr>
      <vt:lpstr>Shopping list</vt:lpstr>
      <vt:lpstr>Procurement handbook</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Jean-Paul Burnet</cp:lastModifiedBy>
  <cp:revision>327</cp:revision>
  <cp:lastPrinted>2024-02-13T10:11:46Z</cp:lastPrinted>
  <dcterms:created xsi:type="dcterms:W3CDTF">2022-11-04T23:51:03Z</dcterms:created>
  <dcterms:modified xsi:type="dcterms:W3CDTF">2025-01-15T13:11:48Z</dcterms:modified>
</cp:coreProperties>
</file>