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</p:sldMasterIdLst>
  <p:notesMasterIdLst>
    <p:notesMasterId r:id="rId34"/>
  </p:notesMasterIdLst>
  <p:handoutMasterIdLst>
    <p:handoutMasterId r:id="rId35"/>
  </p:handoutMasterIdLst>
  <p:sldIdLst>
    <p:sldId id="271" r:id="rId2"/>
    <p:sldId id="5820" r:id="rId3"/>
    <p:sldId id="2813" r:id="rId4"/>
    <p:sldId id="5819" r:id="rId5"/>
    <p:sldId id="3843" r:id="rId6"/>
    <p:sldId id="5805" r:id="rId7"/>
    <p:sldId id="21220" r:id="rId8"/>
    <p:sldId id="5021" r:id="rId9"/>
    <p:sldId id="5823" r:id="rId10"/>
    <p:sldId id="1723" r:id="rId11"/>
    <p:sldId id="1724" r:id="rId12"/>
    <p:sldId id="1726" r:id="rId13"/>
    <p:sldId id="5023" r:id="rId14"/>
    <p:sldId id="2840" r:id="rId15"/>
    <p:sldId id="5818" r:id="rId16"/>
    <p:sldId id="3824" r:id="rId17"/>
    <p:sldId id="21210" r:id="rId18"/>
    <p:sldId id="21211" r:id="rId19"/>
    <p:sldId id="21221" r:id="rId20"/>
    <p:sldId id="21214" r:id="rId21"/>
    <p:sldId id="21216" r:id="rId22"/>
    <p:sldId id="21212" r:id="rId23"/>
    <p:sldId id="21218" r:id="rId24"/>
    <p:sldId id="21223" r:id="rId25"/>
    <p:sldId id="21222" r:id="rId26"/>
    <p:sldId id="21217" r:id="rId27"/>
    <p:sldId id="327" r:id="rId28"/>
    <p:sldId id="265" r:id="rId29"/>
    <p:sldId id="5798" r:id="rId30"/>
    <p:sldId id="3791" r:id="rId31"/>
    <p:sldId id="3846" r:id="rId32"/>
    <p:sldId id="5809" r:id="rId33"/>
  </p:sldIdLst>
  <p:sldSz cx="12192000" cy="6858000"/>
  <p:notesSz cx="6858000" cy="9239250"/>
  <p:embeddedFontLst>
    <p:embeddedFont>
      <p:font typeface="Amasis MT Pro" panose="02040504050005020304" pitchFamily="18" charset="0"/>
      <p:regular r:id="rId36"/>
      <p:bold r:id="rId37"/>
      <p:italic r:id="rId38"/>
      <p:boldItalic r:id="rId39"/>
    </p:embeddedFont>
    <p:embeddedFont>
      <p:font typeface="Amasis MT Pro Black" panose="02040A04050005020304" pitchFamily="18" charset="0"/>
      <p:bold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Helvetica" panose="020B0604020202020204" pitchFamily="34" charset="0"/>
      <p:regular r:id="rId50"/>
      <p:bold r:id="rId51"/>
      <p:italic r:id="rId52"/>
      <p:boldItalic r:id="rId53"/>
    </p:embeddedFont>
    <p:embeddedFont>
      <p:font typeface="Rockwell Nova Cond" panose="02060506020205020403" pitchFamily="18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AF0000"/>
    <a:srgbClr val="BF2B45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760" autoAdjust="0"/>
    <p:restoredTop sz="86218" autoAdjust="0"/>
  </p:normalViewPr>
  <p:slideViewPr>
    <p:cSldViewPr>
      <p:cViewPr varScale="1">
        <p:scale>
          <a:sx n="58" d="100"/>
          <a:sy n="58" d="100"/>
        </p:scale>
        <p:origin x="63" y="162"/>
      </p:cViewPr>
      <p:guideLst>
        <p:guide orient="horz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866"/>
    </p:cViewPr>
  </p:sorterViewPr>
  <p:notesViewPr>
    <p:cSldViewPr showGuides="1">
      <p:cViewPr varScale="1">
        <p:scale>
          <a:sx n="56" d="100"/>
          <a:sy n="56" d="100"/>
        </p:scale>
        <p:origin x="-2532" y="-96"/>
      </p:cViewPr>
      <p:guideLst>
        <p:guide orient="horz" pos="291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76E-45AC-B1D8-E2AAE964C7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676E-45AC-B1D8-E2AAE964C7C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76E-45AC-B1D8-E2AAE964C7C7}"/>
              </c:ext>
            </c:extLst>
          </c:dPt>
          <c:dLbls>
            <c:dLbl>
              <c:idx val="0"/>
              <c:layout>
                <c:manualLayout>
                  <c:x val="8.7586252805355758E-2"/>
                  <c:y val="3.80990858444000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Scientists</a:t>
                    </a:r>
                  </a:p>
                  <a:p>
                    <a:pPr>
                      <a:defRPr sz="280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sz="2800" dirty="0">
                        <a:solidFill>
                          <a:srgbClr val="0033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~500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0033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76E-45AC-B1D8-E2AAE964C7C7}"/>
                </c:ext>
              </c:extLst>
            </c:dLbl>
            <c:dLbl>
              <c:idx val="1"/>
              <c:layout>
                <c:manualLayout>
                  <c:x val="1.9689984404123308E-2"/>
                  <c:y val="-4.842188770442562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Engineers 700-900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844202898550726"/>
                      <c:h val="0.2451659696396832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676E-45AC-B1D8-E2AAE964C7C7}"/>
                </c:ext>
              </c:extLst>
            </c:dLbl>
            <c:dLbl>
              <c:idx val="2"/>
              <c:layout>
                <c:manualLayout>
                  <c:x val="2.0596542280041166E-3"/>
                  <c:y val="-2.33429349777011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8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Technical</a:t>
                    </a:r>
                    <a:r>
                      <a:rPr lang="en-US" sz="2800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 Staff</a:t>
                    </a:r>
                    <a:endParaRPr lang="en-US" sz="2800" dirty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pPr>
                      <a:defRPr sz="280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sz="2800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1700-2200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69806763285025"/>
                      <c:h val="0.3080335289972877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676E-45AC-B1D8-E2AAE964C7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Scientists</c:v>
                </c:pt>
                <c:pt idx="1">
                  <c:v>Engineers</c:v>
                </c:pt>
                <c:pt idx="2">
                  <c:v>Tech./Ops.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500</c:v>
                </c:pt>
                <c:pt idx="1">
                  <c:v>800</c:v>
                </c:pt>
                <c:pt idx="2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E-45AC-B1D8-E2AAE964C7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A00E0-8A82-468F-9B2B-F8EB4AB6399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C4D65-DA11-4126-9556-9310B8956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77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F7AD5-1E06-481F-9C05-C3A40CB42C63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0838" y="693738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8644"/>
            <a:ext cx="5486400" cy="4157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22EF-CF13-4EA3-BA93-BBE40C153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5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2354">
              <a:defRPr/>
            </a:pPr>
            <a:fld id="{CAD08E57-B576-F641-BEA6-C3D752DF7F66}" type="slidenum">
              <a:rPr lang="en-US">
                <a:solidFill>
                  <a:prstClr val="black"/>
                </a:solidFill>
              </a:rPr>
              <a:pPr defTabSz="452354"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942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12192000" cy="1194329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3733800"/>
            <a:ext cx="10566400" cy="1219200"/>
          </a:xfrm>
        </p:spPr>
        <p:txBody>
          <a:bodyPr anchor="b"/>
          <a:lstStyle>
            <a:lvl1pPr algn="ctr">
              <a:defRPr sz="3600">
                <a:solidFill>
                  <a:srgbClr val="C8102E"/>
                </a:solidFill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34240"/>
            <a:ext cx="87376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0"/>
          <a:stretch/>
        </p:blipFill>
        <p:spPr>
          <a:xfrm>
            <a:off x="4344455" y="358251"/>
            <a:ext cx="3299890" cy="268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4"/>
            <a:ext cx="14710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12/13/2022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4281" y="6504214"/>
            <a:ext cx="7696012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Vladimir Shiltsev - Future Colliders R&amp;D Program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Shiltsev | US FCC Accel.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3ACA4-7EC0-495F-B33A-CA0C258A1E88}" type="datetime1">
              <a:rPr lang="en-US" smtClean="0"/>
              <a:t>1/15/2025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75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10464800" cy="464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D5C9-4CB4-4113-98A2-C3F1F4C5FEFD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828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981200"/>
            <a:ext cx="10138129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E83D-A279-4D29-84D3-77B6C10EAE89}" type="datetime1">
              <a:rPr lang="en-US" smtClean="0"/>
              <a:t>1/15/2025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600"/>
            <a:ext cx="10160000" cy="533400"/>
          </a:xfrm>
        </p:spPr>
        <p:txBody>
          <a:bodyPr/>
          <a:lstStyle>
            <a:lvl1pPr marL="0" indent="0">
              <a:buNone/>
              <a:defRPr b="1" baseline="0">
                <a:solidFill>
                  <a:srgbClr val="C8102E"/>
                </a:solidFill>
              </a:defRPr>
            </a:lvl1pPr>
          </a:lstStyle>
          <a:p>
            <a:pPr lvl="0"/>
            <a:r>
              <a:rPr lang="en-US" dirty="0"/>
              <a:t>Sub-Header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9578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5384800" cy="4678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384800" cy="46783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1D530-413D-44EF-A1E3-D62F66FBAA4A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51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2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AB0B-3576-4D5B-AE7B-9160F738C4D7}" type="datetime1">
              <a:rPr lang="en-US" smtClean="0"/>
              <a:t>1/15/2025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38100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197600" y="3810001"/>
            <a:ext cx="5384800" cy="2133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522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352550"/>
            <a:ext cx="512731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C8102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1992312"/>
            <a:ext cx="51273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8568" y="1352550"/>
            <a:ext cx="5084233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C8102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88568" y="1992312"/>
            <a:ext cx="50842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1F2-16CF-4F11-AACD-DBDEAFBC40B9}" type="datetime1">
              <a:rPr lang="en-US" smtClean="0"/>
              <a:t>1/15/2025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EDDCC-46A1-43CF-8E83-659E6F4797F0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40080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3474F-7300-44A6-AB9A-34C485C26159}" type="datetime1">
              <a:rPr lang="en-US" smtClean="0"/>
              <a:t>1/15/2025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D5A87-1A40-B27F-622B-8CDA20D84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1"/>
            <a:ext cx="11563351" cy="3962400"/>
          </a:xfrm>
          <a:prstGeom prst="rect">
            <a:avLst/>
          </a:prstGeom>
        </p:spPr>
        <p:txBody>
          <a:bodyPr lIns="0" tIns="0" rIns="0" bIns="0"/>
          <a:lstStyle>
            <a:lvl1pPr marL="302676" indent="-302676">
              <a:spcBef>
                <a:spcPts val="1312"/>
              </a:spcBef>
              <a:buFont typeface="Arial" panose="020B0604020202020204" pitchFamily="34" charset="0"/>
              <a:buChar char="•"/>
              <a:defRPr sz="2133">
                <a:solidFill>
                  <a:srgbClr val="505050"/>
                </a:solidFill>
              </a:defRPr>
            </a:lvl1pPr>
            <a:lvl2pPr marL="685783" marR="0" indent="-30902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867">
                <a:solidFill>
                  <a:srgbClr val="505050"/>
                </a:solidFill>
              </a:defRPr>
            </a:lvl2pPr>
            <a:lvl3pPr marL="1066773" marR="0" indent="-302676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7">
                <a:solidFill>
                  <a:srgbClr val="505050"/>
                </a:solidFill>
              </a:defRPr>
            </a:lvl3pPr>
            <a:lvl4pPr marL="1449881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600">
                <a:solidFill>
                  <a:srgbClr val="505050"/>
                </a:solidFill>
              </a:defRPr>
            </a:lvl4pPr>
            <a:lvl5pPr marL="1830872" marR="0" indent="-311143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0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4"/>
            <a:ext cx="1230187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5D63E69-EECA-4BE8-A64C-5D544681308D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711" y="6504214"/>
            <a:ext cx="7861584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56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C8102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noFill/>
              </a:ln>
              <a:effectLst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058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6340476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87608D3-2E20-449D-B6B8-0F0FB2DED31B}" type="datetime1">
              <a:rPr lang="en-US" smtClean="0"/>
              <a:t>1/15/2025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55200" y="63246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2FED1A7-FB98-43FD-AA3D-E7C3EC56B2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381000"/>
            <a:ext cx="678610" cy="118095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AC741D-C669-3254-F552-0359BE2B7DE6}"/>
              </a:ext>
            </a:extLst>
          </p:cNvPr>
          <p:cNvSpPr txBox="1">
            <a:spLocks/>
          </p:cNvSpPr>
          <p:nvPr userDrawn="1"/>
        </p:nvSpPr>
        <p:spPr>
          <a:xfrm>
            <a:off x="5130800" y="6370637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Vladimir SHILTSEV</a:t>
            </a:r>
          </a:p>
        </p:txBody>
      </p:sp>
    </p:spTree>
    <p:extLst>
      <p:ext uri="{BB962C8B-B14F-4D97-AF65-F5344CB8AC3E}">
        <p14:creationId xmlns:p14="http://schemas.microsoft.com/office/powerpoint/2010/main" val="137637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6" r:id="rId3"/>
    <p:sldLayoutId id="2147483661" r:id="rId4"/>
    <p:sldLayoutId id="2147483665" r:id="rId5"/>
    <p:sldLayoutId id="2147483662" r:id="rId6"/>
    <p:sldLayoutId id="2147483663" r:id="rId7"/>
    <p:sldLayoutId id="2147483664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Roboto Slab" pitchFamily="2" charset="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207.06213" TargetMode="Externa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962400"/>
            <a:ext cx="10566400" cy="1676400"/>
          </a:xfrm>
        </p:spPr>
        <p:txBody>
          <a:bodyPr>
            <a:normAutofit fontScale="90000"/>
          </a:bodyPr>
          <a:lstStyle/>
          <a:p>
            <a:br>
              <a:rPr lang="en-US" sz="67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7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67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 on </a:t>
            </a:r>
            <a:r>
              <a:rPr lang="en-US" sz="67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R&amp;D for FCC: </a:t>
            </a:r>
            <a:br>
              <a:rPr lang="en-US" sz="5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Next Decade and Beyond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676400" y="5486400"/>
            <a:ext cx="8737600" cy="1219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n-US" sz="3200" dirty="0"/>
              <a:t>Vladimir SHILTSEV</a:t>
            </a:r>
            <a:br>
              <a:rPr lang="en-US" dirty="0"/>
            </a:br>
            <a:r>
              <a:rPr lang="en-US" b="0" dirty="0">
                <a:solidFill>
                  <a:srgbClr val="FFFF00"/>
                </a:solidFill>
              </a:rPr>
              <a:t> 1</a:t>
            </a:r>
            <a:r>
              <a:rPr lang="en-US" b="0" baseline="30000" dirty="0">
                <a:solidFill>
                  <a:srgbClr val="FFFF00"/>
                </a:solidFill>
              </a:rPr>
              <a:t>st</a:t>
            </a:r>
            <a:r>
              <a:rPr lang="en-US" b="0" dirty="0">
                <a:solidFill>
                  <a:srgbClr val="FFFF00"/>
                </a:solidFill>
              </a:rPr>
              <a:t> Meeting of HFCC-A ·  January 15, 2025  ·  Fermilab</a:t>
            </a:r>
          </a:p>
        </p:txBody>
      </p:sp>
    </p:spTree>
    <p:extLst>
      <p:ext uri="{BB962C8B-B14F-4D97-AF65-F5344CB8AC3E}">
        <p14:creationId xmlns:p14="http://schemas.microsoft.com/office/powerpoint/2010/main" val="23924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D4102-7C80-AA72-CE2E-6B6AFEC5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619965"/>
            <a:ext cx="5638323" cy="1395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Vladimir Shiltsev | US FCC Accel.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9FDEE-4B78-CEA7-BEA5-1E208F2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75823"/>
            <a:ext cx="8077200" cy="593724"/>
          </a:xfrm>
        </p:spPr>
        <p:txBody>
          <a:bodyPr>
            <a:normAutofit fontScale="90000"/>
          </a:bodyPr>
          <a:lstStyle/>
          <a:p>
            <a:r>
              <a:rPr lang="en-US" dirty="0"/>
              <a:t>1. R&amp;D Items - RF Systems</a:t>
            </a:r>
            <a:br>
              <a:rPr lang="en-US" dirty="0"/>
            </a:br>
            <a:r>
              <a:rPr lang="en-US" sz="3600" dirty="0"/>
              <a:t>(see more in Donato’s talk)</a:t>
            </a:r>
            <a:endParaRPr lang="en-US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89187F9-86C0-4152-C60F-6E5450F98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1383850"/>
            <a:ext cx="11201400" cy="480123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 MHz SRF for Booster and Collider: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2940" lvl="1" indent="-342900">
              <a:buFont typeface="+mj-lt"/>
              <a:buAutoNum type="alphaLcPeriod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R&amp;D on c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avities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with Q0 = 3e10 at 25 MV/m for Booster up to Higgs operation</a:t>
            </a:r>
            <a:endParaRPr lang="en-US" sz="1800" dirty="0">
              <a:solidFill>
                <a:schemeClr val="tx1"/>
              </a:solidFill>
              <a:latin typeface="Amasis MT Pro" panose="020405040500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2940" lvl="1" indent="-342900">
              <a:buFont typeface="+mj-lt"/>
              <a:buAutoNum type="alphaLcPeriod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R&amp;D on cavities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with Q0 = 6e10 at 25 MV/m for Booster and Main Ring for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 ttbar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operation</a:t>
            </a:r>
          </a:p>
          <a:p>
            <a:pPr marL="662940" lvl="1" indent="-342900">
              <a:buFont typeface="+mj-lt"/>
              <a:buAutoNum type="alphaLcPeriod"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CM(cryomodule) design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optimization for 800 MHz cavities possibly with integrated focusing</a:t>
            </a:r>
            <a:endParaRPr lang="en-US" sz="24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 MHz RF power sources: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62940" lvl="1" indent="-342900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R&amp;D on high efficiency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power sources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for 800 MHz with h &gt; 80%</a:t>
            </a:r>
            <a:endParaRPr lang="en-US" sz="24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marL="662940" lvl="1" indent="-342900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Development of 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high efficiency modulators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for 800 MHz RF sources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RF for injector linac (L- or S-band C^3 type): </a:t>
            </a:r>
          </a:p>
          <a:p>
            <a:pPr marL="662940" lvl="1" indent="-342900">
              <a:buFont typeface="+mj-lt"/>
              <a:buAutoNum type="alphaLcPeriod"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R&amp;D on high gradient 70 MV/m 150  </a:t>
            </a: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MOhm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/m 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cool copper RF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for injector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" panose="020405040500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63BC5-49E2-F2A4-372A-531A209F6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200" y="99031"/>
            <a:ext cx="2868995" cy="181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D4102-7C80-AA72-CE2E-6B6AFEC5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619965"/>
            <a:ext cx="5638323" cy="1395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Vladimir Shiltsev | US FCC Accel.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9FDEE-4B78-CEA7-BEA5-1E208F2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8197"/>
            <a:ext cx="80772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2. R&amp;D on Magnets and MDI</a:t>
            </a:r>
            <a:br>
              <a:rPr lang="en-US" dirty="0"/>
            </a:br>
            <a:r>
              <a:rPr lang="en-US" sz="4000" dirty="0"/>
              <a:t>(see more in the afternoon)</a:t>
            </a:r>
            <a:endParaRPr lang="en-US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89187F9-86C0-4152-C60F-6E5450F98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371600"/>
            <a:ext cx="10972800" cy="580952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magnets and cryostats</a:t>
            </a:r>
          </a:p>
          <a:p>
            <a:pPr marL="800100" lvl="1" indent="-342900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R&amp;D: </a:t>
            </a:r>
            <a:r>
              <a:rPr lang="en-US" sz="2400" dirty="0">
                <a:solidFill>
                  <a:schemeClr val="tx1"/>
                </a:solidFill>
                <a:latin typeface="Amasis MT Pro" panose="02040504050005020304" pitchFamily="18" charset="0"/>
              </a:rPr>
              <a:t>Comparative analysis of technical options</a:t>
            </a:r>
          </a:p>
          <a:p>
            <a:pPr marL="800100" lvl="1" indent="-342900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Design/Prototyping </a:t>
            </a:r>
            <a:r>
              <a:rPr lang="en-US" sz="2400" dirty="0">
                <a:solidFill>
                  <a:schemeClr val="tx1"/>
                </a:solidFill>
                <a:latin typeface="Amasis MT Pro" panose="02040504050005020304" pitchFamily="18" charset="0"/>
              </a:rPr>
              <a:t>of two most critical magnets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ring magnets (low field):</a:t>
            </a:r>
          </a:p>
          <a:p>
            <a:pPr marL="800100" lvl="1" indent="-342900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R&amp;D: </a:t>
            </a:r>
            <a:r>
              <a:rPr lang="en-US" sz="2400" dirty="0">
                <a:solidFill>
                  <a:schemeClr val="tx1"/>
                </a:solidFill>
              </a:rPr>
              <a:t>comparative analysis of technical options</a:t>
            </a:r>
          </a:p>
          <a:p>
            <a:pPr marL="800100" lvl="1" indent="-342900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Design/Prototype </a:t>
            </a:r>
            <a:r>
              <a:rPr lang="en-US" sz="2400" dirty="0">
                <a:solidFill>
                  <a:schemeClr val="tx1"/>
                </a:solidFill>
              </a:rPr>
              <a:t>of HTS cable-based solution</a:t>
            </a:r>
          </a:p>
          <a:p>
            <a:pPr marL="800100" lvl="1" indent="-342900"/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Design/Prototype </a:t>
            </a:r>
            <a:r>
              <a:rPr lang="en-US" sz="2400" dirty="0">
                <a:solidFill>
                  <a:schemeClr val="tx1"/>
                </a:solidFill>
              </a:rPr>
              <a:t>of PM dipole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 err="1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FCChh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 ring magnets:</a:t>
            </a:r>
          </a:p>
          <a:p>
            <a:pPr marL="800100" lvl="1" indent="-342900"/>
            <a:r>
              <a:rPr lang="en-US" sz="2400" dirty="0">
                <a:latin typeface="Amasis MT Pro" panose="02040504050005020304" pitchFamily="18" charset="0"/>
              </a:rPr>
              <a:t>R&amp;D/prototyping: 14-20T dipoles (</a:t>
            </a:r>
            <a:r>
              <a:rPr lang="en-US" sz="2400" dirty="0">
                <a:solidFill>
                  <a:srgbClr val="C00000"/>
                </a:solidFill>
                <a:latin typeface="Amasis MT Pro" panose="02040504050005020304" pitchFamily="18" charset="0"/>
              </a:rPr>
              <a:t>part of MDP*</a:t>
            </a:r>
            <a:r>
              <a:rPr lang="en-US" sz="2400" dirty="0">
                <a:latin typeface="Amasis MT Pro" panose="02040504050005020304" pitchFamily="18" charset="0"/>
              </a:rPr>
              <a:t>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4000" dirty="0">
              <a:solidFill>
                <a:srgbClr val="0800B2"/>
              </a:solidFill>
              <a:ea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Google Shape;382;p47">
            <a:extLst>
              <a:ext uri="{FF2B5EF4-FFF2-40B4-BE49-F238E27FC236}">
                <a16:creationId xmlns:a16="http://schemas.microsoft.com/office/drawing/2014/main" id="{6CF7EDA3-EAFF-CB17-DDF4-90ABA218B3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6700" y="741472"/>
            <a:ext cx="41910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C49AB-103E-91A0-1C73-EB4D2429F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3243024"/>
            <a:ext cx="4038600" cy="286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2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4D4102-7C80-AA72-CE2E-6B6AFEC55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619965"/>
            <a:ext cx="5638323" cy="1395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Vladimir Shiltsev | US FCC Accel.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9FDEE-4B78-CEA7-BEA5-1E208F2E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" y="98516"/>
            <a:ext cx="10668000" cy="1066800"/>
          </a:xfrm>
        </p:spPr>
        <p:txBody>
          <a:bodyPr>
            <a:noAutofit/>
          </a:bodyPr>
          <a:lstStyle/>
          <a:p>
            <a:r>
              <a:rPr lang="en-US" sz="4000" dirty="0"/>
              <a:t>3. Modeling &amp; Design / Collimation / Polarization /Instrumentation </a:t>
            </a:r>
            <a:r>
              <a:rPr lang="en-US" sz="2400" dirty="0"/>
              <a:t>(more in PM)</a:t>
            </a:r>
            <a:endParaRPr lang="en-US" sz="4000" dirty="0"/>
          </a:p>
        </p:txBody>
      </p:sp>
      <p:sp>
        <p:nvSpPr>
          <p:cNvPr id="10" name="Content Placeholder 13">
            <a:extLst>
              <a:ext uri="{FF2B5EF4-FFF2-40B4-BE49-F238E27FC236}">
                <a16:creationId xmlns:a16="http://schemas.microsoft.com/office/drawing/2014/main" id="{E89187F9-86C0-4152-C60F-6E5450F98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171" y="1179201"/>
            <a:ext cx="10668000" cy="5775325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region design, and integrated machine design: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Modeling/simulations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: crab waist and beam-beam/</a:t>
            </a:r>
            <a:r>
              <a:rPr lang="en-US" sz="1800" dirty="0" err="1">
                <a:solidFill>
                  <a:schemeClr val="tx1"/>
                </a:solidFill>
                <a:latin typeface="Amasis MT Pro" panose="02040504050005020304" pitchFamily="18" charset="0"/>
              </a:rPr>
              <a:t>beamstrahlung</a:t>
            </a:r>
            <a:endParaRPr lang="en-US" sz="1800" dirty="0">
              <a:solidFill>
                <a:schemeClr val="tx1"/>
              </a:solidFill>
              <a:latin typeface="Amasis MT Pro" panose="02040504050005020304" pitchFamily="18" charset="0"/>
            </a:endParaRP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Modeling: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DA, chromatic compensation and optics correction schemes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Design: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as needed for the “US-</a:t>
            </a:r>
            <a:r>
              <a:rPr lang="en-US" sz="1800" dirty="0" err="1">
                <a:solidFill>
                  <a:schemeClr val="tx1"/>
                </a:solidFill>
                <a:latin typeface="Amasis MT Pro" panose="02040504050005020304" pitchFamily="18" charset="0"/>
              </a:rPr>
              <a:t>FCCee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 magnets” hardware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Losses, collimation and background: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Modeling/simul: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halo formation, background in detectors, TMCI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Design: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efficient collimation systems (</a:t>
            </a:r>
            <a:r>
              <a:rPr lang="en-US" sz="1800" dirty="0" err="1">
                <a:solidFill>
                  <a:schemeClr val="tx1"/>
                </a:solidFill>
                <a:latin typeface="Amasis MT Pro" panose="02040504050005020304" pitchFamily="18" charset="0"/>
              </a:rPr>
              <a:t>elens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/NLO/CS), detector background masking</a:t>
            </a:r>
          </a:p>
          <a:p>
            <a:pPr marL="342900" indent="-342900">
              <a:buFont typeface="+mj-lt"/>
              <a:buAutoNum type="arabicParenR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Polarization: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Modeling/simulations: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45-80 GeV energy calibration, error analysis</a:t>
            </a:r>
          </a:p>
          <a:p>
            <a:pPr marL="800100" lvl="1" indent="-342900"/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</a:rPr>
              <a:t>Design: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wigglers, polarimeters, polarized sources</a:t>
            </a:r>
            <a:endParaRPr lang="en-US" sz="1800" b="1" dirty="0">
              <a:solidFill>
                <a:srgbClr val="0800B2"/>
              </a:solidFill>
              <a:latin typeface="Amasis MT Pro" panose="020405040500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Instrumentation: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/>
            <a:r>
              <a:rPr lang="en-US" sz="1800" b="1" dirty="0">
                <a:solidFill>
                  <a:schemeClr val="tx1"/>
                </a:solidFill>
                <a:latin typeface="Amasis MT Pro" panose="02040504050005020304" pitchFamily="18" charset="0"/>
              </a:rPr>
              <a:t>Design and prototyping: </a:t>
            </a:r>
            <a:r>
              <a:rPr lang="en-US" sz="1800" dirty="0">
                <a:solidFill>
                  <a:schemeClr val="tx1"/>
                </a:solidFill>
                <a:latin typeface="Amasis MT Pro" panose="02040504050005020304" pitchFamily="18" charset="0"/>
              </a:rPr>
              <a:t>BPMs, Lumi, TMCI FB, emittance, halo monitors</a:t>
            </a:r>
            <a:endParaRPr lang="en-US" sz="1800" b="1" dirty="0">
              <a:solidFill>
                <a:srgbClr val="0800B2"/>
              </a:solidFill>
              <a:latin typeface="Amasis MT Pro" panose="02040504050005020304" pitchFamily="18" charset="0"/>
            </a:endParaRPr>
          </a:p>
          <a:p>
            <a:pPr marL="800100" lvl="1" indent="-342900"/>
            <a:endParaRPr lang="en-US" sz="1800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0800B2"/>
              </a:solidFill>
              <a:ea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37212-DB77-7B33-E6ED-BA2E2FBA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965126"/>
            <a:ext cx="2481541" cy="20635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E9143-6842-7825-CB71-8FE7364B5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658659" y="2807261"/>
            <a:ext cx="2063599" cy="2392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C56021-5AF7-BF1D-78F3-6A3933F3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416" y="4914067"/>
            <a:ext cx="2989907" cy="19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14CACFC-B3D9-0C8D-6C83-F542C924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0757" y="1338522"/>
            <a:ext cx="6128030" cy="549659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C8052-6F7B-449A-8FEB-1A76220BE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565104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Shiltsev - FCC Accel Highlights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CF7C8-3C14-78C4-7DD5-20FB9A059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E6174F-1D5C-F062-2EC8-8AA03102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1" y="2022511"/>
            <a:ext cx="5409267" cy="475401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F3BB5D-AAAE-F786-9948-6400E656B8A7}"/>
              </a:ext>
            </a:extLst>
          </p:cNvPr>
          <p:cNvCxnSpPr/>
          <p:nvPr/>
        </p:nvCxnSpPr>
        <p:spPr>
          <a:xfrm flipV="1">
            <a:off x="6688991" y="5632321"/>
            <a:ext cx="519203" cy="7976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38BC6A6-8C57-96A0-01B5-709BB6777715}"/>
              </a:ext>
            </a:extLst>
          </p:cNvPr>
          <p:cNvSpPr txBox="1"/>
          <p:nvPr/>
        </p:nvSpPr>
        <p:spPr>
          <a:xfrm>
            <a:off x="6376085" y="636482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8393CB-8C40-7D29-F2D4-F468FFE3FC6D}"/>
              </a:ext>
            </a:extLst>
          </p:cNvPr>
          <p:cNvCxnSpPr/>
          <p:nvPr/>
        </p:nvCxnSpPr>
        <p:spPr>
          <a:xfrm flipV="1">
            <a:off x="7162415" y="5638801"/>
            <a:ext cx="519203" cy="7976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8214F1-2DDC-9DBA-C6B3-734CBB6444AD}"/>
              </a:ext>
            </a:extLst>
          </p:cNvPr>
          <p:cNvSpPr txBox="1"/>
          <p:nvPr/>
        </p:nvSpPr>
        <p:spPr>
          <a:xfrm>
            <a:off x="6849509" y="6371301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3E5995-7E00-6568-3762-CFED14DFE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" y="736833"/>
            <a:ext cx="6622125" cy="1125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44D27-960F-C5AF-57A2-AB7ECE90A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32" y="81478"/>
            <a:ext cx="11020668" cy="655861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2023 (pre-</a:t>
            </a:r>
            <a:r>
              <a:rPr lang="en-US" sz="4800" i="1" dirty="0"/>
              <a:t>P5</a:t>
            </a:r>
            <a:r>
              <a:rPr lang="en-US" sz="4800" dirty="0"/>
              <a:t>) Planning: US-FCC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659A0-CC6D-A0B5-C036-7A865CD801F2}"/>
              </a:ext>
            </a:extLst>
          </p:cNvPr>
          <p:cNvSpPr txBox="1"/>
          <p:nvPr/>
        </p:nvSpPr>
        <p:spPr>
          <a:xfrm>
            <a:off x="8565823" y="653210"/>
            <a:ext cx="356702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63500">
              <a:schemeClr val="tx2">
                <a:lumMod val="75000"/>
                <a:lumOff val="2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Total  2024-33:   184M$</a:t>
            </a:r>
          </a:p>
          <a:p>
            <a:pPr marL="45720"/>
            <a:r>
              <a:rPr lang="en-US" sz="2000" dirty="0">
                <a:solidFill>
                  <a:schemeClr val="bg2">
                    <a:lumMod val="25000"/>
                  </a:schemeClr>
                </a:solidFill>
                <a:ea typeface="Times New Roman" panose="02020603050405020304" pitchFamily="18" charset="0"/>
              </a:rPr>
              <a:t>Incl. Labor:              333 FTEs</a:t>
            </a:r>
            <a:endParaRPr lang="en-US" dirty="0">
              <a:solidFill>
                <a:schemeClr val="bg2">
                  <a:lumMod val="25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F14AC-E759-AF22-7DD8-A7CA4AC7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5C6C-B900-1862-5458-0C25D6A7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86000"/>
            <a:ext cx="11734801" cy="685800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Expertise in Circular </a:t>
            </a:r>
            <a:r>
              <a:rPr lang="en-US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(HFCC Mtg SBU 11/08/24)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FAB97-9CC1-0218-D57A-D19CD2A9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304130-BE35-1911-1E0A-63AFBEF8D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1" y="788198"/>
            <a:ext cx="11166277" cy="5689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F55B1-A86E-9CDB-CAD3-C69A269C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8" y="1420423"/>
            <a:ext cx="245720" cy="231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B0572-1D05-CE25-91C5-16FA76E14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118" y="4535391"/>
            <a:ext cx="351462" cy="29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3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0E6BA-0CD0-6EAE-C675-09CB3273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12" y="1360574"/>
            <a:ext cx="10155865" cy="114238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EoIs Summary: Accelerators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(possibilities for FY24-25)  </a:t>
            </a:r>
            <a:b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FTEs (Sci + Tech.)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17C5F9-DA48-52E5-F410-B48F43E1A9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456175"/>
              </p:ext>
            </p:extLst>
          </p:nvPr>
        </p:nvGraphicFramePr>
        <p:xfrm>
          <a:off x="768344" y="2597362"/>
          <a:ext cx="9601200" cy="3515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853335484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5793684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2309059649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707521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Institution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RF/SRF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Magnets/MDI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Design/Instr./</a:t>
                      </a:r>
                      <a:r>
                        <a:rPr lang="en-US" dirty="0" err="1"/>
                        <a:t>etc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36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Cornell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024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0.5?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24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7030A0"/>
                          </a:solidFill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3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0.3+0.6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4706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910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0.3+0.1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0.4+0.1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1.6+0.4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36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LBNL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115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/>
                      <a:r>
                        <a:rPr lang="en-US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SUM FTEs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 (+ ????)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 ( + ???)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(+ ????)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445336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DF2E71-CE13-ACD1-F67F-74165361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565104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Shiltsev - FCC Accel Highlights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2B913-6935-E825-6297-5C0636B08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Mar. 27,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A6008-9546-860F-79D7-4C323F09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FFF0C-F221-9CE3-C366-D6EFD0F919BB}"/>
              </a:ext>
            </a:extLst>
          </p:cNvPr>
          <p:cNvSpPr txBox="1"/>
          <p:nvPr/>
        </p:nvSpPr>
        <p:spPr>
          <a:xfrm>
            <a:off x="727372" y="304800"/>
            <a:ext cx="10188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The 2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nd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US FCC Workshop</a:t>
            </a:r>
            <a:r>
              <a:rPr lang="en-US" sz="36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, MIT, 03/27/24</a:t>
            </a:r>
          </a:p>
        </p:txBody>
      </p:sp>
    </p:spTree>
    <p:extLst>
      <p:ext uri="{BB962C8B-B14F-4D97-AF65-F5344CB8AC3E}">
        <p14:creationId xmlns:p14="http://schemas.microsoft.com/office/powerpoint/2010/main" val="13658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D162E-95D6-4EA0-9489-825F6FB20E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Vladimir Shiltsev - Future Colliders R&amp;D Program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4C7A-E96F-4C80-99DE-D33765F14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26" name="Picture 11" descr="Chart&#10;&#10;Description automatically generated">
            <a:extLst>
              <a:ext uri="{FF2B5EF4-FFF2-40B4-BE49-F238E27FC236}">
                <a16:creationId xmlns:a16="http://schemas.microsoft.com/office/drawing/2014/main" id="{6BA99A0C-8EFF-4E13-8E1B-95A5469F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" y="31068"/>
            <a:ext cx="8561684" cy="673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45A395-2A3E-40D7-B65B-2EA961AF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91761"/>
            <a:ext cx="3989683" cy="6080439"/>
          </a:xfrm>
          <a:solidFill>
            <a:schemeClr val="bg1"/>
          </a:solidFill>
        </p:spPr>
        <p:txBody>
          <a:bodyPr anchor="t">
            <a:normAutofit fontScale="90000"/>
          </a:bodyPr>
          <a:lstStyle/>
          <a:p>
            <a:r>
              <a:rPr lang="en-US" sz="4400" u="sng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Integrated</a:t>
            </a:r>
            <a:r>
              <a:rPr lang="en-US" sz="4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US DOE Office of Science </a:t>
            </a:r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Accelerator </a:t>
            </a:r>
            <a:r>
              <a:rPr lang="en-US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Expenditures</a:t>
            </a:r>
            <a:r>
              <a:rPr lang="en-US" sz="36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(annual, 2011-2022 actuals, and 2023 request)</a:t>
            </a:r>
            <a:b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TOTAL</a:t>
            </a:r>
            <a:r>
              <a:rPr lang="en-US" sz="31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	</a:t>
            </a:r>
            <a:r>
              <a:rPr lang="en-US" sz="3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~2.1B$/yr</a:t>
            </a:r>
            <a:br>
              <a:rPr lang="en-US" sz="31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en-US" sz="31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Ops.	</a:t>
            </a:r>
            <a:r>
              <a:rPr lang="en-US" sz="3100" b="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	~1.5 B$/yr</a:t>
            </a:r>
            <a:br>
              <a:rPr lang="en-US" sz="31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en-US" sz="3100" b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Constr.</a:t>
            </a:r>
            <a:r>
              <a:rPr lang="en-US" sz="3100" b="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	~0.5 B$/yr</a:t>
            </a:r>
            <a:br>
              <a:rPr lang="en-US" sz="31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  </a:t>
            </a:r>
            <a:r>
              <a:rPr lang="en-US" sz="31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R&amp;D   	</a:t>
            </a:r>
            <a:r>
              <a:rPr lang="en-US" sz="31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~0.11 B$/yr </a:t>
            </a:r>
            <a:br>
              <a:rPr lang="en-US" sz="31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1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		  (~5%)</a:t>
            </a:r>
            <a:br>
              <a:rPr lang="en-US" sz="31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200" b="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2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B0338-2D00-4686-B4B3-DEA627D50391}"/>
              </a:ext>
            </a:extLst>
          </p:cNvPr>
          <p:cNvSpPr txBox="1"/>
          <p:nvPr/>
        </p:nvSpPr>
        <p:spPr>
          <a:xfrm>
            <a:off x="5322942" y="6367219"/>
            <a:ext cx="2852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E.Colby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(DOE), NAPAC 2022</a:t>
            </a:r>
          </a:p>
        </p:txBody>
      </p:sp>
    </p:spTree>
    <p:extLst>
      <p:ext uri="{BB962C8B-B14F-4D97-AF65-F5344CB8AC3E}">
        <p14:creationId xmlns:p14="http://schemas.microsoft.com/office/powerpoint/2010/main" val="2098509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11A4-A6E9-9EF5-4FDD-E9E2D9B3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55" y="136525"/>
            <a:ext cx="11606485" cy="777875"/>
          </a:xfrm>
        </p:spPr>
        <p:txBody>
          <a:bodyPr>
            <a:no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Workforce in the US (mid 2020’s)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A552541-D896-708F-4F1F-58D1FF3889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29487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4BBDB-AB59-4F31-C4FD-C460BB9F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17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E887D-F437-D033-D419-237E443BF67E}"/>
              </a:ext>
            </a:extLst>
          </p:cNvPr>
          <p:cNvSpPr txBox="1"/>
          <p:nvPr/>
        </p:nvSpPr>
        <p:spPr>
          <a:xfrm>
            <a:off x="354855" y="2340911"/>
            <a:ext cx="4094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Total: 3000-3500</a:t>
            </a:r>
          </a:p>
          <a:p>
            <a:r>
              <a:rPr lang="en-US" sz="3200" i="1" dirty="0">
                <a:solidFill>
                  <a:srgbClr val="C00000"/>
                </a:solidFill>
              </a:rPr>
              <a:t>(numbers approx.)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DCF5-E964-4A83-551E-A094DEED0E39}"/>
              </a:ext>
            </a:extLst>
          </p:cNvPr>
          <p:cNvSpPr txBox="1"/>
          <p:nvPr/>
        </p:nvSpPr>
        <p:spPr>
          <a:xfrm>
            <a:off x="115330" y="1328891"/>
            <a:ext cx="11961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incl Natl. Labs and Universities; </a:t>
            </a:r>
            <a:r>
              <a:rPr lang="en-US" sz="2800" dirty="0"/>
              <a:t>operations, projects, and research, </a:t>
            </a:r>
          </a:p>
          <a:p>
            <a:pPr algn="ctr"/>
            <a:r>
              <a:rPr lang="en-US" sz="2800" dirty="0">
                <a:solidFill>
                  <a:srgbClr val="0033CC"/>
                </a:solidFill>
              </a:rPr>
              <a:t>supported by DOE HEP/BES/NP/…, NSF, …</a:t>
            </a:r>
          </a:p>
        </p:txBody>
      </p:sp>
    </p:spTree>
    <p:extLst>
      <p:ext uri="{BB962C8B-B14F-4D97-AF65-F5344CB8AC3E}">
        <p14:creationId xmlns:p14="http://schemas.microsoft.com/office/powerpoint/2010/main" val="4183101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688F0-38FC-4C85-9C5C-6675C493E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57750-435C-C22A-0F36-D2F32D44A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0556"/>
            <a:ext cx="12192000" cy="4946949"/>
          </a:xfrm>
          <a:solidFill>
            <a:schemeClr val="lt1">
              <a:alpha val="76000"/>
            </a:schemeClr>
          </a:solidFill>
        </p:spPr>
        <p:txBody>
          <a:bodyPr>
            <a:normAutofit fontScale="85000" lnSpcReduction="10000"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  <a:ea typeface="Times New Roman" panose="02020603050405020304" pitchFamily="18" charset="0"/>
              </a:rPr>
              <a:t>Scale of investment (P5 estimate) 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  <a:ea typeface="Times New Roman" panose="02020603050405020304" pitchFamily="18" charset="0"/>
              </a:rPr>
              <a:t>~(1-3) B$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" panose="02040504050005020304" pitchFamily="18" charset="0"/>
              <a:ea typeface="Calibri" panose="020F0502020204030204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4600" dirty="0">
                <a:solidFill>
                  <a:srgbClr val="0800B2"/>
                </a:solidFill>
                <a:ea typeface="Times New Roman" panose="02020603050405020304" pitchFamily="18" charset="0"/>
              </a:rPr>
              <a:t> </a:t>
            </a: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Times New Roman" panose="02020603050405020304" pitchFamily="18" charset="0"/>
              </a:rPr>
              <a:t>over 15-20 yrs	</a:t>
            </a: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peak </a:t>
            </a:r>
            <a:r>
              <a:rPr lang="en-US" sz="4600" dirty="0">
                <a:solidFill>
                  <a:srgbClr val="C00000"/>
                </a:solidFill>
                <a:latin typeface="Amasis MT Pro" panose="020405040500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~200-300M$/yr</a:t>
            </a:r>
            <a:endParaRPr lang="en-US" sz="4600" dirty="0">
              <a:solidFill>
                <a:srgbClr val="C00000"/>
              </a:solidFill>
              <a:latin typeface="Amasis MT Pro" panose="020405040500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Times New Roman" panose="02020603050405020304" pitchFamily="18" charset="0"/>
              </a:rPr>
              <a:t> 1/3 - ½ to SWF 	</a:t>
            </a: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Times New Roman" panose="02020603050405020304" pitchFamily="18" charset="0"/>
              </a:rPr>
              <a:t>60-150 M$/yr or </a:t>
            </a:r>
            <a:r>
              <a:rPr lang="en-US" sz="4600" dirty="0">
                <a:solidFill>
                  <a:srgbClr val="C00000"/>
                </a:solidFill>
                <a:latin typeface="Amasis MT Pro" panose="02040504050005020304" pitchFamily="18" charset="0"/>
                <a:ea typeface="Times New Roman" panose="02020603050405020304" pitchFamily="18" charset="0"/>
              </a:rPr>
              <a:t>180-450 FTEs</a:t>
            </a:r>
          </a:p>
          <a:p>
            <a:pPr marL="742950" lvl="1" indent="-28575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4600" dirty="0">
                <a:solidFill>
                  <a:srgbClr val="0800B2"/>
                </a:solidFill>
                <a:latin typeface="Amasis MT Pro" panose="02040504050005020304" pitchFamily="18" charset="0"/>
                <a:ea typeface="Calibri" panose="020F0502020204030204" pitchFamily="34" charset="0"/>
              </a:rPr>
              <a:t> With a typical accelerator project distribution, that’s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700" dirty="0">
                <a:solidFill>
                  <a:srgbClr val="0800B2"/>
                </a:solidFill>
                <a:latin typeface="Amasis MT Pro" panose="02040504050005020304" pitchFamily="18" charset="0"/>
                <a:ea typeface="Calibri" panose="020F0502020204030204" pitchFamily="34" charset="0"/>
              </a:rPr>
              <a:t> </a:t>
            </a:r>
            <a:r>
              <a:rPr lang="en-US" sz="47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" panose="02040504050005020304" pitchFamily="18" charset="0"/>
                <a:ea typeface="Calibri" panose="020F0502020204030204" pitchFamily="34" charset="0"/>
              </a:rPr>
              <a:t>20-40 Scientists 		= 5-10% of total Sci.</a:t>
            </a:r>
            <a:endParaRPr lang="en-US" sz="4700" dirty="0">
              <a:solidFill>
                <a:srgbClr val="0800B2"/>
              </a:solidFill>
              <a:latin typeface="Amasis MT Pro" panose="02040504050005020304" pitchFamily="18" charset="0"/>
              <a:ea typeface="Calibri" panose="020F0502020204030204" pitchFamily="34" charset="0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700" dirty="0">
                <a:solidFill>
                  <a:srgbClr val="0800B2"/>
                </a:solidFill>
                <a:latin typeface="Amasis MT Pro" panose="02040504050005020304" pitchFamily="18" charset="0"/>
                <a:ea typeface="Calibri" panose="020F0502020204030204" pitchFamily="34" charset="0"/>
              </a:rPr>
              <a:t> </a:t>
            </a:r>
            <a:r>
              <a:rPr lang="en-US" sz="4700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0"/>
                <a:ea typeface="Calibri" panose="020F0502020204030204" pitchFamily="34" charset="0"/>
              </a:rPr>
              <a:t>60-140 Engineers		= 10-20% of total Eng.  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4700" dirty="0">
                <a:solidFill>
                  <a:schemeClr val="accent6">
                    <a:lumMod val="50000"/>
                  </a:schemeClr>
                </a:solidFill>
                <a:effectLst/>
                <a:latin typeface="Amasis MT Pro" panose="02040504050005020304" pitchFamily="18" charset="0"/>
                <a:ea typeface="Calibri" panose="020F0502020204030204" pitchFamily="34" charset="0"/>
              </a:rPr>
              <a:t> </a:t>
            </a:r>
            <a:r>
              <a:rPr lang="en-US" sz="4700" dirty="0">
                <a:solidFill>
                  <a:schemeClr val="accent6">
                    <a:lumMod val="50000"/>
                  </a:schemeClr>
                </a:solidFill>
                <a:latin typeface="Amasis MT Pro" panose="02040504050005020304" pitchFamily="18" charset="0"/>
                <a:ea typeface="Calibri" panose="020F0502020204030204" pitchFamily="34" charset="0"/>
              </a:rPr>
              <a:t>100-300 Tech.			= 5-15% of total Tech.</a:t>
            </a:r>
            <a:endParaRPr lang="en-US" sz="4700" dirty="0">
              <a:solidFill>
                <a:schemeClr val="accent6">
                  <a:lumMod val="50000"/>
                </a:schemeClr>
              </a:solidFill>
              <a:effectLst/>
              <a:latin typeface="Amasis MT Pro" panose="020405040500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CA657F-DBBB-35FE-C82B-414ED0BC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Shiltsev | US Contributions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DF8A-A935-048A-378C-DDEF9302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2049AB-53E8-8B13-D7CA-C1893317D98B}"/>
              </a:ext>
            </a:extLst>
          </p:cNvPr>
          <p:cNvSpPr txBox="1">
            <a:spLocks/>
          </p:cNvSpPr>
          <p:nvPr/>
        </p:nvSpPr>
        <p:spPr>
          <a:xfrm>
            <a:off x="240631" y="164251"/>
            <a:ext cx="11839073" cy="796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Contribution to an Off-Shore HF: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47D111-354A-7E1D-F7BA-DF7F11C6CB3C}"/>
              </a:ext>
            </a:extLst>
          </p:cNvPr>
          <p:cNvSpPr txBox="1"/>
          <p:nvPr/>
        </p:nvSpPr>
        <p:spPr>
          <a:xfrm>
            <a:off x="1343239" y="5879296"/>
            <a:ext cx="1073646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5%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“longer training workforce” is a decadal problem</a:t>
            </a:r>
          </a:p>
          <a:p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“short-training workforce” is a serious problem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0BE0E-1CB0-C365-C92E-3EF9471E9F90}"/>
              </a:ext>
            </a:extLst>
          </p:cNvPr>
          <p:cNvSpPr/>
          <p:nvPr/>
        </p:nvSpPr>
        <p:spPr>
          <a:xfrm>
            <a:off x="6882240" y="4478847"/>
            <a:ext cx="1728360" cy="63187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8B2B9B-F1AD-117D-C31F-B00F4A9EB8D2}"/>
              </a:ext>
            </a:extLst>
          </p:cNvPr>
          <p:cNvSpPr/>
          <p:nvPr/>
        </p:nvSpPr>
        <p:spPr>
          <a:xfrm>
            <a:off x="7291959" y="3783711"/>
            <a:ext cx="1094052" cy="63187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8D1526-F273-8400-AC2A-7B6D4C0DD692}"/>
              </a:ext>
            </a:extLst>
          </p:cNvPr>
          <p:cNvSpPr/>
          <p:nvPr/>
        </p:nvSpPr>
        <p:spPr>
          <a:xfrm>
            <a:off x="7291959" y="5171162"/>
            <a:ext cx="1094052" cy="561192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A6C56D-48C0-2863-C8A3-E1ED36039910}"/>
              </a:ext>
            </a:extLst>
          </p:cNvPr>
          <p:cNvSpPr txBox="1"/>
          <p:nvPr/>
        </p:nvSpPr>
        <p:spPr>
          <a:xfrm>
            <a:off x="9224004" y="801925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PIP-II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A9548-B872-855D-A95D-B56A34F00F16}"/>
              </a:ext>
            </a:extLst>
          </p:cNvPr>
          <p:cNvSpPr txBox="1"/>
          <p:nvPr/>
        </p:nvSpPr>
        <p:spPr>
          <a:xfrm>
            <a:off x="10127641" y="801596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7082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93707-0952-0745-5405-D8F18621B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DD47-A1D7-B1D6-A028-39016A40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157504"/>
            <a:ext cx="10896599" cy="1909546"/>
          </a:xfrm>
        </p:spPr>
        <p:txBody>
          <a:bodyPr/>
          <a:lstStyle/>
          <a:p>
            <a:r>
              <a:rPr lang="en-US" sz="6600" dirty="0"/>
              <a:t>Thanks for your attention!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F9DE8-6D7E-AE93-B7D3-04C57F59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97BFD1A-EF67-D537-ACAB-5E2D7A483996}"/>
              </a:ext>
            </a:extLst>
          </p:cNvPr>
          <p:cNvSpPr txBox="1">
            <a:spLocks/>
          </p:cNvSpPr>
          <p:nvPr/>
        </p:nvSpPr>
        <p:spPr>
          <a:xfrm>
            <a:off x="508000" y="1905001"/>
            <a:ext cx="113792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6600" b="1" dirty="0">
                <a:solidFill>
                  <a:srgbClr val="AF0000"/>
                </a:solidFill>
              </a:rPr>
              <a:t>“How”</a:t>
            </a:r>
          </a:p>
          <a:p>
            <a:pPr marL="0" indent="0" algn="ctr">
              <a:buFont typeface="Arial" pitchFamily="34" charset="0"/>
              <a:buNone/>
            </a:pPr>
            <a:endParaRPr lang="en-US" sz="6600" b="1" dirty="0">
              <a:solidFill>
                <a:srgbClr val="AF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sz="6600" b="1" dirty="0"/>
              <a:t>Lessons from the US LARP</a:t>
            </a:r>
          </a:p>
        </p:txBody>
      </p:sp>
    </p:spTree>
    <p:extLst>
      <p:ext uri="{BB962C8B-B14F-4D97-AF65-F5344CB8AC3E}">
        <p14:creationId xmlns:p14="http://schemas.microsoft.com/office/powerpoint/2010/main" val="35004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6BF24-A125-EB47-85D9-338A7D54C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253E6B-43E4-AE15-B132-FA581503E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39FF49-DD39-5460-10EA-4629A30F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274"/>
            <a:ext cx="10058400" cy="1066800"/>
          </a:xfrm>
        </p:spPr>
        <p:txBody>
          <a:bodyPr>
            <a:normAutofit/>
          </a:bodyPr>
          <a:lstStyle/>
          <a:p>
            <a:r>
              <a:rPr lang="en-US" dirty="0"/>
              <a:t>Content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1F10F97-B042-8148-7BAF-65A6092BD9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123688" y="1676400"/>
            <a:ext cx="6858000" cy="408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000" b="1" dirty="0">
                <a:solidFill>
                  <a:srgbClr val="0033CC"/>
                </a:solidFill>
                <a:latin typeface="Amasis MT Pro" panose="02040504050005020304" pitchFamily="18" charset="0"/>
              </a:rPr>
              <a:t>WHAT</a:t>
            </a:r>
          </a:p>
          <a:p>
            <a:pPr marL="1828800" lvl="4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WHO</a:t>
            </a:r>
          </a:p>
          <a:p>
            <a:pPr marL="3657600" lvl="8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dirty="0">
                <a:solidFill>
                  <a:srgbClr val="0033CC"/>
                </a:solidFill>
                <a:latin typeface="Amasis MT Pro" panose="02040504050005020304" pitchFamily="18" charset="0"/>
              </a:rPr>
              <a:t>HOW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Amasis MT Pro" panose="020405040500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1BB9E8-3645-E00B-0306-6D945BEF8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44" y="2330182"/>
            <a:ext cx="3962400" cy="247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sz="11500" b="1" dirty="0">
                <a:solidFill>
                  <a:srgbClr val="7030A0"/>
                </a:solidFill>
                <a:latin typeface="Rockwell Nova Cond" panose="020F0502020204030204" pitchFamily="18" charset="0"/>
              </a:rPr>
              <a:t>WHY</a:t>
            </a:r>
            <a:endParaRPr lang="en-US" altLang="en-US" sz="11500" b="1" dirty="0">
              <a:solidFill>
                <a:srgbClr val="7030A0"/>
              </a:solidFill>
              <a:latin typeface="Rockwell Nova Cond" panose="020F05020202040302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6C01FC9-69D3-F6FD-A575-63D3012EA710}"/>
              </a:ext>
            </a:extLst>
          </p:cNvPr>
          <p:cNvSpPr/>
          <p:nvPr/>
        </p:nvSpPr>
        <p:spPr>
          <a:xfrm>
            <a:off x="4386072" y="2957005"/>
            <a:ext cx="762000" cy="1905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912AF-17C0-440C-7CD3-BBAD59247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E5628-4217-C65D-FA23-35C608195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4648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 Proposal (76 pages) </a:t>
            </a:r>
            <a:r>
              <a:rPr lang="en-US" dirty="0">
                <a:sym typeface="Wingdings" panose="05000000000000000000" pitchFamily="2" charset="2"/>
              </a:rPr>
              <a:t> 2018 Transitioned to </a:t>
            </a:r>
            <a:r>
              <a:rPr lang="en-US" dirty="0"/>
              <a:t>HL-LHC AUP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7E57A-1E8B-3B4D-5351-66B42159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5AEF7-3B77-5FA2-B9E1-B5B08E4B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US LARP: </a:t>
            </a:r>
            <a:br>
              <a:rPr lang="en-US" dirty="0"/>
            </a:br>
            <a:r>
              <a:rPr lang="en-US" dirty="0"/>
              <a:t>LHC Accelerator Research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1B797-023A-63D0-F19F-E5B6549482D2}"/>
              </a:ext>
            </a:extLst>
          </p:cNvPr>
          <p:cNvSpPr txBox="1"/>
          <p:nvPr/>
        </p:nvSpPr>
        <p:spPr>
          <a:xfrm>
            <a:off x="76200" y="2007909"/>
            <a:ext cx="3581400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Goals: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make more luminosity, earlier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collaborate in interaction region upgrades, to make even more luminosity, later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use, develop, and preserve unique U.S. resources and capabilities.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5FBA72-ABB5-1CB5-70F8-A5A86157B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129983"/>
            <a:ext cx="8229600" cy="459003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6D5F3A-1DD2-D50C-EB7E-3134906AB4C6}"/>
              </a:ext>
            </a:extLst>
          </p:cNvPr>
          <p:cNvCxnSpPr/>
          <p:nvPr/>
        </p:nvCxnSpPr>
        <p:spPr>
          <a:xfrm>
            <a:off x="2971800" y="1977621"/>
            <a:ext cx="685800" cy="4607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2675DD-9269-AA9F-851D-221A5B427008}"/>
              </a:ext>
            </a:extLst>
          </p:cNvPr>
          <p:cNvSpPr txBox="1"/>
          <p:nvPr/>
        </p:nvSpPr>
        <p:spPr>
          <a:xfrm>
            <a:off x="86412" y="6440591"/>
            <a:ext cx="61509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https://www.uslarp.org/LARP_Proposal.pdf</a:t>
            </a:r>
          </a:p>
        </p:txBody>
      </p:sp>
    </p:spTree>
    <p:extLst>
      <p:ext uri="{BB962C8B-B14F-4D97-AF65-F5344CB8AC3E}">
        <p14:creationId xmlns:p14="http://schemas.microsoft.com/office/powerpoint/2010/main" val="2165865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FBE8F-653C-F1AC-7D98-75CBCCFA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4C8CD-F2B0-C48B-AE6E-D50FA2D3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421311-A025-F14D-CBC1-C7A487E7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LARP Structure 2003 -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53800-4C1C-F5CB-38AB-424071358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124" y="1414806"/>
            <a:ext cx="7946715" cy="5241926"/>
          </a:xfrm>
          <a:prstGeom prst="rect">
            <a:avLst/>
          </a:prstGeom>
        </p:spPr>
      </p:pic>
      <p:pic>
        <p:nvPicPr>
          <p:cNvPr id="5" name="Picture 4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0B2BD417-558D-89FB-1604-2A2DA46B6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33" y="2667000"/>
            <a:ext cx="1604133" cy="1981200"/>
          </a:xfrm>
          <a:prstGeom prst="rect">
            <a:avLst/>
          </a:prstGeom>
        </p:spPr>
      </p:pic>
      <p:pic>
        <p:nvPicPr>
          <p:cNvPr id="7" name="Picture 6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66A39DAD-EA20-288B-FC35-A272774D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99" y="4876800"/>
            <a:ext cx="1809784" cy="1809784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FA1065A-C483-0002-80EB-610EF5C63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20" y="482989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luminosity&#10;&#10;Description automatically generated">
            <a:extLst>
              <a:ext uri="{FF2B5EF4-FFF2-40B4-BE49-F238E27FC236}">
                <a16:creationId xmlns:a16="http://schemas.microsoft.com/office/drawing/2014/main" id="{AF61FEF4-B43C-4440-0B4E-1C47C9C93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93" y="1235074"/>
            <a:ext cx="8188414" cy="5540116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84D34-0F17-E7D0-A085-B559EB72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F39DCA-2512-316A-343C-36190E47E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8274"/>
            <a:ext cx="105918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LARP Lessons (1): Accel System and MAG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4403B7-A5D1-A606-0527-587C41EB0284}"/>
              </a:ext>
            </a:extLst>
          </p:cNvPr>
          <p:cNvSpPr txBox="1">
            <a:spLocks/>
          </p:cNvSpPr>
          <p:nvPr/>
        </p:nvSpPr>
        <p:spPr>
          <a:xfrm rot="16200000">
            <a:off x="8270103" y="3475037"/>
            <a:ext cx="47244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ym typeface="Wingdings" panose="05000000000000000000" pitchFamily="2" charset="2"/>
              </a:rPr>
              <a:t>[ </a:t>
            </a:r>
            <a:r>
              <a:rPr lang="en-US" dirty="0" err="1">
                <a:sym typeface="Wingdings" panose="05000000000000000000" pitchFamily="2" charset="2"/>
              </a:rPr>
              <a:t>F.Zimmermann</a:t>
            </a:r>
            <a:r>
              <a:rPr lang="en-US" dirty="0">
                <a:sym typeface="Wingdings" panose="05000000000000000000" pitchFamily="2" charset="2"/>
              </a:rPr>
              <a:t> , HB2006 ]</a:t>
            </a: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E3DEE60-5A1B-07F8-4281-A16FD8A22BF6}"/>
              </a:ext>
            </a:extLst>
          </p:cNvPr>
          <p:cNvSpPr/>
          <p:nvPr/>
        </p:nvSpPr>
        <p:spPr>
          <a:xfrm>
            <a:off x="3124200" y="1521506"/>
            <a:ext cx="1752600" cy="840694"/>
          </a:xfrm>
          <a:prstGeom prst="ellipse">
            <a:avLst/>
          </a:prstGeom>
          <a:noFill/>
          <a:ln w="95250">
            <a:solidFill>
              <a:srgbClr val="0033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4307D63-43D2-4F10-BABD-C64C9B00AE6F}"/>
              </a:ext>
            </a:extLst>
          </p:cNvPr>
          <p:cNvSpPr/>
          <p:nvPr/>
        </p:nvSpPr>
        <p:spPr>
          <a:xfrm>
            <a:off x="4724400" y="3733799"/>
            <a:ext cx="1752600" cy="691679"/>
          </a:xfrm>
          <a:prstGeom prst="ellipse">
            <a:avLst/>
          </a:prstGeom>
          <a:noFill/>
          <a:ln w="952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58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A833CE-A9FA-B5A2-7304-ACC08428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3CDB6-25C0-A759-8BE8-CD480C474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12726"/>
            <a:ext cx="8642276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88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34E3E2-A6F3-3C23-0691-9F5A4D5C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40DBD-BE89-9E0C-3121-8CBDECD32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648200" cy="44958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BF3BC871-61BA-B1BC-B650-5B7EA3DCCE65}"/>
              </a:ext>
            </a:extLst>
          </p:cNvPr>
          <p:cNvSpPr/>
          <p:nvPr/>
        </p:nvSpPr>
        <p:spPr>
          <a:xfrm>
            <a:off x="3581400" y="76200"/>
            <a:ext cx="5181600" cy="1219200"/>
          </a:xfrm>
          <a:prstGeom prst="curvedDownArrow">
            <a:avLst/>
          </a:prstGeom>
          <a:ln>
            <a:headEnd type="stealth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CFB88806-3B57-CDFA-A72D-25ED6EB260DD}"/>
              </a:ext>
            </a:extLst>
          </p:cNvPr>
          <p:cNvSpPr/>
          <p:nvPr/>
        </p:nvSpPr>
        <p:spPr>
          <a:xfrm rot="10800000">
            <a:off x="4038600" y="413656"/>
            <a:ext cx="3962400" cy="914400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67DB-00F4-9149-B3CB-D2E6A0D4D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447800"/>
            <a:ext cx="6829475" cy="457199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CF68B16F-4709-CF63-8C6F-64C2AF9533FB}"/>
              </a:ext>
            </a:extLst>
          </p:cNvPr>
          <p:cNvSpPr/>
          <p:nvPr/>
        </p:nvSpPr>
        <p:spPr>
          <a:xfrm>
            <a:off x="4652282" y="4419600"/>
            <a:ext cx="764723" cy="805543"/>
          </a:xfrm>
          <a:prstGeom prst="leftRightArrow">
            <a:avLst>
              <a:gd name="adj1" fmla="val 50000"/>
              <a:gd name="adj2" fmla="val 270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A0538-3D97-042D-F185-32EB8982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DDD225-BFF7-D43A-110A-FAFE10B2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14EDCD-F439-B7FE-6A29-A2C4E558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8274"/>
            <a:ext cx="10591800" cy="1066800"/>
          </a:xfrm>
        </p:spPr>
        <p:txBody>
          <a:bodyPr>
            <a:normAutofit/>
          </a:bodyPr>
          <a:lstStyle/>
          <a:p>
            <a:r>
              <a:rPr lang="en-US" dirty="0"/>
              <a:t>LARP Lessons (3): Tests and Studies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0C8945-3D78-44C5-3CAA-02E66944BC04}"/>
              </a:ext>
            </a:extLst>
          </p:cNvPr>
          <p:cNvSpPr txBox="1">
            <a:spLocks/>
          </p:cNvSpPr>
          <p:nvPr/>
        </p:nvSpPr>
        <p:spPr>
          <a:xfrm>
            <a:off x="272142" y="1398360"/>
            <a:ext cx="5366657" cy="472440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LARP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Magnet and conductor tests: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Facilities at LBNL, FNAL, BNL, </a:t>
            </a:r>
            <a:r>
              <a:rPr lang="en-US" dirty="0" err="1">
                <a:sym typeface="Wingdings" panose="05000000000000000000" pitchFamily="2" charset="2"/>
              </a:rPr>
              <a:t>etc</a:t>
            </a:r>
            <a:endParaRPr lang="en-US" dirty="0"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Experiments and beam studies: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Tevatron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RHIC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LHC, SPS…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C1477E1-9B66-687A-BC42-0C31F0B43596}"/>
              </a:ext>
            </a:extLst>
          </p:cNvPr>
          <p:cNvSpPr txBox="1">
            <a:spLocks/>
          </p:cNvSpPr>
          <p:nvPr/>
        </p:nvSpPr>
        <p:spPr>
          <a:xfrm>
            <a:off x="6400800" y="1398360"/>
            <a:ext cx="5366657" cy="472440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3800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US FCC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SRF tests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400" dirty="0">
                <a:sym typeface="Wingdings" panose="05000000000000000000" pitchFamily="2" charset="2"/>
              </a:rPr>
              <a:t>Facilities at FNAL, </a:t>
            </a:r>
            <a:r>
              <a:rPr lang="en-US" sz="3400" dirty="0" err="1">
                <a:sym typeface="Wingdings" panose="05000000000000000000" pitchFamily="2" charset="2"/>
              </a:rPr>
              <a:t>Jlab</a:t>
            </a:r>
            <a:r>
              <a:rPr lang="en-US" sz="3400" dirty="0">
                <a:sym typeface="Wingdings" panose="05000000000000000000" pitchFamily="2" charset="2"/>
              </a:rPr>
              <a:t>, Cornell, other labs and universities</a:t>
            </a:r>
          </a:p>
          <a:p>
            <a:pPr marL="0" indent="0">
              <a:buFont typeface="Arial" pitchFamily="34" charset="0"/>
              <a:buNone/>
            </a:pPr>
            <a:endParaRPr lang="en-US" sz="3400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Magnet tests: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400" dirty="0">
                <a:sym typeface="Wingdings" panose="05000000000000000000" pitchFamily="2" charset="2"/>
              </a:rPr>
              <a:t>Facilities at LBNL, FNAL, BNL, </a:t>
            </a:r>
            <a:r>
              <a:rPr lang="en-US" sz="3400" dirty="0" err="1">
                <a:sym typeface="Wingdings" panose="05000000000000000000" pitchFamily="2" charset="2"/>
              </a:rPr>
              <a:t>etc</a:t>
            </a:r>
            <a:endParaRPr lang="en-US" sz="3400" dirty="0">
              <a:sym typeface="Wingdings" panose="05000000000000000000" pitchFamily="2" charset="2"/>
            </a:endParaRPr>
          </a:p>
          <a:p>
            <a:pPr marL="400050" lvl="1" indent="0">
              <a:buNone/>
            </a:pPr>
            <a:endParaRPr lang="en-US" sz="3400" dirty="0">
              <a:sym typeface="Wingdings" panose="05000000000000000000" pitchFamily="2" charset="2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Experiments and beam studies: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400" dirty="0">
                <a:sym typeface="Wingdings" panose="05000000000000000000" pitchFamily="2" charset="2"/>
              </a:rPr>
              <a:t>Light sources, CESR, CEBAF, </a:t>
            </a:r>
            <a:r>
              <a:rPr lang="en-US" sz="3400" dirty="0" err="1">
                <a:sym typeface="Wingdings" panose="05000000000000000000" pitchFamily="2" charset="2"/>
              </a:rPr>
              <a:t>etc</a:t>
            </a:r>
            <a:r>
              <a:rPr lang="en-US" sz="3400" dirty="0">
                <a:sym typeface="Wingdings" panose="05000000000000000000" pitchFamily="2" charset="2"/>
              </a:rPr>
              <a:t>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400" dirty="0">
                <a:sym typeface="Wingdings" panose="05000000000000000000" pitchFamily="2" charset="2"/>
              </a:rPr>
              <a:t>US/GARD beam test facilities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3400" dirty="0">
                <a:sym typeface="Wingdings" panose="05000000000000000000" pitchFamily="2" charset="2"/>
              </a:rPr>
              <a:t>Super KEKB?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1DA6EB-F231-F44E-D283-E6A33505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69330-6E89-8D9C-2915-01A8F3F5F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" y="65313"/>
            <a:ext cx="8991600" cy="6743701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3AA79D-54BE-5E7F-6F31-A7558B88C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241143"/>
            <a:ext cx="2819400" cy="346913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D1D22F7-55DE-9318-4B7B-61E8B039A1ED}"/>
              </a:ext>
            </a:extLst>
          </p:cNvPr>
          <p:cNvSpPr txBox="1">
            <a:spLocks/>
          </p:cNvSpPr>
          <p:nvPr/>
        </p:nvSpPr>
        <p:spPr>
          <a:xfrm>
            <a:off x="9369408" y="4255442"/>
            <a:ext cx="2314592" cy="761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Supported by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dirty="0"/>
              <a:t>US LARP</a:t>
            </a:r>
          </a:p>
        </p:txBody>
      </p:sp>
    </p:spTree>
    <p:extLst>
      <p:ext uri="{BB962C8B-B14F-4D97-AF65-F5344CB8AC3E}">
        <p14:creationId xmlns:p14="http://schemas.microsoft.com/office/powerpoint/2010/main" val="4032495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DCFE69-860C-19AF-CAEC-35DB6E368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0" y="1346603"/>
            <a:ext cx="12052966" cy="1472797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800" dirty="0">
                <a:solidFill>
                  <a:srgbClr val="0033CC"/>
                </a:solidFill>
              </a:rPr>
              <a:t>We have a comprehensive list of possible US contributions to FCC</a:t>
            </a: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800" dirty="0">
                <a:solidFill>
                  <a:srgbClr val="7030A0"/>
                </a:solidFill>
              </a:rPr>
              <a:t>Most of them require some R&amp;D (pre-CD-2, post CD-2… + commissioning)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800" dirty="0"/>
              <a:t>Many labs and Universities identified capabilities to carry R&amp;D and fabrication</a:t>
            </a:r>
          </a:p>
          <a:p>
            <a:pPr marL="0" indent="0">
              <a:spcBef>
                <a:spcPts val="400"/>
              </a:spcBef>
              <a:spcAft>
                <a:spcPts val="400"/>
              </a:spcAft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76" y="496572"/>
            <a:ext cx="11582400" cy="42787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Summary </a:t>
            </a:r>
            <a:r>
              <a:rPr lang="en-US" sz="3600" b="0" dirty="0">
                <a:solidFill>
                  <a:schemeClr val="bg1"/>
                </a:solidFill>
              </a:rPr>
              <a:t>(invitation for discussion)</a:t>
            </a:r>
            <a:endParaRPr lang="en-US" sz="4400" b="0" dirty="0">
              <a:solidFill>
                <a:schemeClr val="bg1"/>
              </a:solidFill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3685FF2-D4B4-F7C4-7249-4ABE44A877A4}"/>
              </a:ext>
            </a:extLst>
          </p:cNvPr>
          <p:cNvSpPr txBox="1">
            <a:spLocks/>
          </p:cNvSpPr>
          <p:nvPr/>
        </p:nvSpPr>
        <p:spPr>
          <a:xfrm>
            <a:off x="66210" y="2984693"/>
            <a:ext cx="12115800" cy="3249140"/>
          </a:xfrm>
          <a:prstGeom prst="rect">
            <a:avLst/>
          </a:prstGeom>
        </p:spPr>
        <p:txBody>
          <a:bodyPr lIns="0" tIns="0" rIns="0" bIns="0"/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rgbClr val="AF0000"/>
                </a:solidFill>
              </a:rPr>
              <a:t>HFSC is forming a collaboration and formulating R&amp;D plan and proposal  to DOE</a:t>
            </a:r>
          </a:p>
          <a:p>
            <a:pPr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Successful R&amp;D plan should (</a:t>
            </a:r>
            <a:r>
              <a:rPr lang="en-US" sz="2600" dirty="0" err="1">
                <a:solidFill>
                  <a:schemeClr val="tx1"/>
                </a:solidFill>
              </a:rPr>
              <a:t>eg</a:t>
            </a:r>
            <a:r>
              <a:rPr lang="en-US" sz="2600" dirty="0">
                <a:solidFill>
                  <a:schemeClr val="tx1"/>
                </a:solidFill>
              </a:rPr>
              <a:t> based on the LARP success experience):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Lead to a US construction project (CD2)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Interconnect “RF” and “Magnets” with “Accelerator Systems”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Provide mechanism for “horizontal” ties with CERN/FCC teams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Include tests and beam experiments at operational facilities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Have components relevant to the future US-based HEP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US" sz="1800" dirty="0">
                <a:solidFill>
                  <a:srgbClr val="0033CC"/>
                </a:solidFill>
              </a:rPr>
              <a:t>Prioritize skilled workforce development at the labs and universities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endParaRPr lang="en-US" sz="1800" dirty="0">
              <a:solidFill>
                <a:srgbClr val="AF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endParaRPr lang="en-US" sz="1800" dirty="0">
              <a:solidFill>
                <a:srgbClr val="AF0000"/>
              </a:solidFill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Wingdings" pitchFamily="2" charset="2"/>
              <a:buChar char="§"/>
            </a:pPr>
            <a:endParaRPr lang="en-US" sz="1800" dirty="0">
              <a:solidFill>
                <a:srgbClr val="A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F3DDE-10BA-B91E-661F-C061227D3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31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371600" y="1460528"/>
            <a:ext cx="8742423" cy="6096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US-</a:t>
            </a:r>
            <a:r>
              <a:rPr lang="en-US" sz="4000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FCCee</a:t>
            </a:r>
            <a:r>
              <a:rPr lang="en-US" sz="4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Planning Panel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400" y="2095272"/>
            <a:ext cx="5718360" cy="3505200"/>
          </a:xfrm>
        </p:spPr>
        <p:txBody>
          <a:bodyPr>
            <a:norm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Kathleen Amm (BNL/NHMFL)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John Byrd (ANL)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Steve Gourlay (FNAL)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Matthias </a:t>
            </a:r>
            <a:r>
              <a:rPr lang="en-US" sz="3200" dirty="0" err="1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Liepe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 (Cornell)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Sergei Nagaitsev (JLab) 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Tor Raubenheimer (SLAC)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0800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Content Placeholder 13">
            <a:extLst>
              <a:ext uri="{FF2B5EF4-FFF2-40B4-BE49-F238E27FC236}">
                <a16:creationId xmlns:a16="http://schemas.microsoft.com/office/drawing/2014/main" id="{50BAAAE8-EFDD-D968-10D8-F395145475F6}"/>
              </a:ext>
            </a:extLst>
          </p:cNvPr>
          <p:cNvSpPr txBox="1">
            <a:spLocks/>
          </p:cNvSpPr>
          <p:nvPr/>
        </p:nvSpPr>
        <p:spPr>
          <a:xfrm>
            <a:off x="5638799" y="2193578"/>
            <a:ext cx="6553201" cy="3505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Sergey Belomestnykh (FNAL)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Yunhai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 Cai (SLAC)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Mark Kemp (SLAC)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Michiko Minty (BNL)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Soren Prestemon (LBNL)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Vladimir Shiltsev (FNAL/NIU)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200" dirty="0">
              <a:solidFill>
                <a:srgbClr val="0800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  <a:ea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>
              <a:solidFill>
                <a:srgbClr val="0800B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99FFD-C4B9-93D3-938C-B6B121E0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7B7D2218-BAF1-4F78-C7A3-B23852039871}"/>
              </a:ext>
            </a:extLst>
          </p:cNvPr>
          <p:cNvSpPr txBox="1">
            <a:spLocks/>
          </p:cNvSpPr>
          <p:nvPr/>
        </p:nvSpPr>
        <p:spPr>
          <a:xfrm>
            <a:off x="574565" y="168897"/>
            <a:ext cx="11261359" cy="1232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8E8B71-43E0-490E-C9DA-AE98B1657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Shiltsev | US Contributions</a:t>
            </a:r>
          </a:p>
        </p:txBody>
      </p:sp>
      <p:sp>
        <p:nvSpPr>
          <p:cNvPr id="3" name="Content Placeholder 13">
            <a:extLst>
              <a:ext uri="{FF2B5EF4-FFF2-40B4-BE49-F238E27FC236}">
                <a16:creationId xmlns:a16="http://schemas.microsoft.com/office/drawing/2014/main" id="{801EFE27-06F8-789B-C84B-221301FC5D02}"/>
              </a:ext>
            </a:extLst>
          </p:cNvPr>
          <p:cNvSpPr txBox="1">
            <a:spLocks/>
          </p:cNvSpPr>
          <p:nvPr/>
        </p:nvSpPr>
        <p:spPr>
          <a:xfrm>
            <a:off x="23358" y="5181600"/>
            <a:ext cx="12190413" cy="193637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2pPr>
            <a:lvl3pPr marL="77724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4pPr>
            <a:lvl5pPr marL="1097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65000"/>
                  <a:lumOff val="35000"/>
                </a:schemeClr>
              </a:buClr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masis MT Pro Medium" panose="02040604050005020304" pitchFamily="18" charset="0"/>
                <a:ea typeface="+mn-ea"/>
                <a:cs typeface="+mn-cs"/>
              </a:defRPr>
            </a:lvl5pPr>
            <a:lvl6pPr marL="123444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7160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876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" indent="-13716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With contributions from: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I.Agapov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M.Benedikt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M.Chamizo-Llatas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H.Durand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E.Gianfelice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-Wendt,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X.Huang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G.Hoffstaetter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V.Kashikhin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A.Lankford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K.McGee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E.Nanni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A.Novokhatski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M.Palmer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V.Parma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F.Peauger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, S. Posen, S.</a:t>
            </a:r>
            <a:r>
              <a:rPr lang="fi-FI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Rajagopalan,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P.Raimondi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D.Sagan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J.Seeman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A.Valishev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J.Qiang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F.Zimmermann</a:t>
            </a:r>
            <a:r>
              <a:rPr lang="en-US" sz="2800" dirty="0">
                <a:solidFill>
                  <a:schemeClr val="tx1"/>
                </a:solidFill>
                <a:latin typeface="Corbel" panose="020B0503020204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orbel" panose="020B0503020204020204" pitchFamily="34" charset="0"/>
              </a:rPr>
              <a:t>S.Zorzetti</a:t>
            </a:r>
            <a:endParaRPr lang="en-US" sz="28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2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CE0D-A6F3-24CB-E1B1-DCBB15BE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157504"/>
            <a:ext cx="10896599" cy="1909546"/>
          </a:xfrm>
        </p:spPr>
        <p:txBody>
          <a:bodyPr/>
          <a:lstStyle/>
          <a:p>
            <a:r>
              <a:rPr lang="en-US" sz="6600" dirty="0"/>
              <a:t>Thanks for your attention!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6FE76-CF4F-59B9-DE70-8C2560312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4953000"/>
            <a:ext cx="9601200" cy="9505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343F7-FE08-07C1-E06E-0FAA1A06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677094-5550-AB1B-6755-79EEE18FAA45}"/>
              </a:ext>
            </a:extLst>
          </p:cNvPr>
          <p:cNvSpPr txBox="1">
            <a:spLocks/>
          </p:cNvSpPr>
          <p:nvPr/>
        </p:nvSpPr>
        <p:spPr>
          <a:xfrm>
            <a:off x="1257300" y="3269951"/>
            <a:ext cx="9601200" cy="950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6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32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>
                <a:solidFill>
                  <a:srgbClr val="AF00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7936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48536-211C-433E-8E5D-7506D4976AED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lvl="0" algn="ct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lvl="1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lvl="2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lvl="3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lvl="4" algn="l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Vladimir Shiltsev - Future Colliders R&amp;D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F8592-F5ED-4BE5-82AE-EE2B795B824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lvl="0" indent="0" algn="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45720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ADF6E-2787-4AAF-86CC-BF939BBE9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56" y="784153"/>
            <a:ext cx="7086600" cy="59176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226BCC-D4B2-4A5C-A4D7-EA63D1ECE326}"/>
              </a:ext>
            </a:extLst>
          </p:cNvPr>
          <p:cNvSpPr txBox="1">
            <a:spLocks/>
          </p:cNvSpPr>
          <p:nvPr/>
        </p:nvSpPr>
        <p:spPr>
          <a:xfrm>
            <a:off x="2468880" y="19108"/>
            <a:ext cx="8199120" cy="7733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Font typeface="Calibri"/>
              <a:buNone/>
              <a:defRPr sz="3400" b="0" i="0" u="none" strike="noStrike" cap="non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Gap in R&amp;D Towards Future Colliders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EF2293-CC97-4CED-B0DC-26C76729EDBA}"/>
              </a:ext>
            </a:extLst>
          </p:cNvPr>
          <p:cNvSpPr txBox="1"/>
          <p:nvPr/>
        </p:nvSpPr>
        <p:spPr>
          <a:xfrm>
            <a:off x="8762304" y="893206"/>
            <a:ext cx="1930635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00FF"/>
                </a:solidFill>
              </a:rPr>
              <a:t>Completed: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ILC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LARP (LHC)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MAP (Muon)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D1736B-595C-4E03-8554-D7AB69AC3B93}"/>
              </a:ext>
            </a:extLst>
          </p:cNvPr>
          <p:cNvSpPr txBox="1"/>
          <p:nvPr/>
        </p:nvSpPr>
        <p:spPr>
          <a:xfrm>
            <a:off x="8605075" y="2244810"/>
            <a:ext cx="193063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Proposed 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for FY24-30: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Colliders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0763377-293A-4C74-B480-210CBFE953C8}"/>
              </a:ext>
            </a:extLst>
          </p:cNvPr>
          <p:cNvSpPr/>
          <p:nvPr/>
        </p:nvSpPr>
        <p:spPr>
          <a:xfrm rot="16200000">
            <a:off x="9474182" y="2939899"/>
            <a:ext cx="192419" cy="1020205"/>
          </a:xfrm>
          <a:prstGeom prst="leftArrow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84B456-64A4-43F7-9A86-A0FF8B50A319}"/>
              </a:ext>
            </a:extLst>
          </p:cNvPr>
          <p:cNvSpPr/>
          <p:nvPr/>
        </p:nvSpPr>
        <p:spPr>
          <a:xfrm>
            <a:off x="8577339" y="4161318"/>
            <a:ext cx="405686" cy="2028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A51FC-A924-45EF-BDA3-E7B5AB042F0A}"/>
              </a:ext>
            </a:extLst>
          </p:cNvPr>
          <p:cNvSpPr/>
          <p:nvPr/>
        </p:nvSpPr>
        <p:spPr>
          <a:xfrm>
            <a:off x="9025937" y="3830824"/>
            <a:ext cx="344986" cy="53014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5D6650-84F7-4D09-BE49-983BF0BFECF3}"/>
              </a:ext>
            </a:extLst>
          </p:cNvPr>
          <p:cNvSpPr/>
          <p:nvPr/>
        </p:nvSpPr>
        <p:spPr>
          <a:xfrm>
            <a:off x="10168629" y="3468633"/>
            <a:ext cx="319997" cy="871841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4E70C-6215-4EFB-A9F8-554497CE4DF8}"/>
              </a:ext>
            </a:extLst>
          </p:cNvPr>
          <p:cNvSpPr txBox="1"/>
          <p:nvPr/>
        </p:nvSpPr>
        <p:spPr>
          <a:xfrm>
            <a:off x="9302377" y="399691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.......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8EBD95-D2C7-4A83-B7DB-4D2F7E0549C7}"/>
              </a:ext>
            </a:extLst>
          </p:cNvPr>
          <p:cNvSpPr txBox="1"/>
          <p:nvPr/>
        </p:nvSpPr>
        <p:spPr>
          <a:xfrm>
            <a:off x="8605074" y="4625086"/>
            <a:ext cx="2062926" cy="21544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program : </a:t>
            </a:r>
          </a:p>
          <a:p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FCCee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ILC,</a:t>
            </a:r>
          </a:p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C^3, HELEN, </a:t>
            </a:r>
          </a:p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 Collider,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US and abroad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and R&amp;D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10FD6-1808-44AD-B58F-C1CF2048BBBD}"/>
              </a:ext>
            </a:extLst>
          </p:cNvPr>
          <p:cNvSpPr txBox="1"/>
          <p:nvPr/>
        </p:nvSpPr>
        <p:spPr>
          <a:xfrm>
            <a:off x="1510003" y="6505580"/>
            <a:ext cx="46364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https://arxiv.org/abs/ 2209.14136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17BBC-972D-4BF1-9BB9-89D47B5B987B}"/>
              </a:ext>
            </a:extLst>
          </p:cNvPr>
          <p:cNvSpPr txBox="1"/>
          <p:nvPr/>
        </p:nvSpPr>
        <p:spPr>
          <a:xfrm>
            <a:off x="6146479" y="1032339"/>
            <a:ext cx="2236510" cy="338554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Accel. Test Facilities      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8C4C054A-1B15-4407-BB93-AC7FF7150F8A}"/>
              </a:ext>
            </a:extLst>
          </p:cNvPr>
          <p:cNvSpPr/>
          <p:nvPr/>
        </p:nvSpPr>
        <p:spPr>
          <a:xfrm>
            <a:off x="7922718" y="1326198"/>
            <a:ext cx="872836" cy="365125"/>
          </a:xfrm>
          <a:prstGeom prst="leftArrow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A85AF6-FDF6-4684-8F0E-9677DC2125A6}"/>
              </a:ext>
            </a:extLst>
          </p:cNvPr>
          <p:cNvCxnSpPr/>
          <p:nvPr/>
        </p:nvCxnSpPr>
        <p:spPr>
          <a:xfrm>
            <a:off x="5671458" y="1086131"/>
            <a:ext cx="280422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D1BAE06-096B-48BA-B77E-E98AEA587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2501"/>
            <a:ext cx="1405944" cy="88983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0307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6" grpId="0"/>
      <p:bldP spid="17" grpId="0" animBg="1"/>
      <p:bldP spid="18" grpId="0" animBg="1"/>
      <p:bldP spid="20" grpId="0" animBg="1"/>
      <p:bldP spid="21" grpId="0" animBg="1"/>
      <p:bldP spid="22" grpId="0"/>
      <p:bldP spid="2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6F6A712-C548-47C4-B0C2-AB4CF58C9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803692"/>
              </p:ext>
            </p:extLst>
          </p:nvPr>
        </p:nvGraphicFramePr>
        <p:xfrm>
          <a:off x="1571755" y="56979"/>
          <a:ext cx="9080500" cy="68241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7884374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883486119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24304222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63705984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67676683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3861164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8884661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123778248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017710477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85069621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584523363"/>
                    </a:ext>
                  </a:extLst>
                </a:gridCol>
              </a:tblGrid>
              <a:tr h="720937">
                <a:tc>
                  <a:txBody>
                    <a:bodyPr/>
                    <a:lstStyle/>
                    <a:p>
                      <a:pPr algn="l"/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421755"/>
                  </a:ext>
                </a:extLst>
              </a:tr>
              <a:tr h="324414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rgbClr val="4040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Collider Facilities Operations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65392"/>
                  </a:ext>
                </a:extLst>
              </a:tr>
              <a:tr h="540987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0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7967369"/>
                  </a:ext>
                </a:extLst>
              </a:tr>
              <a:tr h="324414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Design Work and Project R&amp;D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in the US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b="1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elsewhere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6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7793510"/>
                  </a:ext>
                </a:extLst>
              </a:tr>
              <a:tr h="1410456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188561"/>
                  </a:ext>
                </a:extLst>
              </a:tr>
              <a:tr h="0">
                <a:tc gridSpan="11"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4040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“General” Accelerator R&amp;D and Accelerator and Beam Physics</a:t>
                      </a:r>
                      <a:endParaRPr lang="en-US" sz="14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1727122"/>
                  </a:ext>
                </a:extLst>
              </a:tr>
              <a:tr h="568094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906005"/>
                  </a:ext>
                </a:extLst>
              </a:tr>
              <a:tr h="486170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40404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491451"/>
                  </a:ext>
                </a:extLst>
              </a:tr>
            </a:tbl>
          </a:graphicData>
        </a:graphic>
      </p:graphicFrame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60788CD4-EDBA-4A2E-90E3-A9D9D9225AB8}"/>
              </a:ext>
            </a:extLst>
          </p:cNvPr>
          <p:cNvSpPr/>
          <p:nvPr/>
        </p:nvSpPr>
        <p:spPr>
          <a:xfrm>
            <a:off x="4551380" y="1285983"/>
            <a:ext cx="6027464" cy="356178"/>
          </a:xfrm>
          <a:prstGeom prst="chevron">
            <a:avLst>
              <a:gd name="adj" fmla="val 40909"/>
            </a:avLst>
          </a:prstGeom>
          <a:solidFill>
            <a:schemeClr val="tx2">
              <a:lumMod val="20000"/>
              <a:lumOff val="80000"/>
              <a:alpha val="95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LHC/HL-LHC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02C90D85-B73C-4022-A1F1-4574B3287EEF}"/>
              </a:ext>
            </a:extLst>
          </p:cNvPr>
          <p:cNvSpPr/>
          <p:nvPr/>
        </p:nvSpPr>
        <p:spPr>
          <a:xfrm>
            <a:off x="1571756" y="1705042"/>
            <a:ext cx="2764875" cy="334762"/>
          </a:xfrm>
          <a:prstGeom prst="chevron">
            <a:avLst>
              <a:gd name="adj" fmla="val 40909"/>
            </a:avLst>
          </a:prstGeom>
          <a:solidFill>
            <a:schemeClr val="accent3">
              <a:lumMod val="20000"/>
              <a:lumOff val="80000"/>
              <a:alpha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CESR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Arrow: Chevron 67">
            <a:extLst>
              <a:ext uri="{FF2B5EF4-FFF2-40B4-BE49-F238E27FC236}">
                <a16:creationId xmlns:a16="http://schemas.microsoft.com/office/drawing/2014/main" id="{0DE327AB-D657-41B6-8731-B28477D7920A}"/>
              </a:ext>
            </a:extLst>
          </p:cNvPr>
          <p:cNvSpPr/>
          <p:nvPr/>
        </p:nvSpPr>
        <p:spPr>
          <a:xfrm>
            <a:off x="1595459" y="2116756"/>
            <a:ext cx="1444075" cy="334762"/>
          </a:xfrm>
          <a:prstGeom prst="chevron">
            <a:avLst>
              <a:gd name="adj" fmla="val 40909"/>
            </a:avLst>
          </a:prstGeom>
          <a:solidFill>
            <a:schemeClr val="accent3">
              <a:lumMod val="20000"/>
              <a:lumOff val="80000"/>
              <a:alpha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SLC/LEP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Arrow: Chevron 68">
            <a:extLst>
              <a:ext uri="{FF2B5EF4-FFF2-40B4-BE49-F238E27FC236}">
                <a16:creationId xmlns:a16="http://schemas.microsoft.com/office/drawing/2014/main" id="{A60E43B4-C531-4194-A224-197C6030B813}"/>
              </a:ext>
            </a:extLst>
          </p:cNvPr>
          <p:cNvSpPr/>
          <p:nvPr/>
        </p:nvSpPr>
        <p:spPr>
          <a:xfrm>
            <a:off x="2946397" y="2116756"/>
            <a:ext cx="1837267" cy="334762"/>
          </a:xfrm>
          <a:prstGeom prst="chevron">
            <a:avLst>
              <a:gd name="adj" fmla="val 40909"/>
            </a:avLst>
          </a:prstGeom>
          <a:solidFill>
            <a:schemeClr val="accent3">
              <a:lumMod val="20000"/>
              <a:lumOff val="80000"/>
              <a:alpha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PEP-II/KEKB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Arrow: Chevron 69">
            <a:extLst>
              <a:ext uri="{FF2B5EF4-FFF2-40B4-BE49-F238E27FC236}">
                <a16:creationId xmlns:a16="http://schemas.microsoft.com/office/drawing/2014/main" id="{1186ECFD-F507-4673-8D2C-B7C7DD6CD651}"/>
              </a:ext>
            </a:extLst>
          </p:cNvPr>
          <p:cNvSpPr/>
          <p:nvPr/>
        </p:nvSpPr>
        <p:spPr>
          <a:xfrm>
            <a:off x="5961775" y="1746253"/>
            <a:ext cx="3354944" cy="334762"/>
          </a:xfrm>
          <a:prstGeom prst="chevron">
            <a:avLst>
              <a:gd name="adj" fmla="val 40909"/>
            </a:avLst>
          </a:prstGeom>
          <a:solidFill>
            <a:schemeClr val="accent3">
              <a:lumMod val="20000"/>
              <a:lumOff val="80000"/>
              <a:alpha val="95000"/>
            </a:schemeClr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SuperKEKB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Arrow: Chevron 70">
            <a:extLst>
              <a:ext uri="{FF2B5EF4-FFF2-40B4-BE49-F238E27FC236}">
                <a16:creationId xmlns:a16="http://schemas.microsoft.com/office/drawing/2014/main" id="{4C6D9B8D-7B42-4534-AF90-0FBB9CC18C08}"/>
              </a:ext>
            </a:extLst>
          </p:cNvPr>
          <p:cNvSpPr/>
          <p:nvPr/>
        </p:nvSpPr>
        <p:spPr>
          <a:xfrm>
            <a:off x="3039533" y="2590800"/>
            <a:ext cx="4275667" cy="304388"/>
          </a:xfrm>
          <a:prstGeom prst="chevron">
            <a:avLst>
              <a:gd name="adj" fmla="val 40909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RHIC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Arrow: Chevron 71">
            <a:extLst>
              <a:ext uri="{FF2B5EF4-FFF2-40B4-BE49-F238E27FC236}">
                <a16:creationId xmlns:a16="http://schemas.microsoft.com/office/drawing/2014/main" id="{B8BC2C65-3429-4A3B-8367-A0F8FB49D8AB}"/>
              </a:ext>
            </a:extLst>
          </p:cNvPr>
          <p:cNvSpPr/>
          <p:nvPr/>
        </p:nvSpPr>
        <p:spPr>
          <a:xfrm>
            <a:off x="8139356" y="2640888"/>
            <a:ext cx="2512899" cy="334762"/>
          </a:xfrm>
          <a:prstGeom prst="chevron">
            <a:avLst>
              <a:gd name="adj" fmla="val 40909"/>
            </a:avLst>
          </a:prstGeom>
          <a:solidFill>
            <a:schemeClr val="accent2">
              <a:lumMod val="20000"/>
              <a:lumOff val="80000"/>
              <a:alpha val="95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6DB91A92-49B9-4696-8084-C7E5606FAA16}"/>
              </a:ext>
            </a:extLst>
          </p:cNvPr>
          <p:cNvSpPr/>
          <p:nvPr/>
        </p:nvSpPr>
        <p:spPr>
          <a:xfrm>
            <a:off x="1613157" y="1183698"/>
            <a:ext cx="3331377" cy="334762"/>
          </a:xfrm>
          <a:prstGeom prst="chevron">
            <a:avLst>
              <a:gd name="adj" fmla="val 40909"/>
            </a:avLst>
          </a:prstGeom>
          <a:solidFill>
            <a:schemeClr val="tx2">
              <a:lumMod val="20000"/>
              <a:lumOff val="80000"/>
              <a:alpha val="95000"/>
            </a:scheme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40404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TEVATRON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Arrow: Chevron 72">
            <a:extLst>
              <a:ext uri="{FF2B5EF4-FFF2-40B4-BE49-F238E27FC236}">
                <a16:creationId xmlns:a16="http://schemas.microsoft.com/office/drawing/2014/main" id="{3A199742-ECEE-4DC7-9E1F-118B8DBD4918}"/>
              </a:ext>
            </a:extLst>
          </p:cNvPr>
          <p:cNvSpPr/>
          <p:nvPr/>
        </p:nvSpPr>
        <p:spPr>
          <a:xfrm>
            <a:off x="9152468" y="2190006"/>
            <a:ext cx="1444075" cy="304811"/>
          </a:xfrm>
          <a:prstGeom prst="chevron">
            <a:avLst>
              <a:gd name="adj" fmla="val 40909"/>
            </a:avLst>
          </a:prstGeom>
          <a:solidFill>
            <a:schemeClr val="accent1">
              <a:lumMod val="20000"/>
              <a:lumOff val="80000"/>
              <a:alpha val="9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HiggsF - 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26233-036C-4190-8303-D754A800EE37}"/>
              </a:ext>
            </a:extLst>
          </p:cNvPr>
          <p:cNvSpPr/>
          <p:nvPr/>
        </p:nvSpPr>
        <p:spPr>
          <a:xfrm>
            <a:off x="2057400" y="3404898"/>
            <a:ext cx="3383280" cy="334762"/>
          </a:xfrm>
          <a:prstGeom prst="rect">
            <a:avLst/>
          </a:prstGeom>
          <a:gradFill>
            <a:gsLst>
              <a:gs pos="43000">
                <a:schemeClr val="tx2">
                  <a:lumMod val="60000"/>
                  <a:lumOff val="40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  <a:gs pos="79992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LHC/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LARP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7ECBEAC-DD6B-475B-B87E-8F2E4293D49E}"/>
              </a:ext>
            </a:extLst>
          </p:cNvPr>
          <p:cNvSpPr/>
          <p:nvPr/>
        </p:nvSpPr>
        <p:spPr>
          <a:xfrm>
            <a:off x="6258409" y="3410758"/>
            <a:ext cx="4358789" cy="334762"/>
          </a:xfrm>
          <a:prstGeom prst="rect">
            <a:avLst/>
          </a:prstGeom>
          <a:gradFill>
            <a:gsLst>
              <a:gs pos="88000">
                <a:schemeClr val="tx2">
                  <a:lumMod val="40000"/>
                  <a:lumOff val="60000"/>
                </a:schemeClr>
              </a:gs>
              <a:gs pos="27000">
                <a:schemeClr val="tx2">
                  <a:lumMod val="60000"/>
                  <a:lumOff val="4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FCChh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AFB1293-E4F6-4197-8349-0070B1AC9223}"/>
              </a:ext>
            </a:extLst>
          </p:cNvPr>
          <p:cNvSpPr/>
          <p:nvPr/>
        </p:nvSpPr>
        <p:spPr>
          <a:xfrm>
            <a:off x="1708007" y="4166103"/>
            <a:ext cx="1715349" cy="334762"/>
          </a:xfrm>
          <a:prstGeom prst="rect">
            <a:avLst/>
          </a:prstGeom>
          <a:gradFill>
            <a:gsLst>
              <a:gs pos="73000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NLC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136A2CE-EDFA-48E6-BC1A-A2931A85AE69}"/>
              </a:ext>
            </a:extLst>
          </p:cNvPr>
          <p:cNvSpPr/>
          <p:nvPr/>
        </p:nvSpPr>
        <p:spPr>
          <a:xfrm>
            <a:off x="5846742" y="3782003"/>
            <a:ext cx="3189468" cy="334762"/>
          </a:xfrm>
          <a:prstGeom prst="rect">
            <a:avLst/>
          </a:prstGeom>
          <a:gradFill>
            <a:gsLst>
              <a:gs pos="73000">
                <a:schemeClr val="accent3">
                  <a:lumMod val="75000"/>
                </a:schemeClr>
              </a:gs>
              <a:gs pos="27000">
                <a:schemeClr val="accent3">
                  <a:lumMod val="75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FCCee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8340E29F-D4DB-446E-80FF-493FA9ADF02D}"/>
              </a:ext>
            </a:extLst>
          </p:cNvPr>
          <p:cNvSpPr/>
          <p:nvPr/>
        </p:nvSpPr>
        <p:spPr>
          <a:xfrm>
            <a:off x="3168512" y="4046271"/>
            <a:ext cx="2399169" cy="334762"/>
          </a:xfrm>
          <a:prstGeom prst="rect">
            <a:avLst/>
          </a:prstGeom>
          <a:gradFill>
            <a:gsLst>
              <a:gs pos="81527">
                <a:schemeClr val="accent4">
                  <a:lumMod val="20000"/>
                  <a:lumOff val="80000"/>
                </a:schemeClr>
              </a:gs>
              <a:gs pos="51000">
                <a:schemeClr val="accent4">
                  <a:lumMod val="60000"/>
                  <a:lumOff val="40000"/>
                </a:schemeClr>
              </a:gs>
              <a:gs pos="2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TESLA/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ILC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AB2F658-2316-4FFF-8742-5318DF7D36B9}"/>
              </a:ext>
            </a:extLst>
          </p:cNvPr>
          <p:cNvSpPr/>
          <p:nvPr/>
        </p:nvSpPr>
        <p:spPr>
          <a:xfrm>
            <a:off x="2698459" y="3791756"/>
            <a:ext cx="1005840" cy="334762"/>
          </a:xfrm>
          <a:prstGeom prst="rect">
            <a:avLst/>
          </a:prstGeom>
          <a:gradFill>
            <a:gsLst>
              <a:gs pos="73000">
                <a:schemeClr val="tx2">
                  <a:lumMod val="40000"/>
                  <a:lumOff val="60000"/>
                </a:schemeClr>
              </a:gs>
              <a:gs pos="27000">
                <a:schemeClr val="tx2">
                  <a:lumMod val="60000"/>
                  <a:lumOff val="4000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VLHC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9146DE4-67B5-43DB-997F-800F9D129482}"/>
              </a:ext>
            </a:extLst>
          </p:cNvPr>
          <p:cNvSpPr/>
          <p:nvPr/>
        </p:nvSpPr>
        <p:spPr>
          <a:xfrm>
            <a:off x="2799924" y="4536183"/>
            <a:ext cx="2651760" cy="334762"/>
          </a:xfrm>
          <a:prstGeom prst="rect">
            <a:avLst/>
          </a:prstGeom>
          <a:gradFill>
            <a:gsLst>
              <a:gs pos="86000">
                <a:schemeClr val="accent2">
                  <a:lumMod val="60000"/>
                  <a:lumOff val="40000"/>
                </a:schemeClr>
              </a:gs>
              <a:gs pos="27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μμ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Collider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912C603-BE30-4795-952B-2A9D9B8C3AF8}"/>
              </a:ext>
            </a:extLst>
          </p:cNvPr>
          <p:cNvSpPr/>
          <p:nvPr/>
        </p:nvSpPr>
        <p:spPr>
          <a:xfrm>
            <a:off x="5961776" y="4149017"/>
            <a:ext cx="1576605" cy="334762"/>
          </a:xfrm>
          <a:prstGeom prst="rect">
            <a:avLst/>
          </a:prstGeom>
          <a:gradFill>
            <a:gsLst>
              <a:gs pos="73000">
                <a:schemeClr val="accent3">
                  <a:lumMod val="75000"/>
                </a:schemeClr>
              </a:gs>
              <a:gs pos="27000">
                <a:schemeClr val="accent3">
                  <a:lumMod val="75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CEPC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A4DAC8-F819-4E7E-8CF8-97AAC2D18428}"/>
              </a:ext>
            </a:extLst>
          </p:cNvPr>
          <p:cNvSpPr/>
          <p:nvPr/>
        </p:nvSpPr>
        <p:spPr>
          <a:xfrm>
            <a:off x="6540617" y="4530566"/>
            <a:ext cx="4076580" cy="334762"/>
          </a:xfrm>
          <a:prstGeom prst="rect">
            <a:avLst/>
          </a:prstGeom>
          <a:gradFill>
            <a:gsLst>
              <a:gs pos="73000">
                <a:schemeClr val="accent2">
                  <a:lumMod val="60000"/>
                  <a:lumOff val="40000"/>
                </a:schemeClr>
              </a:gs>
              <a:gs pos="27000">
                <a:schemeClr val="accent2">
                  <a:lumMod val="75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μμ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Collider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- ?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FC1EDC4-A550-47BD-9462-239063C7222A}"/>
              </a:ext>
            </a:extLst>
          </p:cNvPr>
          <p:cNvSpPr/>
          <p:nvPr/>
        </p:nvSpPr>
        <p:spPr>
          <a:xfrm>
            <a:off x="1613156" y="5146557"/>
            <a:ext cx="9004041" cy="49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High Field Magnets: </a:t>
            </a:r>
            <a:r>
              <a:rPr lang="en-US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NbTi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superferric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Nb</a:t>
            </a:r>
            <a:r>
              <a:rPr lang="en-US" b="1" baseline="-25000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Sn, HTS, fast cycling, 40 T solenoids…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76A16A6-54D5-476C-A504-BB72D6585208}"/>
              </a:ext>
            </a:extLst>
          </p:cNvPr>
          <p:cNvSpPr/>
          <p:nvPr/>
        </p:nvSpPr>
        <p:spPr>
          <a:xfrm>
            <a:off x="1613156" y="5536244"/>
            <a:ext cx="9004041" cy="49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             RF Systems :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NC RF S- to X-band, klystrons, SRF L-band, cool copper, 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16AEBA-FAB0-46C9-A315-F76A946D8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Vladimir Shiltsev - Future Colliders R&amp;D Program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A4AC7-2E65-4612-B10D-6D6A490EB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9A263E-4620-4EBB-8EAD-E08D40D136A6}"/>
              </a:ext>
            </a:extLst>
          </p:cNvPr>
          <p:cNvSpPr/>
          <p:nvPr/>
        </p:nvSpPr>
        <p:spPr>
          <a:xfrm>
            <a:off x="1539745" y="6060544"/>
            <a:ext cx="9128254" cy="785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EA985AE-A710-41EE-A731-6723725296A4}"/>
              </a:ext>
            </a:extLst>
          </p:cNvPr>
          <p:cNvSpPr/>
          <p:nvPr/>
        </p:nvSpPr>
        <p:spPr>
          <a:xfrm>
            <a:off x="3937000" y="5921281"/>
            <a:ext cx="6715255" cy="49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Targets and Sources :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0.1-few MW, e- and e+ polarized, 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4C4803-16F6-4EB6-B12F-AF2C9A30E1F0}"/>
              </a:ext>
            </a:extLst>
          </p:cNvPr>
          <p:cNvSpPr/>
          <p:nvPr/>
        </p:nvSpPr>
        <p:spPr>
          <a:xfrm>
            <a:off x="3944871" y="6338188"/>
            <a:ext cx="6715256" cy="4999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 Plasma and Wake-fields : </a:t>
            </a:r>
            <a:r>
              <a:rPr lang="en-US" b="1" dirty="0">
                <a:solidFill>
                  <a:schemeClr val="tx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laser, beam, dielectric THz, 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74DAFFE-A06B-8E26-0379-EE5BDC2AA615}"/>
              </a:ext>
            </a:extLst>
          </p:cNvPr>
          <p:cNvSpPr txBox="1">
            <a:spLocks/>
          </p:cNvSpPr>
          <p:nvPr/>
        </p:nvSpPr>
        <p:spPr>
          <a:xfrm rot="16200000">
            <a:off x="-1881761" y="3125057"/>
            <a:ext cx="5265477" cy="13333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1800"/>
              <a:buFont typeface="Calibri"/>
              <a:buNone/>
              <a:defRPr sz="3400" b="0" i="0" u="none" strike="noStrike" cap="none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 from 2022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811314D-F1D7-91E3-3A42-818C28144F30}"/>
              </a:ext>
            </a:extLst>
          </p:cNvPr>
          <p:cNvSpPr/>
          <p:nvPr/>
        </p:nvSpPr>
        <p:spPr>
          <a:xfrm>
            <a:off x="6134275" y="643747"/>
            <a:ext cx="812683" cy="367432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45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413EB4-BCB8-72F4-331C-F1FA4FFE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7130"/>
            <a:ext cx="11734800" cy="515957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Organization: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Coherent national program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Collaborative effort of U.S. national labs and universities</a:t>
            </a: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Coordination: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Centrally coordinated and funded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Coordinated with global design studies and R&amp;D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Periodic assessment</a:t>
            </a:r>
          </a:p>
          <a:p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Support: 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An impactful program might require an average annual investment of $25M (minimum) or more between now and the next Snowmass/P5 cycle.</a:t>
            </a:r>
            <a:endParaRPr lang="en-US" sz="1200" dirty="0">
              <a:latin typeface="Arial" panose="020B0604020202020204" pitchFamily="34" charset="0"/>
            </a:endParaRPr>
          </a:p>
          <a:p>
            <a:r>
              <a:rPr lang="en-US" sz="28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Important: </a:t>
            </a:r>
            <a:r>
              <a:rPr lang="en-US" dirty="0">
                <a:solidFill>
                  <a:srgbClr val="800000"/>
                </a:solidFill>
                <a:latin typeface="Arial" panose="020B0604020202020204" pitchFamily="34" charset="0"/>
              </a:rPr>
              <a:t>this program</a:t>
            </a:r>
            <a:r>
              <a:rPr lang="en-US" dirty="0">
                <a:solidFill>
                  <a:srgbClr val="800000"/>
                </a:solidFill>
                <a:effectLst/>
                <a:latin typeface="Arial" panose="020B0604020202020204" pitchFamily="34" charset="0"/>
              </a:rPr>
              <a:t> will also ensure the </a:t>
            </a:r>
            <a:r>
              <a:rPr lang="en-US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critical recruitment, development, and retention of a skilled workforce in accelerator science and technology</a:t>
            </a:r>
            <a:endParaRPr lang="en-US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9FFD8E-CA78-2721-7A6D-B935F235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10744200" cy="762000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chemeClr val="bg1"/>
                </a:solidFill>
              </a:rPr>
              <a:t>Snowmass’21 </a:t>
            </a:r>
            <a:r>
              <a:rPr lang="en-US" sz="3600" dirty="0">
                <a:solidFill>
                  <a:schemeClr val="bg1"/>
                </a:solidFill>
              </a:rPr>
              <a:t>Call for Future Colliders R&amp;D Program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6B7F8-E3B2-84D4-2EDC-288AC662AC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DA8CF-DFAB-499D-B5B1-6FB4A771AD5D}"/>
              </a:ext>
            </a:extLst>
          </p:cNvPr>
          <p:cNvSpPr txBox="1"/>
          <p:nvPr/>
        </p:nvSpPr>
        <p:spPr>
          <a:xfrm>
            <a:off x="8220890" y="1447800"/>
            <a:ext cx="3666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P.Bhat</a:t>
            </a:r>
            <a:r>
              <a:rPr lang="en-US" sz="1400" dirty="0"/>
              <a:t>, et al, </a:t>
            </a:r>
            <a:r>
              <a:rPr lang="en-US" sz="1400" dirty="0">
                <a:hlinkClick r:id="rId2"/>
              </a:rPr>
              <a:t>https://arxiv.org/abs/2207.06213</a:t>
            </a:r>
            <a:r>
              <a:rPr lang="en-US" sz="1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8982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P5 Recommendations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F713B-F3FF-89C0-6988-9238E3D9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32</a:t>
            </a:fld>
            <a:endParaRPr lang="en-US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781D406C-0901-02A5-1E9D-0F6127F8D7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1371600"/>
            <a:ext cx="11963400" cy="5555367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  <a:softEdge rad="38100"/>
          </a:effectLst>
        </p:spPr>
        <p:txBody>
          <a:bodyPr wrap="square" lIns="121920" tIns="121920" rIns="121920" bIns="121920">
            <a:spAutoFit/>
          </a:bodyPr>
          <a:lstStyle>
            <a:lvl1pPr marL="227013" indent="-227013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</a:rPr>
              <a:t>Recommendation 2c: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/>
              <a:t>An </a:t>
            </a:r>
            <a:r>
              <a:rPr lang="en-US" sz="2400" b="1" dirty="0">
                <a:solidFill>
                  <a:srgbClr val="FF0000"/>
                </a:solidFill>
              </a:rPr>
              <a:t>off-shore Higgs factory</a:t>
            </a:r>
            <a:r>
              <a:rPr lang="en-US" sz="2400" dirty="0"/>
              <a:t>, realized in collaboration with international partners, in order to reveal the secrets of the Higgs boson. The current designs of </a:t>
            </a:r>
            <a:r>
              <a:rPr lang="en-US" sz="2400" b="1" dirty="0">
                <a:solidFill>
                  <a:srgbClr val="FF0000"/>
                </a:solidFill>
              </a:rPr>
              <a:t>FCC-</a:t>
            </a:r>
            <a:r>
              <a:rPr lang="en-US" sz="2400" b="1" dirty="0" err="1">
                <a:solidFill>
                  <a:srgbClr val="FF0000"/>
                </a:solidFill>
              </a:rPr>
              <a:t>ee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rgbClr val="FF0000"/>
                </a:solidFill>
              </a:rPr>
              <a:t>ILC</a:t>
            </a:r>
            <a:r>
              <a:rPr lang="en-US" sz="2400" dirty="0"/>
              <a:t> meet our scientific requirements. </a:t>
            </a:r>
            <a:r>
              <a:rPr lang="en-US" sz="2400" b="1" dirty="0"/>
              <a:t>The US should actively engage in feasibility and design studies</a:t>
            </a:r>
            <a:r>
              <a:rPr lang="en-US" sz="2400" dirty="0"/>
              <a:t>. […]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/>
                </a:solidFill>
              </a:rPr>
              <a:t>Recommendation 4a: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/>
              <a:t>Support </a:t>
            </a:r>
            <a:r>
              <a:rPr lang="en-US" sz="2400" b="1" dirty="0">
                <a:solidFill>
                  <a:srgbClr val="FF0000"/>
                </a:solidFill>
              </a:rPr>
              <a:t>vigorous R&amp;D toward a cost-effective 10 </a:t>
            </a:r>
            <a:r>
              <a:rPr lang="en-US" sz="2400" b="1" dirty="0" err="1">
                <a:solidFill>
                  <a:srgbClr val="FF0000"/>
                </a:solidFill>
              </a:rPr>
              <a:t>TeV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pCM</a:t>
            </a:r>
            <a:r>
              <a:rPr lang="en-US" sz="2400" b="1" dirty="0">
                <a:solidFill>
                  <a:srgbClr val="FF0000"/>
                </a:solidFill>
              </a:rPr>
              <a:t> collider </a:t>
            </a:r>
            <a:r>
              <a:rPr lang="en-US" sz="2400" dirty="0"/>
              <a:t>based on </a:t>
            </a:r>
            <a:r>
              <a:rPr lang="en-US" sz="2400" b="1" dirty="0"/>
              <a:t>proton</a:t>
            </a:r>
            <a:r>
              <a:rPr lang="en-US" sz="2400" dirty="0"/>
              <a:t>, </a:t>
            </a:r>
            <a:r>
              <a:rPr lang="en-US" sz="2400" b="1" dirty="0"/>
              <a:t>muon</a:t>
            </a:r>
            <a:r>
              <a:rPr lang="en-US" sz="2400" dirty="0"/>
              <a:t>, or </a:t>
            </a:r>
            <a:r>
              <a:rPr lang="en-US" sz="2400" b="1" dirty="0"/>
              <a:t>possible </a:t>
            </a:r>
            <a:r>
              <a:rPr lang="en-US" sz="2400" b="1" dirty="0" err="1"/>
              <a:t>wakefield</a:t>
            </a:r>
            <a:r>
              <a:rPr lang="en-US" sz="2400" b="1" dirty="0"/>
              <a:t> technologies</a:t>
            </a:r>
            <a:r>
              <a:rPr lang="en-US" sz="2400" dirty="0"/>
              <a:t>, including an evaluation of options for US siting of such a machine, with a goal of being ready to build </a:t>
            </a:r>
            <a:r>
              <a:rPr lang="en-US" sz="2400" b="1" dirty="0"/>
              <a:t>major test facilities and demonstrator facilities within the next 10 years </a:t>
            </a:r>
            <a:r>
              <a:rPr lang="en-US" sz="2400" dirty="0"/>
              <a:t>[…]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2000" dirty="0"/>
              <a:t>Wakefield concepts for a collider are in the early stages of development. A critical next step is the delivery of an end-to-end design concept, including cost scales, with self-consistent parameters throughout. This will provide an important yardstick against which to measure progress with this emerging technology path.</a:t>
            </a:r>
          </a:p>
        </p:txBody>
      </p:sp>
    </p:spTree>
    <p:extLst>
      <p:ext uri="{BB962C8B-B14F-4D97-AF65-F5344CB8AC3E}">
        <p14:creationId xmlns:p14="http://schemas.microsoft.com/office/powerpoint/2010/main" val="334582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758586-C7C8-F631-DC69-98FDB5FC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EFE694-CB8D-F33C-CE4C-75A25105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274"/>
            <a:ext cx="10058400" cy="1066800"/>
          </a:xfrm>
        </p:spPr>
        <p:txBody>
          <a:bodyPr/>
          <a:lstStyle/>
          <a:p>
            <a:r>
              <a:rPr lang="en-US" dirty="0"/>
              <a:t>Key Goals of the 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Targeted</a:t>
            </a:r>
            <a:r>
              <a:rPr lang="en-US" dirty="0"/>
              <a:t> R&amp;D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8B428F3-E6D6-9DFF-D7EC-B817F8D7E5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04800" y="1102107"/>
            <a:ext cx="11887200" cy="518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Progress or Develop Technologies in Initiate a Project</a:t>
            </a:r>
            <a:endParaRPr lang="en-US" altLang="en-US" b="1" dirty="0">
              <a:solidFill>
                <a:srgbClr val="0033CC"/>
              </a:solidFill>
              <a:latin typeface="Amasis MT Pro" panose="020405040500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Reduce Cost of Accelerators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Improve (Design) Performance (Luminosity)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Better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 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nergy 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fficiency and Minimal 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E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nvironmental 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I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mpact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Help to Build 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F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aster/</a:t>
            </a:r>
            <a:r>
              <a:rPr lang="en-US" alt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C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ommission Faster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Improve US Accelerator Capabilities, incl. Industrial Base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Develop the Accelerator Workforce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</a:pPr>
            <a:r>
              <a:rPr lang="en-US" b="1" dirty="0">
                <a:solidFill>
                  <a:srgbClr val="0033CC"/>
                </a:solidFill>
                <a:latin typeface="Amasis MT Pro" panose="02040504050005020304" pitchFamily="18" charset="0"/>
              </a:rPr>
              <a:t>Advance International Cooperation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12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3AC277-2750-461C-9095-A26AD18E1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453" y="116503"/>
            <a:ext cx="5863214" cy="6624996"/>
          </a:xfr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2DCAA2-A907-41FF-8B02-34A91BBC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107595"/>
            <a:ext cx="8686800" cy="5791200"/>
          </a:xfrm>
        </p:spPr>
        <p:txBody>
          <a:bodyPr anchor="t">
            <a:norm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Snowmass’21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Implementation Task Force 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rgbClr val="7030A0"/>
                </a:solidFill>
              </a:rPr>
              <a:t>On the scale of targeted </a:t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en-US" sz="3200" dirty="0">
                <a:solidFill>
                  <a:srgbClr val="7030A0"/>
                </a:solidFill>
              </a:rPr>
              <a:t>R&amp;D (past efforts):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rgbClr val="0033CC"/>
                </a:solidFill>
              </a:rPr>
              <a:t>ILC (three regions) ~600M$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6-10 years</a:t>
            </a:r>
            <a:br>
              <a:rPr lang="en-US" sz="3200" dirty="0">
                <a:solidFill>
                  <a:schemeClr val="tx1"/>
                </a:solidFill>
              </a:rPr>
            </a:b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rgbClr val="0033CC"/>
                </a:solidFill>
              </a:rPr>
              <a:t>LHC magnets, </a:t>
            </a:r>
            <a:r>
              <a:rPr lang="en-US" sz="3200" dirty="0" err="1">
                <a:solidFill>
                  <a:srgbClr val="0033CC"/>
                </a:solidFill>
              </a:rPr>
              <a:t>etc</a:t>
            </a:r>
            <a:r>
              <a:rPr lang="en-US" sz="3200" dirty="0">
                <a:solidFill>
                  <a:srgbClr val="0033CC"/>
                </a:solidFill>
              </a:rPr>
              <a:t>  &gt;300M$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 years</a:t>
            </a:r>
            <a:endParaRPr lang="en-US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76375-748E-431B-9A19-1A98E375D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7EDB5E-D440-1C89-950F-D72B31C7481E}"/>
              </a:ext>
            </a:extLst>
          </p:cNvPr>
          <p:cNvSpPr/>
          <p:nvPr/>
        </p:nvSpPr>
        <p:spPr>
          <a:xfrm>
            <a:off x="5791200" y="685800"/>
            <a:ext cx="6104467" cy="609600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D5FF50-98F4-FB2A-7390-B856E1D440B2}"/>
              </a:ext>
            </a:extLst>
          </p:cNvPr>
          <p:cNvSpPr/>
          <p:nvPr/>
        </p:nvSpPr>
        <p:spPr>
          <a:xfrm>
            <a:off x="5911826" y="4267200"/>
            <a:ext cx="6104467" cy="304800"/>
          </a:xfrm>
          <a:prstGeom prst="round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141222-C598-A7FF-8859-E90940FA9C18}"/>
              </a:ext>
            </a:extLst>
          </p:cNvPr>
          <p:cNvCxnSpPr/>
          <p:nvPr/>
        </p:nvCxnSpPr>
        <p:spPr>
          <a:xfrm flipV="1">
            <a:off x="4953000" y="1447800"/>
            <a:ext cx="838200" cy="1447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222353-BE6C-68AC-DD69-6A5A4837BF07}"/>
              </a:ext>
            </a:extLst>
          </p:cNvPr>
          <p:cNvCxnSpPr>
            <a:cxnSpLocks/>
          </p:cNvCxnSpPr>
          <p:nvPr/>
        </p:nvCxnSpPr>
        <p:spPr>
          <a:xfrm flipV="1">
            <a:off x="5492726" y="4572000"/>
            <a:ext cx="298474" cy="114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61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A05C22-BD45-23D9-ED09-388DEB1A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91091"/>
            <a:ext cx="8991600" cy="427877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P5 Area Recommendations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7D7A0-A362-04BC-6E82-A13FB8482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A1DA12-427D-B77A-914C-CE220929F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60913"/>
              </p:ext>
            </p:extLst>
          </p:nvPr>
        </p:nvGraphicFramePr>
        <p:xfrm>
          <a:off x="457200" y="1647900"/>
          <a:ext cx="10058400" cy="349928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456642">
                  <a:extLst>
                    <a:ext uri="{9D8B030D-6E8A-4147-A177-3AD203B41FA5}">
                      <a16:colId xmlns:a16="http://schemas.microsoft.com/office/drawing/2014/main" val="384766199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23551675"/>
                    </a:ext>
                  </a:extLst>
                </a:gridCol>
                <a:gridCol w="2858558">
                  <a:extLst>
                    <a:ext uri="{9D8B030D-6E8A-4147-A177-3AD203B41FA5}">
                      <a16:colId xmlns:a16="http://schemas.microsoft.com/office/drawing/2014/main" val="3633780597"/>
                    </a:ext>
                  </a:extLst>
                </a:gridCol>
              </a:tblGrid>
              <a:tr h="1424126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Now</a:t>
                      </a:r>
                    </a:p>
                    <a:p>
                      <a:pPr algn="ctr"/>
                      <a:r>
                        <a:rPr lang="en-US" sz="3200" dirty="0"/>
                        <a:t>(FY24 $)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P5 </a:t>
                      </a:r>
                    </a:p>
                    <a:p>
                      <a:pPr algn="ctr"/>
                      <a:r>
                        <a:rPr lang="en-US" sz="3200" dirty="0" err="1"/>
                        <a:t>Recomm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038813"/>
                  </a:ext>
                </a:extLst>
              </a:tr>
              <a:tr h="691719"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General Accelerator R&amp;D </a:t>
                      </a:r>
                      <a:r>
                        <a:rPr lang="en-US" sz="2800" dirty="0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~55M$/yr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+10 M$/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yr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246722"/>
                  </a:ext>
                </a:extLst>
              </a:tr>
              <a:tr h="691719"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Targeted Collider R&amp;D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M$/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yr</a:t>
                      </a:r>
                      <a:endParaRPr lang="en-US" sz="28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+35 M$/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yr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210863"/>
                  </a:ext>
                </a:extLst>
              </a:tr>
              <a:tr h="691719">
                <a:tc>
                  <a:txBody>
                    <a:bodyPr/>
                    <a:lstStyle/>
                    <a:p>
                      <a:r>
                        <a:rPr lang="en-US" sz="2800" i="1" dirty="0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FNAL </a:t>
                      </a:r>
                      <a:r>
                        <a:rPr lang="en-US" sz="2800" i="1" dirty="0" err="1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Accel.Complex</a:t>
                      </a:r>
                      <a:r>
                        <a:rPr lang="en-US" sz="2800" i="1" dirty="0">
                          <a:solidFill>
                            <a:srgbClr val="1B13C3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 M$/</a:t>
                      </a:r>
                      <a:r>
                        <a:rPr lang="en-US" sz="2800" dirty="0" err="1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yr</a:t>
                      </a:r>
                      <a:endParaRPr lang="en-US" sz="28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+10 M$/</a:t>
                      </a:r>
                      <a:r>
                        <a:rPr lang="en-US" sz="2800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yr</a:t>
                      </a:r>
                      <a:endParaRPr lang="en-US" sz="2800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7691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784334-C668-F43F-D332-505E331D6F24}"/>
              </a:ext>
            </a:extLst>
          </p:cNvPr>
          <p:cNvSpPr txBox="1"/>
          <p:nvPr/>
        </p:nvSpPr>
        <p:spPr>
          <a:xfrm>
            <a:off x="800100" y="5341203"/>
            <a:ext cx="11391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* Note: in addition, </a:t>
            </a:r>
            <a:r>
              <a:rPr lang="en-US" sz="24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 Facility Ops </a:t>
            </a:r>
            <a:r>
              <a:rPr lang="en-US" sz="2400" dirty="0">
                <a:solidFill>
                  <a:srgbClr val="7030A0"/>
                </a:solidFill>
              </a:rPr>
              <a:t>are supported at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~30M$/yr </a:t>
            </a:r>
            <a:r>
              <a:rPr lang="en-US" sz="2400" dirty="0">
                <a:solidFill>
                  <a:srgbClr val="7030A0"/>
                </a:solidFill>
              </a:rPr>
              <a:t>– these   are of great relevance for R&amp;D and projects (</a:t>
            </a:r>
            <a:r>
              <a:rPr lang="en-US" sz="2400" dirty="0" err="1">
                <a:solidFill>
                  <a:srgbClr val="7030A0"/>
                </a:solidFill>
              </a:rPr>
              <a:t>eg</a:t>
            </a:r>
            <a:r>
              <a:rPr lang="en-US" sz="2400" dirty="0">
                <a:solidFill>
                  <a:srgbClr val="7030A0"/>
                </a:solidFill>
              </a:rPr>
              <a:t> tests and pre-project R&amp;D)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BB04660-7333-1E0B-108C-50900E9A90E8}"/>
              </a:ext>
            </a:extLst>
          </p:cNvPr>
          <p:cNvSpPr/>
          <p:nvPr/>
        </p:nvSpPr>
        <p:spPr>
          <a:xfrm>
            <a:off x="10541000" y="3124200"/>
            <a:ext cx="381000" cy="1981200"/>
          </a:xfrm>
          <a:prstGeom prst="rightBrace">
            <a:avLst>
              <a:gd name="adj1" fmla="val 36904"/>
              <a:gd name="adj2" fmla="val 50000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15967C-2CB0-5A0B-E328-B0A39EB547DC}"/>
              </a:ext>
            </a:extLst>
          </p:cNvPr>
          <p:cNvSpPr txBox="1"/>
          <p:nvPr/>
        </p:nvSpPr>
        <p:spPr>
          <a:xfrm>
            <a:off x="10998200" y="3307140"/>
            <a:ext cx="12490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 B$</a:t>
            </a:r>
          </a:p>
          <a:p>
            <a:r>
              <a:rPr lang="en-US" dirty="0">
                <a:solidFill>
                  <a:srgbClr val="002060"/>
                </a:solidFill>
              </a:rPr>
              <a:t>combined </a:t>
            </a:r>
          </a:p>
          <a:p>
            <a:r>
              <a:rPr lang="en-US" dirty="0">
                <a:solidFill>
                  <a:srgbClr val="002060"/>
                </a:solidFill>
              </a:rPr>
              <a:t>over </a:t>
            </a:r>
          </a:p>
          <a:p>
            <a:r>
              <a:rPr lang="en-US" dirty="0">
                <a:solidFill>
                  <a:srgbClr val="002060"/>
                </a:solidFill>
              </a:rPr>
              <a:t>the next </a:t>
            </a:r>
          </a:p>
          <a:p>
            <a:r>
              <a:rPr lang="en-US" dirty="0">
                <a:solidFill>
                  <a:srgbClr val="002060"/>
                </a:solidFill>
              </a:rPr>
              <a:t>decade</a:t>
            </a:r>
          </a:p>
        </p:txBody>
      </p:sp>
    </p:spTree>
    <p:extLst>
      <p:ext uri="{BB962C8B-B14F-4D97-AF65-F5344CB8AC3E}">
        <p14:creationId xmlns:p14="http://schemas.microsoft.com/office/powerpoint/2010/main" val="46700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0AE57-C593-F0B8-B72A-9E09D6443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191C9F-E07F-702B-859B-90DBAA11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6BA002-6983-28FA-5A5E-114E144C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8274"/>
            <a:ext cx="100584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Qs on Targeted R&amp;D Towards FCC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340DB6E-E3BA-E69F-BE4D-957AFEA9F2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71600" y="1386518"/>
            <a:ext cx="8915400" cy="408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000" b="1" dirty="0">
                <a:solidFill>
                  <a:srgbClr val="0033CC"/>
                </a:solidFill>
                <a:latin typeface="Amasis MT Pro" panose="02040504050005020304" pitchFamily="18" charset="0"/>
              </a:rPr>
              <a:t>WHAT</a:t>
            </a:r>
          </a:p>
          <a:p>
            <a:pPr marL="1828800" lvl="4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6000" b="1" i="0" u="none" strike="noStrike" cap="none" normalizeH="0" baseline="0" dirty="0">
                <a:ln>
                  <a:noFill/>
                </a:ln>
                <a:solidFill>
                  <a:srgbClr val="0033CC"/>
                </a:solidFill>
                <a:effectLst/>
                <a:latin typeface="Amasis MT Pro" panose="02040504050005020304" pitchFamily="18" charset="0"/>
              </a:rPr>
              <a:t>WHO</a:t>
            </a:r>
          </a:p>
          <a:p>
            <a:pPr marL="3657600" lvl="8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 dirty="0">
                <a:solidFill>
                  <a:srgbClr val="0033CC"/>
                </a:solidFill>
                <a:latin typeface="Amasis MT Pro" panose="02040504050005020304" pitchFamily="18" charset="0"/>
              </a:rPr>
              <a:t>HOW</a:t>
            </a:r>
            <a:endParaRPr kumimoji="0" lang="en-US" altLang="en-US" sz="6000" b="1" i="0" u="none" strike="noStrike" cap="none" normalizeH="0" baseline="0" dirty="0">
              <a:ln>
                <a:noFill/>
              </a:ln>
              <a:solidFill>
                <a:srgbClr val="0033CC"/>
              </a:solidFill>
              <a:effectLst/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7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E9345D-0893-91AA-A769-9CDCFB6DD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0" y="1219200"/>
            <a:ext cx="7229964" cy="5638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A1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&gt;40 talks, full spectrum of topics covered: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baseline design &amp; optics, top-up</a:t>
            </a:r>
          </a:p>
          <a:p>
            <a:pPr lvl="1"/>
            <a:r>
              <a:rPr lang="en-US" dirty="0"/>
              <a:t>Collimation, Optics alternatives &amp; variants</a:t>
            </a:r>
          </a:p>
          <a:p>
            <a:pPr lvl="1"/>
            <a:r>
              <a:rPr lang="en-US" dirty="0"/>
              <a:t>Collective Effects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optics correction &amp; tuning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injector incl. booster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code development and other themes</a:t>
            </a:r>
          </a:p>
          <a:p>
            <a:pPr lvl="1"/>
            <a:r>
              <a:rPr lang="en-US" dirty="0"/>
              <a:t>MDI (2 - jointly with PED)</a:t>
            </a:r>
          </a:p>
          <a:p>
            <a:pPr lvl="1"/>
            <a:r>
              <a:rPr lang="en-US" dirty="0"/>
              <a:t>EPOL (2 - jointly with PED)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  <a:p>
            <a:pPr lvl="1"/>
            <a:r>
              <a:rPr lang="en-US" dirty="0"/>
              <a:t>SRF (3)</a:t>
            </a:r>
          </a:p>
          <a:p>
            <a:pPr lvl="1"/>
            <a:r>
              <a:rPr lang="en-US" dirty="0"/>
              <a:t>Accelerator Technical Design &amp; R&amp;D</a:t>
            </a:r>
          </a:p>
          <a:p>
            <a:pPr lvl="1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magnet development in the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E31586-A77B-A9EC-4D97-381DAC4D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58" y="464315"/>
            <a:ext cx="11582400" cy="42787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Accelerators at the FCC Week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B0E02-331B-A035-9478-B31FDF26F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174" y="0"/>
            <a:ext cx="4769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10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EE21-B047-ACDB-6306-E9CC9DB5E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6E05B-4B3D-4DB2-16B9-30D30ACE2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0045"/>
            <a:ext cx="8229600" cy="1066800"/>
          </a:xfrm>
        </p:spPr>
        <p:txBody>
          <a:bodyPr>
            <a:noAutofit/>
          </a:bodyPr>
          <a:lstStyle/>
          <a:p>
            <a:r>
              <a:rPr lang="en-US" sz="3200" b="1" dirty="0"/>
              <a:t>Possible US-FCC Fabrication Elements  </a:t>
            </a:r>
            <a:br>
              <a:rPr lang="en-US" sz="3200" dirty="0"/>
            </a:br>
            <a:r>
              <a:rPr lang="en-US" sz="2800" dirty="0">
                <a:effectLst/>
              </a:rPr>
              <a:t>(</a:t>
            </a:r>
            <a:r>
              <a:rPr lang="en-US" sz="2800" dirty="0">
                <a:latin typeface="Amasis MT Pro" panose="02040504050005020304" pitchFamily="18" charset="0"/>
                <a:sym typeface="Wingdings" panose="05000000000000000000" pitchFamily="2" charset="2"/>
              </a:rPr>
              <a:t>as presented to P5 - </a:t>
            </a:r>
            <a:r>
              <a:rPr lang="en-US" sz="2800" dirty="0">
                <a:effectLst/>
                <a:latin typeface="Amasis MT Pro" panose="02040504050005020304" pitchFamily="18" charset="0"/>
                <a:sym typeface="Wingdings" panose="05000000000000000000" pitchFamily="2" charset="2"/>
              </a:rPr>
              <a:t>TBD)</a:t>
            </a:r>
            <a:endParaRPr lang="en-US" sz="3200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F4D2D-D05C-C423-8CD6-74C69A2F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AE4A8-A6E5-453E-B946-FB774B73F48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2CCC20-33AC-0908-4EBA-9E3BFF5FF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045" y="2651311"/>
            <a:ext cx="2482903" cy="2123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F8FF21-589B-E745-824D-8BFC2FEF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104" y="157336"/>
            <a:ext cx="4179031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02154-A81D-9008-ED16-A39062B4C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690" y="1372683"/>
            <a:ext cx="2731549" cy="10667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C053D-9FC7-43D7-1B93-7B320D80D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136"/>
            <a:ext cx="11087101" cy="539582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2.1 GV 800 MHz SRF for Higgs, 28 CMs	</a:t>
            </a:r>
            <a:r>
              <a:rPr lang="en-US" sz="3200" i="1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(0.2B$)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18.4 GV of 800 MHz SRF for </a:t>
            </a:r>
            <a:r>
              <a:rPr lang="en-US" sz="3200" i="1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ttbar, </a:t>
            </a: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244 CMs  </a:t>
            </a:r>
            <a:r>
              <a:rPr lang="en-US" sz="3200" i="1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(1.7B$)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6-20 GeV S-band C^3 type linac	  </a:t>
            </a:r>
            <a:r>
              <a:rPr lang="en-US" sz="3200" i="1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324B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(0.25B$)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IR magnets for 4 IPs 			              </a:t>
            </a:r>
            <a:r>
              <a:rPr lang="en-US" sz="3200" i="1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(0.6B$)	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Magnets for the collider and booster rings   </a:t>
            </a:r>
            <a:r>
              <a:rPr lang="en-US" sz="3200" i="1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(1B$)</a:t>
            </a:r>
            <a:endParaRPr lang="en-US" sz="3200" dirty="0">
              <a:solidFill>
                <a:srgbClr val="0800B2"/>
              </a:solidFill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270 km of vacuum pipes (collider, booster) </a:t>
            </a:r>
            <a:r>
              <a:rPr lang="en-US" sz="3200" i="1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(0.3B$)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Several km RF bypass (switch btw </a:t>
            </a:r>
            <a:r>
              <a:rPr lang="en-US" sz="3200" i="1" dirty="0" err="1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tt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and </a:t>
            </a:r>
            <a:r>
              <a:rPr lang="en-US" sz="3200" i="1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ZH</a:t>
            </a:r>
            <a:r>
              <a:rPr lang="en-US" sz="3200" dirty="0">
                <a:solidFill>
                  <a:srgbClr val="0800B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 - TBD  </a:t>
            </a:r>
            <a:endParaRPr lang="en-US" sz="3200" dirty="0">
              <a:solidFill>
                <a:srgbClr val="0800B2"/>
              </a:solidFill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Beam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instrumentation/polarization 		</a:t>
            </a:r>
            <a:r>
              <a:rPr lang="en-US" sz="32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(0.15B$)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62940" lvl="1" indent="-342900"/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Collimation, halo monitors | Polarization wigglers, meters, sources 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| TMCI feedback 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masis MT Pro" panose="02040504050005020304" pitchFamily="18" charset="0"/>
              <a:sym typeface="Wingdings" panose="05000000000000000000" pitchFamily="2" charset="2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Infrastructure contributions - TBD</a:t>
            </a:r>
          </a:p>
          <a:p>
            <a:pPr marL="662940" lvl="1" indent="-342900"/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</a:rPr>
              <a:t>Alignment | Radiation protection | Safety systems </a:t>
            </a:r>
            <a:r>
              <a:rPr lang="en-US" sz="2400" dirty="0">
                <a:solidFill>
                  <a:schemeClr val="tx2">
                    <a:lumMod val="85000"/>
                    <a:lumOff val="15000"/>
                  </a:schemeClr>
                </a:solidFill>
                <a:latin typeface="Amasis MT Pro" panose="02040504050005020304" pitchFamily="18" charset="0"/>
                <a:sym typeface="Wingdings" panose="05000000000000000000" pitchFamily="2" charset="2"/>
              </a:rPr>
              <a:t>| Power converters </a:t>
            </a:r>
          </a:p>
          <a:p>
            <a:pPr marL="342900" indent="-342900">
              <a:buFont typeface="+mj-lt"/>
              <a:buAutoNum type="arabicParenR"/>
            </a:pPr>
            <a:endParaRPr lang="en-US" sz="28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82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11284</TotalTime>
  <Words>2311</Words>
  <Application>Microsoft Office PowerPoint</Application>
  <PresentationFormat>Widescreen</PresentationFormat>
  <Paragraphs>366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Courier New</vt:lpstr>
      <vt:lpstr>Corbel</vt:lpstr>
      <vt:lpstr>Cambria</vt:lpstr>
      <vt:lpstr>Amasis MT Pro</vt:lpstr>
      <vt:lpstr>Helvetica</vt:lpstr>
      <vt:lpstr>Wingdings</vt:lpstr>
      <vt:lpstr>Rockwell Nova Cond</vt:lpstr>
      <vt:lpstr>Times New Roman</vt:lpstr>
      <vt:lpstr>Arial</vt:lpstr>
      <vt:lpstr>Amasis MT Pro Black</vt:lpstr>
      <vt:lpstr>Calibri</vt:lpstr>
      <vt:lpstr>1_Office Theme</vt:lpstr>
      <vt:lpstr>   Thoughts on Accelerator R&amp;D for FCC:  The Next Decade and Beyond</vt:lpstr>
      <vt:lpstr>Content</vt:lpstr>
      <vt:lpstr>PowerPoint Presentation</vt:lpstr>
      <vt:lpstr>Key Goals of the Targeted R&amp;D</vt:lpstr>
      <vt:lpstr>Snowmass’21  Implementation Task Force   On the scale of targeted  R&amp;D (past efforts):  ILC (three regions) ~600M$ 6-10 years  LHC magnets, etc  &gt;300M$ 12-15 years</vt:lpstr>
      <vt:lpstr>P5 Area Recommendations </vt:lpstr>
      <vt:lpstr>Key Qs on Targeted R&amp;D Towards FCC</vt:lpstr>
      <vt:lpstr>Accelerators at the FCC Week</vt:lpstr>
      <vt:lpstr>Possible US-FCC Fabrication Elements   (as presented to P5 - TBD)</vt:lpstr>
      <vt:lpstr>1. R&amp;D Items - RF Systems (see more in Donato’s talk)</vt:lpstr>
      <vt:lpstr>2. R&amp;D on Magnets and MDI (see more in the afternoon)</vt:lpstr>
      <vt:lpstr>3. Modeling &amp; Design / Collimation / Polarization /Instrumentation (more in PM)</vt:lpstr>
      <vt:lpstr>2023 (pre-P5) Planning: US-FCC</vt:lpstr>
      <vt:lpstr>US Expertise in Circular e+e- HFs (HFCC Mtg SBU 11/08/24)</vt:lpstr>
      <vt:lpstr>EoIs Summary: Accelerators (possibilities for FY24-25)       FTEs (Sci + Tech.)</vt:lpstr>
      <vt:lpstr>Integrated US DOE Office of Science Accelerator Expenditures  (annual, 2011-2022 actuals, and 2023 request)  TOTAL  ~2.1B$/yr    Ops.  ~1.5 B$/yr    Constr. ~0.5 B$/yr    R&amp;D    ~0.11 B$/yr      (~5%)     </vt:lpstr>
      <vt:lpstr>Accelerator Workforce in the US (mid 2020’s)</vt:lpstr>
      <vt:lpstr>PowerPoint Presentation</vt:lpstr>
      <vt:lpstr>Thanks for your attention!</vt:lpstr>
      <vt:lpstr>US LARP:  LHC Accelerator Research Program</vt:lpstr>
      <vt:lpstr>US LARP Structure 2003 - </vt:lpstr>
      <vt:lpstr>LARP Lessons (1): Accel System and MAG</vt:lpstr>
      <vt:lpstr>PowerPoint Presentation</vt:lpstr>
      <vt:lpstr>PowerPoint Presentation</vt:lpstr>
      <vt:lpstr>LARP Lessons (3): Tests and Studies</vt:lpstr>
      <vt:lpstr>PowerPoint Presentation</vt:lpstr>
      <vt:lpstr>Summary (invitation for discussion)</vt:lpstr>
      <vt:lpstr>2023 US-FCCee  Planning Panel</vt:lpstr>
      <vt:lpstr>Thanks for your attention!</vt:lpstr>
      <vt:lpstr>PowerPoint Presentation</vt:lpstr>
      <vt:lpstr>Snowmass’21 Call for Future Colliders R&amp;D Program</vt:lpstr>
      <vt:lpstr>P5 Recommendations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Jennice O'Brien</dc:creator>
  <cp:lastModifiedBy>Vladimir Shiltsev</cp:lastModifiedBy>
  <cp:revision>192</cp:revision>
  <cp:lastPrinted>2025-01-13T21:41:13Z</cp:lastPrinted>
  <dcterms:created xsi:type="dcterms:W3CDTF">2010-05-18T23:17:18Z</dcterms:created>
  <dcterms:modified xsi:type="dcterms:W3CDTF">2025-01-15T15:50:35Z</dcterms:modified>
</cp:coreProperties>
</file>