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343" r:id="rId2"/>
    <p:sldId id="306" r:id="rId3"/>
    <p:sldId id="336" r:id="rId4"/>
    <p:sldId id="345" r:id="rId5"/>
    <p:sldId id="337" r:id="rId6"/>
    <p:sldId id="338" r:id="rId7"/>
    <p:sldId id="346" r:id="rId8"/>
    <p:sldId id="349" r:id="rId9"/>
    <p:sldId id="348" r:id="rId10"/>
    <p:sldId id="308" r:id="rId11"/>
    <p:sldId id="32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663"/>
  </p:normalViewPr>
  <p:slideViewPr>
    <p:cSldViewPr snapToGrid="0" snapToObjects="1" showGuides="1">
      <p:cViewPr varScale="1">
        <p:scale>
          <a:sx n="164" d="100"/>
          <a:sy n="164" d="100"/>
        </p:scale>
        <p:origin x="592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106802-591A-2309-6D89-17AA6EF11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Sergey Belomestnykh (FNAL) and Maria Sanchez </a:t>
            </a:r>
            <a:r>
              <a:rPr lang="en-US" dirty="0" err="1"/>
              <a:t>Barrueta</a:t>
            </a:r>
            <a:r>
              <a:rPr lang="en-US" dirty="0"/>
              <a:t> (LANL)</a:t>
            </a:r>
          </a:p>
          <a:p>
            <a:r>
              <a:rPr lang="en-US" dirty="0"/>
              <a:t>Higgs Factory Committee Meeting</a:t>
            </a:r>
          </a:p>
          <a:p>
            <a:r>
              <a:rPr lang="en-US" dirty="0"/>
              <a:t>Fermilab, January 15,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0454C-3297-6F1C-747D-728D33BA7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RF for Higgs factories: U.S. perspective through the prism of ESPPU</a:t>
            </a:r>
          </a:p>
        </p:txBody>
      </p:sp>
      <p:pic>
        <p:nvPicPr>
          <p:cNvPr id="1026" name="Picture 2" descr="LANL introduces sleek new look and logo | LANL">
            <a:extLst>
              <a:ext uri="{FF2B5EF4-FFF2-40B4-BE49-F238E27FC236}">
                <a16:creationId xmlns:a16="http://schemas.microsoft.com/office/drawing/2014/main" id="{29548CAC-EF8A-9971-D219-0931F201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77" y="3175485"/>
            <a:ext cx="1171574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5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2097443"/>
            <a:ext cx="8686800" cy="320908"/>
          </a:xfrm>
        </p:spPr>
        <p:txBody>
          <a:bodyPr/>
          <a:lstStyle/>
          <a:p>
            <a:pPr algn="ctr"/>
            <a:r>
              <a:rPr lang="en-US" dirty="0"/>
              <a:t>Seeking your input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9922-CBCA-0C7C-0E87-C45C8CC04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2" descr="LANL introduces sleek new look and logo | LANL">
            <a:extLst>
              <a:ext uri="{FF2B5EF4-FFF2-40B4-BE49-F238E27FC236}">
                <a16:creationId xmlns:a16="http://schemas.microsoft.com/office/drawing/2014/main" id="{4E44BB81-219F-94FA-1162-DAAA4A30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091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F8CF9-E857-1A3B-B8A5-BF9F86E20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8534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CFE69-860C-19AF-CAEC-35DB6E36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46062"/>
            <a:ext cx="5647181" cy="260673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ESPPU will consider options for a future HEP facility at CERN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There are two main options for a Higgs factory: FCC-</a:t>
            </a:r>
            <a:r>
              <a:rPr lang="en-US" sz="1200" dirty="0" err="1"/>
              <a:t>ee</a:t>
            </a:r>
            <a:r>
              <a:rPr lang="en-US" sz="1200" dirty="0"/>
              <a:t> and a linear collider (either NCRF or SRF) at CERN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P5, in Recommendation 2c, specified that </a:t>
            </a:r>
            <a:r>
              <a:rPr lang="en-US" sz="1200" i="1" dirty="0"/>
              <a:t>“The US should actively engage in feasibility and design studies” </a:t>
            </a:r>
            <a:r>
              <a:rPr lang="en-US" sz="1200" dirty="0"/>
              <a:t>for an off-shore Higgs factory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In this presentation we briefly outline some possibilities for the U.S. RF community to contribute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We are seeking your input for more possibilities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RF capabilities in the U.S. can offer to support these studies and could be relied upon to provide an in-kind contributions, </a:t>
            </a:r>
            <a:r>
              <a:rPr lang="en-US" sz="1200" i="1" dirty="0"/>
              <a:t>a la</a:t>
            </a:r>
            <a:r>
              <a:rPr lang="en-US" sz="1200" dirty="0"/>
              <a:t> HL-LHC AUP, for a to be selected Higgs factory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9922-CBCA-0C7C-0E87-C45C8CC04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2" descr="LANL introduces sleek new look and logo | LANL">
            <a:extLst>
              <a:ext uri="{FF2B5EF4-FFF2-40B4-BE49-F238E27FC236}">
                <a16:creationId xmlns:a16="http://schemas.microsoft.com/office/drawing/2014/main" id="{9534FA97-797A-4E11-0EE9-33B0673E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12AEF4D-43F3-79A8-E39E-F49A2B937723}"/>
              </a:ext>
            </a:extLst>
          </p:cNvPr>
          <p:cNvSpPr txBox="1">
            <a:spLocks/>
          </p:cNvSpPr>
          <p:nvPr/>
        </p:nvSpPr>
        <p:spPr>
          <a:xfrm>
            <a:off x="697572" y="3426810"/>
            <a:ext cx="4382029" cy="12362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  <a:softEdge rad="38100"/>
          </a:effectLst>
        </p:spPr>
        <p:txBody>
          <a:bodyPr wrap="square" lIns="91440" tIns="91440" rIns="91440" bIns="91440">
            <a:spAutoFit/>
          </a:bodyPr>
          <a:lstStyle>
            <a:lvl1pPr marL="227013" indent="-227013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tx2"/>
                </a:solidFill>
              </a:rPr>
              <a:t>From P5 Report:</a:t>
            </a:r>
          </a:p>
          <a:p>
            <a:pPr>
              <a:buFont typeface="Wingdings" pitchFamily="2" charset="2"/>
              <a:buChar char="§"/>
            </a:pPr>
            <a:r>
              <a:rPr lang="en-US" sz="1000" b="1" dirty="0">
                <a:solidFill>
                  <a:schemeClr val="tx2"/>
                </a:solidFill>
              </a:rPr>
              <a:t>Recommendation 2c: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/>
              <a:t>An </a:t>
            </a:r>
            <a:r>
              <a:rPr lang="en-US" sz="1000" b="1" dirty="0">
                <a:solidFill>
                  <a:srgbClr val="FF0000"/>
                </a:solidFill>
              </a:rPr>
              <a:t>off-shore Higgs factory</a:t>
            </a:r>
            <a:r>
              <a:rPr lang="en-US" sz="1000" dirty="0"/>
              <a:t>, realized in collaboration with international partners, in order to reveal the secrets of the Higgs boson. The current designs of </a:t>
            </a:r>
            <a:r>
              <a:rPr lang="en-US" sz="1000" b="1" dirty="0">
                <a:solidFill>
                  <a:srgbClr val="FF0000"/>
                </a:solidFill>
              </a:rPr>
              <a:t>FCC-</a:t>
            </a:r>
            <a:r>
              <a:rPr lang="en-US" sz="1000" b="1" dirty="0" err="1">
                <a:solidFill>
                  <a:srgbClr val="FF0000"/>
                </a:solidFill>
              </a:rPr>
              <a:t>ee</a:t>
            </a:r>
            <a:r>
              <a:rPr lang="en-US" sz="1000" dirty="0"/>
              <a:t> and </a:t>
            </a:r>
            <a:r>
              <a:rPr lang="en-US" sz="1000" b="1" dirty="0">
                <a:solidFill>
                  <a:srgbClr val="FF0000"/>
                </a:solidFill>
              </a:rPr>
              <a:t>ILC</a:t>
            </a:r>
            <a:r>
              <a:rPr lang="en-US" sz="1000" dirty="0"/>
              <a:t> meet our scientific requirements. </a:t>
            </a:r>
            <a:r>
              <a:rPr lang="en-US" sz="1000" b="1" dirty="0"/>
              <a:t>The US should actively engage in feasibility and design studies</a:t>
            </a:r>
            <a:r>
              <a:rPr lang="en-US" sz="1000" dirty="0"/>
              <a:t>. […]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23E62-16B4-0B85-44B4-7E703FAAC30F}"/>
              </a:ext>
            </a:extLst>
          </p:cNvPr>
          <p:cNvSpPr txBox="1"/>
          <p:nvPr/>
        </p:nvSpPr>
        <p:spPr>
          <a:xfrm>
            <a:off x="4244609" y="35959"/>
            <a:ext cx="4866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0188" algn="l" fontAlgn="base"/>
            <a:r>
              <a:rPr lang="en-US" sz="10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“I always tend to assume there's an infinite amount of money out there."</a:t>
            </a:r>
          </a:p>
          <a:p>
            <a:pPr indent="230188" algn="l" fontAlgn="base"/>
            <a:r>
              <a:rPr lang="en-US" sz="10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ReithSans"/>
              </a:rPr>
              <a:t>”</a:t>
            </a:r>
            <a:r>
              <a:rPr lang="en-US" sz="10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There might as well be, "</a:t>
            </a:r>
            <a:r>
              <a:rPr lang="en-US" sz="1000" b="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Arsibalt</a:t>
            </a:r>
            <a:r>
              <a:rPr lang="en-US" sz="10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 said, "but most of it gets spent on […], sugar water and bombs. </a:t>
            </a:r>
            <a:r>
              <a:rPr lang="en-US" sz="1000" b="1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There is only so much that can be scraped together for particle accelerators</a:t>
            </a:r>
            <a:r>
              <a:rPr lang="en-US" sz="10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.” </a:t>
            </a:r>
          </a:p>
          <a:p>
            <a:pPr algn="r" fontAlgn="base"/>
            <a:r>
              <a:rPr lang="en-US" sz="10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				– </a:t>
            </a:r>
            <a:r>
              <a:rPr lang="en-US" sz="1000" b="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Anathem</a:t>
            </a:r>
            <a:r>
              <a:rPr lang="en-US" sz="1000" b="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eithSans"/>
              </a:rPr>
              <a:t>by Neal Stephenson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759772-B27F-EF8B-F34C-D07E6CD1B725}"/>
              </a:ext>
            </a:extLst>
          </p:cNvPr>
          <p:cNvGrpSpPr/>
          <p:nvPr/>
        </p:nvGrpSpPr>
        <p:grpSpPr>
          <a:xfrm>
            <a:off x="6825840" y="746062"/>
            <a:ext cx="1954282" cy="1680989"/>
            <a:chOff x="6226974" y="810454"/>
            <a:chExt cx="1954282" cy="1680989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7C1E110-2D70-D5F2-E1E2-C9EAB9AB1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974" y="810454"/>
              <a:ext cx="1954282" cy="16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2CAE9A-5DA0-43BD-184E-BE67AA1FBD89}"/>
                </a:ext>
              </a:extLst>
            </p:cNvPr>
            <p:cNvSpPr txBox="1"/>
            <p:nvPr/>
          </p:nvSpPr>
          <p:spPr>
            <a:xfrm>
              <a:off x="6951533" y="1529571"/>
              <a:ext cx="399965" cy="15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Helvetica" pitchFamily="2" charset="0"/>
                </a:rPr>
                <a:t>FCC-</a:t>
              </a:r>
              <a:r>
                <a:rPr lang="en-US" sz="800" b="1" dirty="0" err="1">
                  <a:solidFill>
                    <a:schemeClr val="accent6">
                      <a:lumMod val="50000"/>
                    </a:schemeClr>
                  </a:solidFill>
                  <a:latin typeface="Helvetica" pitchFamily="2" charset="0"/>
                </a:rPr>
                <a:t>ee</a:t>
              </a:r>
              <a:endParaRPr lang="en-US" sz="8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39FA6-EC0E-03A8-186D-2198BB58E198}"/>
              </a:ext>
            </a:extLst>
          </p:cNvPr>
          <p:cNvGrpSpPr/>
          <p:nvPr/>
        </p:nvGrpSpPr>
        <p:grpSpPr>
          <a:xfrm>
            <a:off x="6532056" y="3108293"/>
            <a:ext cx="1914372" cy="993287"/>
            <a:chOff x="6394312" y="2654095"/>
            <a:chExt cx="1914372" cy="99328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AF8C36-7192-B1E1-C8FE-12C7D0D8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4312" y="2733333"/>
              <a:ext cx="1914372" cy="9140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2FC2A4-709A-5C1C-91F5-28D69C14C56E}"/>
                </a:ext>
              </a:extLst>
            </p:cNvPr>
            <p:cNvSpPr txBox="1"/>
            <p:nvPr/>
          </p:nvSpPr>
          <p:spPr>
            <a:xfrm>
              <a:off x="6973994" y="2654095"/>
              <a:ext cx="384635" cy="158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  <a:latin typeface="Helvetica" pitchFamily="2" charset="0"/>
                </a:rPr>
                <a:t>ILC250</a:t>
              </a:r>
            </a:p>
          </p:txBody>
        </p:sp>
      </p:grpSp>
      <p:pic>
        <p:nvPicPr>
          <p:cNvPr id="18" name="Picture 2" descr="X">
            <a:extLst>
              <a:ext uri="{FF2B5EF4-FFF2-40B4-BE49-F238E27FC236}">
                <a16:creationId xmlns:a16="http://schemas.microsoft.com/office/drawing/2014/main" id="{292C3BDA-6C83-EBC6-695F-4AE79C66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853148"/>
            <a:ext cx="2692695" cy="16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F27994-1BFC-F8B9-64CB-975C805ED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209" y="2716450"/>
            <a:ext cx="2689328" cy="17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: Main RF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9922-CBCA-0C7C-0E87-C45C8CC04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LANL introduces sleek new look and logo | LANL">
            <a:extLst>
              <a:ext uri="{FF2B5EF4-FFF2-40B4-BE49-F238E27FC236}">
                <a16:creationId xmlns:a16="http://schemas.microsoft.com/office/drawing/2014/main" id="{898C1139-1AE2-0961-538C-B7BBB20F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1CBAAC3-E051-7C1C-7D99-ED71553BEE3C}"/>
              </a:ext>
            </a:extLst>
          </p:cNvPr>
          <p:cNvGrpSpPr/>
          <p:nvPr/>
        </p:nvGrpSpPr>
        <p:grpSpPr>
          <a:xfrm>
            <a:off x="636588" y="715784"/>
            <a:ext cx="7890143" cy="2632107"/>
            <a:chOff x="636588" y="509726"/>
            <a:chExt cx="7890143" cy="263210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FD805F-CE7C-1C9D-BF2B-F84719DFA393}"/>
                </a:ext>
              </a:extLst>
            </p:cNvPr>
            <p:cNvGrpSpPr/>
            <p:nvPr/>
          </p:nvGrpSpPr>
          <p:grpSpPr>
            <a:xfrm>
              <a:off x="636588" y="509726"/>
              <a:ext cx="7890143" cy="2632107"/>
              <a:chOff x="636588" y="509722"/>
              <a:chExt cx="7890143" cy="263210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BB8833-35DD-F1C3-661F-79A19456ADAB}"/>
                  </a:ext>
                </a:extLst>
              </p:cNvPr>
              <p:cNvSpPr txBox="1"/>
              <p:nvPr/>
            </p:nvSpPr>
            <p:spPr>
              <a:xfrm>
                <a:off x="3289400" y="2926385"/>
                <a:ext cx="52373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2" charset="0"/>
                  </a:rPr>
                  <a:t>from F. </a:t>
                </a:r>
                <a:r>
                  <a:rPr lang="en-US" sz="800" dirty="0" err="1">
                    <a:latin typeface="Helvetica" pitchFamily="2" charset="0"/>
                  </a:rPr>
                  <a:t>Peauger</a:t>
                </a:r>
                <a:r>
                  <a:rPr lang="en-US" sz="800" dirty="0">
                    <a:latin typeface="Helvetica" pitchFamily="2" charset="0"/>
                  </a:rPr>
                  <a:t> et al, </a:t>
                </a:r>
                <a:r>
                  <a:rPr lang="en-US" sz="800" i="1" dirty="0">
                    <a:latin typeface="Helvetica" pitchFamily="2" charset="0"/>
                  </a:rPr>
                  <a:t>FCC-</a:t>
                </a:r>
                <a:r>
                  <a:rPr lang="en-US" sz="800" i="1" dirty="0" err="1">
                    <a:latin typeface="Helvetica" pitchFamily="2" charset="0"/>
                  </a:rPr>
                  <a:t>ee</a:t>
                </a:r>
                <a:r>
                  <a:rPr lang="en-US" sz="800" i="1" dirty="0">
                    <a:latin typeface="Helvetica" pitchFamily="2" charset="0"/>
                  </a:rPr>
                  <a:t> SRF Cavity Design and RF Powering Scheme</a:t>
                </a:r>
                <a:r>
                  <a:rPr lang="en-US" sz="800" dirty="0">
                    <a:latin typeface="Helvetica" pitchFamily="2" charset="0"/>
                  </a:rPr>
                  <a:t>, FCC Week San Francisco, 2024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76D2AD1-4D30-842B-F255-9FD54883C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588" y="509722"/>
                <a:ext cx="7772400" cy="2307610"/>
              </a:xfrm>
              <a:prstGeom prst="rect">
                <a:avLst/>
              </a:prstGeom>
            </p:spPr>
          </p:pic>
        </p:grpSp>
        <p:sp>
          <p:nvSpPr>
            <p:cNvPr id="36" name="Rounded Rectangle 23">
              <a:extLst>
                <a:ext uri="{FF2B5EF4-FFF2-40B4-BE49-F238E27FC236}">
                  <a16:creationId xmlns:a16="http://schemas.microsoft.com/office/drawing/2014/main" id="{D9E49E36-8792-1FD6-1A8A-F490B7238B32}"/>
                </a:ext>
              </a:extLst>
            </p:cNvPr>
            <p:cNvSpPr/>
            <p:nvPr/>
          </p:nvSpPr>
          <p:spPr>
            <a:xfrm>
              <a:off x="2629817" y="927278"/>
              <a:ext cx="589902" cy="186013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Rounded Rectangle 23">
              <a:extLst>
                <a:ext uri="{FF2B5EF4-FFF2-40B4-BE49-F238E27FC236}">
                  <a16:creationId xmlns:a16="http://schemas.microsoft.com/office/drawing/2014/main" id="{6575C562-ADC9-629F-D77B-3A7E07C32E07}"/>
                </a:ext>
              </a:extLst>
            </p:cNvPr>
            <p:cNvSpPr/>
            <p:nvPr/>
          </p:nvSpPr>
          <p:spPr>
            <a:xfrm>
              <a:off x="3930739" y="927278"/>
              <a:ext cx="692775" cy="186013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Rounded Rectangle 23">
              <a:extLst>
                <a:ext uri="{FF2B5EF4-FFF2-40B4-BE49-F238E27FC236}">
                  <a16:creationId xmlns:a16="http://schemas.microsoft.com/office/drawing/2014/main" id="{52E80222-1E86-3470-0E09-2A433C8CE4B2}"/>
                </a:ext>
              </a:extLst>
            </p:cNvPr>
            <p:cNvSpPr/>
            <p:nvPr/>
          </p:nvSpPr>
          <p:spPr>
            <a:xfrm>
              <a:off x="5403067" y="919697"/>
              <a:ext cx="753034" cy="186013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Rounded Rectangle 23">
              <a:extLst>
                <a:ext uri="{FF2B5EF4-FFF2-40B4-BE49-F238E27FC236}">
                  <a16:creationId xmlns:a16="http://schemas.microsoft.com/office/drawing/2014/main" id="{39DBF223-4EC0-92B7-5EAB-18B1841D351A}"/>
                </a:ext>
              </a:extLst>
            </p:cNvPr>
            <p:cNvSpPr/>
            <p:nvPr/>
          </p:nvSpPr>
          <p:spPr>
            <a:xfrm>
              <a:off x="6935654" y="927278"/>
              <a:ext cx="1473334" cy="186013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789DCCDE-AE68-EED9-DB8B-72654C30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7" y="3363401"/>
            <a:ext cx="8367249" cy="1395484"/>
          </a:xfrm>
        </p:spPr>
        <p:txBody>
          <a:bodyPr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As it was reported already (D. Passarelli), we collaborating with CERN on initial development of 800 MHz SRF cavities (now 6-cell cavities) and cryomodules. This is a well-defined scope.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Related R&amp;D:</a:t>
            </a:r>
          </a:p>
          <a:p>
            <a:pPr marL="458788" lvl="1" indent="-1762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000" dirty="0"/>
              <a:t>Nb</a:t>
            </a:r>
            <a:r>
              <a:rPr lang="en-US" sz="1000" baseline="-25000" dirty="0"/>
              <a:t>3</a:t>
            </a:r>
            <a:r>
              <a:rPr lang="en-US" sz="1000" dirty="0"/>
              <a:t>Sn could potentially benefit FCC-</a:t>
            </a:r>
            <a:r>
              <a:rPr lang="en-US" sz="1000" dirty="0" err="1"/>
              <a:t>ee</a:t>
            </a:r>
            <a:r>
              <a:rPr lang="en-US" sz="1000" dirty="0"/>
              <a:t> (operation at 4.5 K). However, this technology is not prime-time ready. More R&amp;D, funded by GARD and small-scale demonstration applications, is needed to solve technical difficulties, demonstrate repeatability, and reliability of operation.</a:t>
            </a:r>
          </a:p>
          <a:p>
            <a:pPr marL="458788" lvl="1" indent="-1762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000" dirty="0"/>
              <a:t>Developing Nb/Cu technology for 400 MHz SRF system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AD948C-580A-4F0B-1DDD-E7C946DAE0FF}"/>
              </a:ext>
            </a:extLst>
          </p:cNvPr>
          <p:cNvSpPr/>
          <p:nvPr/>
        </p:nvSpPr>
        <p:spPr>
          <a:xfrm>
            <a:off x="1895556" y="512759"/>
            <a:ext cx="26483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one RF system per beam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74282A-9403-003A-F406-D219CDBCD34A}"/>
              </a:ext>
            </a:extLst>
          </p:cNvPr>
          <p:cNvSpPr/>
          <p:nvPr/>
        </p:nvSpPr>
        <p:spPr>
          <a:xfrm>
            <a:off x="4718120" y="517308"/>
            <a:ext cx="35166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common RF system for both beams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F85C23-2D65-D50D-FBFE-BBF95D831EB6}"/>
              </a:ext>
            </a:extLst>
          </p:cNvPr>
          <p:cNvSpPr/>
          <p:nvPr/>
        </p:nvSpPr>
        <p:spPr>
          <a:xfrm>
            <a:off x="559319" y="2799814"/>
            <a:ext cx="4347537" cy="5437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1"/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lvl="1"/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Total of 351 cryomodules and 1404 cavities (38% for booster)</a:t>
            </a:r>
            <a:endParaRPr lang="en-US" sz="1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9610E-D9BC-BD56-416E-38ECE28C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E7E7E-1FB8-A472-CD44-510B5A5A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: RF power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AEC63-BC4F-FE34-7719-19958BEDFC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16C7-ED6A-7BFC-18F9-0E6123BFA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47E02-2048-BD3E-C68C-E08EA95F1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2" descr="LANL introduces sleek new look and logo | LANL">
            <a:extLst>
              <a:ext uri="{FF2B5EF4-FFF2-40B4-BE49-F238E27FC236}">
                <a16:creationId xmlns:a16="http://schemas.microsoft.com/office/drawing/2014/main" id="{A98F974F-ACCE-7FE5-B368-E414C2FC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2BD04ADA-FB9A-2100-F8E1-F942BFF4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7" y="3234159"/>
            <a:ext cx="7992257" cy="1338410"/>
          </a:xfrm>
        </p:spPr>
        <p:txBody>
          <a:bodyPr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For most options, it assumed that klystrons with 80% efficiency will be available (no existing today), will save 20 MW compared to 70% efficiency today. Also, it is assumed 90% efficiency for modulators and 95% for waveguide network. Alternatives for booster RF: IOT and SSA’s – focus on lowering capital cost rather than efficiency.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Potential contribution: a complete 800 MHz RF system based of high-efficiency SSA’s in collaboration with U.S. industry (SSA’s, circulators, waveguide distribution).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35C20-AA49-20E6-CC50-88FD57F8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0" y="570932"/>
            <a:ext cx="7772400" cy="230863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D239082-CCD6-7896-7A6B-DD94B09D9F64}"/>
              </a:ext>
            </a:extLst>
          </p:cNvPr>
          <p:cNvSpPr txBox="1">
            <a:spLocks/>
          </p:cNvSpPr>
          <p:nvPr/>
        </p:nvSpPr>
        <p:spPr>
          <a:xfrm>
            <a:off x="524679" y="2809970"/>
            <a:ext cx="468726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42950" lvl="1" indent="-285750">
              <a:buFont typeface="Wingdings" panose="05000000000000000000" pitchFamily="2" charset="2"/>
              <a:buChar char="Ø"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486000" indent="-243000" defTabSz="685800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1200"/>
            </a:lvl3pPr>
            <a:lvl4pPr marL="729000" indent="-243000" defTabSz="685800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1200"/>
            </a:lvl4pPr>
            <a:lvl5pPr marL="972000" indent="-243000" defTabSz="685800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120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000" dirty="0"/>
              <a:t>with booster duty cycle of  40-30-40-90 % (worst case)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02C93-7B72-2C50-4175-9E1F42088EEF}"/>
              </a:ext>
            </a:extLst>
          </p:cNvPr>
          <p:cNvSpPr txBox="1"/>
          <p:nvPr/>
        </p:nvSpPr>
        <p:spPr>
          <a:xfrm>
            <a:off x="3205688" y="2993543"/>
            <a:ext cx="5237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Helvetica" pitchFamily="2" charset="0"/>
              </a:rPr>
              <a:t>from F. </a:t>
            </a:r>
            <a:r>
              <a:rPr lang="en-US" sz="800" dirty="0" err="1">
                <a:latin typeface="Helvetica" pitchFamily="2" charset="0"/>
              </a:rPr>
              <a:t>Peauger</a:t>
            </a:r>
            <a:r>
              <a:rPr lang="en-US" sz="800" dirty="0">
                <a:latin typeface="Helvetica" pitchFamily="2" charset="0"/>
              </a:rPr>
              <a:t> et al, </a:t>
            </a:r>
            <a:r>
              <a:rPr lang="en-US" sz="800" i="1" dirty="0">
                <a:latin typeface="Helvetica" pitchFamily="2" charset="0"/>
              </a:rPr>
              <a:t>FCC-</a:t>
            </a:r>
            <a:r>
              <a:rPr lang="en-US" sz="800" i="1" dirty="0" err="1">
                <a:latin typeface="Helvetica" pitchFamily="2" charset="0"/>
              </a:rPr>
              <a:t>ee</a:t>
            </a:r>
            <a:r>
              <a:rPr lang="en-US" sz="800" i="1" dirty="0">
                <a:latin typeface="Helvetica" pitchFamily="2" charset="0"/>
              </a:rPr>
              <a:t> SRF Cavity Design and RF Powering Scheme</a:t>
            </a:r>
            <a:r>
              <a:rPr lang="en-US" sz="800" dirty="0">
                <a:latin typeface="Helvetica" pitchFamily="2" charset="0"/>
              </a:rPr>
              <a:t>, FCC Week San Francisco, 2024</a:t>
            </a:r>
          </a:p>
        </p:txBody>
      </p:sp>
    </p:spTree>
    <p:extLst>
      <p:ext uri="{BB962C8B-B14F-4D97-AF65-F5344CB8AC3E}">
        <p14:creationId xmlns:p14="http://schemas.microsoft.com/office/powerpoint/2010/main" val="409333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Vision for ESPPU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9922-CBCA-0C7C-0E87-C45C8CC04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2" descr="LANL introduces sleek new look and logo | LANL">
            <a:extLst>
              <a:ext uri="{FF2B5EF4-FFF2-40B4-BE49-F238E27FC236}">
                <a16:creationId xmlns:a16="http://schemas.microsoft.com/office/drawing/2014/main" id="{81DFFE5C-395D-F357-B1CE-322BB0AF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0BB3D-F5AD-E5AC-79F0-AD32F434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86" y="78440"/>
            <a:ext cx="3853543" cy="21602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E15892-4537-9BE3-039B-6B3590B1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2180"/>
            <a:ext cx="4894943" cy="81854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LC community is preparing a couple of large documents for ESPPU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The LCF@CERN will include two options: ILC and CLIC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The tunnel design is compatible with both options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53FA7-5F02-F222-C03F-52D25816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78048"/>
            <a:ext cx="3109100" cy="2201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210A31-DAC5-869F-F404-ECBDE2C06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69" y="2382943"/>
            <a:ext cx="3250361" cy="2296126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DCEEE0A4-7283-B9B1-EC6E-A52551362BD9}"/>
              </a:ext>
            </a:extLst>
          </p:cNvPr>
          <p:cNvSpPr txBox="1">
            <a:spLocks/>
          </p:cNvSpPr>
          <p:nvPr/>
        </p:nvSpPr>
        <p:spPr bwMode="auto">
          <a:xfrm>
            <a:off x="447789" y="2325009"/>
            <a:ext cx="696120" cy="320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eaLnBrk="1" hangingPunct="1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kern="0" dirty="0"/>
              <a:t>ILC</a:t>
            </a:r>
            <a:endParaRPr lang="en-GB" sz="900" kern="0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FD2C4FB7-3772-3153-BF6A-F0810DFE8AD8}"/>
              </a:ext>
            </a:extLst>
          </p:cNvPr>
          <p:cNvSpPr txBox="1">
            <a:spLocks/>
          </p:cNvSpPr>
          <p:nvPr/>
        </p:nvSpPr>
        <p:spPr bwMode="auto">
          <a:xfrm>
            <a:off x="3786930" y="2302493"/>
            <a:ext cx="696120" cy="320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eaLnBrk="1" hangingPunct="1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kern="0" dirty="0"/>
              <a:t>CLIC</a:t>
            </a:r>
            <a:endParaRPr lang="en-GB" sz="900" kern="0" dirty="0"/>
          </a:p>
        </p:txBody>
      </p:sp>
    </p:spTree>
    <p:extLst>
      <p:ext uri="{BB962C8B-B14F-4D97-AF65-F5344CB8AC3E}">
        <p14:creationId xmlns:p14="http://schemas.microsoft.com/office/powerpoint/2010/main" val="135943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R&amp;D for ILC250 and upgrades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9922-CBCA-0C7C-0E87-C45C8CC04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2" descr="LANL introduces sleek new look and logo | LANL">
            <a:extLst>
              <a:ext uri="{FF2B5EF4-FFF2-40B4-BE49-F238E27FC236}">
                <a16:creationId xmlns:a16="http://schemas.microsoft.com/office/drawing/2014/main" id="{7D05E012-2B42-6841-01D9-D96E75DE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D057BFB-FFDA-58F9-ECD7-D735A1F1C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22696"/>
            <a:ext cx="8552543" cy="2984104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/>
              <a:t>ILC 250 baseline and luminosity upgrade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Cryomodule design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Crab cavity prototyping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Focus on improving the reliability and repeatability and demonstration of industrialization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3B72CA-2DC5-048E-BC0A-F2AA515C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12" y="349268"/>
            <a:ext cx="2556993" cy="2331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E67FF6-44EF-A899-25E8-C88C51BEB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8" y="904450"/>
            <a:ext cx="5471231" cy="15920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E028DD-4D49-99B5-0C59-5AA5A5110B86}"/>
              </a:ext>
            </a:extLst>
          </p:cNvPr>
          <p:cNvSpPr txBox="1"/>
          <p:nvPr/>
        </p:nvSpPr>
        <p:spPr>
          <a:xfrm>
            <a:off x="2060187" y="2485151"/>
            <a:ext cx="391325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Helvetica" pitchFamily="2" charset="0"/>
              </a:rPr>
              <a:t>from S. </a:t>
            </a:r>
            <a:r>
              <a:rPr lang="en-US" sz="800" dirty="0" err="1">
                <a:latin typeface="Helvetica" pitchFamily="2" charset="0"/>
              </a:rPr>
              <a:t>Michizono</a:t>
            </a:r>
            <a:r>
              <a:rPr lang="en-US" sz="800" dirty="0">
                <a:latin typeface="Helvetica" pitchFamily="2" charset="0"/>
              </a:rPr>
              <a:t>, </a:t>
            </a:r>
            <a:r>
              <a:rPr lang="en-US" sz="800" i="1" dirty="0">
                <a:latin typeface="Helvetica" pitchFamily="2" charset="0"/>
              </a:rPr>
              <a:t>ILC Technology Network (ITN)</a:t>
            </a:r>
            <a:r>
              <a:rPr lang="en-US" sz="800" dirty="0">
                <a:latin typeface="Helvetica" pitchFamily="2" charset="0"/>
              </a:rPr>
              <a:t>, LC Vision Event,  CERN, 2025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8EB83F1-8B0E-2498-BA64-76D1E5B4FC01}"/>
              </a:ext>
            </a:extLst>
          </p:cNvPr>
          <p:cNvSpPr txBox="1">
            <a:spLocks/>
          </p:cNvSpPr>
          <p:nvPr/>
        </p:nvSpPr>
        <p:spPr>
          <a:xfrm>
            <a:off x="222250" y="3627565"/>
            <a:ext cx="8552543" cy="1004917"/>
          </a:xfrm>
          <a:prstGeom prst="rect">
            <a:avLst/>
          </a:prstGeom>
        </p:spPr>
        <p:txBody>
          <a:bodyPr lIns="0" tIns="0" rIns="0" bIns="0"/>
          <a:lstStyle>
            <a:lvl1pPr marL="227013" indent="-227013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200" b="1" dirty="0"/>
              <a:t>There are opportunities for SRF R&amp;D related to ILC energy upgrades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 5-year horizon: 50 MV/m in a cryomodule, energy upgrade to 380GeV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10 years: traveling wave SRF with 65 MV/m for 500 GeV center of mass energy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Longer time scale: Nb3Sn and other advanced SRF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75021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E2D36-A9C7-B6E0-F584-6B90F452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2C6F5-9963-9E6E-2BAC-B6ACCD4B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 technology </a:t>
            </a:r>
            <a:r>
              <a:rPr lang="en-US" dirty="0" err="1"/>
              <a:t>fo</a:t>
            </a:r>
            <a:r>
              <a:rPr lang="en-US" dirty="0"/>
              <a:t> Higgs factories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4A8EE-F6DF-CF58-A9EF-641FCD439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F03C-60DB-963B-7C63-6B6B22612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302D9-DD3D-973D-BF1D-8D2C8AD3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2" descr="LANL introduces sleek new look and logo | LANL">
            <a:extLst>
              <a:ext uri="{FF2B5EF4-FFF2-40B4-BE49-F238E27FC236}">
                <a16:creationId xmlns:a16="http://schemas.microsoft.com/office/drawing/2014/main" id="{9A0533BF-8254-E554-9DE0-EC58AD48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E2FAB04-A304-39AD-A19A-3E0773E58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570" y="722126"/>
                <a:ext cx="5137846" cy="3887195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400" dirty="0"/>
                  <a:t>ILC - options for electron driven positron source based C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 technology, ILC energy upgrade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400" dirty="0"/>
                  <a:t>FCC-</a:t>
                </a:r>
                <a:r>
                  <a:rPr lang="en-US" sz="1400" dirty="0" err="1"/>
                  <a:t>ee</a:t>
                </a:r>
                <a:r>
                  <a:rPr lang="en-US" sz="1400" dirty="0"/>
                  <a:t> - common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/>
                  <a:t> injector linac from 6 to 20 GeV based on cold copper, reducing length or RF power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b="1" dirty="0"/>
                  <a:t>R&amp;D Plan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Optimized design for injector linac (e.g. FCC-</a:t>
                </a:r>
                <a:r>
                  <a:rPr lang="en-US" sz="1200" dirty="0" err="1"/>
                  <a:t>ee</a:t>
                </a:r>
                <a:r>
                  <a:rPr lang="en-US" sz="1200" dirty="0"/>
                  <a:t>) considering constraints such as power consumption, site length, technological readiness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Updates to the rf sources with modern high efficiency pulsed klystrons, permanent magnet focusing (note that the electromagnet will be the biggest source of power consumption for the injector linac)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Operational model for the injector linac - in particular how to minimize the cost of maintaining and replacing klystrons - we have intimate knowledge of what it costs to operate 20 GeV NC linac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Design of the rf pulse compression network to provide flat pulses for multi-bunch operation and compensate for beam loading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400" dirty="0"/>
                  <a:t>Demonstrations of the above on the LCLS or FACET linac</a:t>
                </a:r>
              </a:p>
            </p:txBody>
          </p:sp>
        </mc:Choice>
        <mc:Fallback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E2FAB04-A304-39AD-A19A-3E0773E58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570" y="722126"/>
                <a:ext cx="5137846" cy="3887195"/>
              </a:xfrm>
              <a:blipFill>
                <a:blip r:embed="rId3"/>
                <a:stretch>
                  <a:fillRect l="-2222" t="-1303" r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oogle Shape;1214;p116">
            <a:extLst>
              <a:ext uri="{FF2B5EF4-FFF2-40B4-BE49-F238E27FC236}">
                <a16:creationId xmlns:a16="http://schemas.microsoft.com/office/drawing/2014/main" id="{2D41ACF5-B026-809D-30EC-60065892A29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3156">
            <a:off x="6208999" y="94054"/>
            <a:ext cx="2416535" cy="154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DE9CE940-CDA6-FF30-6E14-B303D98F32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523" y="1454360"/>
            <a:ext cx="3453122" cy="1713594"/>
          </a:xfrm>
          <a:prstGeom prst="rect">
            <a:avLst/>
          </a:prstGeom>
        </p:spPr>
      </p:pic>
      <p:sp>
        <p:nvSpPr>
          <p:cNvPr id="10" name="Google Shape;721;p67">
            <a:extLst>
              <a:ext uri="{FF2B5EF4-FFF2-40B4-BE49-F238E27FC236}">
                <a16:creationId xmlns:a16="http://schemas.microsoft.com/office/drawing/2014/main" id="{99355BC7-1687-8E15-80DB-44C153E4224A}"/>
              </a:ext>
            </a:extLst>
          </p:cNvPr>
          <p:cNvSpPr txBox="1"/>
          <p:nvPr/>
        </p:nvSpPr>
        <p:spPr>
          <a:xfrm>
            <a:off x="5864888" y="1745834"/>
            <a:ext cx="1084284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Cryomodule </a:t>
            </a:r>
            <a:endParaRPr sz="1000" b="1" dirty="0">
              <a:solidFill>
                <a:schemeClr val="accent6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7A7E8-B837-13BB-4D6E-B4B906FA8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415" y="2895727"/>
            <a:ext cx="1951327" cy="17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FEF6-027E-53BC-7284-D89DD1AC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A4AA4-CC34-6973-4690-AF5527E3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RF R&amp;D for superconducting LC Higgs factory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3587-7C27-8554-DA35-89B9247335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57D0-1C2C-78B4-54F5-5617A354C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0A66-8B1C-25CC-DECF-7F2C1A10B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2" descr="LANL introduces sleek new look and logo | LANL">
            <a:extLst>
              <a:ext uri="{FF2B5EF4-FFF2-40B4-BE49-F238E27FC236}">
                <a16:creationId xmlns:a16="http://schemas.microsoft.com/office/drawing/2014/main" id="{0DF656CD-007F-A0A3-3B81-7EA9675E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F1C8EE8-C9DE-C12B-4F23-AABD60F8D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229" y="754742"/>
                <a:ext cx="7409542" cy="2852057"/>
              </a:xfrm>
            </p:spPr>
            <p:txBody>
              <a:bodyPr/>
              <a:lstStyle/>
              <a:p>
                <a:pPr marL="0" indent="0"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200" b="1" dirty="0"/>
                  <a:t>It is equally important to continue developing “companion” technologies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Improving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mast go hand in hand with increasing accelerating gradients to the collider power consumption under control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Developing methods to mitigate field emission during cryomodule assembly (e.g., robot-assisted automation) and after installation (e.g., plasma processing)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Developing high-efficiency high-power RF sources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R&amp;D on modern LLRF with AI/ML tools (including precise cavity resonance control at high gradients)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sz="1200" dirty="0"/>
                  <a:t>Robust and flexible RF power distribution network</a:t>
                </a:r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F1C8EE8-C9DE-C12B-4F23-AABD60F8D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229" y="754742"/>
                <a:ext cx="7409542" cy="2852057"/>
              </a:xfrm>
              <a:blipFill>
                <a:blip r:embed="rId3"/>
                <a:stretch>
                  <a:fillRect l="-1199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4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A23F3-FC76-936C-FD6D-FC9A7531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45B319-46AA-26F3-B068-25422CDB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components US capabilities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E1C1-AD3F-BA50-DB32-9CE782489D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1/15/2025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C5FD-0BEC-A530-4591-B7366A14A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Belomestnykh &amp; Sanchez Barrueta | RF for Higgs Factories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FA85-8772-B543-15A5-120523AC2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2" descr="LANL introduces sleek new look and logo | LANL">
            <a:extLst>
              <a:ext uri="{FF2B5EF4-FFF2-40B4-BE49-F238E27FC236}">
                <a16:creationId xmlns:a16="http://schemas.microsoft.com/office/drawing/2014/main" id="{C9D22A58-41C4-02FE-8578-307F9DCC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23568"/>
            <a:ext cx="1383716" cy="5534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7F150B6-99B5-9B15-A011-CF5CD3DD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9" y="754742"/>
            <a:ext cx="7409542" cy="336377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/>
              <a:t>The US is competitive in the production of high-power components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Circulators, combiners and other waveguide/coaxial components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HOM traps and RF windows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Klystrons, IOTs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High voltage components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Packaged designs for modulators, capacitor banks, etc.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/>
              <a:t>US produces high power </a:t>
            </a:r>
            <a:r>
              <a:rPr lang="en-US" sz="1200" b="1" dirty="0" err="1"/>
              <a:t>GaN</a:t>
            </a:r>
            <a:r>
              <a:rPr lang="en-US" sz="1200" b="1" dirty="0"/>
              <a:t> solid state devices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Reaching multi-kW per device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Increasing its competitiveness with RF tube solutions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Promise of long support for devices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200" dirty="0"/>
              <a:t>US industry can produce packaged solutions for entire amplifier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39836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23781</TotalTime>
  <Words>1155</Words>
  <Application>Microsoft Macintosh PowerPoint</Application>
  <PresentationFormat>On-screen Show (16:9)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Lato</vt:lpstr>
      <vt:lpstr>ReithSans</vt:lpstr>
      <vt:lpstr>Verdana</vt:lpstr>
      <vt:lpstr>Wingdings</vt:lpstr>
      <vt:lpstr>Fermilab_PPT_090915</vt:lpstr>
      <vt:lpstr>PowerPoint Presentation</vt:lpstr>
      <vt:lpstr>Introduction</vt:lpstr>
      <vt:lpstr>FCC-ee: Main RF parameters</vt:lpstr>
      <vt:lpstr>FCC-ee: RF power sources</vt:lpstr>
      <vt:lpstr>LC Vision for ESPPU</vt:lpstr>
      <vt:lpstr>SRF R&amp;D for ILC250 and upgrades </vt:lpstr>
      <vt:lpstr>C3 technology fo Higgs factories</vt:lpstr>
      <vt:lpstr>Other RF R&amp;D for superconducting LC Higgs factory</vt:lpstr>
      <vt:lpstr>RF components US capabilities</vt:lpstr>
      <vt:lpstr>Seeking your input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Belomestnykh</dc:creator>
  <cp:lastModifiedBy>Sergey Belomestnykh</cp:lastModifiedBy>
  <cp:revision>210</cp:revision>
  <cp:lastPrinted>2014-01-20T19:40:21Z</cp:lastPrinted>
  <dcterms:created xsi:type="dcterms:W3CDTF">2024-03-03T22:02:50Z</dcterms:created>
  <dcterms:modified xsi:type="dcterms:W3CDTF">2025-01-15T21:02:31Z</dcterms:modified>
</cp:coreProperties>
</file>