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7"/>
  </p:notesMasterIdLst>
  <p:handoutMasterIdLst>
    <p:handoutMasterId r:id="rId8"/>
  </p:handoutMasterIdLst>
  <p:sldIdLst>
    <p:sldId id="350" r:id="rId5"/>
    <p:sldId id="351" r:id="rId6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CC"/>
    <a:srgbClr val="009900"/>
    <a:srgbClr val="CC0099"/>
    <a:srgbClr val="00FF00"/>
    <a:srgbClr val="08FF08"/>
    <a:srgbClr val="CC00CC"/>
    <a:srgbClr val="FF9900"/>
    <a:srgbClr val="00B050"/>
    <a:srgbClr val="3424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79" autoAdjust="0"/>
    <p:restoredTop sz="95161" autoAdjust="0"/>
  </p:normalViewPr>
  <p:slideViewPr>
    <p:cSldViewPr snapToGrid="0" showGuides="1">
      <p:cViewPr varScale="1">
        <p:scale>
          <a:sx n="83" d="100"/>
          <a:sy n="83" d="100"/>
        </p:scale>
        <p:origin x="994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1/15/2025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1/15/2025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031D8B-25E9-D440-A0B7-53853A82E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298622-4D3C-4849-B0FA-4101271A7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3A1AE5-746F-4057-86D7-F0AA4F73942C}"/>
              </a:ext>
            </a:extLst>
          </p:cNvPr>
          <p:cNvSpPr txBox="1"/>
          <p:nvPr userDrawn="1"/>
        </p:nvSpPr>
        <p:spPr>
          <a:xfrm>
            <a:off x="5658928" y="6532311"/>
            <a:ext cx="62191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Higgs Factory Committee Meeting, January 15, 2025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DD0A2A-0355-AA49-9A3F-AB977E14FC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F833AF-F2DD-B245-B5D3-AAD481D065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BAAAD4-FBA9-4334-AA6C-9B74AC2A83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862842F-612F-3641-9908-4224FD3698B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120E19-8932-43D2-8486-22CBE0B2C373}"/>
              </a:ext>
            </a:extLst>
          </p:cNvPr>
          <p:cNvSpPr txBox="1"/>
          <p:nvPr userDrawn="1"/>
        </p:nvSpPr>
        <p:spPr>
          <a:xfrm>
            <a:off x="9561095" y="6379911"/>
            <a:ext cx="23099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baseline="0" dirty="0" err="1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PyORBIT</a:t>
            </a:r>
            <a:r>
              <a:rPr lang="en-US" sz="1000" b="0" baseline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 Solver Package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C46EF-A548-4196-9198-C74467C18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Thoughts on Infrastructure and Engineering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A299B0E-7F91-46B8-89AC-02A871D3E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991312"/>
            <a:ext cx="11430000" cy="5373392"/>
          </a:xfrm>
        </p:spPr>
        <p:txBody>
          <a:bodyPr/>
          <a:lstStyle/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+mn-lt"/>
                <a:cs typeface="Cambria"/>
              </a:rPr>
              <a:t>Identify areas where the US can contribute to an off-shore HF that would be beneficial to the US</a:t>
            </a:r>
          </a:p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+mn-lt"/>
                <a:cs typeface="Cambria"/>
              </a:rPr>
              <a:t>US subject matter experts should partner with the host organization to review civil construction techniques, boring/ underground work constraints, radiation shielding, etc. to ensure best practices and applicable lessons learned are considered. </a:t>
            </a:r>
          </a:p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+mn-lt"/>
                <a:cs typeface="Cambria"/>
              </a:rPr>
              <a:t>Significant overlap and interdependence with other areas</a:t>
            </a:r>
          </a:p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+mn-lt"/>
                <a:cs typeface="Cambria"/>
              </a:rPr>
              <a:t>Test facilities needed for R&amp;D </a:t>
            </a:r>
          </a:p>
          <a:p>
            <a:pPr marL="742951" lvl="1" indent="-344488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+mn-lt"/>
                <a:cs typeface="Cambria"/>
              </a:rPr>
              <a:t>Electron and positron sources</a:t>
            </a:r>
          </a:p>
          <a:p>
            <a:pPr marL="742951" lvl="1" indent="-344488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+mn-lt"/>
                <a:cs typeface="Cambria"/>
              </a:rPr>
              <a:t>SRF (Fermilab, ANL, JLab…)</a:t>
            </a:r>
          </a:p>
          <a:p>
            <a:pPr marL="742951" lvl="1" indent="-344488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cs typeface="Cambria"/>
              </a:rPr>
              <a:t>Magnets (LBNL…)</a:t>
            </a:r>
          </a:p>
          <a:p>
            <a:pPr marL="742951" lvl="1" indent="-344488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+mn-lt"/>
                <a:cs typeface="Cambria"/>
              </a:rPr>
              <a:t>Beam </a:t>
            </a:r>
            <a:r>
              <a:rPr lang="en-US" sz="1800">
                <a:latin typeface="+mn-lt"/>
                <a:cs typeface="Cambria"/>
              </a:rPr>
              <a:t>and spin dynamic</a:t>
            </a:r>
            <a:r>
              <a:rPr lang="en-US" sz="1800">
                <a:cs typeface="Cambria"/>
              </a:rPr>
              <a:t>s </a:t>
            </a:r>
            <a:r>
              <a:rPr lang="en-US" sz="1800" dirty="0">
                <a:cs typeface="Cambria"/>
              </a:rPr>
              <a:t>(Fermilab, Cornell…)</a:t>
            </a:r>
          </a:p>
          <a:p>
            <a:pPr marL="742951" lvl="1" indent="-344488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+mn-lt"/>
                <a:cs typeface="Cambria"/>
              </a:rPr>
              <a:t>Detector technologies</a:t>
            </a:r>
          </a:p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+mn-lt"/>
                <a:cs typeface="Cambria"/>
              </a:rPr>
              <a:t>Priorities of the above areas determine the facility requirements. Are existing facilities sufficient? Are upgrades needed? Identify the test facility needs.</a:t>
            </a:r>
          </a:p>
        </p:txBody>
      </p:sp>
    </p:spTree>
    <p:extLst>
      <p:ext uri="{BB962C8B-B14F-4D97-AF65-F5344CB8AC3E}">
        <p14:creationId xmlns:p14="http://schemas.microsoft.com/office/powerpoint/2010/main" val="4113769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EC02A-9595-B2F6-5EEB-C64138E4B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A5D50-AB12-4AFA-77BD-576C31446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Thoughts on Infrastructure and Engineering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D9707E4-4A1C-5CA8-F6F2-6FFD122D0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893341"/>
            <a:ext cx="11430000" cy="5373392"/>
          </a:xfrm>
        </p:spPr>
        <p:txBody>
          <a:bodyPr/>
          <a:lstStyle/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+mn-lt"/>
                <a:cs typeface="Cambria"/>
              </a:rPr>
              <a:t>Sustainability has been a high priority</a:t>
            </a:r>
          </a:p>
          <a:p>
            <a:pPr marL="742951" lvl="1" indent="-344488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+mn-lt"/>
                <a:cs typeface="Cambria"/>
              </a:rPr>
              <a:t>Energy storage and release</a:t>
            </a:r>
          </a:p>
          <a:p>
            <a:pPr marL="742951" lvl="1" indent="-344488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cs typeface="Cambria"/>
              </a:rPr>
              <a:t>Efficient power distribution infrastructure</a:t>
            </a:r>
          </a:p>
          <a:p>
            <a:pPr marL="742951" lvl="1" indent="-344488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+mn-lt"/>
                <a:cs typeface="Cambria"/>
              </a:rPr>
              <a:t>More efficient cryogenic refrigeration and cryogenic distribution system, low-thermal expansion materials</a:t>
            </a:r>
          </a:p>
          <a:p>
            <a:pPr marL="742951" lvl="1" indent="-344488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cs typeface="Cambria"/>
              </a:rPr>
              <a:t>More efficient conversion of the electrical to RF power</a:t>
            </a:r>
          </a:p>
          <a:p>
            <a:pPr marL="742951" lvl="1" indent="-344488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cs typeface="Cambria"/>
              </a:rPr>
              <a:t>More efficient SRF cavities</a:t>
            </a:r>
          </a:p>
          <a:p>
            <a:pPr marL="742951" lvl="1" indent="-344488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+mn-lt"/>
                <a:cs typeface="Cambria"/>
              </a:rPr>
              <a:t>More efficient klystrons</a:t>
            </a:r>
            <a:endParaRPr lang="en-US" sz="1600" dirty="0">
              <a:latin typeface="+mn-lt"/>
              <a:cs typeface="Cambria"/>
            </a:endParaRPr>
          </a:p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+mn-lt"/>
                <a:cs typeface="Cambria"/>
              </a:rPr>
              <a:t>Data collection and processing</a:t>
            </a:r>
          </a:p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+mn-lt"/>
                <a:cs typeface="Cambria"/>
              </a:rPr>
              <a:t>Industrial partnerships, evaluate existing manufacturing capabilities, consider paths to expanding the production capacities, work with multiple vendors, streamline manufacturing methods and QA</a:t>
            </a:r>
          </a:p>
          <a:p>
            <a:pPr marL="742951" lvl="1" indent="-344488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+mn-lt"/>
                <a:cs typeface="Cambria"/>
              </a:rPr>
              <a:t>Klystrons</a:t>
            </a:r>
          </a:p>
          <a:p>
            <a:pPr marL="742951" lvl="1" indent="-344488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cs typeface="Cambria"/>
              </a:rPr>
              <a:t>SRF cavities</a:t>
            </a:r>
          </a:p>
          <a:p>
            <a:pPr marL="742951" lvl="1" indent="-344488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+mn-lt"/>
                <a:cs typeface="Cambria"/>
              </a:rPr>
              <a:t>Magnets</a:t>
            </a:r>
          </a:p>
          <a:p>
            <a:pPr marL="742951" lvl="1" indent="-344488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cs typeface="Cambria"/>
              </a:rPr>
              <a:t>…</a:t>
            </a:r>
            <a:endParaRPr lang="en-US" sz="1800" dirty="0">
              <a:latin typeface="+mn-lt"/>
              <a:cs typeface="Cambria"/>
            </a:endParaRPr>
          </a:p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endParaRPr lang="en-US" sz="2000" dirty="0">
              <a:latin typeface="+mn-lt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993956699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6F5DE5-FF42-42F2-9962-F83010572F4E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FF1CA81-B025-421E-9746-B1FF59551E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50AF3C-223B-4322-9D84-8F5422CEA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209</Words>
  <Application>Microsoft Office PowerPoint</Application>
  <PresentationFormat>Widescreen</PresentationFormat>
  <Paragraphs>25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Black</vt:lpstr>
      <vt:lpstr>Cambria</vt:lpstr>
      <vt:lpstr>Century Gothic</vt:lpstr>
      <vt:lpstr>ORNL</vt:lpstr>
      <vt:lpstr>Thoughts on Infrastructure and Engineering</vt:lpstr>
      <vt:lpstr>Thoughts on Infrastructure and Engineering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2025-01-15T16:17:05Z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