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3" r:id="rId1"/>
  </p:sldMasterIdLst>
  <p:sldIdLst>
    <p:sldId id="260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3EA9B-EC73-BD4D-BF16-39A99E1C8B73}" v="336" dt="2025-01-13T15:09:10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6"/>
    <p:restoredTop sz="94703"/>
  </p:normalViewPr>
  <p:slideViewPr>
    <p:cSldViewPr snapToGrid="0">
      <p:cViewPr varScale="1">
        <p:scale>
          <a:sx n="150" d="100"/>
          <a:sy n="150" d="100"/>
        </p:scale>
        <p:origin x="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, Mei" userId="20037ae0-f6a5-48d2-a0f1-fd15b6a14cda" providerId="ADAL" clId="{07A3EA9B-EC73-BD4D-BF16-39A99E1C8B73}"/>
    <pc:docChg chg="custSel modSld">
      <pc:chgData name="Bai, Mei" userId="20037ae0-f6a5-48d2-a0f1-fd15b6a14cda" providerId="ADAL" clId="{07A3EA9B-EC73-BD4D-BF16-39A99E1C8B73}" dt="2025-01-16T14:28:24.230" v="154" actId="1076"/>
      <pc:docMkLst>
        <pc:docMk/>
      </pc:docMkLst>
      <pc:sldChg chg="modSp mod">
        <pc:chgData name="Bai, Mei" userId="20037ae0-f6a5-48d2-a0f1-fd15b6a14cda" providerId="ADAL" clId="{07A3EA9B-EC73-BD4D-BF16-39A99E1C8B73}" dt="2025-01-16T14:28:24.230" v="154" actId="1076"/>
        <pc:sldMkLst>
          <pc:docMk/>
          <pc:sldMk cId="2801262404" sldId="258"/>
        </pc:sldMkLst>
        <pc:spChg chg="mod">
          <ac:chgData name="Bai, Mei" userId="20037ae0-f6a5-48d2-a0f1-fd15b6a14cda" providerId="ADAL" clId="{07A3EA9B-EC73-BD4D-BF16-39A99E1C8B73}" dt="2025-01-16T14:26:58.011" v="85" actId="20577"/>
          <ac:spMkLst>
            <pc:docMk/>
            <pc:sldMk cId="2801262404" sldId="258"/>
            <ac:spMk id="30" creationId="{E23E12DD-5F49-A825-24A1-DED2385369A5}"/>
          </ac:spMkLst>
        </pc:spChg>
        <pc:spChg chg="mod">
          <ac:chgData name="Bai, Mei" userId="20037ae0-f6a5-48d2-a0f1-fd15b6a14cda" providerId="ADAL" clId="{07A3EA9B-EC73-BD4D-BF16-39A99E1C8B73}" dt="2025-01-16T14:28:24.230" v="154" actId="1076"/>
          <ac:spMkLst>
            <pc:docMk/>
            <pc:sldMk cId="2801262404" sldId="258"/>
            <ac:spMk id="33" creationId="{A9BA23A0-AF75-00C4-6A27-00957350013F}"/>
          </ac:spMkLst>
        </pc:spChg>
      </pc:sldChg>
    </pc:docChg>
  </pc:docChgLst>
  <pc:docChgLst>
    <pc:chgData name="Roger Ruber" userId="S::ruber_jlab.org#ext#@slac.onmicrosoft.com::599afd4c-0ebb-4989-9a27-53ecbd9cc79a" providerId="AD" clId="Web-{B7D618FA-F8DD-F9A5-8D92-47C985CCCC3A}"/>
    <pc:docChg chg="modSld">
      <pc:chgData name="Roger Ruber" userId="S::ruber_jlab.org#ext#@slac.onmicrosoft.com::599afd4c-0ebb-4989-9a27-53ecbd9cc79a" providerId="AD" clId="Web-{B7D618FA-F8DD-F9A5-8D92-47C985CCCC3A}" dt="2025-01-13T13:26:30.852" v="12" actId="20577"/>
      <pc:docMkLst>
        <pc:docMk/>
      </pc:docMkLst>
      <pc:sldChg chg="modSp">
        <pc:chgData name="Roger Ruber" userId="S::ruber_jlab.org#ext#@slac.onmicrosoft.com::599afd4c-0ebb-4989-9a27-53ecbd9cc79a" providerId="AD" clId="Web-{B7D618FA-F8DD-F9A5-8D92-47C985CCCC3A}" dt="2025-01-13T13:26:30.852" v="12" actId="20577"/>
        <pc:sldMkLst>
          <pc:docMk/>
          <pc:sldMk cId="3350848509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2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3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2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8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9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0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3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5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9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988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32" r:id="rId7"/>
    <p:sldLayoutId id="2147483733" r:id="rId8"/>
    <p:sldLayoutId id="2147483734" r:id="rId9"/>
    <p:sldLayoutId id="2147483735" r:id="rId10"/>
    <p:sldLayoutId id="214748374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24922/contributions/98074/attachments/58433/100351/TechnologiesUS_HFs_Shiltsev_v2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E4B018-C86D-88E3-D2C0-3746046F4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81EAC86-61EB-10AE-3820-7E968E2C2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388BC8-7830-E2E5-D0F7-AF10A7F9D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 descr="A colorful light bulb with business icons">
            <a:extLst>
              <a:ext uri="{FF2B5EF4-FFF2-40B4-BE49-F238E27FC236}">
                <a16:creationId xmlns:a16="http://schemas.microsoft.com/office/drawing/2014/main" id="{B79FED31-7341-F868-ABBE-F00D60E6E2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1463" r="-1" b="8175"/>
          <a:stretch/>
        </p:blipFill>
        <p:spPr>
          <a:xfrm>
            <a:off x="-3166" y="0"/>
            <a:ext cx="1218895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583999-8BF9-D3A1-66F3-1DF3D278D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US-HFCC-Acc</a:t>
            </a:r>
            <a:br>
              <a:rPr lang="en-US" sz="5200">
                <a:solidFill>
                  <a:srgbClr val="FFFFFF"/>
                </a:solidFill>
              </a:rPr>
            </a:br>
            <a:r>
              <a:rPr lang="en-US" sz="5200">
                <a:solidFill>
                  <a:srgbClr val="FFFFFF"/>
                </a:solidFill>
              </a:rPr>
              <a:t>Integration and Sustainability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340187-4816-6B2C-E17F-703508689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Roger </a:t>
            </a:r>
            <a:r>
              <a:rPr lang="en-US" sz="2200" err="1">
                <a:solidFill>
                  <a:srgbClr val="FFFFFF"/>
                </a:solidFill>
              </a:rPr>
              <a:t>Ruber</a:t>
            </a:r>
            <a:r>
              <a:rPr lang="en-US" sz="2200">
                <a:solidFill>
                  <a:srgbClr val="FFFFFF"/>
                </a:solidFill>
              </a:rPr>
              <a:t>, </a:t>
            </a:r>
            <a:r>
              <a:rPr lang="en-US" sz="2200" err="1">
                <a:solidFill>
                  <a:srgbClr val="FFFFFF"/>
                </a:solidFill>
              </a:rPr>
              <a:t>JLab</a:t>
            </a:r>
            <a:r>
              <a:rPr lang="en-US" sz="2200">
                <a:solidFill>
                  <a:srgbClr val="FFFFFF"/>
                </a:solidFill>
              </a:rPr>
              <a:t>, </a:t>
            </a:r>
            <a:r>
              <a:rPr lang="en-US" sz="2200" err="1">
                <a:solidFill>
                  <a:srgbClr val="FFFFFF"/>
                </a:solidFill>
              </a:rPr>
              <a:t>ruber@jlab.org</a:t>
            </a:r>
            <a:endParaRPr lang="en-US" sz="2200">
              <a:solidFill>
                <a:srgbClr val="FFFFFF"/>
              </a:solidFill>
            </a:endParaRPr>
          </a:p>
          <a:p>
            <a:r>
              <a:rPr lang="en-US" sz="2200">
                <a:solidFill>
                  <a:srgbClr val="FFFFFF"/>
                </a:solidFill>
              </a:rPr>
              <a:t>Mei Bai, SLAC, </a:t>
            </a:r>
            <a:r>
              <a:rPr lang="en-US" sz="2200" err="1">
                <a:solidFill>
                  <a:srgbClr val="FFFFFF"/>
                </a:solidFill>
              </a:rPr>
              <a:t>mbai@slac.stanford.edu</a:t>
            </a:r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68EDBEC-48A0-265B-3190-B207DCE7CCB6}"/>
              </a:ext>
            </a:extLst>
          </p:cNvPr>
          <p:cNvSpPr/>
          <p:nvPr/>
        </p:nvSpPr>
        <p:spPr>
          <a:xfrm>
            <a:off x="968235" y="4246521"/>
            <a:ext cx="2592761" cy="1123712"/>
          </a:xfrm>
          <a:prstGeom prst="round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ts val="3600"/>
              </a:lnSpc>
            </a:pPr>
            <a:r>
              <a:rPr lang="en-US" sz="3200" b="1">
                <a:ln w="12700">
                  <a:solidFill>
                    <a:schemeClr val="tx1"/>
                  </a:solidFill>
                  <a:prstDash val="solid"/>
                </a:ln>
                <a:effectLst>
                  <a:glow rad="1077738">
                    <a:schemeClr val="tx1">
                      <a:lumMod val="50000"/>
                      <a:lumOff val="50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902030302020204" pitchFamily="66" charset="0"/>
                <a:cs typeface="Dreaming Outloud Pro" panose="03050502040302030504" pitchFamily="66" charset="77"/>
              </a:rPr>
              <a:t>Integration</a:t>
            </a:r>
          </a:p>
          <a:p>
            <a:pPr algn="r">
              <a:lnSpc>
                <a:spcPts val="3600"/>
              </a:lnSpc>
            </a:pPr>
            <a:r>
              <a:rPr lang="en-US" sz="3200" b="1">
                <a:ln w="12700">
                  <a:solidFill>
                    <a:schemeClr val="tx1"/>
                  </a:solidFill>
                  <a:prstDash val="solid"/>
                </a:ln>
                <a:effectLst>
                  <a:glow rad="1077738">
                    <a:schemeClr val="tx1">
                      <a:lumMod val="50000"/>
                      <a:lumOff val="50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902030302020204" pitchFamily="66" charset="0"/>
                <a:cs typeface="Dreaming Outloud Pro" panose="03050502040302030504" pitchFamily="66" charset="77"/>
              </a:rPr>
              <a:t>idea</a:t>
            </a:r>
          </a:p>
        </p:txBody>
      </p:sp>
      <p:pic>
        <p:nvPicPr>
          <p:cNvPr id="1026" name="Picture 2" descr="The Future Circular Collider | CERN">
            <a:extLst>
              <a:ext uri="{FF2B5EF4-FFF2-40B4-BE49-F238E27FC236}">
                <a16:creationId xmlns:a16="http://schemas.microsoft.com/office/drawing/2014/main" id="{F08B5D1A-D9CD-76DA-40E4-7D53B42FB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2">
                <a:lumMod val="2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053" y="1251857"/>
            <a:ext cx="1228304" cy="8550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re's one we made earlier | ILC Newsline">
            <a:extLst>
              <a:ext uri="{FF2B5EF4-FFF2-40B4-BE49-F238E27FC236}">
                <a16:creationId xmlns:a16="http://schemas.microsoft.com/office/drawing/2014/main" id="{1BF24595-9446-32BE-075E-C64483559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bg2">
                <a:lumMod val="2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72" y="731603"/>
            <a:ext cx="1383297" cy="628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07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97149-386A-9B29-E6C6-4ADD73FD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5179237" cy="2335786"/>
          </a:xfrm>
        </p:spPr>
        <p:txBody>
          <a:bodyPr anchor="ctr">
            <a:normAutofit/>
          </a:bodyPr>
          <a:lstStyle/>
          <a:p>
            <a:r>
              <a:rPr lang="en-US"/>
              <a:t>Guidance from HFCC-Acc L-1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EF8060-0D63-402B-8B09-4993D1FE8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3E187C4-6014-4411-8AF9-DCFD1CFE7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4C30D60-A578-4E7A-A75D-BCD44E067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2F2D-D16B-FE1E-4749-709A37328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9700" y="559813"/>
            <a:ext cx="5337900" cy="2335786"/>
          </a:xfrm>
        </p:spPr>
        <p:txBody>
          <a:bodyPr anchor="ctr">
            <a:normAutofit/>
          </a:bodyPr>
          <a:lstStyle/>
          <a:p>
            <a:r>
              <a:rPr lang="en-US" sz="2000">
                <a:latin typeface="Aptos" panose="020B0004020202020204" pitchFamily="34" charset="0"/>
              </a:rPr>
              <a:t>7 L-2 topics with initial input from V. </a:t>
            </a:r>
            <a:r>
              <a:rPr lang="en-US" sz="2000" err="1">
                <a:latin typeface="Aptos" panose="020B0004020202020204" pitchFamily="34" charset="0"/>
              </a:rPr>
              <a:t>Shiltsev</a:t>
            </a:r>
            <a:r>
              <a:rPr lang="en-US" sz="2000">
                <a:latin typeface="Aptos" panose="020B0004020202020204" pitchFamily="34" charset="0"/>
              </a:rPr>
              <a:t> P5 presentation on </a:t>
            </a:r>
            <a:r>
              <a:rPr lang="en-US" sz="2000">
                <a:latin typeface="Aptos" panose="020B0004020202020204" pitchFamily="34" charset="0"/>
                <a:hlinkClick r:id="rId3"/>
              </a:rPr>
              <a:t>Potential US Technology Contributions to [Off-Shore] Future Colliders</a:t>
            </a:r>
            <a:endParaRPr lang="en-US" sz="2000" b="0" i="0" u="none" strike="noStrike"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D1181F-7CE9-26C6-3BD7-52EBDE246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965" y="3237925"/>
            <a:ext cx="5070832" cy="2953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DF31AA-4E4E-F6F5-D4D3-36787D02F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768" y="3237925"/>
            <a:ext cx="5070832" cy="295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1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5A621-573A-1B30-3C4A-0119E05E4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877F-5FCE-900F-0C70-8BE9511A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845523"/>
          </a:xfrm>
        </p:spPr>
        <p:txBody>
          <a:bodyPr>
            <a:normAutofit/>
          </a:bodyPr>
          <a:lstStyle/>
          <a:p>
            <a:r>
              <a:rPr lang="en-US" sz="3600"/>
              <a:t>Focus of our topic on Integration and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4E02F-107A-2121-1BD6-0D012EACE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450687"/>
            <a:ext cx="10633849" cy="4732399"/>
          </a:xfrm>
        </p:spPr>
        <p:txBody>
          <a:bodyPr>
            <a:noAutofit/>
          </a:bodyPr>
          <a:lstStyle/>
          <a:p>
            <a:r>
              <a:rPr lang="en-US" sz="2400">
                <a:solidFill>
                  <a:srgbClr val="212121"/>
                </a:solidFill>
                <a:latin typeface="Aptos" panose="020B0004020202020204" pitchFamily="34" charset="0"/>
              </a:rPr>
              <a:t>Facilitate L-1 to develop the framework of integrating the US accelerator contributions across the US HFCC-Acc L-2 topics in </a:t>
            </a:r>
            <a:r>
              <a:rPr lang="en-US" sz="2400" b="0" i="0" u="none" strike="noStrike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Beam Physics, Diagnostics and Instrumentation, RF Systems, Magnet Systems, Machine Detector Interface, and Infrastructure</a:t>
            </a:r>
          </a:p>
          <a:p>
            <a:r>
              <a:rPr lang="en-US" sz="2400">
                <a:solidFill>
                  <a:srgbClr val="212121"/>
                </a:solidFill>
                <a:latin typeface="Aptos" panose="020B0004020202020204" pitchFamily="34" charset="0"/>
              </a:rPr>
              <a:t>Identify the R&amp;D topics in sustainability across design, technology choice for cost effective construction and robust operation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6562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9533B-DE3F-D9BF-6D66-E3BF7D035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DBC2-10C1-1883-2A5C-94FD9DD4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845523"/>
          </a:xfrm>
        </p:spPr>
        <p:txBody>
          <a:bodyPr>
            <a:normAutofit/>
          </a:bodyPr>
          <a:lstStyle/>
          <a:p>
            <a:r>
              <a:rPr lang="en-US" sz="3600"/>
              <a:t>Our initial thoughts regarding potential topics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1D1A2B-1999-C407-BB10-2B1259DA8967}"/>
              </a:ext>
            </a:extLst>
          </p:cNvPr>
          <p:cNvGrpSpPr/>
          <p:nvPr/>
        </p:nvGrpSpPr>
        <p:grpSpPr>
          <a:xfrm>
            <a:off x="2391272" y="1043566"/>
            <a:ext cx="7409456" cy="5955947"/>
            <a:chOff x="3839070" y="975582"/>
            <a:chExt cx="5188333" cy="503867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3F1B07C-1659-5375-4CCE-919F796B675A}"/>
                </a:ext>
              </a:extLst>
            </p:cNvPr>
            <p:cNvSpPr/>
            <p:nvPr/>
          </p:nvSpPr>
          <p:spPr>
            <a:xfrm>
              <a:off x="5924510" y="1181425"/>
              <a:ext cx="1097227" cy="1261181"/>
            </a:xfrm>
            <a:custGeom>
              <a:avLst/>
              <a:gdLst>
                <a:gd name="connsiteX0" fmla="*/ 0 w 1261181"/>
                <a:gd name="connsiteY0" fmla="*/ 548614 h 1097227"/>
                <a:gd name="connsiteX1" fmla="*/ 274307 w 1261181"/>
                <a:gd name="connsiteY1" fmla="*/ 0 h 1097227"/>
                <a:gd name="connsiteX2" fmla="*/ 986874 w 1261181"/>
                <a:gd name="connsiteY2" fmla="*/ 0 h 1097227"/>
                <a:gd name="connsiteX3" fmla="*/ 1261181 w 1261181"/>
                <a:gd name="connsiteY3" fmla="*/ 548614 h 1097227"/>
                <a:gd name="connsiteX4" fmla="*/ 986874 w 1261181"/>
                <a:gd name="connsiteY4" fmla="*/ 1097227 h 1097227"/>
                <a:gd name="connsiteX5" fmla="*/ 274307 w 1261181"/>
                <a:gd name="connsiteY5" fmla="*/ 1097227 h 1097227"/>
                <a:gd name="connsiteX6" fmla="*/ 0 w 1261181"/>
                <a:gd name="connsiteY6" fmla="*/ 548614 h 109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181" h="1097227">
                  <a:moveTo>
                    <a:pt x="630590" y="0"/>
                  </a:moveTo>
                  <a:lnTo>
                    <a:pt x="1261181" y="238647"/>
                  </a:lnTo>
                  <a:lnTo>
                    <a:pt x="1261181" y="858580"/>
                  </a:lnTo>
                  <a:lnTo>
                    <a:pt x="630590" y="1097227"/>
                  </a:lnTo>
                  <a:lnTo>
                    <a:pt x="0" y="858580"/>
                  </a:lnTo>
                  <a:lnTo>
                    <a:pt x="0" y="238647"/>
                  </a:lnTo>
                  <a:lnTo>
                    <a:pt x="63059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085" tIns="234634" rIns="209085" bIns="234634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radiation hard cryocoolers for HTS magnet, </a:t>
              </a:r>
              <a:r>
                <a:rPr lang="en-US" sz="1400" kern="1200" err="1"/>
                <a:t>etc</a:t>
              </a:r>
              <a:endParaRPr lang="en-US" sz="1400" kern="12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04FC10-06CF-8286-49AD-D7D72F50392B}"/>
                </a:ext>
              </a:extLst>
            </p:cNvPr>
            <p:cNvSpPr/>
            <p:nvPr/>
          </p:nvSpPr>
          <p:spPr>
            <a:xfrm>
              <a:off x="7305670" y="975582"/>
              <a:ext cx="1407478" cy="7567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8145406-93E0-3F1D-982F-69CD996582C8}"/>
                </a:ext>
              </a:extLst>
            </p:cNvPr>
            <p:cNvSpPr/>
            <p:nvPr/>
          </p:nvSpPr>
          <p:spPr>
            <a:xfrm>
              <a:off x="6492947" y="2337688"/>
              <a:ext cx="1097227" cy="1261181"/>
            </a:xfrm>
            <a:custGeom>
              <a:avLst/>
              <a:gdLst>
                <a:gd name="connsiteX0" fmla="*/ 0 w 1261181"/>
                <a:gd name="connsiteY0" fmla="*/ 548614 h 1097227"/>
                <a:gd name="connsiteX1" fmla="*/ 274307 w 1261181"/>
                <a:gd name="connsiteY1" fmla="*/ 0 h 1097227"/>
                <a:gd name="connsiteX2" fmla="*/ 986874 w 1261181"/>
                <a:gd name="connsiteY2" fmla="*/ 0 h 1097227"/>
                <a:gd name="connsiteX3" fmla="*/ 1261181 w 1261181"/>
                <a:gd name="connsiteY3" fmla="*/ 548614 h 1097227"/>
                <a:gd name="connsiteX4" fmla="*/ 986874 w 1261181"/>
                <a:gd name="connsiteY4" fmla="*/ 1097227 h 1097227"/>
                <a:gd name="connsiteX5" fmla="*/ 274307 w 1261181"/>
                <a:gd name="connsiteY5" fmla="*/ 1097227 h 1097227"/>
                <a:gd name="connsiteX6" fmla="*/ 0 w 1261181"/>
                <a:gd name="connsiteY6" fmla="*/ 548614 h 109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181" h="1097227">
                  <a:moveTo>
                    <a:pt x="630590" y="0"/>
                  </a:moveTo>
                  <a:lnTo>
                    <a:pt x="1261181" y="238647"/>
                  </a:lnTo>
                  <a:lnTo>
                    <a:pt x="1261181" y="858580"/>
                  </a:lnTo>
                  <a:lnTo>
                    <a:pt x="630590" y="1097227"/>
                  </a:lnTo>
                  <a:lnTo>
                    <a:pt x="0" y="858580"/>
                  </a:lnTo>
                  <a:lnTo>
                    <a:pt x="0" y="238647"/>
                  </a:lnTo>
                  <a:lnTo>
                    <a:pt x="63059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985" tIns="196534" rIns="170985" bIns="196534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Integrated HG </a:t>
              </a:r>
              <a:r>
                <a:rPr lang="en-US" sz="1400"/>
                <a:t>injector </a:t>
              </a:r>
              <a:r>
                <a:rPr lang="en-US" sz="1400" err="1"/>
                <a:t>linac</a:t>
              </a:r>
              <a:r>
                <a:rPr lang="en-US" sz="1400"/>
                <a:t> and beam line design</a:t>
              </a:r>
              <a:endParaRPr lang="en-US" sz="1400" kern="12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B0A14FA-9492-9816-E7A6-A08F560F915D}"/>
                </a:ext>
              </a:extLst>
            </p:cNvPr>
            <p:cNvSpPr/>
            <p:nvPr/>
          </p:nvSpPr>
          <p:spPr>
            <a:xfrm>
              <a:off x="3839070" y="2228709"/>
              <a:ext cx="1097227" cy="1261181"/>
            </a:xfrm>
            <a:custGeom>
              <a:avLst/>
              <a:gdLst>
                <a:gd name="connsiteX0" fmla="*/ 0 w 1261181"/>
                <a:gd name="connsiteY0" fmla="*/ 548614 h 1097227"/>
                <a:gd name="connsiteX1" fmla="*/ 274307 w 1261181"/>
                <a:gd name="connsiteY1" fmla="*/ 0 h 1097227"/>
                <a:gd name="connsiteX2" fmla="*/ 986874 w 1261181"/>
                <a:gd name="connsiteY2" fmla="*/ 0 h 1097227"/>
                <a:gd name="connsiteX3" fmla="*/ 1261181 w 1261181"/>
                <a:gd name="connsiteY3" fmla="*/ 548614 h 1097227"/>
                <a:gd name="connsiteX4" fmla="*/ 986874 w 1261181"/>
                <a:gd name="connsiteY4" fmla="*/ 1097227 h 1097227"/>
                <a:gd name="connsiteX5" fmla="*/ 274307 w 1261181"/>
                <a:gd name="connsiteY5" fmla="*/ 1097227 h 1097227"/>
                <a:gd name="connsiteX6" fmla="*/ 0 w 1261181"/>
                <a:gd name="connsiteY6" fmla="*/ 548614 h 109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181" h="1097227">
                  <a:moveTo>
                    <a:pt x="630590" y="0"/>
                  </a:moveTo>
                  <a:lnTo>
                    <a:pt x="1261181" y="238647"/>
                  </a:lnTo>
                  <a:lnTo>
                    <a:pt x="1261181" y="858580"/>
                  </a:lnTo>
                  <a:lnTo>
                    <a:pt x="630590" y="1097227"/>
                  </a:lnTo>
                  <a:lnTo>
                    <a:pt x="0" y="858580"/>
                  </a:lnTo>
                  <a:lnTo>
                    <a:pt x="0" y="238647"/>
                  </a:lnTo>
                  <a:lnTo>
                    <a:pt x="63059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085" tIns="234634" rIns="209085" bIns="234634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Integrated controls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B7E709-DB81-543C-E1E2-58EEBA515219}"/>
                </a:ext>
              </a:extLst>
            </p:cNvPr>
            <p:cNvSpPr/>
            <p:nvPr/>
          </p:nvSpPr>
          <p:spPr>
            <a:xfrm>
              <a:off x="4172896" y="2046073"/>
              <a:ext cx="1362075" cy="7567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5985B5-FC62-B1D9-2ABD-8F8372012321}"/>
                </a:ext>
              </a:extLst>
            </p:cNvPr>
            <p:cNvSpPr/>
            <p:nvPr/>
          </p:nvSpPr>
          <p:spPr>
            <a:xfrm>
              <a:off x="7282096" y="1181425"/>
              <a:ext cx="1097227" cy="1261181"/>
            </a:xfrm>
            <a:custGeom>
              <a:avLst/>
              <a:gdLst>
                <a:gd name="connsiteX0" fmla="*/ 0 w 1261181"/>
                <a:gd name="connsiteY0" fmla="*/ 548614 h 1097227"/>
                <a:gd name="connsiteX1" fmla="*/ 274307 w 1261181"/>
                <a:gd name="connsiteY1" fmla="*/ 0 h 1097227"/>
                <a:gd name="connsiteX2" fmla="*/ 986874 w 1261181"/>
                <a:gd name="connsiteY2" fmla="*/ 0 h 1097227"/>
                <a:gd name="connsiteX3" fmla="*/ 1261181 w 1261181"/>
                <a:gd name="connsiteY3" fmla="*/ 548614 h 1097227"/>
                <a:gd name="connsiteX4" fmla="*/ 986874 w 1261181"/>
                <a:gd name="connsiteY4" fmla="*/ 1097227 h 1097227"/>
                <a:gd name="connsiteX5" fmla="*/ 274307 w 1261181"/>
                <a:gd name="connsiteY5" fmla="*/ 1097227 h 1097227"/>
                <a:gd name="connsiteX6" fmla="*/ 0 w 1261181"/>
                <a:gd name="connsiteY6" fmla="*/ 548614 h 109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181" h="1097227">
                  <a:moveTo>
                    <a:pt x="630590" y="0"/>
                  </a:moveTo>
                  <a:lnTo>
                    <a:pt x="1261181" y="238647"/>
                  </a:lnTo>
                  <a:lnTo>
                    <a:pt x="1261181" y="858580"/>
                  </a:lnTo>
                  <a:lnTo>
                    <a:pt x="630590" y="1097227"/>
                  </a:lnTo>
                  <a:lnTo>
                    <a:pt x="0" y="858580"/>
                  </a:lnTo>
                  <a:lnTo>
                    <a:pt x="0" y="238647"/>
                  </a:lnTo>
                  <a:lnTo>
                    <a:pt x="63059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085" tIns="234634" rIns="209085" bIns="234634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integrated IR design: beam dynamics, magnets, MDI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AE777C-70F6-B0E4-EBF7-996DF9C51FC9}"/>
                </a:ext>
              </a:extLst>
            </p:cNvPr>
            <p:cNvSpPr/>
            <p:nvPr/>
          </p:nvSpPr>
          <p:spPr>
            <a:xfrm>
              <a:off x="7305670" y="3116564"/>
              <a:ext cx="1407478" cy="7567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AFFE6F3-DC84-B2DF-12D5-8016B2EB451C}"/>
                </a:ext>
              </a:extLst>
            </p:cNvPr>
            <p:cNvSpPr/>
            <p:nvPr/>
          </p:nvSpPr>
          <p:spPr>
            <a:xfrm>
              <a:off x="7930176" y="2337689"/>
              <a:ext cx="1097227" cy="1261181"/>
            </a:xfrm>
            <a:custGeom>
              <a:avLst/>
              <a:gdLst>
                <a:gd name="connsiteX0" fmla="*/ 0 w 1261181"/>
                <a:gd name="connsiteY0" fmla="*/ 548614 h 1097227"/>
                <a:gd name="connsiteX1" fmla="*/ 274307 w 1261181"/>
                <a:gd name="connsiteY1" fmla="*/ 0 h 1097227"/>
                <a:gd name="connsiteX2" fmla="*/ 986874 w 1261181"/>
                <a:gd name="connsiteY2" fmla="*/ 0 h 1097227"/>
                <a:gd name="connsiteX3" fmla="*/ 1261181 w 1261181"/>
                <a:gd name="connsiteY3" fmla="*/ 548614 h 1097227"/>
                <a:gd name="connsiteX4" fmla="*/ 986874 w 1261181"/>
                <a:gd name="connsiteY4" fmla="*/ 1097227 h 1097227"/>
                <a:gd name="connsiteX5" fmla="*/ 274307 w 1261181"/>
                <a:gd name="connsiteY5" fmla="*/ 1097227 h 1097227"/>
                <a:gd name="connsiteX6" fmla="*/ 0 w 1261181"/>
                <a:gd name="connsiteY6" fmla="*/ 548614 h 109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181" h="1097227">
                  <a:moveTo>
                    <a:pt x="630590" y="0"/>
                  </a:moveTo>
                  <a:lnTo>
                    <a:pt x="1261181" y="238647"/>
                  </a:lnTo>
                  <a:lnTo>
                    <a:pt x="1261181" y="858580"/>
                  </a:lnTo>
                  <a:lnTo>
                    <a:pt x="630590" y="1097227"/>
                  </a:lnTo>
                  <a:lnTo>
                    <a:pt x="0" y="858580"/>
                  </a:lnTo>
                  <a:lnTo>
                    <a:pt x="0" y="238647"/>
                  </a:lnTo>
                  <a:lnTo>
                    <a:pt x="63059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985" tIns="196534" rIns="170985" bIns="196534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Generative AI for Software management and global systems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8FF572A-CA90-A191-9AC6-BC07D0F84F6D}"/>
                </a:ext>
              </a:extLst>
            </p:cNvPr>
            <p:cNvSpPr/>
            <p:nvPr/>
          </p:nvSpPr>
          <p:spPr>
            <a:xfrm>
              <a:off x="4458732" y="1141758"/>
              <a:ext cx="1097227" cy="1261181"/>
            </a:xfrm>
            <a:custGeom>
              <a:avLst/>
              <a:gdLst>
                <a:gd name="connsiteX0" fmla="*/ 0 w 1261181"/>
                <a:gd name="connsiteY0" fmla="*/ 548614 h 1097227"/>
                <a:gd name="connsiteX1" fmla="*/ 274307 w 1261181"/>
                <a:gd name="connsiteY1" fmla="*/ 0 h 1097227"/>
                <a:gd name="connsiteX2" fmla="*/ 986874 w 1261181"/>
                <a:gd name="connsiteY2" fmla="*/ 0 h 1097227"/>
                <a:gd name="connsiteX3" fmla="*/ 1261181 w 1261181"/>
                <a:gd name="connsiteY3" fmla="*/ 548614 h 1097227"/>
                <a:gd name="connsiteX4" fmla="*/ 986874 w 1261181"/>
                <a:gd name="connsiteY4" fmla="*/ 1097227 h 1097227"/>
                <a:gd name="connsiteX5" fmla="*/ 274307 w 1261181"/>
                <a:gd name="connsiteY5" fmla="*/ 1097227 h 1097227"/>
                <a:gd name="connsiteX6" fmla="*/ 0 w 1261181"/>
                <a:gd name="connsiteY6" fmla="*/ 548614 h 109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181" h="1097227">
                  <a:moveTo>
                    <a:pt x="630590" y="0"/>
                  </a:moveTo>
                  <a:lnTo>
                    <a:pt x="1261181" y="238647"/>
                  </a:lnTo>
                  <a:lnTo>
                    <a:pt x="1261181" y="858580"/>
                  </a:lnTo>
                  <a:lnTo>
                    <a:pt x="630590" y="1097227"/>
                  </a:lnTo>
                  <a:lnTo>
                    <a:pt x="0" y="858580"/>
                  </a:lnTo>
                  <a:lnTo>
                    <a:pt x="0" y="238647"/>
                  </a:lnTo>
                  <a:lnTo>
                    <a:pt x="63059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085" tIns="234634" rIns="209085" bIns="234634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high efficiency high power RF source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01EF514-1286-CB75-314D-EFB7FB2794C0}"/>
                </a:ext>
              </a:extLst>
            </p:cNvPr>
            <p:cNvSpPr/>
            <p:nvPr/>
          </p:nvSpPr>
          <p:spPr>
            <a:xfrm>
              <a:off x="4172896" y="4187054"/>
              <a:ext cx="1362075" cy="7567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BF12ADE-66B1-872B-1B7C-EE822C308DC6}"/>
                </a:ext>
              </a:extLst>
            </p:cNvPr>
            <p:cNvSpPr/>
            <p:nvPr/>
          </p:nvSpPr>
          <p:spPr>
            <a:xfrm>
              <a:off x="5159813" y="2307900"/>
              <a:ext cx="1097227" cy="1261181"/>
            </a:xfrm>
            <a:custGeom>
              <a:avLst/>
              <a:gdLst>
                <a:gd name="connsiteX0" fmla="*/ 0 w 1261181"/>
                <a:gd name="connsiteY0" fmla="*/ 548614 h 1097227"/>
                <a:gd name="connsiteX1" fmla="*/ 274307 w 1261181"/>
                <a:gd name="connsiteY1" fmla="*/ 0 h 1097227"/>
                <a:gd name="connsiteX2" fmla="*/ 986874 w 1261181"/>
                <a:gd name="connsiteY2" fmla="*/ 0 h 1097227"/>
                <a:gd name="connsiteX3" fmla="*/ 1261181 w 1261181"/>
                <a:gd name="connsiteY3" fmla="*/ 548614 h 1097227"/>
                <a:gd name="connsiteX4" fmla="*/ 986874 w 1261181"/>
                <a:gd name="connsiteY4" fmla="*/ 1097227 h 1097227"/>
                <a:gd name="connsiteX5" fmla="*/ 274307 w 1261181"/>
                <a:gd name="connsiteY5" fmla="*/ 1097227 h 1097227"/>
                <a:gd name="connsiteX6" fmla="*/ 0 w 1261181"/>
                <a:gd name="connsiteY6" fmla="*/ 548614 h 109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181" h="1097227">
                  <a:moveTo>
                    <a:pt x="630590" y="0"/>
                  </a:moveTo>
                  <a:lnTo>
                    <a:pt x="1261181" y="238647"/>
                  </a:lnTo>
                  <a:lnTo>
                    <a:pt x="1261181" y="858580"/>
                  </a:lnTo>
                  <a:lnTo>
                    <a:pt x="630590" y="1097227"/>
                  </a:lnTo>
                  <a:lnTo>
                    <a:pt x="0" y="858580"/>
                  </a:lnTo>
                  <a:lnTo>
                    <a:pt x="0" y="238647"/>
                  </a:lnTo>
                  <a:lnTo>
                    <a:pt x="63059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085" tIns="234634" rIns="209085" bIns="234634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/>
                <a:t>Safety systems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F2214FF-1B86-9F35-9A0C-3723E34AA3A1}"/>
                </a:ext>
              </a:extLst>
            </p:cNvPr>
            <p:cNvSpPr/>
            <p:nvPr/>
          </p:nvSpPr>
          <p:spPr>
            <a:xfrm>
              <a:off x="7305670" y="5257545"/>
              <a:ext cx="1407478" cy="7567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29">
            <a:extLst>
              <a:ext uri="{FF2B5EF4-FFF2-40B4-BE49-F238E27FC236}">
                <a16:creationId xmlns:a16="http://schemas.microsoft.com/office/drawing/2014/main" id="{E23E12DD-5F49-A825-24A1-DED2385369A5}"/>
              </a:ext>
            </a:extLst>
          </p:cNvPr>
          <p:cNvSpPr/>
          <p:nvPr/>
        </p:nvSpPr>
        <p:spPr>
          <a:xfrm>
            <a:off x="5229349" y="3893356"/>
            <a:ext cx="1566949" cy="1490775"/>
          </a:xfrm>
          <a:custGeom>
            <a:avLst/>
            <a:gdLst>
              <a:gd name="connsiteX0" fmla="*/ 0 w 1261181"/>
              <a:gd name="connsiteY0" fmla="*/ 548614 h 1097227"/>
              <a:gd name="connsiteX1" fmla="*/ 274307 w 1261181"/>
              <a:gd name="connsiteY1" fmla="*/ 0 h 1097227"/>
              <a:gd name="connsiteX2" fmla="*/ 986874 w 1261181"/>
              <a:gd name="connsiteY2" fmla="*/ 0 h 1097227"/>
              <a:gd name="connsiteX3" fmla="*/ 1261181 w 1261181"/>
              <a:gd name="connsiteY3" fmla="*/ 548614 h 1097227"/>
              <a:gd name="connsiteX4" fmla="*/ 986874 w 1261181"/>
              <a:gd name="connsiteY4" fmla="*/ 1097227 h 1097227"/>
              <a:gd name="connsiteX5" fmla="*/ 274307 w 1261181"/>
              <a:gd name="connsiteY5" fmla="*/ 1097227 h 1097227"/>
              <a:gd name="connsiteX6" fmla="*/ 0 w 1261181"/>
              <a:gd name="connsiteY6" fmla="*/ 548614 h 109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1181" h="1097227">
                <a:moveTo>
                  <a:pt x="630590" y="0"/>
                </a:moveTo>
                <a:lnTo>
                  <a:pt x="1261181" y="238647"/>
                </a:lnTo>
                <a:lnTo>
                  <a:pt x="1261181" y="858580"/>
                </a:lnTo>
                <a:lnTo>
                  <a:pt x="630590" y="1097227"/>
                </a:lnTo>
                <a:lnTo>
                  <a:pt x="0" y="858580"/>
                </a:lnTo>
                <a:lnTo>
                  <a:pt x="0" y="238647"/>
                </a:lnTo>
                <a:lnTo>
                  <a:pt x="63059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985" tIns="196534" rIns="170985" bIns="196534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schemeClr val="bg1"/>
                </a:solidFill>
                <a:effectLst/>
                <a:latin typeface=".AppleSystemUIFont"/>
              </a:rPr>
              <a:t>Transforming Legacy Scientific Equipment for Future Innovations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C7AB429-7674-AA44-2050-503FBCB07737}"/>
              </a:ext>
            </a:extLst>
          </p:cNvPr>
          <p:cNvSpPr/>
          <p:nvPr/>
        </p:nvSpPr>
        <p:spPr>
          <a:xfrm>
            <a:off x="7320150" y="3905200"/>
            <a:ext cx="1566949" cy="1490775"/>
          </a:xfrm>
          <a:custGeom>
            <a:avLst/>
            <a:gdLst>
              <a:gd name="connsiteX0" fmla="*/ 0 w 1261181"/>
              <a:gd name="connsiteY0" fmla="*/ 548614 h 1097227"/>
              <a:gd name="connsiteX1" fmla="*/ 274307 w 1261181"/>
              <a:gd name="connsiteY1" fmla="*/ 0 h 1097227"/>
              <a:gd name="connsiteX2" fmla="*/ 986874 w 1261181"/>
              <a:gd name="connsiteY2" fmla="*/ 0 h 1097227"/>
              <a:gd name="connsiteX3" fmla="*/ 1261181 w 1261181"/>
              <a:gd name="connsiteY3" fmla="*/ 548614 h 1097227"/>
              <a:gd name="connsiteX4" fmla="*/ 986874 w 1261181"/>
              <a:gd name="connsiteY4" fmla="*/ 1097227 h 1097227"/>
              <a:gd name="connsiteX5" fmla="*/ 274307 w 1261181"/>
              <a:gd name="connsiteY5" fmla="*/ 1097227 h 1097227"/>
              <a:gd name="connsiteX6" fmla="*/ 0 w 1261181"/>
              <a:gd name="connsiteY6" fmla="*/ 548614 h 109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1181" h="1097227">
                <a:moveTo>
                  <a:pt x="630590" y="0"/>
                </a:moveTo>
                <a:lnTo>
                  <a:pt x="1261181" y="238647"/>
                </a:lnTo>
                <a:lnTo>
                  <a:pt x="1261181" y="858580"/>
                </a:lnTo>
                <a:lnTo>
                  <a:pt x="630590" y="1097227"/>
                </a:lnTo>
                <a:lnTo>
                  <a:pt x="0" y="858580"/>
                </a:lnTo>
                <a:lnTo>
                  <a:pt x="0" y="238647"/>
                </a:lnTo>
                <a:lnTo>
                  <a:pt x="63059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985" tIns="196534" rIns="170985" bIns="196534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/>
              <a:t>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BA23A0-AF75-00C4-6A27-00957350013F}"/>
              </a:ext>
            </a:extLst>
          </p:cNvPr>
          <p:cNvSpPr txBox="1"/>
          <p:nvPr/>
        </p:nvSpPr>
        <p:spPr>
          <a:xfrm>
            <a:off x="458694" y="5177846"/>
            <a:ext cx="101345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Next steps: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Work with other L-2 convenors on the scope of their topics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Reach out to the community including sustainability groups in Europe to collect inputs</a:t>
            </a:r>
          </a:p>
        </p:txBody>
      </p:sp>
    </p:spTree>
    <p:extLst>
      <p:ext uri="{BB962C8B-B14F-4D97-AF65-F5344CB8AC3E}">
        <p14:creationId xmlns:p14="http://schemas.microsoft.com/office/powerpoint/2010/main" val="2801262404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207</Words>
  <Application>Microsoft Macintosh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.AppleSystemUIFont</vt:lpstr>
      <vt:lpstr>AvenirNext LT Pro Medium</vt:lpstr>
      <vt:lpstr>Aptos</vt:lpstr>
      <vt:lpstr>Arial</vt:lpstr>
      <vt:lpstr>Comic Sans MS</vt:lpstr>
      <vt:lpstr>DappledVTI</vt:lpstr>
      <vt:lpstr>US-HFCC-Acc Integration and Sustainability</vt:lpstr>
      <vt:lpstr>Guidance from HFCC-Acc L-1</vt:lpstr>
      <vt:lpstr>Focus of our topic on Integration and Sustainability</vt:lpstr>
      <vt:lpstr>Our initial thoughts regarding potential topics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Mei Bai</dc:creator>
  <cp:lastModifiedBy>Mei Bai</cp:lastModifiedBy>
  <cp:revision>1</cp:revision>
  <dcterms:created xsi:type="dcterms:W3CDTF">2025-01-06T21:45:37Z</dcterms:created>
  <dcterms:modified xsi:type="dcterms:W3CDTF">2025-01-16T14:28:27Z</dcterms:modified>
</cp:coreProperties>
</file>