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154" r:id="rId4"/>
    <p:sldMasterId id="2147484162" r:id="rId5"/>
  </p:sldMasterIdLst>
  <p:notesMasterIdLst>
    <p:notesMasterId r:id="rId19"/>
  </p:notesMasterIdLst>
  <p:handoutMasterIdLst>
    <p:handoutMasterId r:id="rId20"/>
  </p:handoutMasterIdLst>
  <p:sldIdLst>
    <p:sldId id="2470" r:id="rId6"/>
    <p:sldId id="2483" r:id="rId7"/>
    <p:sldId id="2472" r:id="rId8"/>
    <p:sldId id="2475" r:id="rId9"/>
    <p:sldId id="2473" r:id="rId10"/>
    <p:sldId id="2476" r:id="rId11"/>
    <p:sldId id="2478" r:id="rId12"/>
    <p:sldId id="2484" r:id="rId13"/>
    <p:sldId id="2479" r:id="rId14"/>
    <p:sldId id="2480" r:id="rId15"/>
    <p:sldId id="2481" r:id="rId16"/>
    <p:sldId id="2474" r:id="rId17"/>
    <p:sldId id="2482" r:id="rId18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C3FFDB23-A5A2-4AE2-BF69-FFE4983F7512}">
          <p14:sldIdLst>
            <p14:sldId id="2470"/>
            <p14:sldId id="2483"/>
            <p14:sldId id="2472"/>
            <p14:sldId id="2475"/>
            <p14:sldId id="2473"/>
            <p14:sldId id="2476"/>
            <p14:sldId id="2478"/>
            <p14:sldId id="2484"/>
            <p14:sldId id="2479"/>
            <p14:sldId id="2480"/>
            <p14:sldId id="2481"/>
            <p14:sldId id="2474"/>
            <p14:sldId id="2482"/>
          </p14:sldIdLst>
        </p14:section>
        <p14:section name="Backup" id="{58EDEA92-FFE7-40E0-AB2C-D3FD54F7D5A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4142" userDrawn="1">
          <p15:clr>
            <a:srgbClr val="A4A3A4"/>
          </p15:clr>
        </p15:guide>
        <p15:guide id="2" orient="horz" pos="4027" userDrawn="1">
          <p15:clr>
            <a:srgbClr val="A4A3A4"/>
          </p15:clr>
        </p15:guide>
        <p15:guide id="3" orient="horz" pos="1698" userDrawn="1">
          <p15:clr>
            <a:srgbClr val="A4A3A4"/>
          </p15:clr>
        </p15:guide>
        <p15:guide id="4" orient="horz" pos="152" userDrawn="1">
          <p15:clr>
            <a:srgbClr val="A4A3A4"/>
          </p15:clr>
        </p15:guide>
        <p15:guide id="5" orient="horz" pos="2790" userDrawn="1">
          <p15:clr>
            <a:srgbClr val="A4A3A4"/>
          </p15:clr>
        </p15:guide>
        <p15:guide id="6" orient="horz" pos="604" userDrawn="1">
          <p15:clr>
            <a:srgbClr val="A4A3A4"/>
          </p15:clr>
        </p15:guide>
        <p15:guide id="7" pos="7488" userDrawn="1">
          <p15:clr>
            <a:srgbClr val="A4A3A4"/>
          </p15:clr>
        </p15:guide>
        <p15:guide id="8" pos="181" userDrawn="1">
          <p15:clr>
            <a:srgbClr val="A4A3A4"/>
          </p15:clr>
        </p15:guide>
        <p15:guide id="9" pos="785" userDrawn="1">
          <p15:clr>
            <a:srgbClr val="A4A3A4"/>
          </p15:clr>
        </p15:guide>
        <p15:guide id="10" pos="5937" userDrawn="1">
          <p15:clr>
            <a:srgbClr val="A4A3A4"/>
          </p15:clr>
        </p15:guide>
        <p15:guide id="11" pos="6884" userDrawn="1">
          <p15:clr>
            <a:srgbClr val="A4A3A4"/>
          </p15:clr>
        </p15:guide>
        <p15:guide id="12" pos="61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a Merminga x 35983N" initials="LMx3" lastIdx="1" clrIdx="0">
    <p:extLst>
      <p:ext uri="{19B8F6BF-5375-455C-9EA6-DF929625EA0E}">
        <p15:presenceInfo xmlns:p15="http://schemas.microsoft.com/office/powerpoint/2012/main" userId="S-1-5-21-1644491937-1202660629-839522115-702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97"/>
    <a:srgbClr val="FF66CC"/>
    <a:srgbClr val="FF99FF"/>
    <a:srgbClr val="4E4E4E"/>
    <a:srgbClr val="FCE3CA"/>
    <a:srgbClr val="FFC000"/>
    <a:srgbClr val="63666A"/>
    <a:srgbClr val="404040"/>
    <a:srgbClr val="505050"/>
    <a:srgbClr val="99D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371" autoAdjust="0"/>
  </p:normalViewPr>
  <p:slideViewPr>
    <p:cSldViewPr snapToGrid="0">
      <p:cViewPr varScale="1">
        <p:scale>
          <a:sx n="105" d="100"/>
          <a:sy n="105" d="100"/>
        </p:scale>
        <p:origin x="798" y="108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7488"/>
        <p:guide pos="181"/>
        <p:guide pos="785"/>
        <p:guide pos="5937"/>
        <p:guide pos="6884"/>
        <p:guide pos="61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iaoyu\Documents\Working\PIP%20II\BARC%20Magnets\SSR%20Solenoid%20Magnets\SSR%20Solenoid%20Production\Pre-series%20Magnets\Pre-series%20test%20resul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v>007 Measurement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'007 VMTF'!$K$2:$K$7</c:f>
              <c:numCache>
                <c:formatCode>General</c:formatCode>
                <c:ptCount val="6"/>
                <c:pt idx="0">
                  <c:v>25</c:v>
                </c:pt>
                <c:pt idx="1">
                  <c:v>30</c:v>
                </c:pt>
                <c:pt idx="2">
                  <c:v>35</c:v>
                </c:pt>
                <c:pt idx="3">
                  <c:v>43.5</c:v>
                </c:pt>
                <c:pt idx="4">
                  <c:v>45</c:v>
                </c:pt>
                <c:pt idx="5">
                  <c:v>50</c:v>
                </c:pt>
              </c:numCache>
            </c:numRef>
          </c:cat>
          <c:val>
            <c:numRef>
              <c:f>'007 VMTF'!$L$2:$L$7</c:f>
              <c:numCache>
                <c:formatCode>General</c:formatCode>
                <c:ptCount val="6"/>
                <c:pt idx="0">
                  <c:v>1.2137647680649135</c:v>
                </c:pt>
                <c:pt idx="1">
                  <c:v>1.6813073968222401</c:v>
                </c:pt>
                <c:pt idx="2">
                  <c:v>2.3593298841938282</c:v>
                </c:pt>
                <c:pt idx="3">
                  <c:v>3.0952932239928543</c:v>
                </c:pt>
                <c:pt idx="4">
                  <c:v>3.6035956361612032</c:v>
                </c:pt>
                <c:pt idx="5">
                  <c:v>4.448883501433583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A07-4334-AE36-53BC0D38CA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52353704"/>
        <c:axId val="1052355144"/>
      </c:lineChart>
      <c:catAx>
        <c:axId val="10523537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Current</a:t>
                </a:r>
                <a:r>
                  <a:rPr lang="en-US" sz="1200" baseline="0"/>
                  <a:t> (A)</a:t>
                </a:r>
                <a:endParaRPr lang="en-US" sz="12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2355144"/>
        <c:crosses val="autoZero"/>
        <c:auto val="1"/>
        <c:lblAlgn val="ctr"/>
        <c:lblOffset val="100"/>
        <c:noMultiLvlLbl val="0"/>
      </c:catAx>
      <c:valAx>
        <c:axId val="1052355144"/>
        <c:scaling>
          <c:orientation val="minMax"/>
          <c:max val="4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Integral</a:t>
                </a:r>
                <a:r>
                  <a:rPr lang="en-US" sz="1200" baseline="0"/>
                  <a:t> Field Strength (T</a:t>
                </a:r>
                <a:r>
                  <a:rPr lang="en-US" sz="1200" baseline="30000"/>
                  <a:t>2</a:t>
                </a:r>
                <a:r>
                  <a:rPr lang="en-US" sz="1200" baseline="0"/>
                  <a:t>m)</a:t>
                </a:r>
                <a:endParaRPr lang="en-US" sz="1200"/>
              </a:p>
            </c:rich>
          </c:tx>
          <c:layout>
            <c:manualLayout>
              <c:xMode val="edge"/>
              <c:yMode val="edge"/>
              <c:x val="1.2007094585651239E-2"/>
              <c:y val="0.1734549933847347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2353704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1/9/2025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35" tIns="45718" rIns="91435" bIns="45718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1/9/2025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5" tIns="45718" rIns="91435" bIns="45718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35" tIns="45718" rIns="91435" bIns="45718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35" tIns="45718" rIns="91435" bIns="45718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668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223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707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053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780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003" y="896935"/>
            <a:ext cx="12228576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562963" y="4817049"/>
            <a:ext cx="34277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UK/STFC-UKRI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40220" y="6275566"/>
            <a:ext cx="338328" cy="2103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11334367" y="5522386"/>
            <a:ext cx="320040" cy="210312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11334365" y="5263975"/>
            <a:ext cx="320040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33761" y="5025543"/>
            <a:ext cx="402336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11334367" y="5777336"/>
            <a:ext cx="420624" cy="210312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11333761" y="6024723"/>
            <a:ext cx="320040" cy="210312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137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BD61BBC-F033-47E0-81DE-AFD8E6F1A4E6}" type="datetime1">
              <a:rPr lang="en-US" smtClean="0"/>
              <a:t>1/9/2025</a:t>
            </a:fld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1" y="654820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78388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A1639E6C-517D-4FC4-A939-7DE37F62695D}" type="datetime1">
              <a:rPr lang="en-US" smtClean="0"/>
              <a:t>1/9/2025</a:t>
            </a:fld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304800" y="6548205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59359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2B6308F8-5C4B-42D6-838C-5BCF1B7C9A73}" type="datetime1">
              <a:rPr lang="en-US" smtClean="0"/>
              <a:t>1/9/2025</a:t>
            </a:fld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0" y="6548497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607279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5D747DDE-CA9B-48F6-BB72-3315B4385D4D}" type="datetime1">
              <a:rPr lang="en-US" smtClean="0"/>
              <a:t>1/9/2025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96333" y="6551292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236301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AD30437-BF7D-4FDF-95A1-0880E475CF45}" type="datetime1">
              <a:rPr lang="en-US" smtClean="0"/>
              <a:t>1/9/2025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04800" y="6545704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313833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2" y="126269"/>
            <a:ext cx="8709385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2" y="1043047"/>
            <a:ext cx="11563351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349" indent="-228594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34934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42B46-FAFD-B347-92A9-B52269707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AB01F0-92FB-E547-8400-06EEEE3B1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C0D40-C068-4B6D-8117-D666F4084886}" type="datetime1">
              <a:rPr lang="en-US" smtClean="0"/>
              <a:t>1/9/2025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526C06-4869-0848-A411-13CAF2D72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396CF1-CD24-9D42-9B87-995FADFCE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356A3-5149-EF46-9F37-E16422E818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162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945514-A4B9-495F-8FF1-E514F12F63C6}" type="datetime1">
              <a:rPr lang="en-US" smtClean="0"/>
              <a:t>1/9/2025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416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4FC98F5E-0252-4FF2-8ADC-5487B6F36CEC}" type="datetime1">
              <a:rPr lang="en-US" smtClean="0"/>
              <a:t>1/9/2025</a:t>
            </a:fld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3844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E3B9CD62-3EC4-4411-BAAF-5A73FD0DE53D}" type="datetime1">
              <a:rPr lang="en-US" smtClean="0"/>
              <a:t>1/9/2025</a:t>
            </a:fld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59454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CCD06E-A731-4B84-BFC8-690CD426DDD1}" type="datetime1">
              <a:rPr lang="en-US" smtClean="0"/>
              <a:t>1/9/2025</a:t>
            </a:fld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54400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D1CA073A-141C-4397-B609-DE5AF9AEBD7E}" type="datetime1">
              <a:rPr lang="en-US" smtClean="0"/>
              <a:t>1/9/2025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53742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1F0D6A-D945-4EC8-B142-4A2BBCE6BD15}" type="datetime1">
              <a:rPr lang="en-US" smtClean="0"/>
              <a:t>1/9/2025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16123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8107060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-1"/>
            <a:ext cx="12192001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pic>
        <p:nvPicPr>
          <p:cNvPr id="3" name="Picture 2" descr="A view of a city&#10;&#10;Description automatically generated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71" b="18952"/>
          <a:stretch/>
        </p:blipFill>
        <p:spPr>
          <a:xfrm>
            <a:off x="-1" y="896935"/>
            <a:ext cx="12192001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8107061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562963" y="4817049"/>
            <a:ext cx="34277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UK/UKRI-STFC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40220" y="6275566"/>
            <a:ext cx="338328" cy="2103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11334367" y="5522386"/>
            <a:ext cx="320040" cy="210312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11334365" y="5263975"/>
            <a:ext cx="320040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33761" y="5025543"/>
            <a:ext cx="402336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11334367" y="5777336"/>
            <a:ext cx="420624" cy="210312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11333761" y="6024723"/>
            <a:ext cx="320040" cy="210312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89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98BE8A8-2AC6-47C2-AF42-7084C7F0F409}" type="datetime1">
              <a:rPr lang="en-US" smtClean="0"/>
              <a:t>1/9/2025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5" y="6548497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143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2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A04DA10-8F8B-4E94-91E6-6EF9B2AA5252}" type="datetime1">
              <a:rPr lang="en-US" smtClean="0"/>
              <a:t>1/9/2025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 dirty="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388791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812182" y="6266724"/>
            <a:ext cx="1024128" cy="40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41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</p:sldLayoutIdLst>
  <p:hf hdr="0" ftr="0" dt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 dirty="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605446" cy="13766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70766" y="6229548"/>
            <a:ext cx="910723" cy="47477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0DBC688-4F30-40E8-BBB5-F107F1D3E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857B3C0-C0E9-41B0-8D49-A9481808CEF1}" type="datetime1">
              <a:rPr lang="en-US" smtClean="0"/>
              <a:t>1/9/2025</a:t>
            </a:fld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46728A-CF4F-487F-8DEA-58E9F682B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057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3" r:id="rId1"/>
    <p:sldLayoutId id="2147484164" r:id="rId2"/>
    <p:sldLayoutId id="2147484165" r:id="rId3"/>
    <p:sldLayoutId id="2147484166" r:id="rId4"/>
    <p:sldLayoutId id="2147484167" r:id="rId5"/>
    <p:sldLayoutId id="2147484168" r:id="rId6"/>
    <p:sldLayoutId id="2147484169" r:id="rId7"/>
    <p:sldLayoutId id="2147484170" r:id="rId8"/>
    <p:sldLayoutId id="2147484171" r:id="rId9"/>
  </p:sldLayoutIdLst>
  <p:hf hdr="0" ftr="0" dt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5900" y="4369083"/>
            <a:ext cx="8087210" cy="1003049"/>
          </a:xfrm>
        </p:spPr>
        <p:txBody>
          <a:bodyPr vert="horz" wrap="square" lIns="0" tIns="45720" rIns="91440" bIns="45720" anchor="ctr" anchorCtr="0">
            <a:no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cs typeface="Helvetica"/>
              </a:rPr>
              <a:t>Test Results from the Pre-series Magnet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cs typeface="Helvetica"/>
              </a:rPr>
              <a:t>-PIP II SSR Solenoid FDR 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5903" y="5394869"/>
            <a:ext cx="11332308" cy="124772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Miao Yu, FNAL </a:t>
            </a:r>
          </a:p>
          <a:p>
            <a:pPr>
              <a:spcBef>
                <a:spcPts val="0"/>
              </a:spcBef>
            </a:pPr>
            <a:r>
              <a:rPr lang="en-US" dirty="0"/>
              <a:t>Kumud, BARC</a:t>
            </a:r>
          </a:p>
          <a:p>
            <a:pPr>
              <a:spcBef>
                <a:spcPts val="0"/>
              </a:spcBef>
            </a:pPr>
            <a:r>
              <a:rPr lang="en-US" dirty="0"/>
              <a:t>01/15/2025</a:t>
            </a:r>
          </a:p>
        </p:txBody>
      </p:sp>
    </p:spTree>
    <p:extLst>
      <p:ext uri="{BB962C8B-B14F-4D97-AF65-F5344CB8AC3E}">
        <p14:creationId xmlns:p14="http://schemas.microsoft.com/office/powerpoint/2010/main" val="1139286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93E1CE-1DB8-24B8-CA7E-77EEB8809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Pre-series 007 Quench History at </a:t>
            </a:r>
            <a:r>
              <a:rPr lang="en-US" dirty="0" err="1"/>
              <a:t>FNAL_Conduction</a:t>
            </a:r>
            <a:r>
              <a:rPr lang="en-US" dirty="0"/>
              <a:t>-Cool Testing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42DD87-4FF3-083F-A793-41BF5910D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E8B940C5-A2D7-9399-BE56-881E240AC4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713" y="940220"/>
            <a:ext cx="7576795" cy="5511148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DC033FD0-CCC1-8BEF-01B2-F36EED00883F}"/>
              </a:ext>
            </a:extLst>
          </p:cNvPr>
          <p:cNvSpPr txBox="1">
            <a:spLocks/>
          </p:cNvSpPr>
          <p:nvPr/>
        </p:nvSpPr>
        <p:spPr>
          <a:xfrm>
            <a:off x="7626869" y="790847"/>
            <a:ext cx="4466418" cy="5604758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67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ea typeface="DengXian" panose="02010600030101010101" pitchFamily="2" charset="-122"/>
              </a:rPr>
              <a:t>Dipole Coil:</a:t>
            </a:r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ea typeface="DengXian" panose="02010600030101010101" pitchFamily="2" charset="-122"/>
              </a:rPr>
              <a:t>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DC1-DC3 and DC2-DC4 were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powered up to 42 A with a ramp rate of 5 A/s, no quench. ​</a:t>
            </a:r>
            <a:endParaRPr lang="en-US" sz="1600" dirty="0">
              <a:solidFill>
                <a:schemeClr val="tx1"/>
              </a:solidFill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ea typeface="DengXian" panose="02010600030101010101" pitchFamily="2" charset="-122"/>
              </a:rPr>
              <a:t>Main Coil – Bucking Coil: </a:t>
            </a:r>
          </a:p>
          <a:p>
            <a:pPr marL="266714" indent="-3429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ramp rate 0.01 A/s: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quenches occurred,  with the first quench at a current of 27.5 A</a:t>
            </a:r>
          </a:p>
          <a:p>
            <a:pPr marL="266714" indent="-3429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ramp rate 0.05 A/s: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22 quenches the magnet reached 43.5 A, with most quenches occurring in MC2.</a:t>
            </a:r>
          </a:p>
          <a:p>
            <a:pPr marL="266714" indent="-3429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ramp rate 0.1 A/s: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magnet detrained to 40 A. </a:t>
            </a:r>
          </a:p>
          <a:p>
            <a:pPr marL="266714" indent="-3429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Holding Test: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magnet was ramped up to 40 A at a ramp rate of 0.05 A/s and held steady at 40 A without any quench.</a:t>
            </a:r>
          </a:p>
          <a:p>
            <a:pPr marL="266714" indent="-3429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Coupling Effect: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While holding 40 A in the solenoid, powering the dipole coils triggered a quench.</a:t>
            </a:r>
          </a:p>
          <a:p>
            <a:pPr marL="0" indent="0">
              <a:buNone/>
            </a:pP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Thermal Cycle Test:</a:t>
            </a:r>
          </a:p>
          <a:p>
            <a:pPr marL="266714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the 2</a:t>
            </a:r>
            <a:r>
              <a:rPr lang="en-US" sz="1600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thermal cycle, the magnet lost its training memory</a:t>
            </a:r>
            <a:r>
              <a:rPr lang="en-US" sz="16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80566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72EE5AB-9D21-7075-E46D-E9955F357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Pre-series 007 </a:t>
            </a:r>
            <a:r>
              <a:rPr lang="en-US" dirty="0" err="1"/>
              <a:t>LHe</a:t>
            </a:r>
            <a:r>
              <a:rPr lang="en-US" dirty="0"/>
              <a:t> Test Setup at FNAL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CAB9F2-C02C-4E3C-7F44-EBFDA0D3D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7ED98B-7C19-FAB1-FF45-1FFAFA25CAEF}"/>
              </a:ext>
            </a:extLst>
          </p:cNvPr>
          <p:cNvSpPr txBox="1"/>
          <p:nvPr/>
        </p:nvSpPr>
        <p:spPr>
          <a:xfrm>
            <a:off x="343092" y="5484419"/>
            <a:ext cx="11760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magnet was equipped with the quench antenna and the acoustic sensors.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After cooldown, the temperature of the magnet reached 4.5 K.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955D915-A41A-66FB-C56E-79B4AE279B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2558" y="1075386"/>
            <a:ext cx="4980670" cy="4114800"/>
          </a:xfrm>
          <a:prstGeom prst="rect">
            <a:avLst/>
          </a:prstGeom>
        </p:spPr>
      </p:pic>
      <p:pic>
        <p:nvPicPr>
          <p:cNvPr id="12" name="Content Placeholder 7">
            <a:extLst>
              <a:ext uri="{FF2B5EF4-FFF2-40B4-BE49-F238E27FC236}">
                <a16:creationId xmlns:a16="http://schemas.microsoft.com/office/drawing/2014/main" id="{80B008B7-3A4E-D13F-F4FC-28F9AB4E0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0076" y="1075386"/>
            <a:ext cx="291682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788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84FC3D-7B5C-B4D7-3813-BD607FE24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Pre-series 007 Quench History at </a:t>
            </a:r>
            <a:r>
              <a:rPr lang="en-US" dirty="0" err="1"/>
              <a:t>FNAL_LHe</a:t>
            </a:r>
            <a:r>
              <a:rPr lang="en-US" dirty="0"/>
              <a:t> Testing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E9894E-5FF1-E9E3-91C9-DC54986DD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40FB84-5DE2-9E6A-93F3-B7B223E8AC30}"/>
              </a:ext>
            </a:extLst>
          </p:cNvPr>
          <p:cNvSpPr txBox="1"/>
          <p:nvPr/>
        </p:nvSpPr>
        <p:spPr>
          <a:xfrm>
            <a:off x="7719050" y="1932383"/>
            <a:ext cx="447295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Test at 4.5 K in Vertical Magnet Test Facility: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b="1" dirty="0"/>
              <a:t>Quench Training: </a:t>
            </a:r>
            <a:r>
              <a:rPr lang="en-US" sz="1600" dirty="0"/>
              <a:t>With a ramp rate of 0.1 A/s, the first quench occurred at 40.5 A. After 14 quenches over 2 days, the magnet reached to 49.5 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b="1" dirty="0"/>
              <a:t>Quench Locations: </a:t>
            </a:r>
            <a:r>
              <a:rPr lang="en-US" sz="1600" dirty="0"/>
              <a:t>At lower currents, quenches were primarily located in MC2 , with the quench antenna indicating that the location was close to the axial center of the solenoid. At higher currents, quenches shifted to MC1.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b="1" dirty="0"/>
              <a:t>Thermal cycle test: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the 2</a:t>
            </a:r>
            <a:r>
              <a:rPr lang="en-US" sz="1600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thermal cycle, the magnet lost its training memory</a:t>
            </a:r>
            <a:r>
              <a:rPr lang="en-US" sz="16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D94C515A-E5C3-38E6-0EA3-F4F1CF28BE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665" y="844026"/>
            <a:ext cx="7562208" cy="549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48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10B442F-9BD1-6866-5EDB-A90D1E08FB4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14324" y="955965"/>
                <a:ext cx="11563351" cy="5387684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000" b="1" dirty="0" err="1"/>
                  <a:t>LHe</a:t>
                </a:r>
                <a:r>
                  <a:rPr lang="en-US" sz="2000" b="1" dirty="0"/>
                  <a:t> Test Results:</a:t>
                </a:r>
              </a:p>
              <a:p>
                <a:r>
                  <a:rPr lang="en-US" sz="2000" dirty="0"/>
                  <a:t> The test results indicate that the solenoid coils have a mechanical limit.</a:t>
                </a:r>
              </a:p>
              <a:p>
                <a:pPr lvl="1"/>
                <a:r>
                  <a:rPr lang="en-US" sz="2000" b="1" dirty="0"/>
                  <a:t>Winding</a:t>
                </a:r>
                <a:r>
                  <a:rPr lang="en-US" sz="2000" dirty="0"/>
                  <a:t> </a:t>
                </a:r>
                <a:r>
                  <a:rPr lang="en-US" sz="2000" b="1" dirty="0"/>
                  <a:t>tension: </a:t>
                </a:r>
                <a:r>
                  <a:rPr lang="en-US" sz="2000" dirty="0"/>
                  <a:t>During coil fabrication, a winding tension of 1 kg was applied, resulting in an 8.5 MPa pre-stress on the first layer of the main solenoid coil.</a:t>
                </a:r>
              </a:p>
              <a:p>
                <a:pPr lvl="1"/>
                <a:r>
                  <a:rPr lang="en-US" sz="2000" b="1" dirty="0"/>
                  <a:t>Hoop Stress: </a:t>
                </a:r>
                <a:r>
                  <a:rPr lang="en-US" sz="2000" dirty="0"/>
                  <a:t>Under a 7 T magnetic field, the corresponding hoop stress, calculated as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000" b="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000" b="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2000" b="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sz="2000" b="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2000" b="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000" dirty="0"/>
                  <a:t>, is ~20 MPa. </a:t>
                </a:r>
              </a:p>
              <a:p>
                <a:pPr lvl="1"/>
                <a:r>
                  <a:rPr lang="en-US" sz="2000" b="1" dirty="0"/>
                  <a:t>To address the mechanical limit:</a:t>
                </a:r>
              </a:p>
              <a:p>
                <a:pPr lvl="2"/>
                <a:r>
                  <a:rPr lang="en-US" sz="1800" dirty="0"/>
                  <a:t>Apply a larger winding tension during coil fabrication to increase the pre-stress. </a:t>
                </a:r>
              </a:p>
              <a:p>
                <a:pPr lvl="2"/>
                <a:r>
                  <a:rPr lang="en-US" sz="1800" dirty="0"/>
                  <a:t>Add additional SS wire over the coil to reinforce it.</a:t>
                </a:r>
              </a:p>
              <a:p>
                <a:pPr marL="0" indent="0">
                  <a:buNone/>
                </a:pPr>
                <a:endParaRPr lang="en-US" sz="2000" b="1" dirty="0"/>
              </a:p>
              <a:p>
                <a:pPr marL="0" indent="0">
                  <a:buNone/>
                </a:pPr>
                <a:r>
                  <a:rPr lang="en-US" sz="2000" b="1" dirty="0"/>
                  <a:t>Conduction-cool Test Results:</a:t>
                </a:r>
              </a:p>
              <a:p>
                <a:r>
                  <a:rPr lang="en-US" sz="2000" dirty="0"/>
                  <a:t>The test results indicate that the magnet is not sufficiently cold for optimal operation.</a:t>
                </a:r>
              </a:p>
              <a:p>
                <a:r>
                  <a:rPr lang="en-US" sz="2000" dirty="0"/>
                  <a:t>To address the thermal limit, incorporate additional thermal straps into the magnet to enhance heat transfer efficiently and ensure proper cooling during operation.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10B442F-9BD1-6866-5EDB-A90D1E08FB4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4324" y="955965"/>
                <a:ext cx="11563351" cy="5387684"/>
              </a:xfrm>
              <a:blipFill>
                <a:blip r:embed="rId2"/>
                <a:stretch>
                  <a:fillRect l="-1371" t="-1357" r="-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4277857E-10BD-A9DD-7D25-62D34C41A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E201BF-ABDB-F97C-DA8B-CD96CC086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49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6EF98D-1D6B-672B-95BA-0567ADD65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Pre-series Magnets Test Overview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0B2FCF-F9C6-3BE8-B372-70EAD08B2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graphicFrame>
        <p:nvGraphicFramePr>
          <p:cNvPr id="7" name="Content Placeholder 7">
            <a:extLst>
              <a:ext uri="{FF2B5EF4-FFF2-40B4-BE49-F238E27FC236}">
                <a16:creationId xmlns:a16="http://schemas.microsoft.com/office/drawing/2014/main" id="{DD23BB7C-3DD5-3C1C-0ABF-8D850DB144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1764265"/>
              </p:ext>
            </p:extLst>
          </p:nvPr>
        </p:nvGraphicFramePr>
        <p:xfrm>
          <a:off x="4981398" y="1911434"/>
          <a:ext cx="6678432" cy="390144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2539048">
                  <a:extLst>
                    <a:ext uri="{9D8B030D-6E8A-4147-A177-3AD203B41FA5}">
                      <a16:colId xmlns:a16="http://schemas.microsoft.com/office/drawing/2014/main" val="3703698439"/>
                    </a:ext>
                  </a:extLst>
                </a:gridCol>
                <a:gridCol w="846304">
                  <a:extLst>
                    <a:ext uri="{9D8B030D-6E8A-4147-A177-3AD203B41FA5}">
                      <a16:colId xmlns:a16="http://schemas.microsoft.com/office/drawing/2014/main" val="1998359598"/>
                    </a:ext>
                  </a:extLst>
                </a:gridCol>
                <a:gridCol w="825917">
                  <a:extLst>
                    <a:ext uri="{9D8B030D-6E8A-4147-A177-3AD203B41FA5}">
                      <a16:colId xmlns:a16="http://schemas.microsoft.com/office/drawing/2014/main" val="3434043248"/>
                    </a:ext>
                  </a:extLst>
                </a:gridCol>
                <a:gridCol w="837119">
                  <a:extLst>
                    <a:ext uri="{9D8B030D-6E8A-4147-A177-3AD203B41FA5}">
                      <a16:colId xmlns:a16="http://schemas.microsoft.com/office/drawing/2014/main" val="4249445672"/>
                    </a:ext>
                  </a:extLst>
                </a:gridCol>
                <a:gridCol w="815022">
                  <a:extLst>
                    <a:ext uri="{9D8B030D-6E8A-4147-A177-3AD203B41FA5}">
                      <a16:colId xmlns:a16="http://schemas.microsoft.com/office/drawing/2014/main" val="3623344898"/>
                    </a:ext>
                  </a:extLst>
                </a:gridCol>
                <a:gridCol w="815022">
                  <a:extLst>
                    <a:ext uri="{9D8B030D-6E8A-4147-A177-3AD203B41FA5}">
                      <a16:colId xmlns:a16="http://schemas.microsoft.com/office/drawing/2014/main" val="3761705671"/>
                    </a:ext>
                  </a:extLst>
                </a:gridCol>
              </a:tblGrid>
              <a:tr h="487680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</a:rPr>
                        <a:t>Parameter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</a:rPr>
                        <a:t>TRS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007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003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008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0641734"/>
                  </a:ext>
                </a:extLst>
              </a:tr>
              <a:tr h="487680">
                <a:tc vMerge="1"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endParaRPr lang="en-US" sz="160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endParaRPr lang="en-US" sz="160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BARC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FNAL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BARC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BARC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32044955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L="0" marR="0" lvl="0" indent="0" algn="just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</a:rPr>
                        <a:t>Focusing strength (T</a:t>
                      </a:r>
                      <a:r>
                        <a:rPr lang="en-US" sz="1600" baseline="30000" dirty="0">
                          <a:effectLst/>
                        </a:rPr>
                        <a:t>2</a:t>
                      </a:r>
                      <a:r>
                        <a:rPr lang="en-US" sz="1600" dirty="0">
                          <a:effectLst/>
                        </a:rPr>
                        <a:t>m</a:t>
                      </a: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609585" rtl="0" eaLnBrk="1" latinLnBrk="0" hangingPunct="1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&gt;4.5</a:t>
                      </a:r>
                      <a:endParaRPr lang="en-US" sz="1600" kern="1200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4.5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--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4.56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4.5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77898364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</a:rPr>
                        <a:t>Current in Solenoid (A)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609585" rtl="0" eaLnBrk="1" latinLnBrk="0" hangingPunct="1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&lt;90  </a:t>
                      </a:r>
                      <a:endParaRPr lang="en-US" sz="1600" kern="1200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45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43.5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47.5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43.5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30396682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</a:rPr>
                        <a:t>Effective Length (mm)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609585" rtl="0" eaLnBrk="1" latinLnBrk="0" hangingPunct="1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161.8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179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180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92814211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Quench #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15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25*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13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12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3409551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Ramp time to max. current (s)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&lt;70</a:t>
                      </a: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6250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1000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6250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6250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38123932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Current in the corrector (A)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&lt;50</a:t>
                      </a: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50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50**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50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</a:rPr>
                        <a:t>50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0543640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C59F326-550C-44BA-A449-EA135D151158}"/>
              </a:ext>
            </a:extLst>
          </p:cNvPr>
          <p:cNvSpPr txBox="1"/>
          <p:nvPr/>
        </p:nvSpPr>
        <p:spPr>
          <a:xfrm>
            <a:off x="4687411" y="988104"/>
            <a:ext cx="7403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4 pre-series magnets have been fabricated.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3 pre-series magnets (007, 003 and 008) are located at FNAL, while the fourth one(009) is at BARC.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81C8193-46A8-5EC5-285D-58AAF6E3EF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632591"/>
              </p:ext>
            </p:extLst>
          </p:nvPr>
        </p:nvGraphicFramePr>
        <p:xfrm>
          <a:off x="300272" y="939921"/>
          <a:ext cx="4276571" cy="2590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37763">
                  <a:extLst>
                    <a:ext uri="{9D8B030D-6E8A-4147-A177-3AD203B41FA5}">
                      <a16:colId xmlns:a16="http://schemas.microsoft.com/office/drawing/2014/main" val="1001829747"/>
                    </a:ext>
                  </a:extLst>
                </a:gridCol>
                <a:gridCol w="1638808">
                  <a:extLst>
                    <a:ext uri="{9D8B030D-6E8A-4147-A177-3AD203B41FA5}">
                      <a16:colId xmlns:a16="http://schemas.microsoft.com/office/drawing/2014/main" val="100442288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Main Coil Parameter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TRS 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661157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Focusing strength (T</a:t>
                      </a:r>
                      <a:r>
                        <a:rPr lang="en-US" sz="1400" b="0" i="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&gt;4.2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430603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Current in the solenoid (A)</a:t>
                      </a:r>
                      <a:endParaRPr lang="en-US" sz="14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&lt;90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58999609"/>
                  </a:ext>
                </a:extLst>
              </a:tr>
              <a:tr h="4409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Solenoid operating range (%)</a:t>
                      </a:r>
                      <a:endParaRPr lang="en-US" sz="14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5-100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38079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Solenoid ramp time to max. current (s)</a:t>
                      </a:r>
                      <a:endParaRPr lang="en-US" sz="14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&lt;70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661479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quenches allowed</a:t>
                      </a:r>
                      <a:endParaRPr lang="en-US" sz="14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66993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Quench training memory</a:t>
                      </a:r>
                      <a:endParaRPr lang="en-US" sz="14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878734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Effective length of the solenoid field (mm) </a:t>
                      </a:r>
                      <a:endParaRPr lang="en-US" sz="14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440973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Beam pipe to beam pipe distance (mm)</a:t>
                      </a:r>
                      <a:endParaRPr lang="en-US" sz="14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237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67417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0CD7B51-9E95-D2AD-531C-0F8F6CB81C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713694"/>
              </p:ext>
            </p:extLst>
          </p:nvPr>
        </p:nvGraphicFramePr>
        <p:xfrm>
          <a:off x="304800" y="3676413"/>
          <a:ext cx="4267516" cy="24079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8708">
                  <a:extLst>
                    <a:ext uri="{9D8B030D-6E8A-4147-A177-3AD203B41FA5}">
                      <a16:colId xmlns:a16="http://schemas.microsoft.com/office/drawing/2014/main" val="1001829747"/>
                    </a:ext>
                  </a:extLst>
                </a:gridCol>
                <a:gridCol w="1638808">
                  <a:extLst>
                    <a:ext uri="{9D8B030D-6E8A-4147-A177-3AD203B41FA5}">
                      <a16:colId xmlns:a16="http://schemas.microsoft.com/office/drawing/2014/main" val="1004422880"/>
                    </a:ext>
                  </a:extLst>
                </a:gridCol>
              </a:tblGrid>
              <a:tr h="3122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Dipole Corrector Coil Parameter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TRS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661157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Integral of the dipole field (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mT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-m)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430603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Current in the corrector (A)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&lt;50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589996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Filed quality of corrector coils (%)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+/-5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38079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Corrector field good field region (mm)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661479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Corrector field operating range (%)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-100 - +100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66993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Corrector ramp </a:t>
                      </a: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 to max. current (s)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&lt;10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87873468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19320810-D093-2A66-A09D-2E88FC267C97}"/>
              </a:ext>
            </a:extLst>
          </p:cNvPr>
          <p:cNvSpPr txBox="1"/>
          <p:nvPr/>
        </p:nvSpPr>
        <p:spPr>
          <a:xfrm>
            <a:off x="5022273" y="5812874"/>
            <a:ext cx="6464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*During the 2</a:t>
            </a:r>
            <a:r>
              <a:rPr lang="en-US" sz="1200" baseline="30000" dirty="0">
                <a:solidFill>
                  <a:srgbClr val="FF0000"/>
                </a:solidFill>
              </a:rPr>
              <a:t>nd</a:t>
            </a:r>
            <a:r>
              <a:rPr lang="en-US" sz="1200" dirty="0">
                <a:solidFill>
                  <a:srgbClr val="FF0000"/>
                </a:solidFill>
              </a:rPr>
              <a:t> thermal cycle, the magnet lost the quench training memory.</a:t>
            </a:r>
          </a:p>
          <a:p>
            <a:r>
              <a:rPr lang="en-US" sz="1200" dirty="0">
                <a:solidFill>
                  <a:srgbClr val="FF0000"/>
                </a:solidFill>
              </a:rPr>
              <a:t>**While holding a current of 40 A in the solenoid, powering the D triggered the solenoid to quench.</a:t>
            </a:r>
          </a:p>
        </p:txBody>
      </p:sp>
    </p:spTree>
    <p:extLst>
      <p:ext uri="{BB962C8B-B14F-4D97-AF65-F5344CB8AC3E}">
        <p14:creationId xmlns:p14="http://schemas.microsoft.com/office/powerpoint/2010/main" val="1187581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A16F35-1287-B1D9-2D63-5B9E86CAD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 Solenoid Pre-series 007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56F62-E4A7-F1B6-24E7-33A4DC8A79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D69B9B-784D-CA49-3E84-DC17FCFEDB21}"/>
              </a:ext>
            </a:extLst>
          </p:cNvPr>
          <p:cNvSpPr txBox="1"/>
          <p:nvPr/>
        </p:nvSpPr>
        <p:spPr>
          <a:xfrm>
            <a:off x="167986" y="4992755"/>
            <a:ext cx="117192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The magnet was initially tested at BARC using conduction cooling.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After its delivery to FNAL, it underwent further testing with conduction cooling, during which multiple quenches occurred due to either thermal or mechanical issues 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To isolate these issues and identify the root cause of the quenches, the magnet was subsequently tested in </a:t>
            </a:r>
            <a:r>
              <a:rPr lang="en-US" sz="1800" dirty="0" err="1"/>
              <a:t>LHe</a:t>
            </a:r>
            <a:r>
              <a:rPr lang="en-US" sz="1800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69BCE3-DB19-A2E5-CCE7-9189C8998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268" y="903613"/>
            <a:ext cx="4709671" cy="3886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CC185D-0E3E-42B4-1016-1139F8AC2C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99630"/>
            <a:ext cx="4473337" cy="2763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11B748-4616-019E-D414-43454B09D3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8272" y="3110636"/>
            <a:ext cx="3520440" cy="14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118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FFD47C3-8A71-A42E-517B-E5AFCC661F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96"/>
          <a:stretch/>
        </p:blipFill>
        <p:spPr>
          <a:xfrm>
            <a:off x="193468" y="719776"/>
            <a:ext cx="6062781" cy="36576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E6AB5A2-F99D-EFC4-0812-E473B1236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Pre-series 007 Test Setup at BARC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D0B1D6-562E-E703-4A4E-6C7F7AED7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D55217-445D-6AD8-B630-FF25E36A2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2167" y="730605"/>
            <a:ext cx="2752927" cy="3657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7376A5-5F59-052F-1FA9-FEC8F0C7F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8690" y="4421927"/>
            <a:ext cx="6354619" cy="457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7DBF14-A227-3408-E909-12842D4CD066}"/>
              </a:ext>
            </a:extLst>
          </p:cNvPr>
          <p:cNvSpPr txBox="1"/>
          <p:nvPr/>
        </p:nvSpPr>
        <p:spPr>
          <a:xfrm>
            <a:off x="193468" y="4872999"/>
            <a:ext cx="116190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magnet was conduction cooled.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magnet was wrapped with Multi-layer insulation to keep the temperature.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There are a total of 10 current leads: 2 for MC-BC and 8 for DC. By design, all leads shall be connected, however during testing, only two current leads were connected to prevent the temperature from exceeding the critical point for the magnet. </a:t>
            </a:r>
          </a:p>
        </p:txBody>
      </p:sp>
    </p:spTree>
    <p:extLst>
      <p:ext uri="{BB962C8B-B14F-4D97-AF65-F5344CB8AC3E}">
        <p14:creationId xmlns:p14="http://schemas.microsoft.com/office/powerpoint/2010/main" val="2616079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D45CB42-1D34-EF7B-E83B-2B74911A18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87908" y="1070263"/>
            <a:ext cx="6950926" cy="505936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5F06977-233D-0C32-E5E8-687CFF333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Pre-series 007 Test Results at BARC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1B1FE-EC4A-B337-90DF-402C5C43F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536383-9863-23AE-5FEA-F4C0DE65D0AC}"/>
              </a:ext>
            </a:extLst>
          </p:cNvPr>
          <p:cNvSpPr txBox="1"/>
          <p:nvPr/>
        </p:nvSpPr>
        <p:spPr>
          <a:xfrm>
            <a:off x="47754" y="1017014"/>
            <a:ext cx="48091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Ramp rate &lt; 0.01 A/s.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nominal current for this magnet is 50 A for integrated field strength 4.5 T</a:t>
            </a:r>
            <a:r>
              <a:rPr lang="en-US" baseline="30000" dirty="0"/>
              <a:t>2</a:t>
            </a:r>
            <a:r>
              <a:rPr lang="en-US" dirty="0"/>
              <a:t>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magnet reached 47.5 A after 15 quenches.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AE3D7830-AB4D-4205-9B8C-8C7FD00127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2093140"/>
              </p:ext>
            </p:extLst>
          </p:nvPr>
        </p:nvGraphicFramePr>
        <p:xfrm>
          <a:off x="296332" y="3429000"/>
          <a:ext cx="4312035" cy="2867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40379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F06977-233D-0C32-E5E8-687CFF333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Pre-series 007 Test Results at BARC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1B1FE-EC4A-B337-90DF-402C5C43F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536383-9863-23AE-5FEA-F4C0DE65D0AC}"/>
              </a:ext>
            </a:extLst>
          </p:cNvPr>
          <p:cNvSpPr txBox="1"/>
          <p:nvPr/>
        </p:nvSpPr>
        <p:spPr>
          <a:xfrm>
            <a:off x="7274288" y="1120676"/>
            <a:ext cx="46847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When the solenoid was powered at 43.5 A, the fringe field beyond 0.42 m was measured to be &lt;6 Gauss.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Extrapolating to 50 A, the fringe field was expected to be &lt;6 Gauss.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B2779BF1-93B9-CA65-3510-CE9BAC5832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2955" y="975770"/>
            <a:ext cx="6988290" cy="4572000"/>
          </a:xfrm>
        </p:spPr>
      </p:pic>
    </p:spTree>
    <p:extLst>
      <p:ext uri="{BB962C8B-B14F-4D97-AF65-F5344CB8AC3E}">
        <p14:creationId xmlns:p14="http://schemas.microsoft.com/office/powerpoint/2010/main" val="489645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F06977-233D-0C32-E5E8-687CFF333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Pre-series 007 Test Results at BARC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1B1FE-EC4A-B337-90DF-402C5C43F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536383-9863-23AE-5FEA-F4C0DE65D0AC}"/>
              </a:ext>
            </a:extLst>
          </p:cNvPr>
          <p:cNvSpPr txBox="1"/>
          <p:nvPr/>
        </p:nvSpPr>
        <p:spPr>
          <a:xfrm>
            <a:off x="7367806" y="1021963"/>
            <a:ext cx="46847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When the dipole coils were  powered at 45 A, the dipole field was measured along the axial direction.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integral field strength was calculated to be 4.4 </a:t>
            </a:r>
            <a:r>
              <a:rPr lang="en-US" dirty="0" err="1"/>
              <a:t>mT-m</a:t>
            </a:r>
            <a:r>
              <a:rPr lang="en-US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Extrapolating to 50 A, the integral field strength is expected to be 4.9 </a:t>
            </a:r>
            <a:r>
              <a:rPr lang="en-US" dirty="0" err="1"/>
              <a:t>mT-m</a:t>
            </a:r>
            <a:r>
              <a:rPr lang="en-US" dirty="0"/>
              <a:t>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6BA964E-3827-2FFC-25C9-961831BF2F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9070" y="899318"/>
            <a:ext cx="6943330" cy="5059363"/>
          </a:xfrm>
        </p:spPr>
      </p:pic>
    </p:spTree>
    <p:extLst>
      <p:ext uri="{BB962C8B-B14F-4D97-AF65-F5344CB8AC3E}">
        <p14:creationId xmlns:p14="http://schemas.microsoft.com/office/powerpoint/2010/main" val="1638760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09507F7-705B-4A13-81D6-A9BCA70FD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Incoming Inspection at FNAL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075287-6B3D-262E-92DA-41AEF3A1B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26B85D7-6095-4682-FC97-EA42889EEE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73436"/>
          <a:stretch/>
        </p:blipFill>
        <p:spPr>
          <a:xfrm>
            <a:off x="491899" y="652324"/>
            <a:ext cx="5445573" cy="1343935"/>
          </a:xfrm>
          <a:prstGeom prst="rect">
            <a:avLst/>
          </a:prstGeom>
        </p:spPr>
      </p:pic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EAFF1438-61A2-D9B7-250B-173187A206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6637577"/>
              </p:ext>
            </p:extLst>
          </p:nvPr>
        </p:nvGraphicFramePr>
        <p:xfrm>
          <a:off x="491899" y="3312890"/>
          <a:ext cx="8672514" cy="15333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20882">
                  <a:extLst>
                    <a:ext uri="{9D8B030D-6E8A-4147-A177-3AD203B41FA5}">
                      <a16:colId xmlns:a16="http://schemas.microsoft.com/office/drawing/2014/main" val="1343561649"/>
                    </a:ext>
                  </a:extLst>
                </a:gridCol>
                <a:gridCol w="893954">
                  <a:extLst>
                    <a:ext uri="{9D8B030D-6E8A-4147-A177-3AD203B41FA5}">
                      <a16:colId xmlns:a16="http://schemas.microsoft.com/office/drawing/2014/main" val="677002155"/>
                    </a:ext>
                  </a:extLst>
                </a:gridCol>
                <a:gridCol w="893954">
                  <a:extLst>
                    <a:ext uri="{9D8B030D-6E8A-4147-A177-3AD203B41FA5}">
                      <a16:colId xmlns:a16="http://schemas.microsoft.com/office/drawing/2014/main" val="2303984709"/>
                    </a:ext>
                  </a:extLst>
                </a:gridCol>
                <a:gridCol w="893954">
                  <a:extLst>
                    <a:ext uri="{9D8B030D-6E8A-4147-A177-3AD203B41FA5}">
                      <a16:colId xmlns:a16="http://schemas.microsoft.com/office/drawing/2014/main" val="2221305360"/>
                    </a:ext>
                  </a:extLst>
                </a:gridCol>
                <a:gridCol w="893954">
                  <a:extLst>
                    <a:ext uri="{9D8B030D-6E8A-4147-A177-3AD203B41FA5}">
                      <a16:colId xmlns:a16="http://schemas.microsoft.com/office/drawing/2014/main" val="1790351784"/>
                    </a:ext>
                  </a:extLst>
                </a:gridCol>
                <a:gridCol w="893954">
                  <a:extLst>
                    <a:ext uri="{9D8B030D-6E8A-4147-A177-3AD203B41FA5}">
                      <a16:colId xmlns:a16="http://schemas.microsoft.com/office/drawing/2014/main" val="4169144745"/>
                    </a:ext>
                  </a:extLst>
                </a:gridCol>
                <a:gridCol w="893954">
                  <a:extLst>
                    <a:ext uri="{9D8B030D-6E8A-4147-A177-3AD203B41FA5}">
                      <a16:colId xmlns:a16="http://schemas.microsoft.com/office/drawing/2014/main" val="2127924395"/>
                    </a:ext>
                  </a:extLst>
                </a:gridCol>
                <a:gridCol w="893954">
                  <a:extLst>
                    <a:ext uri="{9D8B030D-6E8A-4147-A177-3AD203B41FA5}">
                      <a16:colId xmlns:a16="http://schemas.microsoft.com/office/drawing/2014/main" val="3112521724"/>
                    </a:ext>
                  </a:extLst>
                </a:gridCol>
                <a:gridCol w="893954">
                  <a:extLst>
                    <a:ext uri="{9D8B030D-6E8A-4147-A177-3AD203B41FA5}">
                      <a16:colId xmlns:a16="http://schemas.microsoft.com/office/drawing/2014/main" val="590880016"/>
                    </a:ext>
                  </a:extLst>
                </a:gridCol>
              </a:tblGrid>
              <a:tr h="21328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Measurement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4" marR="4354" marT="43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MC1 (FNAL)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4" marR="4354" marT="43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MC1 (BARC)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4" marR="4354" marT="43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MC2 (FNAL)</a:t>
                      </a:r>
                      <a:endParaRPr 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4" marR="4354" marT="43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MC2 (BARC)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4" marR="4354" marT="43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BC1 (FNAL)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4" marR="4354" marT="43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BC1 (BARC)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4" marR="4354" marT="43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BC2 (FNAL)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4" marR="4354" marT="43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BC2 (BARC)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4" marR="4354" marT="4354" marB="0" anchor="b"/>
                </a:tc>
                <a:extLst>
                  <a:ext uri="{0D108BD9-81ED-4DB2-BD59-A6C34878D82A}">
                    <a16:rowId xmlns:a16="http://schemas.microsoft.com/office/drawing/2014/main" val="721822985"/>
                  </a:ext>
                </a:extLst>
              </a:tr>
              <a:tr h="2200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Resistance (</a:t>
                      </a:r>
                      <a:r>
                        <a:rPr lang="el-GR" sz="1000" u="none" strike="noStrike">
                          <a:effectLst/>
                        </a:rPr>
                        <a:t>Ω)</a:t>
                      </a:r>
                      <a:endParaRPr lang="el-G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4" marR="4354" marT="43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669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4" marR="4354" marT="43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680.74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4" marR="4354" marT="43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856</a:t>
                      </a:r>
                      <a:endParaRPr 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4" marR="4354" marT="43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1009.75</a:t>
                      </a:r>
                      <a:endParaRPr 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4" marR="4354" marT="43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479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4" marR="4354" marT="43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516.51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4" marR="4354" marT="43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503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4" marR="4354" marT="43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516.65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4" marR="4354" marT="4354" marB="0" anchor="b"/>
                </a:tc>
                <a:extLst>
                  <a:ext uri="{0D108BD9-81ED-4DB2-BD59-A6C34878D82A}">
                    <a16:rowId xmlns:a16="http://schemas.microsoft.com/office/drawing/2014/main" val="3593123346"/>
                  </a:ext>
                </a:extLst>
              </a:tr>
              <a:tr h="2200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GND Check &gt;20M</a:t>
                      </a:r>
                      <a:r>
                        <a:rPr lang="el-GR" sz="1000" u="none" strike="noStrike">
                          <a:effectLst/>
                        </a:rPr>
                        <a:t>Ω</a:t>
                      </a:r>
                      <a:endParaRPr lang="el-G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4" marR="4354" marT="43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✓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4" marR="4354" marT="43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N/A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4" marR="4354" marT="43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✓</a:t>
                      </a:r>
                      <a:endParaRPr 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4" marR="4354" marT="43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N/A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4" marR="4354" marT="43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✓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4" marR="4354" marT="43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N/A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4" marR="4354" marT="43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✓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4" marR="4354" marT="43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N/A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4" marR="4354" marT="4354" marB="0" anchor="b"/>
                </a:tc>
                <a:extLst>
                  <a:ext uri="{0D108BD9-81ED-4DB2-BD59-A6C34878D82A}">
                    <a16:rowId xmlns:a16="http://schemas.microsoft.com/office/drawing/2014/main" val="1552578604"/>
                  </a:ext>
                </a:extLst>
              </a:tr>
              <a:tr h="2200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 @ 100Hz (mH)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4" marR="4354" marT="43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2662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4" marR="4354" marT="43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3793.3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4" marR="4354" marT="43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solidFill>
                            <a:srgbClr val="FF0000"/>
                          </a:solidFill>
                          <a:effectLst/>
                        </a:rPr>
                        <a:t>2595.2</a:t>
                      </a:r>
                      <a:endParaRPr lang="en-US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4" marR="4354" marT="43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6284.7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4" marR="4354" marT="43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1439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4" marR="4354" marT="43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1467.5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4" marR="4354" marT="43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1551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4" marR="4354" marT="43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1580.6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4" marR="4354" marT="4354" marB="0" anchor="b"/>
                </a:tc>
                <a:extLst>
                  <a:ext uri="{0D108BD9-81ED-4DB2-BD59-A6C34878D82A}">
                    <a16:rowId xmlns:a16="http://schemas.microsoft.com/office/drawing/2014/main" val="3414502223"/>
                  </a:ext>
                </a:extLst>
              </a:tr>
              <a:tr h="2200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Q @ 100Hz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4" marR="4354" marT="43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1.2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4" marR="4354" marT="43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2.11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4" marR="4354" marT="43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0.7</a:t>
                      </a:r>
                      <a:endParaRPr 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4" marR="4354" marT="43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1.5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4" marR="4354" marT="43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0.7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4" marR="4354" marT="43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0.81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4" marR="4354" marT="43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0.9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4" marR="4354" marT="43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0.88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4" marR="4354" marT="4354" marB="0" anchor="b"/>
                </a:tc>
                <a:extLst>
                  <a:ext uri="{0D108BD9-81ED-4DB2-BD59-A6C34878D82A}">
                    <a16:rowId xmlns:a16="http://schemas.microsoft.com/office/drawing/2014/main" val="3248034620"/>
                  </a:ext>
                </a:extLst>
              </a:tr>
              <a:tr h="2200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 @ 1KHz (mH)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4" marR="4354" marT="43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1498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4" marR="4354" marT="43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2002.4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4" marR="4354" marT="43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917.9</a:t>
                      </a:r>
                      <a:endParaRPr 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4" marR="4354" marT="43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650.75124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4" marR="4354" marT="43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379.7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4" marR="4354" marT="43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775.5126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4" marR="4354" marT="43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886.1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4" marR="4354" marT="43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846.8501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4" marR="4354" marT="4354" marB="0" anchor="b"/>
                </a:tc>
                <a:extLst>
                  <a:ext uri="{0D108BD9-81ED-4DB2-BD59-A6C34878D82A}">
                    <a16:rowId xmlns:a16="http://schemas.microsoft.com/office/drawing/2014/main" val="590551584"/>
                  </a:ext>
                </a:extLst>
              </a:tr>
              <a:tr h="2200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Q @ 1KHz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4" marR="4354" marT="43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1.5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4" marR="4354" marT="43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1.09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4" marR="4354" marT="43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1.2</a:t>
                      </a:r>
                      <a:endParaRPr 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4" marR="4354" marT="43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0.25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4" marR="4354" marT="43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0.8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4" marR="4354" marT="43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1.49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4" marR="4354" marT="43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1.9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4" marR="4354" marT="43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1.36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4" marR="4354" marT="4354" marB="0" anchor="b"/>
                </a:tc>
                <a:extLst>
                  <a:ext uri="{0D108BD9-81ED-4DB2-BD59-A6C34878D82A}">
                    <a16:rowId xmlns:a16="http://schemas.microsoft.com/office/drawing/2014/main" val="1633621535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5AAA232-CAA3-D63D-9818-F345E3763F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9382768"/>
              </p:ext>
            </p:extLst>
          </p:nvPr>
        </p:nvGraphicFramePr>
        <p:xfrm>
          <a:off x="491899" y="4966569"/>
          <a:ext cx="7886700" cy="14002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83076">
                  <a:extLst>
                    <a:ext uri="{9D8B030D-6E8A-4147-A177-3AD203B41FA5}">
                      <a16:colId xmlns:a16="http://schemas.microsoft.com/office/drawing/2014/main" val="732879437"/>
                    </a:ext>
                  </a:extLst>
                </a:gridCol>
                <a:gridCol w="812953">
                  <a:extLst>
                    <a:ext uri="{9D8B030D-6E8A-4147-A177-3AD203B41FA5}">
                      <a16:colId xmlns:a16="http://schemas.microsoft.com/office/drawing/2014/main" val="3483251689"/>
                    </a:ext>
                  </a:extLst>
                </a:gridCol>
                <a:gridCol w="812953">
                  <a:extLst>
                    <a:ext uri="{9D8B030D-6E8A-4147-A177-3AD203B41FA5}">
                      <a16:colId xmlns:a16="http://schemas.microsoft.com/office/drawing/2014/main" val="2130806927"/>
                    </a:ext>
                  </a:extLst>
                </a:gridCol>
                <a:gridCol w="812953">
                  <a:extLst>
                    <a:ext uri="{9D8B030D-6E8A-4147-A177-3AD203B41FA5}">
                      <a16:colId xmlns:a16="http://schemas.microsoft.com/office/drawing/2014/main" val="4110571886"/>
                    </a:ext>
                  </a:extLst>
                </a:gridCol>
                <a:gridCol w="812953">
                  <a:extLst>
                    <a:ext uri="{9D8B030D-6E8A-4147-A177-3AD203B41FA5}">
                      <a16:colId xmlns:a16="http://schemas.microsoft.com/office/drawing/2014/main" val="2709660944"/>
                    </a:ext>
                  </a:extLst>
                </a:gridCol>
                <a:gridCol w="812953">
                  <a:extLst>
                    <a:ext uri="{9D8B030D-6E8A-4147-A177-3AD203B41FA5}">
                      <a16:colId xmlns:a16="http://schemas.microsoft.com/office/drawing/2014/main" val="1230427501"/>
                    </a:ext>
                  </a:extLst>
                </a:gridCol>
                <a:gridCol w="812953">
                  <a:extLst>
                    <a:ext uri="{9D8B030D-6E8A-4147-A177-3AD203B41FA5}">
                      <a16:colId xmlns:a16="http://schemas.microsoft.com/office/drawing/2014/main" val="4053869514"/>
                    </a:ext>
                  </a:extLst>
                </a:gridCol>
                <a:gridCol w="812953">
                  <a:extLst>
                    <a:ext uri="{9D8B030D-6E8A-4147-A177-3AD203B41FA5}">
                      <a16:colId xmlns:a16="http://schemas.microsoft.com/office/drawing/2014/main" val="1635469776"/>
                    </a:ext>
                  </a:extLst>
                </a:gridCol>
                <a:gridCol w="812953">
                  <a:extLst>
                    <a:ext uri="{9D8B030D-6E8A-4147-A177-3AD203B41FA5}">
                      <a16:colId xmlns:a16="http://schemas.microsoft.com/office/drawing/2014/main" val="1498510317"/>
                    </a:ext>
                  </a:extLst>
                </a:gridCol>
              </a:tblGrid>
              <a:tr h="19979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Measurement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0" marR="3960" marT="39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DC1 (FNAL)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0" marR="3960" marT="39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DC1 (BARC)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0" marR="3960" marT="39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DC2 (FNAL)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0" marR="3960" marT="39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DC2 (BARC)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0" marR="3960" marT="39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DC3 (FNAL)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0" marR="3960" marT="39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DC3 (BARC)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0" marR="3960" marT="39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DC4 (FNAL)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0" marR="3960" marT="39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DC4 (BARC)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0" marR="3960" marT="3960" marB="0" anchor="b"/>
                </a:tc>
                <a:extLst>
                  <a:ext uri="{0D108BD9-81ED-4DB2-BD59-A6C34878D82A}">
                    <a16:rowId xmlns:a16="http://schemas.microsoft.com/office/drawing/2014/main" val="3807911376"/>
                  </a:ext>
                </a:extLst>
              </a:tr>
              <a:tr h="2000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Resistance (</a:t>
                      </a:r>
                      <a:r>
                        <a:rPr lang="el-GR" sz="900" u="none" strike="noStrike">
                          <a:effectLst/>
                        </a:rPr>
                        <a:t>Ω)</a:t>
                      </a:r>
                      <a:endParaRPr lang="el-G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0" marR="3960" marT="39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24.07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0" marR="3960" marT="39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25.31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0" marR="3960" marT="39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24.1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0" marR="3960" marT="39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25.35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0" marR="3960" marT="39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24.09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0" marR="3960" marT="39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25.32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0" marR="3960" marT="39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24.14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0" marR="3960" marT="39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25.39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0" marR="3960" marT="3960" marB="0" anchor="b"/>
                </a:tc>
                <a:extLst>
                  <a:ext uri="{0D108BD9-81ED-4DB2-BD59-A6C34878D82A}">
                    <a16:rowId xmlns:a16="http://schemas.microsoft.com/office/drawing/2014/main" val="3749136190"/>
                  </a:ext>
                </a:extLst>
              </a:tr>
              <a:tr h="2000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GND Check &gt;20M</a:t>
                      </a:r>
                      <a:r>
                        <a:rPr lang="el-GR" sz="900" u="none" strike="noStrike">
                          <a:effectLst/>
                        </a:rPr>
                        <a:t>Ω</a:t>
                      </a:r>
                      <a:endParaRPr lang="el-G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0" marR="3960" marT="39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✓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0" marR="3960" marT="39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N/A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0" marR="3960" marT="39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✓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0" marR="3960" marT="39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N/A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0" marR="3960" marT="39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✓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0" marR="3960" marT="39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N/A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0" marR="3960" marT="39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✓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0" marR="3960" marT="39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N/A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0" marR="3960" marT="3960" marB="0" anchor="b"/>
                </a:tc>
                <a:extLst>
                  <a:ext uri="{0D108BD9-81ED-4DB2-BD59-A6C34878D82A}">
                    <a16:rowId xmlns:a16="http://schemas.microsoft.com/office/drawing/2014/main" val="2830034766"/>
                  </a:ext>
                </a:extLst>
              </a:tr>
              <a:tr h="2000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L @ 100Hz (mH)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0" marR="3960" marT="39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0" marR="3960" marT="39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15.8824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0" marR="3960" marT="39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0" marR="3960" marT="39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15.9361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0" marR="3960" marT="39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0" marR="3960" marT="39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15.9904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0" marR="3960" marT="39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0" marR="3960" marT="39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15.9266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0" marR="3960" marT="3960" marB="0" anchor="b"/>
                </a:tc>
                <a:extLst>
                  <a:ext uri="{0D108BD9-81ED-4DB2-BD59-A6C34878D82A}">
                    <a16:rowId xmlns:a16="http://schemas.microsoft.com/office/drawing/2014/main" val="3660984396"/>
                  </a:ext>
                </a:extLst>
              </a:tr>
              <a:tr h="2000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Q @ 100Hz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0" marR="3960" marT="39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0.4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0" marR="3960" marT="39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0.4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0" marR="3960" marT="39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0.4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0" marR="3960" marT="39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0.4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0" marR="3960" marT="39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0.4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0" marR="3960" marT="39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0.4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0" marR="3960" marT="39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0.4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0" marR="3960" marT="39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0.4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0" marR="3960" marT="3960" marB="0" anchor="b"/>
                </a:tc>
                <a:extLst>
                  <a:ext uri="{0D108BD9-81ED-4DB2-BD59-A6C34878D82A}">
                    <a16:rowId xmlns:a16="http://schemas.microsoft.com/office/drawing/2014/main" val="275046246"/>
                  </a:ext>
                </a:extLst>
              </a:tr>
              <a:tr h="2000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L @ 1KHz (mH)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0" marR="3960" marT="39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0" marR="3960" marT="39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14.9065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0" marR="3960" marT="39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0" marR="3960" marT="39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14.9908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0" marR="3960" marT="39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0" marR="3960" marT="39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15.0373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0" marR="3960" marT="39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0" marR="3960" marT="39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14.9805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0" marR="3960" marT="3960" marB="0" anchor="b"/>
                </a:tc>
                <a:extLst>
                  <a:ext uri="{0D108BD9-81ED-4DB2-BD59-A6C34878D82A}">
                    <a16:rowId xmlns:a16="http://schemas.microsoft.com/office/drawing/2014/main" val="489226157"/>
                  </a:ext>
                </a:extLst>
              </a:tr>
              <a:tr h="2000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Q @ 1KHz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0" marR="3960" marT="39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3.3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0" marR="3960" marT="39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3.21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0" marR="3960" marT="39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3.3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0" marR="3960" marT="39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3.23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0" marR="3960" marT="39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3.3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0" marR="3960" marT="39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3.24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0" marR="3960" marT="39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3.3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0" marR="3960" marT="39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3.23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0" marR="3960" marT="3960" marB="0" anchor="b"/>
                </a:tc>
                <a:extLst>
                  <a:ext uri="{0D108BD9-81ED-4DB2-BD59-A6C34878D82A}">
                    <a16:rowId xmlns:a16="http://schemas.microsoft.com/office/drawing/2014/main" val="3471785621"/>
                  </a:ext>
                </a:extLst>
              </a:tr>
            </a:tbl>
          </a:graphicData>
        </a:graphic>
      </p:graphicFrame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B2B26A56-2795-53E8-0041-2BAE96D357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800"/>
          <a:stretch/>
        </p:blipFill>
        <p:spPr>
          <a:xfrm>
            <a:off x="6124571" y="1029928"/>
            <a:ext cx="5445573" cy="1932661"/>
          </a:xfrm>
          <a:prstGeom prst="rect">
            <a:avLst/>
          </a:prstGeom>
        </p:spPr>
      </p:pic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D0FBF99A-0BBE-A053-841B-2587B89A7F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110" b="42587"/>
          <a:stretch/>
        </p:blipFill>
        <p:spPr>
          <a:xfrm>
            <a:off x="491899" y="2011211"/>
            <a:ext cx="5445573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984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72EE5AB-9D21-7075-E46D-E9955F357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Pre-series 007 Test Setup at FNAL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CAB9F2-C02C-4E3C-7F44-EBFDA0D3D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7F9D24-C7F9-3D49-F553-1284C65CC8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017"/>
          <a:stretch/>
        </p:blipFill>
        <p:spPr>
          <a:xfrm>
            <a:off x="3583365" y="915543"/>
            <a:ext cx="4014439" cy="4114800"/>
          </a:xfrm>
          <a:prstGeom prst="rect">
            <a:avLst/>
          </a:prstGeom>
        </p:spPr>
      </p:pic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1E010819-9C9B-A3E5-40B8-3A49035710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305" y="915543"/>
            <a:ext cx="3464789" cy="4114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7ED98B-7C19-FAB1-FF45-1FFAFA25CAEF}"/>
              </a:ext>
            </a:extLst>
          </p:cNvPr>
          <p:cNvSpPr txBox="1"/>
          <p:nvPr/>
        </p:nvSpPr>
        <p:spPr>
          <a:xfrm>
            <a:off x="296333" y="5181348"/>
            <a:ext cx="11760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magnet was conduction cooled with all the current leads connected.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After cooldown, the temperature at current leads was ~8K, while the coil temperature remained unknown.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59B0E66-47E6-322B-0C9E-0A28E5A09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9451" y="915543"/>
            <a:ext cx="4516244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99127"/>
      </p:ext>
    </p:extLst>
  </p:cSld>
  <p:clrMapOvr>
    <a:masterClrMapping/>
  </p:clrMapOvr>
</p:sld>
</file>

<file path=ppt/theme/theme1.xml><?xml version="1.0" encoding="utf-8"?>
<a:theme xmlns:a="http://schemas.openxmlformats.org/drawingml/2006/main" name="1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2.xml><?xml version="1.0" encoding="utf-8"?>
<a:theme xmlns:a="http://schemas.openxmlformats.org/drawingml/2006/main" name="2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6aa0dec3-50e4-4fdd-85a6-36fdae68bb6a">
      <Terms xmlns="http://schemas.microsoft.com/office/infopath/2007/PartnerControls"/>
    </lcf76f155ced4ddcb4097134ff3c332f>
    <TaxCatchAll xmlns="6af097bf-c6cc-4829-adcd-4351e0b3f2c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F2990B351F44B45B6EFCEEA90A1904F" ma:contentTypeVersion="20" ma:contentTypeDescription="Create a new document." ma:contentTypeScope="" ma:versionID="21eed47c82cf76ee5196fe4924fbadf7">
  <xsd:schema xmlns:xsd="http://www.w3.org/2001/XMLSchema" xmlns:xs="http://www.w3.org/2001/XMLSchema" xmlns:p="http://schemas.microsoft.com/office/2006/metadata/properties" xmlns:ns1="http://schemas.microsoft.com/sharepoint/v3" xmlns:ns2="6aa0dec3-50e4-4fdd-85a6-36fdae68bb6a" xmlns:ns3="6af097bf-c6cc-4829-adcd-4351e0b3f2c1" targetNamespace="http://schemas.microsoft.com/office/2006/metadata/properties" ma:root="true" ma:fieldsID="f2a66193d1014a02c354a7f1093b494a" ns1:_="" ns2:_="" ns3:_="">
    <xsd:import namespace="http://schemas.microsoft.com/sharepoint/v3"/>
    <xsd:import namespace="6aa0dec3-50e4-4fdd-85a6-36fdae68bb6a"/>
    <xsd:import namespace="6af097bf-c6cc-4829-adcd-4351e0b3f2c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a0dec3-50e4-4fdd-85a6-36fdae68bb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12ca68d6-c86e-4960-a0df-15f27d65cd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f097bf-c6cc-4829-adcd-4351e0b3f2c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a12cdc2a-447d-465a-93b4-8783a73d580f}" ma:internalName="TaxCatchAll" ma:showField="CatchAllData" ma:web="6af097bf-c6cc-4829-adcd-4351e0b3f2c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E1F245F-DB62-428D-A566-B113377E9116}">
  <ds:schemaRefs>
    <ds:schemaRef ds:uri="http://purl.org/dc/elements/1.1/"/>
    <ds:schemaRef ds:uri="http://schemas.microsoft.com/office/2006/metadata/properties"/>
    <ds:schemaRef ds:uri="6aa0dec3-50e4-4fdd-85a6-36fdae68bb6a"/>
    <ds:schemaRef ds:uri="http://schemas.microsoft.com/sharepoint/v3"/>
    <ds:schemaRef ds:uri="http://purl.org/dc/terms/"/>
    <ds:schemaRef ds:uri="6af097bf-c6cc-4829-adcd-4351e0b3f2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C56C9C9-609F-4672-A11E-D48498DCA3F8}">
  <ds:schemaRefs>
    <ds:schemaRef ds:uri="6aa0dec3-50e4-4fdd-85a6-36fdae68bb6a"/>
    <ds:schemaRef ds:uri="6af097bf-c6cc-4829-adcd-4351e0b3f2c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173E239-737B-4DF5-B0F4-23AFC3CA1EB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21532</TotalTime>
  <Words>1335</Words>
  <Application>Microsoft Office PowerPoint</Application>
  <PresentationFormat>Widescreen</PresentationFormat>
  <Paragraphs>286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Cambria Math</vt:lpstr>
      <vt:lpstr>Helvetica</vt:lpstr>
      <vt:lpstr>Times New Roman</vt:lpstr>
      <vt:lpstr>1_Fermilab_PPT_090915</vt:lpstr>
      <vt:lpstr>2_Fermilab_PPT_090915</vt:lpstr>
      <vt:lpstr>PowerPoint Presentation</vt:lpstr>
      <vt:lpstr>Pre-series Magnets Test Overview </vt:lpstr>
      <vt:lpstr>SSR Solenoid Pre-series 007</vt:lpstr>
      <vt:lpstr>Pre-series 007 Test Setup at BARC</vt:lpstr>
      <vt:lpstr>Pre-series 007 Test Results at BARC</vt:lpstr>
      <vt:lpstr>Pre-series 007 Test Results at BARC</vt:lpstr>
      <vt:lpstr>Pre-series 007 Test Results at BARC</vt:lpstr>
      <vt:lpstr>Incoming Inspection at FNAL</vt:lpstr>
      <vt:lpstr>Pre-series 007 Test Setup at FNAL</vt:lpstr>
      <vt:lpstr>Pre-series 007 Quench History at FNAL_Conduction-Cool Testing</vt:lpstr>
      <vt:lpstr>Pre-series 007 LHe Test Setup at FNAL</vt:lpstr>
      <vt:lpstr>Pre-series 007 Quench History at FNAL_LHe Testing 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Miao M Yu</cp:lastModifiedBy>
  <cp:revision>504</cp:revision>
  <cp:lastPrinted>2023-09-29T19:04:09Z</cp:lastPrinted>
  <dcterms:created xsi:type="dcterms:W3CDTF">2019-12-16T19:54:36Z</dcterms:created>
  <dcterms:modified xsi:type="dcterms:W3CDTF">2025-01-09T22:04:26Z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0x0101008F2990B351F44B45B6EFCEEA90A1904F</vt:lpwstr>
  </property>
  <property fmtid="{D5CDD505-2E9C-101B-9397-08002B2CF9AE}" pid="3" name="MediaServiceImageTags">
    <vt:lpwstr/>
  </property>
</Properties>
</file>