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4" r:id="rId4"/>
    <p:sldMasterId id="2147484162" r:id="rId5"/>
  </p:sldMasterIdLst>
  <p:notesMasterIdLst>
    <p:notesMasterId r:id="rId14"/>
  </p:notesMasterIdLst>
  <p:handoutMasterIdLst>
    <p:handoutMasterId r:id="rId15"/>
  </p:handoutMasterIdLst>
  <p:sldIdLst>
    <p:sldId id="2470" r:id="rId6"/>
    <p:sldId id="2471" r:id="rId7"/>
    <p:sldId id="2482" r:id="rId8"/>
    <p:sldId id="2735" r:id="rId9"/>
    <p:sldId id="2736" r:id="rId10"/>
    <p:sldId id="2732" r:id="rId11"/>
    <p:sldId id="2733" r:id="rId12"/>
    <p:sldId id="2734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471"/>
            <p14:sldId id="2482"/>
            <p14:sldId id="2735"/>
            <p14:sldId id="2736"/>
            <p14:sldId id="2732"/>
            <p14:sldId id="2733"/>
            <p14:sldId id="2734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FF"/>
    <a:srgbClr val="4E4E4E"/>
    <a:srgbClr val="004C97"/>
    <a:srgbClr val="FCE3CA"/>
    <a:srgbClr val="FFC000"/>
    <a:srgbClr val="63666A"/>
    <a:srgbClr val="404040"/>
    <a:srgbClr val="50505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1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9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14AB26-8111-4A1C-8C12-1ACBAABA73CD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68599F0-CFA2-456B-A944-D56995366588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838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923F617-7554-42B7-BFB5-E952E9402C72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35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2CAA3C2-3EE0-49CB-97F6-2883C67F1A9C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72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3FDAA1E-5128-4B45-96A6-F13DB0CADC5F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363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678733-CA84-4D08-95A2-96B582155209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138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26269"/>
            <a:ext cx="8709385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49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2B46-FAFD-B347-92A9-B5226970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B01F0-92FB-E547-8400-06EEEE3B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FC14-FD15-40F6-A190-C0FA51CB0887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26C06-4869-0848-A411-13CAF2D7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96CF1-CD24-9D42-9B87-995FADFC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56A3-5149-EF46-9F37-E16422E81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B68EF-4255-4E8A-A9B9-B7A505354E98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E5F5914-4113-4495-925A-B6A1F21C789D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D5EBAE8-4E79-418A-BDF1-68B35F55802E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4B41BC6-1280-46E3-8951-CA29EB13A577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250A33-3EBA-47DA-B54E-E3118E9DA763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C2FF7-5405-4B96-BF72-E3B1BF766DBC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8C133003-ABBF-4D8B-A5B0-CFEF71579318}" type="datetime1">
              <a:rPr lang="en-US" altLang="en-US" smtClean="0"/>
              <a:t>1/10/2025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6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B210F5-9585-4CE6-83D7-F517ED2FE5E5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73" r:id="rId8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3C1647E-45D8-40B6-A87C-00F9D39CDCFD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69083"/>
            <a:ext cx="8087210" cy="1003049"/>
          </a:xfrm>
        </p:spPr>
        <p:txBody>
          <a:bodyPr vert="horz" wrap="square" lIns="0" tIns="45720" rIns="91440" bIns="4572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Updated PRD and TRS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cs typeface="Helvetica"/>
              </a:rPr>
              <a:t>-PIP II SSR Solenoid FDR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903" y="5394869"/>
            <a:ext cx="11332308" cy="12477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Miao Yu</a:t>
            </a:r>
          </a:p>
          <a:p>
            <a:pPr>
              <a:spcBef>
                <a:spcPts val="0"/>
              </a:spcBef>
            </a:pPr>
            <a:r>
              <a:rPr lang="en-US" dirty="0"/>
              <a:t>01/15/2025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B9B93AB-7229-EC03-8CB2-C77DA31F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1" y="4850851"/>
            <a:ext cx="4398018" cy="1577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C0234-0A74-F9C5-FF59-D66EE237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5" y="3283803"/>
            <a:ext cx="5460423" cy="15439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C48389-B8BE-E593-110A-3D83E014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SSR Solenoids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958AB-56DA-CA52-1942-F0CBAB4F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62081-4573-01B6-E1E3-2EFC63CC2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1" y="775659"/>
            <a:ext cx="5010649" cy="237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612B9-4CF7-2C32-CD99-CAAF1B966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551" y="142945"/>
            <a:ext cx="6925934" cy="3544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18E4AB-F6AE-9998-7417-931676545B54}"/>
              </a:ext>
            </a:extLst>
          </p:cNvPr>
          <p:cNvSpPr txBox="1"/>
          <p:nvPr/>
        </p:nvSpPr>
        <p:spPr>
          <a:xfrm>
            <a:off x="4799635" y="4634636"/>
            <a:ext cx="106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SSR1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B54D3-A92D-2F2F-AC21-1271CBC6209C}"/>
              </a:ext>
            </a:extLst>
          </p:cNvPr>
          <p:cNvSpPr txBox="1"/>
          <p:nvPr/>
        </p:nvSpPr>
        <p:spPr>
          <a:xfrm>
            <a:off x="4799635" y="5964712"/>
            <a:ext cx="96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SSR2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75DE9-1049-1015-A840-79FD32C34067}"/>
              </a:ext>
            </a:extLst>
          </p:cNvPr>
          <p:cNvSpPr txBox="1"/>
          <p:nvPr/>
        </p:nvSpPr>
        <p:spPr>
          <a:xfrm>
            <a:off x="7327114" y="3579444"/>
            <a:ext cx="47793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 solenoids focusing lenses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Identical design for both SSR1 and SSR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 solenoids per SSR1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 solenoids per SSR2</a:t>
            </a:r>
          </a:p>
          <a:p>
            <a:r>
              <a:rPr lang="en-US" sz="2000" dirty="0"/>
              <a:t>Contributors: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Primary: In-kind contributions from BARC, India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Backup: a US industrial vendor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88B8AE-AA61-FE06-A94E-AA2E25E08D00}"/>
              </a:ext>
            </a:extLst>
          </p:cNvPr>
          <p:cNvSpPr/>
          <p:nvPr/>
        </p:nvSpPr>
        <p:spPr>
          <a:xfrm>
            <a:off x="7273637" y="477982"/>
            <a:ext cx="2192482" cy="1932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8A333100-535F-A7C0-8977-42F173522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62" y="899318"/>
            <a:ext cx="4335380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2BEB5D-3B4E-1F2C-F636-E44B6E71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C4E89-86A8-1A41-B7DB-3CF4BC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92A953-768E-10CD-B26C-1507ECF7DE29}"/>
              </a:ext>
            </a:extLst>
          </p:cNvPr>
          <p:cNvSpPr/>
          <p:nvPr/>
        </p:nvSpPr>
        <p:spPr>
          <a:xfrm>
            <a:off x="1173897" y="3169313"/>
            <a:ext cx="4166756" cy="841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9AAE00-68F0-7807-EF07-F2467990029A}"/>
              </a:ext>
            </a:extLst>
          </p:cNvPr>
          <p:cNvSpPr/>
          <p:nvPr/>
        </p:nvSpPr>
        <p:spPr>
          <a:xfrm>
            <a:off x="6005217" y="4723866"/>
            <a:ext cx="2030412" cy="615553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4364F8-D3B1-96D7-7B94-E80980B9FDE6}"/>
              </a:ext>
            </a:extLst>
          </p:cNvPr>
          <p:cNvSpPr txBox="1"/>
          <p:nvPr/>
        </p:nvSpPr>
        <p:spPr>
          <a:xfrm>
            <a:off x="6005532" y="4713301"/>
            <a:ext cx="2030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DAE/BARC</a:t>
            </a:r>
          </a:p>
          <a:p>
            <a:pPr algn="ctr"/>
            <a:r>
              <a:rPr lang="en-US" sz="1400" u="sng" dirty="0"/>
              <a:t> Kumud Singh (SPC)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AB5AFF-3B2A-1BEC-7B09-ED96C2D42138}"/>
              </a:ext>
            </a:extLst>
          </p:cNvPr>
          <p:cNvSpPr/>
          <p:nvPr/>
        </p:nvSpPr>
        <p:spPr>
          <a:xfrm>
            <a:off x="9175456" y="4713300"/>
            <a:ext cx="2030380" cy="615553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0DDBA-17D3-CA90-693B-445B5B3F64BD}"/>
              </a:ext>
            </a:extLst>
          </p:cNvPr>
          <p:cNvSpPr txBox="1"/>
          <p:nvPr/>
        </p:nvSpPr>
        <p:spPr>
          <a:xfrm>
            <a:off x="9120987" y="4713300"/>
            <a:ext cx="195402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/>
              <a:t>Fermilab</a:t>
            </a:r>
          </a:p>
          <a:p>
            <a:pPr algn="ctr"/>
            <a:r>
              <a:rPr lang="en-US" sz="1400" u="sng" dirty="0"/>
              <a:t>Miao Yu (SPM)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DC793-5E64-19FA-A529-F3AD3AA96402}"/>
              </a:ext>
            </a:extLst>
          </p:cNvPr>
          <p:cNvCxnSpPr>
            <a:cxnSpLocks/>
          </p:cNvCxnSpPr>
          <p:nvPr/>
        </p:nvCxnSpPr>
        <p:spPr>
          <a:xfrm>
            <a:off x="8106009" y="5021077"/>
            <a:ext cx="944880" cy="0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0247C-A335-58CE-06B8-8F1FA6F3A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12"/>
          <a:stretch/>
        </p:blipFill>
        <p:spPr>
          <a:xfrm>
            <a:off x="5689300" y="1246909"/>
            <a:ext cx="2288345" cy="31231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FBEDF0-EFD4-A063-A75B-4947573ECACC}"/>
              </a:ext>
            </a:extLst>
          </p:cNvPr>
          <p:cNvCxnSpPr>
            <a:cxnSpLocks/>
          </p:cNvCxnSpPr>
          <p:nvPr/>
        </p:nvCxnSpPr>
        <p:spPr>
          <a:xfrm>
            <a:off x="8035629" y="2503787"/>
            <a:ext cx="968655" cy="0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9AE0FC-0655-1071-CF1C-748B08373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4612" r="13624"/>
          <a:stretch/>
        </p:blipFill>
        <p:spPr bwMode="auto">
          <a:xfrm>
            <a:off x="9074664" y="1246909"/>
            <a:ext cx="2565683" cy="31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E647FB-D2E2-3A92-3B10-D48BFD43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46" y="3918499"/>
            <a:ext cx="615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58D3D0-8ABF-6B9E-FA3D-3C23AB799FF8}"/>
              </a:ext>
            </a:extLst>
          </p:cNvPr>
          <p:cNvSpPr txBox="1"/>
          <p:nvPr/>
        </p:nvSpPr>
        <p:spPr>
          <a:xfrm>
            <a:off x="10242201" y="3847686"/>
            <a:ext cx="89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5871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431E4B-258C-C4B3-BA35-A3563A01C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10969336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FDR Session 1: EM design, January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FDR Session 2: Thermal and Mechanical design, February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cooling performance and thermal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stress analysis under operational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and Assembly: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Winding process, pre-stress, and mechanical reinforcement strategies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selection and QA process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plan: Voltage taps, temperature sensors.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procedures and integration with the SSR cryomodule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Magnet: Tested in May-June 2025 at BARC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performance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quench performance including quench training memory during 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cycle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measurements, including focusing strength, fringe field, bending integral strength and dipole field quality.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01FDA-CE4A-F2B3-EE6D-FD3F21A0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C8B56-DB0A-1864-9D8D-E90EE45572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431E4B-258C-C4B3-BA35-A3563A01C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10969336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readiness review (PRR): Aug.-Sept.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testing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Manufacturing Readiness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the final design against operational and interface requirements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manufacturing procedures, including coil winding, potting, and assembly.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scope and specification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Delivery Plan (2-3 pre-series magnets + production magnets)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and Reporting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01FDA-CE4A-F2B3-EE6D-FD3F21A0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C8B56-DB0A-1864-9D8D-E90EE45572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5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A8A4D-E42E-C75D-9886-34A4FE5B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Physics Requirement Document (PRD)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EBA9-050A-D9A5-E510-E58EED910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D14A26F-33DE-F443-6D41-FB32A02A3A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121299"/>
                  </p:ext>
                </p:extLst>
              </p:nvPr>
            </p:nvGraphicFramePr>
            <p:xfrm>
              <a:off x="710238" y="841076"/>
              <a:ext cx="9858813" cy="49757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26047">
                      <a:extLst>
                        <a:ext uri="{9D8B030D-6E8A-4147-A177-3AD203B41FA5}">
                          <a16:colId xmlns:a16="http://schemas.microsoft.com/office/drawing/2014/main" val="18465022"/>
                        </a:ext>
                      </a:extLst>
                    </a:gridCol>
                    <a:gridCol w="608122">
                      <a:extLst>
                        <a:ext uri="{9D8B030D-6E8A-4147-A177-3AD203B41FA5}">
                          <a16:colId xmlns:a16="http://schemas.microsoft.com/office/drawing/2014/main" val="2410112027"/>
                        </a:ext>
                      </a:extLst>
                    </a:gridCol>
                    <a:gridCol w="2659172">
                      <a:extLst>
                        <a:ext uri="{9D8B030D-6E8A-4147-A177-3AD203B41FA5}">
                          <a16:colId xmlns:a16="http://schemas.microsoft.com/office/drawing/2014/main" val="3816250456"/>
                        </a:ext>
                      </a:extLst>
                    </a:gridCol>
                    <a:gridCol w="2265472">
                      <a:extLst>
                        <a:ext uri="{9D8B030D-6E8A-4147-A177-3AD203B41FA5}">
                          <a16:colId xmlns:a16="http://schemas.microsoft.com/office/drawing/2014/main" val="1006526943"/>
                        </a:ext>
                      </a:extLst>
                    </a:gridCol>
                  </a:tblGrid>
                  <a:tr h="2411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SSR Solenoid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ID#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106429020"/>
                      </a:ext>
                    </a:extLst>
                  </a:tr>
                  <a:tr h="36169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Location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SSR1 &amp; SSR2 Cryomodules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96785989"/>
                      </a:ext>
                    </a:extLst>
                  </a:tr>
                  <a:tr h="21921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aperture, diameter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4127820600"/>
                      </a:ext>
                    </a:extLst>
                  </a:tr>
                  <a:tr h="30141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integrated focusing strength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6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600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 &amp; 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52617647"/>
                      </a:ext>
                    </a:extLst>
                  </a:tr>
                  <a:tr h="30141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effective length (approximate)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881855431"/>
                      </a:ext>
                    </a:extLst>
                  </a:tr>
                  <a:tr h="2411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strength operating range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– 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631345303"/>
                      </a:ext>
                    </a:extLst>
                  </a:tr>
                  <a:tr h="21921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ramp time to maximum current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mins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&lt; 5 (1)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961182055"/>
                      </a:ext>
                    </a:extLst>
                  </a:tr>
                  <a:tr h="21921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loss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561162846"/>
                      </a:ext>
                    </a:extLst>
                  </a:tr>
                  <a:tr h="30141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Integrated steering correctors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and y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571526036"/>
                      </a:ext>
                    </a:extLst>
                  </a:tr>
                  <a:tr h="36169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4 corrector coils powered independently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823846904"/>
                      </a:ext>
                    </a:extLst>
                  </a:tr>
                  <a:tr h="2411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integrated strength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mT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 &amp;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 (5.0)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080852638"/>
                      </a:ext>
                    </a:extLst>
                  </a:tr>
                  <a:tr h="42198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field good field region (diameter)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4140998642"/>
                      </a:ext>
                    </a:extLst>
                  </a:tr>
                  <a:tr h="2411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field uniformity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1920271417"/>
                      </a:ext>
                    </a:extLst>
                  </a:tr>
                  <a:tr h="2411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field operating range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-100 – +100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1710579275"/>
                      </a:ext>
                    </a:extLst>
                  </a:tr>
                  <a:tr h="21921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operational regime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544730347"/>
                      </a:ext>
                    </a:extLst>
                  </a:tr>
                  <a:tr h="812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ramp time to maximum current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 b="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30 (10)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P-ED0010226-T6-2-030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590256269"/>
                      </a:ext>
                    </a:extLst>
                  </a:tr>
                  <a:tr h="1625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SSR Solenoids Max. Current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75 (90)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P-ED0010226-T7-1-030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9692300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6095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SSR Correctors Max. Current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12 (50)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P-ED0010226-T7-1-031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245047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D14A26F-33DE-F443-6D41-FB32A02A3A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121299"/>
                  </p:ext>
                </p:extLst>
              </p:nvPr>
            </p:nvGraphicFramePr>
            <p:xfrm>
              <a:off x="710238" y="841076"/>
              <a:ext cx="9858813" cy="49757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26047">
                      <a:extLst>
                        <a:ext uri="{9D8B030D-6E8A-4147-A177-3AD203B41FA5}">
                          <a16:colId xmlns:a16="http://schemas.microsoft.com/office/drawing/2014/main" val="18465022"/>
                        </a:ext>
                      </a:extLst>
                    </a:gridCol>
                    <a:gridCol w="608122">
                      <a:extLst>
                        <a:ext uri="{9D8B030D-6E8A-4147-A177-3AD203B41FA5}">
                          <a16:colId xmlns:a16="http://schemas.microsoft.com/office/drawing/2014/main" val="2410112027"/>
                        </a:ext>
                      </a:extLst>
                    </a:gridCol>
                    <a:gridCol w="2659172">
                      <a:extLst>
                        <a:ext uri="{9D8B030D-6E8A-4147-A177-3AD203B41FA5}">
                          <a16:colId xmlns:a16="http://schemas.microsoft.com/office/drawing/2014/main" val="3816250456"/>
                        </a:ext>
                      </a:extLst>
                    </a:gridCol>
                    <a:gridCol w="2265472">
                      <a:extLst>
                        <a:ext uri="{9D8B030D-6E8A-4147-A177-3AD203B41FA5}">
                          <a16:colId xmlns:a16="http://schemas.microsoft.com/office/drawing/2014/main" val="1006526943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SSR Solenoid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ID#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106429020"/>
                      </a:ext>
                    </a:extLst>
                  </a:tr>
                  <a:tr h="36169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Location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SSR1 &amp; SSR2 Cryomodules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9678598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aperture, diameter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4127820600"/>
                      </a:ext>
                    </a:extLst>
                  </a:tr>
                  <a:tr h="30141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integrated focusing strength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6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600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 &amp; 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52617647"/>
                      </a:ext>
                    </a:extLst>
                  </a:tr>
                  <a:tr h="30141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effective length (approximate)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P-ED0010226-T6-2-019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88185543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strength operating range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– 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6313453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Solenoid ramp time to maximum current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mins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&lt; 5 (1)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96118205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loss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661" marR="24661" marT="0" marB="0" anchor="ctr">
                        <a:blipFill>
                          <a:blip r:embed="rId3"/>
                          <a:stretch>
                            <a:fillRect l="-186009" t="-822500" r="-86239" b="-11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561162846"/>
                      </a:ext>
                    </a:extLst>
                  </a:tr>
                  <a:tr h="30141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Integrated steering correctors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and y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571526036"/>
                      </a:ext>
                    </a:extLst>
                  </a:tr>
                  <a:tr h="36169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4 corrector coils powered independently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8238469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integrated strength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mT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-m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661" marR="24661" marT="0" marB="0" anchor="ctr">
                        <a:blipFill>
                          <a:blip r:embed="rId3"/>
                          <a:stretch>
                            <a:fillRect l="-186009" t="-1195000" r="-8623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080852638"/>
                      </a:ext>
                    </a:extLst>
                  </a:tr>
                  <a:tr h="42198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field good field region (diameter)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414099864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field uniformity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192027141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field operating range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-100 – +100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171057927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operational regime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P-ED0010226-T6-2-029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54473034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Corrector ramp time to maximum current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661" marR="24661" marT="0" marB="0" anchor="ctr">
                        <a:blipFill>
                          <a:blip r:embed="rId3"/>
                          <a:stretch>
                            <a:fillRect l="-186009" t="-1770000" r="-86239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P-ED0010226-T6-2-030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59025626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SSR Solenoids Max. Current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75 (90)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P-ED0010226-T7-1-030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296923001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6095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SSR Correctors Max. Current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12 (50)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P-ED0010226-T7-1-031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24661" marR="24661" marT="0" marB="0"/>
                    </a:tc>
                    <a:extLst>
                      <a:ext uri="{0D108BD9-81ED-4DB2-BD59-A6C34878D82A}">
                        <a16:rowId xmlns:a16="http://schemas.microsoft.com/office/drawing/2014/main" val="32450479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5D70E9-4550-B773-10CC-5BBD181908A5}"/>
              </a:ext>
            </a:extLst>
          </p:cNvPr>
          <p:cNvSpPr txBox="1"/>
          <p:nvPr/>
        </p:nvSpPr>
        <p:spPr>
          <a:xfrm>
            <a:off x="494626" y="5816778"/>
            <a:ext cx="11338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revised parameters are highlighted in red, with the previous value shown in ( 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document is available on indico page.</a:t>
            </a:r>
          </a:p>
        </p:txBody>
      </p:sp>
    </p:spTree>
    <p:extLst>
      <p:ext uri="{BB962C8B-B14F-4D97-AF65-F5344CB8AC3E}">
        <p14:creationId xmlns:p14="http://schemas.microsoft.com/office/powerpoint/2010/main" val="181556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A0CB2-7577-E6F0-F26A-169C1246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Technical Requirement Specifications (TRS)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2EFA6-07A9-125D-E953-E3D4B04D51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8716E1-554D-A873-8287-E6C34CD89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9422"/>
              </p:ext>
            </p:extLst>
          </p:nvPr>
        </p:nvGraphicFramePr>
        <p:xfrm>
          <a:off x="1142711" y="1144141"/>
          <a:ext cx="8905114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829">
                  <a:extLst>
                    <a:ext uri="{9D8B030D-6E8A-4147-A177-3AD203B41FA5}">
                      <a16:colId xmlns:a16="http://schemas.microsoft.com/office/drawing/2014/main" val="1179202613"/>
                    </a:ext>
                  </a:extLst>
                </a:gridCol>
                <a:gridCol w="3999040">
                  <a:extLst>
                    <a:ext uri="{9D8B030D-6E8A-4147-A177-3AD203B41FA5}">
                      <a16:colId xmlns:a16="http://schemas.microsoft.com/office/drawing/2014/main" val="3028921739"/>
                    </a:ext>
                  </a:extLst>
                </a:gridCol>
                <a:gridCol w="1515110">
                  <a:extLst>
                    <a:ext uri="{9D8B030D-6E8A-4147-A177-3AD203B41FA5}">
                      <a16:colId xmlns:a16="http://schemas.microsoft.com/office/drawing/2014/main" val="964520086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3005450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 for Main Coil and Bucking Coils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581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Focusing strength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&gt;4.5 (4.2)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736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Current in the solenoid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(90)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62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operating range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049495"/>
                  </a:ext>
                </a:extLst>
              </a:tr>
              <a:tr h="629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ramp time to max. current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&lt;300 (60)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468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length of the solenoid field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± 30 (&lt;150)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928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B2871A-1B27-06E8-C2FC-C4A0A153D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15935"/>
              </p:ext>
            </p:extLst>
          </p:nvPr>
        </p:nvGraphicFramePr>
        <p:xfrm>
          <a:off x="1142711" y="2957893"/>
          <a:ext cx="9017872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829">
                  <a:extLst>
                    <a:ext uri="{9D8B030D-6E8A-4147-A177-3AD203B41FA5}">
                      <a16:colId xmlns:a16="http://schemas.microsoft.com/office/drawing/2014/main" val="2038107086"/>
                    </a:ext>
                  </a:extLst>
                </a:gridCol>
                <a:gridCol w="4029069">
                  <a:extLst>
                    <a:ext uri="{9D8B030D-6E8A-4147-A177-3AD203B41FA5}">
                      <a16:colId xmlns:a16="http://schemas.microsoft.com/office/drawing/2014/main" val="2650349105"/>
                    </a:ext>
                  </a:extLst>
                </a:gridCol>
                <a:gridCol w="1491096">
                  <a:extLst>
                    <a:ext uri="{9D8B030D-6E8A-4147-A177-3AD203B41FA5}">
                      <a16:colId xmlns:a16="http://schemas.microsoft.com/office/drawing/2014/main" val="959993172"/>
                    </a:ext>
                  </a:extLst>
                </a:gridCol>
                <a:gridCol w="678878">
                  <a:extLst>
                    <a:ext uri="{9D8B030D-6E8A-4147-A177-3AD203B41FA5}">
                      <a16:colId xmlns:a16="http://schemas.microsoft.com/office/drawing/2014/main" val="1112745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 for Dipole Correctors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24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Integral of the dipole field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&gt;6 (5)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200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in the corrector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&lt;12 (50)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970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T-13800PSSR1and2FLCL-166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Filed quality of corrector coils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99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T-13800PSSR1and2FLCL-167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 field good field region (diameter)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901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T-13800PSSR1and2FLCL-168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 field operating range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323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 ramp time to max. current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&lt;30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40490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0FFC5C0-7CA9-F0CE-16E0-16DD90E4E40D}"/>
              </a:ext>
            </a:extLst>
          </p:cNvPr>
          <p:cNvSpPr txBox="1"/>
          <p:nvPr/>
        </p:nvSpPr>
        <p:spPr>
          <a:xfrm>
            <a:off x="1092104" y="4692319"/>
            <a:ext cx="7110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 Neue"/>
              </a:rPr>
              <a:t>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/>
              </a:rPr>
              <a:t>The revised parameters are highlighted in red, with the previous value shown in ( ).</a:t>
            </a:r>
          </a:p>
        </p:txBody>
      </p:sp>
    </p:spTree>
    <p:extLst>
      <p:ext uri="{BB962C8B-B14F-4D97-AF65-F5344CB8AC3E}">
        <p14:creationId xmlns:p14="http://schemas.microsoft.com/office/powerpoint/2010/main" val="291880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7F3FD-9941-6F04-9466-D48420FD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Technical Requirement Specifications for 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EEBA0-F8EC-1F91-4469-F740ED7AD96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5F03BD-812C-12FA-70A4-0C8B1A1B5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18122"/>
              </p:ext>
            </p:extLst>
          </p:nvPr>
        </p:nvGraphicFramePr>
        <p:xfrm>
          <a:off x="239183" y="1022404"/>
          <a:ext cx="11854663" cy="3869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960">
                  <a:extLst>
                    <a:ext uri="{9D8B030D-6E8A-4147-A177-3AD203B41FA5}">
                      <a16:colId xmlns:a16="http://schemas.microsoft.com/office/drawing/2014/main" val="1371551541"/>
                    </a:ext>
                  </a:extLst>
                </a:gridCol>
                <a:gridCol w="8618703">
                  <a:extLst>
                    <a:ext uri="{9D8B030D-6E8A-4147-A177-3AD203B41FA5}">
                      <a16:colId xmlns:a16="http://schemas.microsoft.com/office/drawing/2014/main" val="842696328"/>
                    </a:ext>
                  </a:extLst>
                </a:gridCol>
              </a:tblGrid>
              <a:tr h="3336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74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T-13800PSSR1and2FLCL-105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main coils and the bucking coils of each lens shall be in series and in the same electrical circuit (one set of current leads).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13963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T-13800PSSR1and2FLCL-106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Each corrector coil in each lens shall have its own separate electrical circuit, thus current leads set.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42957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T-13800PSSR1and2FLCL-107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 the coils in the focusing lens shall be protected in case of a quench. Design of the coils and the quench protection system shall ensure that the temperature in any coil does not exceed 100 K.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63474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T-13800PSSR1and2FLCL-108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 coils of each focusing lens shall be equipped with voltage taps to assure magnet safety during quenching. An appropriate detection scheme shall be developed.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9081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T-13800PSSR1and2FLCL-109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When the focusing lenses are powered, the field should be less than 10 G at the outer surfaces of the adjacent cavity, or an imaginary circle which is centered on the beamline axis, having a diameter of 0.70m, 0.42m distance from the center of the magnet. 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6591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T-13800PSSR1and2FLCL-115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beampipe aperture shall be 40 mm.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169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T-13800PSSR1and2FLCL-119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Insulation material with appropriate thickness must be used to form the ground and interlayer insulation. The insulation voltage requirements must be generated using results of a quench analysis of a chosen quench protection scheme. 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6341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F0EFF3-E636-903A-19B0-25C2E8700F88}"/>
              </a:ext>
            </a:extLst>
          </p:cNvPr>
          <p:cNvSpPr txBox="1"/>
          <p:nvPr/>
        </p:nvSpPr>
        <p:spPr>
          <a:xfrm>
            <a:off x="239183" y="4891769"/>
            <a:ext cx="11338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document is available on indico page.</a:t>
            </a:r>
          </a:p>
        </p:txBody>
      </p:sp>
    </p:spTree>
    <p:extLst>
      <p:ext uri="{BB962C8B-B14F-4D97-AF65-F5344CB8AC3E}">
        <p14:creationId xmlns:p14="http://schemas.microsoft.com/office/powerpoint/2010/main" val="1755663501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990B351F44B45B6EFCEEA90A1904F" ma:contentTypeVersion="20" ma:contentTypeDescription="Create a new document." ma:contentTypeScope="" ma:versionID="21eed47c82cf76ee5196fe4924fbadf7">
  <xsd:schema xmlns:xsd="http://www.w3.org/2001/XMLSchema" xmlns:xs="http://www.w3.org/2001/XMLSchema" xmlns:p="http://schemas.microsoft.com/office/2006/metadata/properties" xmlns:ns1="http://schemas.microsoft.com/sharepoint/v3" xmlns:ns2="6aa0dec3-50e4-4fdd-85a6-36fdae68bb6a" xmlns:ns3="6af097bf-c6cc-4829-adcd-4351e0b3f2c1" targetNamespace="http://schemas.microsoft.com/office/2006/metadata/properties" ma:root="true" ma:fieldsID="f2a66193d1014a02c354a7f1093b494a" ns1:_="" ns2:_="" ns3:_="">
    <xsd:import namespace="http://schemas.microsoft.com/sharepoint/v3"/>
    <xsd:import namespace="6aa0dec3-50e4-4fdd-85a6-36fdae68bb6a"/>
    <xsd:import namespace="6af097bf-c6cc-4829-adcd-4351e0b3f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0dec3-50e4-4fdd-85a6-36fdae68bb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097bf-c6cc-4829-adcd-4351e0b3f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2cdc2a-447d-465a-93b4-8783a73d580f}" ma:internalName="TaxCatchAll" ma:showField="CatchAllData" ma:web="6af097bf-c6cc-4829-adcd-4351e0b3f2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aa0dec3-50e4-4fdd-85a6-36fdae68bb6a">
      <Terms xmlns="http://schemas.microsoft.com/office/infopath/2007/PartnerControls"/>
    </lcf76f155ced4ddcb4097134ff3c332f>
    <TaxCatchAll xmlns="6af097bf-c6cc-4829-adcd-4351e0b3f2c1" xsi:nil="true"/>
  </documentManagement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6C9C9-609F-4672-A11E-D48498DCA3F8}">
  <ds:schemaRefs>
    <ds:schemaRef ds:uri="6aa0dec3-50e4-4fdd-85a6-36fdae68bb6a"/>
    <ds:schemaRef ds:uri="6af097bf-c6cc-4829-adcd-4351e0b3f2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purl.org/dc/elements/1.1/"/>
    <ds:schemaRef ds:uri="http://schemas.microsoft.com/office/2006/metadata/properties"/>
    <ds:schemaRef ds:uri="6aa0dec3-50e4-4fdd-85a6-36fdae68bb6a"/>
    <ds:schemaRef ds:uri="http://schemas.microsoft.com/sharepoint/v3"/>
    <ds:schemaRef ds:uri="http://purl.org/dc/terms/"/>
    <ds:schemaRef ds:uri="6af097bf-c6cc-4829-adcd-4351e0b3f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19952</TotalTime>
  <Words>862</Words>
  <Application>Microsoft Office PowerPoint</Application>
  <PresentationFormat>Widescreen</PresentationFormat>
  <Paragraphs>203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Helvetica Neue</vt:lpstr>
      <vt:lpstr>Arial</vt:lpstr>
      <vt:lpstr>Calibri</vt:lpstr>
      <vt:lpstr>Cambria Math</vt:lpstr>
      <vt:lpstr>Helvetica</vt:lpstr>
      <vt:lpstr>Times New Roman</vt:lpstr>
      <vt:lpstr>1_Fermilab_PPT_090915</vt:lpstr>
      <vt:lpstr>2_Fermilab_PPT_090915</vt:lpstr>
      <vt:lpstr>PowerPoint Presentation</vt:lpstr>
      <vt:lpstr>PIP-II SSR Solenoids</vt:lpstr>
      <vt:lpstr>Organization </vt:lpstr>
      <vt:lpstr>Plan for 2025</vt:lpstr>
      <vt:lpstr>Plan for 2025</vt:lpstr>
      <vt:lpstr>Updated Physics Requirement Document (PRD)</vt:lpstr>
      <vt:lpstr>Updated Technical Requirement Specifications (TRS)</vt:lpstr>
      <vt:lpstr>Other Technical Requirement Specifications for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Miao M Yu</cp:lastModifiedBy>
  <cp:revision>461</cp:revision>
  <cp:lastPrinted>2023-09-29T19:04:09Z</cp:lastPrinted>
  <dcterms:created xsi:type="dcterms:W3CDTF">2019-12-16T19:54:36Z</dcterms:created>
  <dcterms:modified xsi:type="dcterms:W3CDTF">2025-01-10T20:19:21Z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0x0101008F2990B351F44B45B6EFCEEA90A1904F</vt:lpwstr>
  </property>
  <property fmtid="{D5CDD505-2E9C-101B-9397-08002B2CF9AE}" pid="3" name="MediaServiceImageTags">
    <vt:lpwstr/>
  </property>
</Properties>
</file>