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44"/>
  </p:notesMasterIdLst>
  <p:sldIdLst>
    <p:sldId id="256" r:id="rId2"/>
    <p:sldId id="344" r:id="rId3"/>
    <p:sldId id="387" r:id="rId4"/>
    <p:sldId id="355" r:id="rId5"/>
    <p:sldId id="402" r:id="rId6"/>
    <p:sldId id="413" r:id="rId7"/>
    <p:sldId id="427" r:id="rId8"/>
    <p:sldId id="428" r:id="rId9"/>
    <p:sldId id="419" r:id="rId10"/>
    <p:sldId id="370" r:id="rId11"/>
    <p:sldId id="371" r:id="rId12"/>
    <p:sldId id="372" r:id="rId13"/>
    <p:sldId id="392" r:id="rId14"/>
    <p:sldId id="384" r:id="rId15"/>
    <p:sldId id="385" r:id="rId16"/>
    <p:sldId id="396" r:id="rId17"/>
    <p:sldId id="399" r:id="rId18"/>
    <p:sldId id="400" r:id="rId19"/>
    <p:sldId id="422" r:id="rId20"/>
    <p:sldId id="434" r:id="rId21"/>
    <p:sldId id="426" r:id="rId22"/>
    <p:sldId id="361" r:id="rId23"/>
    <p:sldId id="416" r:id="rId24"/>
    <p:sldId id="369" r:id="rId25"/>
    <p:sldId id="418" r:id="rId26"/>
    <p:sldId id="403" r:id="rId27"/>
    <p:sldId id="380" r:id="rId28"/>
    <p:sldId id="405" r:id="rId29"/>
    <p:sldId id="408" r:id="rId30"/>
    <p:sldId id="409" r:id="rId31"/>
    <p:sldId id="375" r:id="rId32"/>
    <p:sldId id="381" r:id="rId33"/>
    <p:sldId id="420" r:id="rId34"/>
    <p:sldId id="410" r:id="rId35"/>
    <p:sldId id="411" r:id="rId36"/>
    <p:sldId id="258" r:id="rId37"/>
    <p:sldId id="440" r:id="rId38"/>
    <p:sldId id="439" r:id="rId39"/>
    <p:sldId id="435" r:id="rId40"/>
    <p:sldId id="436" r:id="rId41"/>
    <p:sldId id="437" r:id="rId42"/>
    <p:sldId id="438" r:id="rId43"/>
  </p:sldIdLst>
  <p:sldSz cx="12192000" cy="6858000"/>
  <p:notesSz cx="6797675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FF"/>
    <a:srgbClr val="66FF33"/>
    <a:srgbClr val="5FBBD1"/>
    <a:srgbClr val="33CCCC"/>
    <a:srgbClr val="1182DF"/>
    <a:srgbClr val="09168F"/>
    <a:srgbClr val="1E0C8C"/>
    <a:srgbClr val="7DC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95"/>
          </a:xfrm>
          <a:prstGeom prst="rect">
            <a:avLst/>
          </a:prstGeom>
        </p:spPr>
        <p:txBody>
          <a:bodyPr vert="horz" lIns="95589" tIns="47794" rIns="95589" bIns="477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95"/>
          </a:xfrm>
          <a:prstGeom prst="rect">
            <a:avLst/>
          </a:prstGeom>
        </p:spPr>
        <p:txBody>
          <a:bodyPr vert="horz" lIns="95589" tIns="47794" rIns="95589" bIns="47794" rtlCol="0"/>
          <a:lstStyle>
            <a:lvl1pPr algn="r">
              <a:defRPr sz="1300"/>
            </a:lvl1pPr>
          </a:lstStyle>
          <a:p>
            <a:fld id="{72F6F226-CC15-44A1-9662-65871D5B8FA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9" tIns="47794" rIns="95589" bIns="477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9486"/>
            <a:ext cx="5438140" cy="3910489"/>
          </a:xfrm>
          <a:prstGeom prst="rect">
            <a:avLst/>
          </a:prstGeom>
        </p:spPr>
        <p:txBody>
          <a:bodyPr vert="horz" lIns="95589" tIns="47794" rIns="95589" bIns="477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45659" cy="498294"/>
          </a:xfrm>
          <a:prstGeom prst="rect">
            <a:avLst/>
          </a:prstGeom>
        </p:spPr>
        <p:txBody>
          <a:bodyPr vert="horz" lIns="95589" tIns="47794" rIns="95589" bIns="477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3108"/>
            <a:ext cx="2945659" cy="498294"/>
          </a:xfrm>
          <a:prstGeom prst="rect">
            <a:avLst/>
          </a:prstGeom>
        </p:spPr>
        <p:txBody>
          <a:bodyPr vert="horz" lIns="95589" tIns="47794" rIns="95589" bIns="47794" rtlCol="0" anchor="b"/>
          <a:lstStyle>
            <a:lvl1pPr algn="r">
              <a:defRPr sz="1300"/>
            </a:lvl1pPr>
          </a:lstStyle>
          <a:p>
            <a:fld id="{92ADAFDA-84BD-4A67-B9BC-119F3191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7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DAFDA-84BD-4A67-B9BC-119F319144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3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4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7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0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12,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7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12,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12,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2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12,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12,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9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12,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FDR | Kumud Singh | Pre-production SSR lens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2BF0-65D3-4850-B570-15E183F8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.gif"/><Relationship Id="rId7" Type="http://schemas.openxmlformats.org/officeDocument/2006/relationships/image" Target="../media/image2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2" y="548640"/>
            <a:ext cx="8334103" cy="870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 bwMode="auto">
          <a:xfrm>
            <a:off x="502190" y="1692612"/>
            <a:ext cx="10867172" cy="144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base">
              <a:spcAft>
                <a:spcPct val="0"/>
              </a:spcAft>
            </a:pPr>
            <a:endParaRPr lang="en-US" sz="2800" b="1" dirty="0">
              <a:solidFill>
                <a:srgbClr val="004C97"/>
              </a:solidFill>
              <a:latin typeface="Helvetica"/>
              <a:ea typeface="ＭＳ Ｐゴシック" charset="0"/>
              <a:cs typeface="ＭＳ Ｐゴシック" charset="0"/>
            </a:endParaRPr>
          </a:p>
          <a:p>
            <a:pPr defTabSz="457200" fontAlgn="base">
              <a:spcAft>
                <a:spcPct val="0"/>
              </a:spcAft>
            </a:pPr>
            <a:endParaRPr lang="en-US" sz="2800" b="1" dirty="0">
              <a:solidFill>
                <a:srgbClr val="004C97"/>
              </a:solidFill>
              <a:latin typeface="Helvetica"/>
              <a:ea typeface="ＭＳ Ｐゴシック" charset="0"/>
              <a:cs typeface="ＭＳ Ｐゴシック" charset="0"/>
            </a:endParaRPr>
          </a:p>
          <a:p>
            <a:pPr defTabSz="457200" fontAlgn="base">
              <a:spcAft>
                <a:spcPct val="0"/>
              </a:spcAft>
            </a:pPr>
            <a:r>
              <a:rPr lang="en-US" sz="4400" b="1" dirty="0">
                <a:solidFill>
                  <a:srgbClr val="004C97"/>
                </a:solidFill>
                <a:latin typeface="Footlight MT Light" pitchFamily="18" charset="0"/>
                <a:ea typeface="ＭＳ Ｐゴシック" charset="0"/>
                <a:cs typeface="Helvetica" panose="020B0604020202020204" pitchFamily="34" charset="0"/>
              </a:rPr>
              <a:t>ELECTROMAGNETIC DESIGN</a:t>
            </a:r>
          </a:p>
          <a:p>
            <a:pPr defTabSz="457200" fontAlgn="base">
              <a:spcAft>
                <a:spcPct val="0"/>
              </a:spcAft>
            </a:pPr>
            <a:endParaRPr lang="en-US" sz="3200" b="1" dirty="0">
              <a:solidFill>
                <a:srgbClr val="004C97"/>
              </a:solidFill>
              <a:latin typeface="Footlight MT Light" pitchFamily="18" charset="0"/>
              <a:ea typeface="ＭＳ Ｐゴシック" charset="0"/>
              <a:cs typeface="Helvetica" panose="020B0604020202020204" pitchFamily="34" charset="0"/>
            </a:endParaRPr>
          </a:p>
          <a:p>
            <a:pPr defTabSz="457200" fontAlgn="base">
              <a:spcAft>
                <a:spcPct val="0"/>
              </a:spcAft>
            </a:pPr>
            <a:r>
              <a:rPr lang="en-US" sz="3200" b="1" dirty="0">
                <a:solidFill>
                  <a:srgbClr val="FF00FF"/>
                </a:solidFill>
                <a:latin typeface="Footlight MT Light" pitchFamily="18" charset="0"/>
                <a:ea typeface="ＭＳ Ｐゴシック" charset="0"/>
                <a:cs typeface="Helvetica" panose="020B0604020202020204" pitchFamily="34" charset="0"/>
              </a:rPr>
              <a:t>CONDUCTION COOLED SSR MAGNET ASSEMBLY FOR PIP-II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386876" y="3362863"/>
            <a:ext cx="11558330" cy="196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B050"/>
                </a:solidFill>
                <a:latin typeface="Footlight MT Light" pitchFamily="18" charset="0"/>
                <a:ea typeface="ＭＳ Ｐゴシック" charset="0"/>
                <a:cs typeface="ＭＳ Ｐゴシック" charset="0"/>
              </a:rPr>
              <a:t>Electromagnetic Applications &amp; Instrumentation Division,</a:t>
            </a: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B050"/>
                </a:solidFill>
                <a:latin typeface="Footlight MT Light" pitchFamily="18" charset="0"/>
                <a:ea typeface="ＭＳ Ｐゴシック" charset="0"/>
                <a:cs typeface="ＭＳ Ｐゴシック" charset="0"/>
              </a:rPr>
              <a:t>Bhabha Atomic Research Centre</a:t>
            </a: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B050"/>
                </a:solidFill>
                <a:latin typeface="Footlight MT Light" pitchFamily="18" charset="0"/>
                <a:ea typeface="ＭＳ Ｐゴシック" charset="0"/>
                <a:cs typeface="ＭＳ Ｐゴシック" charset="0"/>
              </a:rPr>
              <a:t>Department of Atomic Energy (DAE), India</a:t>
            </a: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endParaRPr lang="en-US" sz="1800" b="1" dirty="0">
              <a:solidFill>
                <a:srgbClr val="00B050"/>
              </a:solidFill>
              <a:latin typeface="Footlight MT Light" pitchFamily="18" charset="0"/>
              <a:ea typeface="ＭＳ Ｐゴシック" charset="0"/>
              <a:cs typeface="ＭＳ Ｐゴシック" charset="0"/>
            </a:endParaRPr>
          </a:p>
          <a:p>
            <a:pPr algn="r"/>
            <a:endParaRPr lang="en-US" dirty="0">
              <a:latin typeface="Helvetica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967" y="6335486"/>
            <a:ext cx="9596845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AE Plans To Set Up Nuclear Energy Centre In Haryana | Top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811" y="5919754"/>
            <a:ext cx="672943" cy="6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10659291" y="5922442"/>
            <a:ext cx="71007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30480"/>
            <a:ext cx="12192000" cy="1091617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5" descr="http://www.barconlineexam.in/engineer/images/logo_new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998"/>
          <a:stretch/>
        </p:blipFill>
        <p:spPr bwMode="auto">
          <a:xfrm>
            <a:off x="5648412" y="0"/>
            <a:ext cx="1127169" cy="101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67" y="4491169"/>
            <a:ext cx="16089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Team members:</a:t>
            </a:r>
          </a:p>
          <a:p>
            <a:pPr algn="r"/>
            <a:r>
              <a:rPr lang="en-US" sz="1200" i="1" dirty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Kumud Singh</a:t>
            </a:r>
          </a:p>
          <a:p>
            <a:pPr algn="r"/>
            <a:r>
              <a:rPr lang="en-US" sz="1200" i="1" dirty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Janvin Itteera</a:t>
            </a:r>
          </a:p>
          <a:p>
            <a:pPr algn="r"/>
            <a:r>
              <a:rPr lang="en-US" sz="1200" i="1" dirty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Mahima</a:t>
            </a:r>
          </a:p>
          <a:p>
            <a:pPr algn="r"/>
            <a:r>
              <a:rPr lang="en-US" sz="1200" i="1" dirty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Vikas Tiwari</a:t>
            </a:r>
          </a:p>
          <a:p>
            <a:pPr algn="r"/>
            <a:r>
              <a:rPr lang="en-US" sz="1200" i="1" dirty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Himanshu Bisht</a:t>
            </a:r>
          </a:p>
          <a:p>
            <a:pPr algn="r"/>
            <a:r>
              <a:rPr lang="en-US" sz="1200" i="1" dirty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 </a:t>
            </a:r>
            <a:r>
              <a:rPr lang="en-US" sz="1200" i="1" dirty="0" err="1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</a:t>
            </a:r>
            <a:r>
              <a:rPr lang="en-US" sz="1200" i="1" dirty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Singh</a:t>
            </a:r>
          </a:p>
          <a:p>
            <a:pPr algn="r"/>
            <a:r>
              <a:rPr lang="en-US" sz="1200" i="1" dirty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 K Jalan</a:t>
            </a:r>
          </a:p>
          <a:p>
            <a:pPr algn="r"/>
            <a:r>
              <a:rPr lang="en-US" sz="1200" i="1" dirty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Sanjay Howal</a:t>
            </a:r>
            <a:endParaRPr lang="en-GB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1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8451" r="33728" b="6888"/>
          <a:stretch/>
        </p:blipFill>
        <p:spPr bwMode="auto">
          <a:xfrm>
            <a:off x="7395638" y="760454"/>
            <a:ext cx="3301589" cy="2469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997085" y="64290"/>
            <a:ext cx="10855282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Electromagnetic Design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67042"/>
              </p:ext>
            </p:extLst>
          </p:nvPr>
        </p:nvGraphicFramePr>
        <p:xfrm>
          <a:off x="224038" y="830002"/>
          <a:ext cx="6491370" cy="2593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3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Sr. no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Parameter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evetica"/>
                        </a:rPr>
                        <a:t>Value</a:t>
                      </a:r>
                      <a:endParaRPr lang="en-GB" sz="120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evetica"/>
                        </a:rPr>
                        <a:t>Unit</a:t>
                      </a:r>
                      <a:endParaRPr lang="en-GB" sz="120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evetica"/>
                        </a:rPr>
                        <a:t>1.</a:t>
                      </a:r>
                      <a:endParaRPr lang="en-GB" sz="120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Length of solenoid coils in the lens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140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evetica"/>
                        </a:rPr>
                        <a:t>mm</a:t>
                      </a:r>
                      <a:endParaRPr lang="en-GB" sz="120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evetica"/>
                        </a:rPr>
                        <a:t>2.</a:t>
                      </a:r>
                      <a:endParaRPr lang="en-GB" sz="120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Main coil inner radius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38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evetica"/>
                        </a:rPr>
                        <a:t>mm</a:t>
                      </a:r>
                      <a:endParaRPr lang="en-GB" sz="120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evetica"/>
                        </a:rPr>
                        <a:t>3.</a:t>
                      </a:r>
                      <a:endParaRPr lang="en-GB" sz="120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Main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coil</a:t>
                      </a:r>
                      <a:r>
                        <a:rPr lang="en-US" sz="1400" dirty="0">
                          <a:effectLst/>
                          <a:latin typeface="Helevetica"/>
                        </a:rPr>
                        <a:t> outer radius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75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evetica"/>
                        </a:rPr>
                        <a:t>mm</a:t>
                      </a:r>
                      <a:endParaRPr lang="en-GB" sz="120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evetica"/>
                        </a:rPr>
                        <a:t>4.</a:t>
                      </a:r>
                      <a:endParaRPr lang="en-GB" sz="120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Strand diameter bare (with insulation)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0.5(0.54)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evetica"/>
                        </a:rPr>
                        <a:t>mm</a:t>
                      </a:r>
                      <a:endParaRPr lang="en-GB" sz="120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evetica"/>
                        </a:rPr>
                        <a:t>5.</a:t>
                      </a:r>
                      <a:endParaRPr lang="en-GB" sz="120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Winding fill factor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0.8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 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4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6.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Number of turns in the main coil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~14089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Helevetica"/>
                        </a:rPr>
                        <a:t> </a:t>
                      </a:r>
                      <a:endParaRPr lang="en-GB" sz="1200" dirty="0">
                        <a:effectLst/>
                        <a:latin typeface="Helevetica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07381"/>
              </p:ext>
            </p:extLst>
          </p:nvPr>
        </p:nvGraphicFramePr>
        <p:xfrm>
          <a:off x="219863" y="3617176"/>
          <a:ext cx="6493030" cy="2486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7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Sr. no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Parameter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Value</a:t>
                      </a:r>
                      <a:endParaRPr lang="en-GB" sz="1400" b="1" kern="1200">
                        <a:solidFill>
                          <a:schemeClr val="lt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Unit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1.</a:t>
                      </a:r>
                      <a:endParaRPr lang="en-GB" sz="1400" b="1" kern="1200">
                        <a:solidFill>
                          <a:schemeClr val="lt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Length of Bucking Coils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64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mm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2.</a:t>
                      </a:r>
                      <a:endParaRPr lang="en-GB" sz="1400" b="1" kern="1200">
                        <a:solidFill>
                          <a:schemeClr val="lt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Bucking coil inner radius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100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mm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3.</a:t>
                      </a:r>
                      <a:endParaRPr lang="en-GB" sz="1400" b="1" kern="1200">
                        <a:solidFill>
                          <a:schemeClr val="lt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Bucking Coil outer radius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112.5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mm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4.</a:t>
                      </a:r>
                      <a:endParaRPr lang="en-GB" sz="1400" b="1" kern="1200">
                        <a:solidFill>
                          <a:schemeClr val="lt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Strand diameter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0.5(0.54)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mm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5.</a:t>
                      </a:r>
                      <a:endParaRPr lang="en-GB" sz="1400" b="1" kern="1200">
                        <a:solidFill>
                          <a:schemeClr val="lt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Bucking Coil Z location*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38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mm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6.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Winding fill factor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0.8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 </a:t>
                      </a:r>
                      <a:endParaRPr lang="en-GB" sz="1400" kern="120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8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7.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Number of turns in the Bucking coil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~2171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Helevetica"/>
                          <a:ea typeface="+mn-ea"/>
                          <a:cs typeface="+mn-cs"/>
                        </a:rPr>
                        <a:t> 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Helevetica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07617" y="3310459"/>
                <a:ext cx="4796361" cy="957442"/>
              </a:xfrm>
              <a:prstGeom prst="rect">
                <a:avLst/>
              </a:prstGeom>
              <a:ln w="28575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b="1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Helvetica" pitchFamily="34" charset="0"/>
                    <a:cs typeface="Helvetica" pitchFamily="34" charset="0"/>
                  </a:rPr>
                  <a:t>Objective function :</a:t>
                </a:r>
              </a:p>
              <a:p>
                <a:pPr algn="just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solidFill>
                              <a:srgbClr val="003087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sz="1600" i="1" smtClean="0">
                                <a:solidFill>
                                  <a:srgbClr val="0030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rgbClr val="003087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3087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00308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sz="1600" b="0" i="1" smtClean="0">
                        <a:solidFill>
                          <a:srgbClr val="003087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1600" b="0" i="1" smtClean="0">
                        <a:solidFill>
                          <a:srgbClr val="003087"/>
                        </a:solidFill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sz="1600" b="0" i="1" smtClean="0">
                        <a:solidFill>
                          <a:srgbClr val="003087"/>
                        </a:solidFill>
                        <a:latin typeface="Cambria Math" panose="02040503050406030204" pitchFamily="18" charset="0"/>
                      </a:rPr>
                      <m:t> ≥</m:t>
                    </m:r>
                  </m:oMath>
                </a14:m>
                <a:r>
                  <a:rPr lang="en-US" sz="1600" dirty="0">
                    <a:solidFill>
                      <a:srgbClr val="003087"/>
                    </a:solidFill>
                    <a:latin typeface="Helvetica" pitchFamily="34" charset="0"/>
                    <a:cs typeface="Helvetica" pitchFamily="34" charset="0"/>
                  </a:rPr>
                  <a:t> 4.5 T</a:t>
                </a:r>
                <a:r>
                  <a:rPr lang="en-US" sz="1600" baseline="30000" dirty="0">
                    <a:solidFill>
                      <a:srgbClr val="003087"/>
                    </a:solidFill>
                    <a:latin typeface="Helvetica" pitchFamily="34" charset="0"/>
                    <a:cs typeface="Helvetica" pitchFamily="34" charset="0"/>
                  </a:rPr>
                  <a:t>2</a:t>
                </a:r>
                <a:r>
                  <a:rPr lang="en-US" sz="1600" dirty="0">
                    <a:solidFill>
                      <a:srgbClr val="003087"/>
                    </a:solidFill>
                    <a:latin typeface="Helvetica" pitchFamily="34" charset="0"/>
                    <a:cs typeface="Helvetica" pitchFamily="34" charset="0"/>
                  </a:rPr>
                  <a:t>m</a:t>
                </a:r>
              </a:p>
              <a:p>
                <a:pPr algn="just"/>
                <a:r>
                  <a:rPr lang="en-US" sz="1600" dirty="0">
                    <a:solidFill>
                      <a:srgbClr val="003087"/>
                    </a:solidFill>
                    <a:latin typeface="Helvetica" pitchFamily="34" charset="0"/>
                    <a:cs typeface="Helvetica" pitchFamily="34" charset="0"/>
                  </a:rPr>
                  <a:t>Minimize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ctrlPr>
                          <a:rPr lang="en-US" sz="1600" i="1" smtClean="0">
                            <a:solidFill>
                              <a:srgbClr val="003087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sz="1600" b="0" i="1" smtClean="0">
                            <a:solidFill>
                              <a:srgbClr val="003087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b="0" i="1" smtClean="0">
                            <a:solidFill>
                              <a:srgbClr val="003087"/>
                            </a:solidFill>
                            <a:latin typeface="Cambria Math" panose="02040503050406030204" pitchFamily="18" charset="0"/>
                          </a:rPr>
                          <m:t>=0.3</m:t>
                        </m:r>
                      </m:sup>
                      <m:e>
                        <m:r>
                          <a:rPr lang="en-US" sz="1600" b="0" i="1" smtClean="0">
                            <a:solidFill>
                              <a:srgbClr val="003087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solidFill>
                              <a:srgbClr val="003087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solidFill>
                              <a:srgbClr val="003087"/>
                            </a:solidFill>
                            <a:latin typeface="Cambria Math" panose="02040503050406030204" pitchFamily="18" charset="0"/>
                          </a:rPr>
                          <m:t>𝑑𝑙</m:t>
                        </m:r>
                        <m:r>
                          <a:rPr lang="en-US" sz="1600" b="0" i="1" smtClean="0">
                            <a:solidFill>
                              <a:srgbClr val="00308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1600" dirty="0">
                    <a:solidFill>
                      <a:srgbClr val="003087"/>
                    </a:solidFill>
                    <a:latin typeface="Helvetica" pitchFamily="34" charset="0"/>
                    <a:cs typeface="Helvetica" pitchFamily="34" charset="0"/>
                  </a:rPr>
                  <a:t> at z= 0.42m cavity location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617" y="3310459"/>
                <a:ext cx="4796361" cy="9574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395639" y="5220305"/>
            <a:ext cx="4796361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Optimization Parameters:</a:t>
            </a:r>
          </a:p>
          <a:p>
            <a:pPr algn="just"/>
            <a:r>
              <a:rPr lang="en-US" sz="1600" dirty="0" err="1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N</a:t>
            </a:r>
            <a:r>
              <a:rPr lang="en-US" sz="1600" baseline="-25000" dirty="0" err="1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main</a:t>
            </a:r>
            <a:r>
              <a:rPr lang="en-US" sz="1600" dirty="0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, OR </a:t>
            </a:r>
            <a:r>
              <a:rPr lang="en-US" sz="1600" baseline="-25000" dirty="0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main, </a:t>
            </a:r>
            <a:r>
              <a:rPr lang="en-US" sz="1600" dirty="0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IR </a:t>
            </a:r>
            <a:r>
              <a:rPr lang="en-US" sz="1600" baseline="-25000" dirty="0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main , </a:t>
            </a:r>
            <a:r>
              <a:rPr lang="en-US" sz="1600" dirty="0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IR </a:t>
            </a:r>
            <a:r>
              <a:rPr lang="en-US" sz="1600" baseline="-25000" dirty="0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BC ,</a:t>
            </a:r>
            <a:r>
              <a:rPr lang="en-US" sz="1600" dirty="0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 OR </a:t>
            </a:r>
            <a:r>
              <a:rPr lang="en-US" sz="1600" baseline="-25000" dirty="0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BC </a:t>
            </a:r>
            <a:r>
              <a:rPr lang="en-US" sz="1600" dirty="0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L </a:t>
            </a:r>
            <a:r>
              <a:rPr lang="en-US" sz="1600" baseline="-25000" dirty="0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BC  </a:t>
            </a:r>
            <a:r>
              <a:rPr lang="en-US" sz="1600" dirty="0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, Z </a:t>
            </a:r>
            <a:r>
              <a:rPr lang="en-US" sz="1600" baseline="-25000" dirty="0">
                <a:solidFill>
                  <a:srgbClr val="003087"/>
                </a:solidFill>
                <a:latin typeface="Helvetica" pitchFamily="34" charset="0"/>
                <a:cs typeface="Helvetica" pitchFamily="34" charset="0"/>
              </a:rPr>
              <a:t>center-BC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05973" y="4352771"/>
                <a:ext cx="4796361" cy="584775"/>
              </a:xfrm>
              <a:prstGeom prst="rect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b="1" dirty="0">
                    <a:solidFill>
                      <a:srgbClr val="C00000"/>
                    </a:solidFill>
                    <a:latin typeface="Helvetica" pitchFamily="34" charset="0"/>
                    <a:cs typeface="Helvetica" pitchFamily="34" charset="0"/>
                  </a:rPr>
                  <a:t>Constraints: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4C97"/>
                        </a:solidFill>
                        <a:latin typeface="Cambria Math"/>
                      </a:rPr>
                      <m:t>𝐸</m:t>
                    </m:r>
                    <m:r>
                      <a:rPr lang="en-US" sz="1600" b="0" i="1" smtClean="0">
                        <a:solidFill>
                          <a:srgbClr val="004C97"/>
                        </a:solidFill>
                        <a:latin typeface="Cambria Math"/>
                      </a:rPr>
                      <m:t>𝑓𝑓𝑒𝑐𝑡𝑖𝑣𝑒</m:t>
                    </m:r>
                    <m:r>
                      <a:rPr lang="en-US" sz="1600" b="0" i="1" smtClean="0">
                        <a:solidFill>
                          <a:srgbClr val="004C97"/>
                        </a:solidFill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004C97"/>
                        </a:solidFill>
                        <a:latin typeface="Cambria Math"/>
                      </a:rPr>
                      <m:t>𝑙𝑒𝑛𝑔𝑡h</m:t>
                    </m:r>
                    <m:r>
                      <a:rPr lang="en-US" sz="1600" b="0" i="1" smtClean="0">
                        <a:solidFill>
                          <a:srgbClr val="004C97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4C97"/>
                    </a:solidFill>
                    <a:latin typeface="Helvetica" pitchFamily="34" charset="0"/>
                    <a:cs typeface="Helvetica" pitchFamily="34" charset="0"/>
                  </a:rPr>
                  <a:t>≤ 185 cm +/- 30mm ; I </a:t>
                </a:r>
                <a:r>
                  <a:rPr lang="en-US" sz="1600" baseline="-25000" dirty="0">
                    <a:solidFill>
                      <a:srgbClr val="004C97"/>
                    </a:solidFill>
                    <a:latin typeface="Helvetica" pitchFamily="34" charset="0"/>
                    <a:cs typeface="Helvetica" pitchFamily="34" charset="0"/>
                  </a:rPr>
                  <a:t>exc  </a:t>
                </a:r>
                <a:r>
                  <a:rPr lang="en-US" sz="1600" dirty="0">
                    <a:solidFill>
                      <a:srgbClr val="004C97"/>
                    </a:solidFill>
                    <a:latin typeface="Helvetica" pitchFamily="34" charset="0"/>
                    <a:cs typeface="Helvetica" pitchFamily="34" charset="0"/>
                  </a:rPr>
                  <a:t>&lt; 90A</a:t>
                </a:r>
                <a:endParaRPr lang="en-US" sz="1600" baseline="-25000" dirty="0">
                  <a:solidFill>
                    <a:srgbClr val="004C97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973" y="4352771"/>
                <a:ext cx="4796361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506" t="-990" b="-8911"/>
                </a:stretch>
              </a:blipFill>
              <a:ln w="28575"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8165E-1C94-40A3-B3F2-3825C63B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6C883-5933-4E3F-A309-8C255641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10</a:t>
            </a:fld>
            <a:endParaRPr lang="en-US"/>
          </a:p>
        </p:txBody>
      </p:sp>
      <p:sp>
        <p:nvSpPr>
          <p:cNvPr id="17" name="Date Placeholder 7">
            <a:extLst>
              <a:ext uri="{FF2B5EF4-FFF2-40B4-BE49-F238E27FC236}">
                <a16:creationId xmlns:a16="http://schemas.microsoft.com/office/drawing/2014/main" id="{537C9D57-EFCF-46FF-A65B-78CE7352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305375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64" y="895474"/>
            <a:ext cx="10058400" cy="4786576"/>
          </a:xfrm>
          <a:prstGeom prst="rect">
            <a:avLst/>
          </a:prstGeom>
        </p:spPr>
      </p:pic>
      <p:sp>
        <p:nvSpPr>
          <p:cNvPr id="35" name="Title 2"/>
          <p:cNvSpPr txBox="1">
            <a:spLocks/>
          </p:cNvSpPr>
          <p:nvPr/>
        </p:nvSpPr>
        <p:spPr>
          <a:xfrm>
            <a:off x="938719" y="100097"/>
            <a:ext cx="10913647" cy="57015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 flipV="1">
            <a:off x="269967" y="6308030"/>
            <a:ext cx="11332753" cy="2745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705977" y="6308030"/>
            <a:ext cx="4731774" cy="402623"/>
          </a:xfrm>
        </p:spPr>
        <p:txBody>
          <a:bodyPr/>
          <a:lstStyle/>
          <a:p>
            <a:r>
              <a:rPr lang="en-US" dirty="0"/>
              <a:t>FDR | Kumud Singh | Pre-production SSR lens 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829282" y="82495"/>
            <a:ext cx="11132520" cy="56314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Electromagnetic Design… continued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107377" y="59386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B</a:t>
            </a:r>
            <a:r>
              <a:rPr lang="en-GB" b="1" i="1" baseline="-25000" dirty="0">
                <a:solidFill>
                  <a:srgbClr val="00B050"/>
                </a:solidFill>
              </a:rPr>
              <a:t>mod</a:t>
            </a:r>
            <a:r>
              <a:rPr lang="en-GB" b="1" i="1" dirty="0">
                <a:solidFill>
                  <a:srgbClr val="00B050"/>
                </a:solidFill>
              </a:rPr>
              <a:t> field vs axial distance plot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DBAE7-434A-4D86-8DE0-E1ED42D4FCE7}"/>
              </a:ext>
            </a:extLst>
          </p:cNvPr>
          <p:cNvSpPr txBox="1"/>
          <p:nvPr/>
        </p:nvSpPr>
        <p:spPr>
          <a:xfrm>
            <a:off x="7660640" y="1365197"/>
            <a:ext cx="3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solidFill>
                  <a:srgbClr val="FF0000"/>
                </a:solidFill>
                <a:latin typeface="Helevetica"/>
              </a:rPr>
              <a:t>Main Coil Powered 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2975B-D495-4EAF-BDA6-C3073E8457A0}"/>
              </a:ext>
            </a:extLst>
          </p:cNvPr>
          <p:cNvSpPr txBox="1"/>
          <p:nvPr/>
        </p:nvSpPr>
        <p:spPr>
          <a:xfrm>
            <a:off x="5442841" y="3589542"/>
            <a:ext cx="3932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latin typeface="Helevetica"/>
              </a:rPr>
              <a:t>Main Coil Powered along with active shielding coil</a:t>
            </a:r>
          </a:p>
        </p:txBody>
      </p:sp>
      <p:pic>
        <p:nvPicPr>
          <p:cNvPr id="14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E589B-F28F-4D3A-9362-758984F6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11</a:t>
            </a:fld>
            <a:endParaRPr lang="en-US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E25947FB-0CC8-456D-9003-09525A7E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69238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8"/>
          <a:stretch/>
        </p:blipFill>
        <p:spPr>
          <a:xfrm>
            <a:off x="133611" y="1015977"/>
            <a:ext cx="4334005" cy="4310376"/>
          </a:xfrm>
          <a:prstGeom prst="rect">
            <a:avLst/>
          </a:prstGeom>
        </p:spPr>
      </p:pic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58240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875489" y="64290"/>
            <a:ext cx="10976878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Electromagnetic design </a:t>
            </a:r>
            <a:r>
              <a:rPr lang="en-US" sz="2800" dirty="0"/>
              <a:t>… </a:t>
            </a:r>
            <a:r>
              <a:rPr lang="en-US" dirty="0"/>
              <a:t>continued</a:t>
            </a:r>
          </a:p>
        </p:txBody>
      </p:sp>
      <p:sp>
        <p:nvSpPr>
          <p:cNvPr id="3" name="Rectangle 2"/>
          <p:cNvSpPr/>
          <p:nvPr/>
        </p:nvSpPr>
        <p:spPr>
          <a:xfrm>
            <a:off x="85105" y="5273423"/>
            <a:ext cx="4983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Zonal plot of Magnetic field at the magnet center (field homogeneity 1.1% @ r=18 mm)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318" y="5596588"/>
            <a:ext cx="6947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B field plot and B</a:t>
            </a:r>
            <a:r>
              <a:rPr lang="en-GB" b="1" i="1" baseline="30000" dirty="0">
                <a:solidFill>
                  <a:srgbClr val="00B050"/>
                </a:solidFill>
              </a:rPr>
              <a:t>2</a:t>
            </a:r>
            <a:r>
              <a:rPr lang="en-GB" b="1" i="1" dirty="0">
                <a:solidFill>
                  <a:srgbClr val="00B050"/>
                </a:solidFill>
              </a:rPr>
              <a:t> Plot along the axial length</a:t>
            </a:r>
          </a:p>
          <a:p>
            <a:pPr algn="ctr"/>
            <a:r>
              <a:rPr lang="en-GB" b="1" i="1" dirty="0">
                <a:solidFill>
                  <a:srgbClr val="00B050"/>
                </a:solidFill>
              </a:rPr>
              <a:t> (Focusing strength of 4.57 T</a:t>
            </a:r>
            <a:r>
              <a:rPr lang="en-GB" b="1" i="1" baseline="30000" dirty="0">
                <a:solidFill>
                  <a:srgbClr val="00B050"/>
                </a:solidFill>
              </a:rPr>
              <a:t>2</a:t>
            </a:r>
            <a:r>
              <a:rPr lang="en-GB" b="1" i="1" dirty="0">
                <a:solidFill>
                  <a:srgbClr val="00B050"/>
                </a:solidFill>
              </a:rPr>
              <a:t>m)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837" y="706029"/>
            <a:ext cx="532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182DF"/>
                </a:solidFill>
                <a:latin typeface="Helevetica"/>
              </a:rPr>
              <a:t>Focusing strength req.          : 4.5  T</a:t>
            </a:r>
            <a:r>
              <a:rPr lang="en-US" sz="1600" b="1" baseline="30000" dirty="0">
                <a:solidFill>
                  <a:srgbClr val="1182DF"/>
                </a:solidFill>
                <a:latin typeface="Helevetica"/>
              </a:rPr>
              <a:t>2</a:t>
            </a:r>
            <a:r>
              <a:rPr lang="en-US" sz="1600" b="1" dirty="0">
                <a:solidFill>
                  <a:srgbClr val="1182DF"/>
                </a:solidFill>
                <a:latin typeface="Helevetica"/>
              </a:rPr>
              <a:t>m </a:t>
            </a:r>
          </a:p>
          <a:p>
            <a:r>
              <a:rPr lang="en-US" sz="1600" b="1" dirty="0">
                <a:solidFill>
                  <a:srgbClr val="1182DF"/>
                </a:solidFill>
                <a:latin typeface="Helevetica"/>
              </a:rPr>
              <a:t>Achieved                                 : 4.57</a:t>
            </a:r>
            <a:r>
              <a:rPr lang="en-GB" sz="1600" b="1" i="1" dirty="0">
                <a:solidFill>
                  <a:srgbClr val="1182DF"/>
                </a:solidFill>
                <a:latin typeface="Helevetica"/>
              </a:rPr>
              <a:t>T</a:t>
            </a:r>
            <a:r>
              <a:rPr lang="en-GB" sz="1600" b="1" i="1" baseline="30000" dirty="0">
                <a:solidFill>
                  <a:srgbClr val="1182DF"/>
                </a:solidFill>
                <a:latin typeface="Helevetica"/>
              </a:rPr>
              <a:t>2</a:t>
            </a:r>
            <a:r>
              <a:rPr lang="en-GB" sz="1600" b="1" i="1" dirty="0">
                <a:solidFill>
                  <a:srgbClr val="1182DF"/>
                </a:solidFill>
                <a:latin typeface="Helevetica"/>
              </a:rPr>
              <a:t>m</a:t>
            </a:r>
          </a:p>
          <a:p>
            <a:r>
              <a:rPr lang="en-US" sz="1600" b="1" i="1" dirty="0">
                <a:solidFill>
                  <a:srgbClr val="1182DF"/>
                </a:solidFill>
                <a:latin typeface="Helevetica"/>
              </a:rPr>
              <a:t>Effective length                       </a:t>
            </a:r>
            <a:r>
              <a:rPr lang="en-US" sz="1600" b="1" dirty="0">
                <a:solidFill>
                  <a:srgbClr val="1182DF"/>
                </a:solidFill>
                <a:latin typeface="Helevetica"/>
              </a:rPr>
              <a:t>:</a:t>
            </a:r>
            <a:r>
              <a:rPr lang="en-US" sz="1600" b="1" i="1" dirty="0">
                <a:solidFill>
                  <a:srgbClr val="1182DF"/>
                </a:solidFill>
                <a:latin typeface="Helevetica"/>
              </a:rPr>
              <a:t> &lt;185+/-30 mm</a:t>
            </a:r>
          </a:p>
        </p:txBody>
      </p:sp>
      <p:pic>
        <p:nvPicPr>
          <p:cNvPr id="23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D3BF1-22F7-4DB1-AC04-C88F9FFE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38D9B-43B6-4B58-8800-58B72A3D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61" y="1823138"/>
            <a:ext cx="6295010" cy="377345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016658" y="3557392"/>
            <a:ext cx="1133605" cy="1636734"/>
            <a:chOff x="8016658" y="3557392"/>
            <a:chExt cx="1133605" cy="163673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016658" y="3557392"/>
              <a:ext cx="0" cy="1636734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50263" y="3557392"/>
              <a:ext cx="0" cy="1636734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8016658" y="3557392"/>
            <a:ext cx="1133605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7">
            <a:extLst>
              <a:ext uri="{FF2B5EF4-FFF2-40B4-BE49-F238E27FC236}">
                <a16:creationId xmlns:a16="http://schemas.microsoft.com/office/drawing/2014/main" id="{4F269EDB-F024-4EA7-8E3E-41E467DC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238990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58240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987357" y="64290"/>
            <a:ext cx="1086501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Dipole corrector design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19487"/>
              </p:ext>
            </p:extLst>
          </p:nvPr>
        </p:nvGraphicFramePr>
        <p:xfrm>
          <a:off x="181311" y="772175"/>
          <a:ext cx="5879856" cy="2901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6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Sr. no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Parameter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Value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Unit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2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1.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Straight Length of Dipole corrector coils (H1)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10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mm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7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2.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Width cross-Section in radial direction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15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mm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7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3.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Thickness cross-section in azimuthal direction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35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mm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2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4.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Radius of the Mandrel (R1)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80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mm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19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8.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Strand diameter (bare/insulated)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0.5/0.54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mm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2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9.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Number of turns in the dipole corrector coil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~1851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 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10.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Operating current density at nominal bending strength 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28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A/mm</a:t>
                      </a:r>
                      <a:r>
                        <a:rPr lang="en-GB" sz="1200" baseline="30000">
                          <a:effectLst/>
                          <a:latin typeface="Helvetica" pitchFamily="34" charset="0"/>
                          <a:cs typeface="Helvetica" pitchFamily="34" charset="0"/>
                        </a:rPr>
                        <a:t>2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2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11.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Winding fill factor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~0.85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80598"/>
              </p:ext>
            </p:extLst>
          </p:nvPr>
        </p:nvGraphicFramePr>
        <p:xfrm>
          <a:off x="157232" y="3916471"/>
          <a:ext cx="6149895" cy="1764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5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Sr. no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Parameter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Value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Unit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1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 1.</a:t>
                      </a:r>
                      <a:endParaRPr lang="en-US" sz="1200" dirty="0">
                        <a:effectLst/>
                        <a:latin typeface="Helvetica" pitchFamily="34" charset="0"/>
                        <a:ea typeface="SimSun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Designed value of Bending strength of corrector coils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6.3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mT-m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55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 2.</a:t>
                      </a:r>
                      <a:endParaRPr lang="en-US" sz="1200" dirty="0">
                        <a:effectLst/>
                        <a:latin typeface="Helvetica" pitchFamily="34" charset="0"/>
                        <a:ea typeface="SimSun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Peak Magnetic field on the corrector coil  wire strand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2.8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T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0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 3.</a:t>
                      </a:r>
                      <a:endParaRPr lang="en-US" sz="1200" dirty="0">
                        <a:effectLst/>
                        <a:latin typeface="Helvetica" pitchFamily="34" charset="0"/>
                        <a:ea typeface="SimSun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Quadrupole Gradient in skew Quadrupole mode 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3.25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T/m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44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 5.</a:t>
                      </a:r>
                      <a:endParaRPr lang="en-US" sz="1200" dirty="0">
                        <a:effectLst/>
                        <a:latin typeface="Helvetica" pitchFamily="34" charset="0"/>
                        <a:ea typeface="SimSun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Nominal current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~10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" pitchFamily="34" charset="0"/>
                          <a:cs typeface="Helvetica" pitchFamily="34" charset="0"/>
                        </a:rPr>
                        <a:t>A</a:t>
                      </a:r>
                      <a:endParaRPr lang="en-GB" sz="11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44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 6.</a:t>
                      </a:r>
                      <a:endParaRPr lang="en-US" sz="1200" dirty="0">
                        <a:effectLst/>
                        <a:latin typeface="Helvetica" pitchFamily="34" charset="0"/>
                        <a:ea typeface="SimSun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Transfer function of the corrector coils 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0.1525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Helvetica" pitchFamily="34" charset="0"/>
                          <a:cs typeface="Helvetica" pitchFamily="34" charset="0"/>
                        </a:rPr>
                        <a:t>mT</a:t>
                      </a:r>
                      <a:r>
                        <a:rPr lang="en-US" sz="12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/A</a:t>
                      </a:r>
                      <a:endParaRPr lang="en-GB" sz="11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E34C5F-B1DB-499C-AF02-661638C5A381}"/>
              </a:ext>
            </a:extLst>
          </p:cNvPr>
          <p:cNvSpPr txBox="1"/>
          <p:nvPr/>
        </p:nvSpPr>
        <p:spPr>
          <a:xfrm>
            <a:off x="6213613" y="829090"/>
            <a:ext cx="254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i="1" dirty="0">
                <a:solidFill>
                  <a:srgbClr val="FF00FF"/>
                </a:solidFill>
              </a:rPr>
              <a:t>Corrector coils used in space between the main solenoid and active shielding coil to reduce the operating current requirement</a:t>
            </a:r>
          </a:p>
        </p:txBody>
      </p:sp>
      <p:pic>
        <p:nvPicPr>
          <p:cNvPr id="15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8E819-E591-4FED-8D0E-6A819A6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2139" r="58364" b="12056"/>
          <a:stretch/>
        </p:blipFill>
        <p:spPr>
          <a:xfrm>
            <a:off x="6353057" y="3127332"/>
            <a:ext cx="2879561" cy="2597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r="57368" b="6116"/>
          <a:stretch/>
        </p:blipFill>
        <p:spPr>
          <a:xfrm>
            <a:off x="8761662" y="829090"/>
            <a:ext cx="3302173" cy="3135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Date Placeholder 7">
            <a:extLst>
              <a:ext uri="{FF2B5EF4-FFF2-40B4-BE49-F238E27FC236}">
                <a16:creationId xmlns:a16="http://schemas.microsoft.com/office/drawing/2014/main" id="{B900657E-A8D3-437B-AA3B-AD70E21A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156811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332753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 8, 2025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933855" y="64290"/>
            <a:ext cx="10918512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Dipole corrector design … continued</a:t>
            </a:r>
          </a:p>
        </p:txBody>
      </p:sp>
      <p:sp>
        <p:nvSpPr>
          <p:cNvPr id="7" name="Rectangle 6"/>
          <p:cNvSpPr/>
          <p:nvPr/>
        </p:nvSpPr>
        <p:spPr>
          <a:xfrm>
            <a:off x="6888520" y="5353961"/>
            <a:ext cx="5061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>
                <a:solidFill>
                  <a:srgbClr val="00B050"/>
                </a:solidFill>
              </a:rPr>
              <a:t>Zonal</a:t>
            </a:r>
            <a:r>
              <a:rPr lang="en-GB" b="1" i="1" dirty="0">
                <a:solidFill>
                  <a:srgbClr val="00B050"/>
                </a:solidFill>
              </a:rPr>
              <a:t> field plot of dipole field at the magnet center</a:t>
            </a:r>
          </a:p>
          <a:p>
            <a:r>
              <a:rPr lang="en-GB" b="1" i="1" dirty="0">
                <a:solidFill>
                  <a:srgbClr val="00B050"/>
                </a:solidFill>
              </a:rPr>
              <a:t>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4FC126-AB67-4459-B70D-55817F8666DB}"/>
              </a:ext>
            </a:extLst>
          </p:cNvPr>
          <p:cNvSpPr/>
          <p:nvPr/>
        </p:nvSpPr>
        <p:spPr>
          <a:xfrm>
            <a:off x="297111" y="48098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  <a:latin typeface="Helevetica"/>
              </a:rPr>
              <a:t>Magnetic Field plot for the dipole field (Dipole field Integral 6.3 </a:t>
            </a:r>
            <a:r>
              <a:rPr lang="en-GB" b="1" i="1" dirty="0" err="1">
                <a:solidFill>
                  <a:srgbClr val="00B050"/>
                </a:solidFill>
                <a:latin typeface="Helevetica"/>
              </a:rPr>
              <a:t>mT</a:t>
            </a:r>
            <a:r>
              <a:rPr lang="en-GB" b="1" i="1" dirty="0">
                <a:solidFill>
                  <a:srgbClr val="00B050"/>
                </a:solidFill>
                <a:latin typeface="Helevetica"/>
              </a:rPr>
              <a:t>-m) </a:t>
            </a:r>
            <a:endParaRPr lang="en-IN" b="1" i="1" dirty="0">
              <a:solidFill>
                <a:srgbClr val="00B050"/>
              </a:solidFill>
              <a:latin typeface="Hele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384" y="741836"/>
            <a:ext cx="532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182DF"/>
                </a:solidFill>
                <a:latin typeface="Helevetica"/>
              </a:rPr>
              <a:t>Bending strength req.          : 6    </a:t>
            </a:r>
            <a:r>
              <a:rPr lang="en-US" sz="1600" b="1" dirty="0" err="1">
                <a:solidFill>
                  <a:srgbClr val="1182DF"/>
                </a:solidFill>
                <a:latin typeface="Helevetica"/>
              </a:rPr>
              <a:t>mT</a:t>
            </a:r>
            <a:r>
              <a:rPr lang="en-US" sz="1600" b="1" dirty="0">
                <a:solidFill>
                  <a:srgbClr val="1182DF"/>
                </a:solidFill>
                <a:latin typeface="Helevetica"/>
              </a:rPr>
              <a:t>-m </a:t>
            </a:r>
          </a:p>
          <a:p>
            <a:r>
              <a:rPr lang="en-US" sz="1600" b="1" dirty="0">
                <a:solidFill>
                  <a:srgbClr val="1182DF"/>
                </a:solidFill>
                <a:latin typeface="Helevetica"/>
              </a:rPr>
              <a:t>Achieved                               : 6.3 </a:t>
            </a:r>
            <a:r>
              <a:rPr lang="en-GB" sz="1600" b="1" i="1" dirty="0" err="1">
                <a:solidFill>
                  <a:srgbClr val="1182DF"/>
                </a:solidFill>
                <a:latin typeface="Helevetica"/>
              </a:rPr>
              <a:t>mT</a:t>
            </a:r>
            <a:r>
              <a:rPr lang="en-GB" sz="1600" b="1" i="1" dirty="0">
                <a:solidFill>
                  <a:srgbClr val="1182DF"/>
                </a:solidFill>
                <a:latin typeface="Helevetica"/>
              </a:rPr>
              <a:t>-m</a:t>
            </a:r>
          </a:p>
          <a:p>
            <a:r>
              <a:rPr lang="en-US" sz="1600" b="1" i="1" dirty="0">
                <a:solidFill>
                  <a:srgbClr val="1182DF"/>
                </a:solidFill>
                <a:latin typeface="Helevetica"/>
              </a:rPr>
              <a:t>            </a:t>
            </a:r>
            <a:endParaRPr lang="en-GB" sz="1600" b="1" dirty="0">
              <a:solidFill>
                <a:srgbClr val="1182DF"/>
              </a:solidFill>
              <a:latin typeface="Helevetica"/>
            </a:endParaRPr>
          </a:p>
        </p:txBody>
      </p:sp>
      <p:pic>
        <p:nvPicPr>
          <p:cNvPr id="15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E04A4-1311-4103-9673-36E4909B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" y="1648648"/>
            <a:ext cx="6359047" cy="2963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7"/>
          <a:stretch/>
        </p:blipFill>
        <p:spPr>
          <a:xfrm>
            <a:off x="6569938" y="897699"/>
            <a:ext cx="5235666" cy="43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9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668033" cy="2086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031131" y="64290"/>
            <a:ext cx="10821235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Dipole Corrector design (Quadrupole mode)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1" y="4248968"/>
            <a:ext cx="5581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  <a:latin typeface="Helevetica"/>
              </a:rPr>
              <a:t>Magnetic Field </a:t>
            </a:r>
            <a:r>
              <a:rPr lang="en-US" b="1" i="1" dirty="0">
                <a:solidFill>
                  <a:srgbClr val="00B050"/>
                </a:solidFill>
                <a:latin typeface="Helevetica"/>
              </a:rPr>
              <a:t>(</a:t>
            </a:r>
            <a:r>
              <a:rPr lang="en-US" b="1" i="1" dirty="0" err="1">
                <a:solidFill>
                  <a:srgbClr val="00B050"/>
                </a:solidFill>
                <a:latin typeface="Helevetica"/>
              </a:rPr>
              <a:t>B</a:t>
            </a:r>
            <a:r>
              <a:rPr lang="en-US" b="1" i="1" baseline="-25000" dirty="0" err="1">
                <a:solidFill>
                  <a:srgbClr val="00B050"/>
                </a:solidFill>
                <a:latin typeface="Helevetica"/>
              </a:rPr>
              <a:t>x</a:t>
            </a:r>
            <a:r>
              <a:rPr lang="en-US" b="1" i="1" dirty="0">
                <a:solidFill>
                  <a:srgbClr val="00B050"/>
                </a:solidFill>
                <a:latin typeface="Helevetica"/>
              </a:rPr>
              <a:t> or B</a:t>
            </a:r>
            <a:r>
              <a:rPr lang="en-US" b="1" i="1" baseline="-25000" dirty="0">
                <a:solidFill>
                  <a:srgbClr val="00B050"/>
                </a:solidFill>
                <a:latin typeface="Helevetica"/>
              </a:rPr>
              <a:t>y</a:t>
            </a:r>
            <a:r>
              <a:rPr lang="en-US" b="1" i="1" dirty="0">
                <a:solidFill>
                  <a:srgbClr val="00B050"/>
                </a:solidFill>
                <a:latin typeface="Helevetica"/>
              </a:rPr>
              <a:t>) </a:t>
            </a:r>
            <a:r>
              <a:rPr lang="en-GB" b="1" i="1" dirty="0">
                <a:solidFill>
                  <a:srgbClr val="00B050"/>
                </a:solidFill>
                <a:latin typeface="Helevetica"/>
              </a:rPr>
              <a:t>plot in the lens aperture at various radial locations when corrector coils are connected as skew quadrupole</a:t>
            </a:r>
            <a:endParaRPr lang="en-GB" i="1" dirty="0">
              <a:solidFill>
                <a:srgbClr val="00B050"/>
              </a:solidFill>
              <a:latin typeface="Hele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61117" y="5193142"/>
            <a:ext cx="5596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err="1">
                <a:solidFill>
                  <a:srgbClr val="00B050"/>
                </a:solidFill>
                <a:latin typeface="Helevetica"/>
              </a:rPr>
              <a:t>Bx</a:t>
            </a:r>
            <a:r>
              <a:rPr lang="en-GB" b="1" i="1" dirty="0">
                <a:solidFill>
                  <a:srgbClr val="00B050"/>
                </a:solidFill>
                <a:latin typeface="Helevetica"/>
              </a:rPr>
              <a:t> field plot vs radial distance in magnet aperture (Gradient = 3.25T/m)</a:t>
            </a:r>
          </a:p>
        </p:txBody>
      </p:sp>
      <p:pic>
        <p:nvPicPr>
          <p:cNvPr id="14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FA8BE0-42D4-43E7-930A-A03302D8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2" y="1010433"/>
            <a:ext cx="6613359" cy="3081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8"/>
          <a:stretch/>
        </p:blipFill>
        <p:spPr>
          <a:xfrm>
            <a:off x="6758250" y="2720728"/>
            <a:ext cx="5201782" cy="2519328"/>
          </a:xfrm>
          <a:prstGeom prst="rect">
            <a:avLst/>
          </a:prstGeom>
        </p:spPr>
      </p:pic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623F0D84-D400-4CC3-BAEA-80740761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93019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582399" cy="2086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1079769" y="64290"/>
            <a:ext cx="10772597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Fringe field on cavity surface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838995" y="1416947"/>
                <a:ext cx="2997937" cy="604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b="1" dirty="0">
                    <a:latin typeface="Helvetica" pitchFamily="34" charset="0"/>
                    <a:cs typeface="Helvetica" pitchFamily="34" charset="0"/>
                  </a:rPr>
                  <a:t>Φ</a:t>
                </a:r>
                <a:r>
                  <a:rPr lang="el-GR" b="1" baseline="-25000" dirty="0">
                    <a:latin typeface="Helvetica" pitchFamily="34" charset="0"/>
                    <a:cs typeface="Helvetica" pitchFamily="34" charset="0"/>
                  </a:rPr>
                  <a:t>tr</a:t>
                </a:r>
                <a:r>
                  <a:rPr lang="el-GR" dirty="0">
                    <a:latin typeface="Helvetica" pitchFamily="34" charset="0"/>
                    <a:cs typeface="Helvetica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70C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0070C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μ</m:t>
                        </m:r>
                        <m:r>
                          <m:rPr>
                            <m:nor/>
                          </m:rPr>
                          <a:rPr lang="el-GR" b="1" baseline="-25000" dirty="0">
                            <a:solidFill>
                              <a:srgbClr val="0070C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0070C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Φ</m:t>
                        </m:r>
                        <m:r>
                          <m:rPr>
                            <m:nor/>
                          </m:rPr>
                          <a:rPr lang="el-GR" b="1" baseline="-25000" dirty="0">
                            <a:solidFill>
                              <a:srgbClr val="0070C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0070C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0070C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Rs</m:t>
                        </m:r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0070C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∙ </m:t>
                        </m:r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0070C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ξ</m:t>
                        </m:r>
                        <m:r>
                          <m:rPr>
                            <m:nor/>
                          </m:rPr>
                          <a:rPr lang="el-GR" b="1" baseline="-25000" dirty="0">
                            <a:solidFill>
                              <a:srgbClr val="0070C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l-GR" b="1" baseline="30000" dirty="0">
                            <a:solidFill>
                              <a:srgbClr val="0070C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0070C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Helvetic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b="1" i="1" dirty="0">
                            <a:solidFill>
                              <a:srgbClr val="00B05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00B05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00B05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V</m:t>
                        </m:r>
                      </m:num>
                      <m:den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cs typeface="Helvetica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00B05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ΛQ</m:t>
                        </m:r>
                        <m:r>
                          <m:rPr>
                            <m:nor/>
                          </m:rPr>
                          <a:rPr lang="el-GR" b="1" baseline="-25000" dirty="0">
                            <a:solidFill>
                              <a:srgbClr val="00B050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0</m:t>
                        </m:r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cs typeface="Helvetica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dirty="0">
                    <a:solidFill>
                      <a:srgbClr val="FF00FF"/>
                    </a:solidFill>
                    <a:latin typeface="Helvetica" pitchFamily="34" charset="0"/>
                    <a:cs typeface="Helvetica" pitchFamily="34" charset="0"/>
                  </a:rPr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cs typeface="Helvetic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FF00FF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FF00FF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FF00FF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η</m:t>
                        </m:r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FF00FF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b="1" dirty="0">
                            <a:solidFill>
                              <a:srgbClr val="FF00FF"/>
                            </a:solidFill>
                            <a:latin typeface="Helvetica" pitchFamily="34" charset="0"/>
                            <a:cs typeface="Helvetica" pitchFamily="34" charset="0"/>
                          </a:rPr>
                          <m:t>η</m:t>
                        </m:r>
                      </m:den>
                    </m:f>
                  </m:oMath>
                </a14:m>
                <a:endParaRPr lang="el-GR" dirty="0">
                  <a:latin typeface="Helvetica" pitchFamily="34" charset="0"/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995" y="1416947"/>
                <a:ext cx="2997937" cy="604012"/>
              </a:xfrm>
              <a:prstGeom prst="rect">
                <a:avLst/>
              </a:prstGeom>
              <a:blipFill rotWithShape="1">
                <a:blip r:embed="rId5"/>
                <a:stretch>
                  <a:fillRect l="-1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62997" y="3172039"/>
                <a:ext cx="5029993" cy="2150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μ</a:t>
                </a:r>
                <a:r>
                  <a:rPr lang="en-US" baseline="-25000" dirty="0">
                    <a:latin typeface="Helvetica" pitchFamily="34" charset="0"/>
                    <a:cs typeface="Helvetica" pitchFamily="34" charset="0"/>
                  </a:rPr>
                  <a:t>0</a:t>
                </a:r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=4π∙10</a:t>
                </a:r>
                <a:r>
                  <a:rPr lang="en-US" baseline="30000" dirty="0">
                    <a:latin typeface="Helvetica" pitchFamily="34" charset="0"/>
                    <a:cs typeface="Helvetica" pitchFamily="34" charset="0"/>
                  </a:rPr>
                  <a:t>-7</a:t>
                </a:r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H/m ; Φ</a:t>
                </a:r>
                <a:r>
                  <a:rPr lang="en-US" baseline="-25000" dirty="0">
                    <a:latin typeface="Helvetica" pitchFamily="34" charset="0"/>
                    <a:cs typeface="Helvetica" pitchFamily="34" charset="0"/>
                  </a:rPr>
                  <a:t>0</a:t>
                </a:r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=2∙10</a:t>
                </a:r>
                <a:r>
                  <a:rPr lang="en-US" baseline="30000" dirty="0">
                    <a:latin typeface="Helvetica" pitchFamily="34" charset="0"/>
                    <a:cs typeface="Helvetica" pitchFamily="34" charset="0"/>
                  </a:rPr>
                  <a:t>-15</a:t>
                </a:r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Wb  </a:t>
                </a:r>
              </a:p>
              <a:p>
                <a:pPr algn="just"/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ξ</a:t>
                </a:r>
                <a:r>
                  <a:rPr lang="en-US" baseline="-25000" dirty="0">
                    <a:latin typeface="Helvetica" pitchFamily="34" charset="0"/>
                    <a:cs typeface="Helvetica" pitchFamily="34" charset="0"/>
                  </a:rPr>
                  <a:t>0</a:t>
                </a:r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=3.9∙10</a:t>
                </a:r>
                <a:r>
                  <a:rPr lang="en-US" baseline="30000" dirty="0">
                    <a:latin typeface="Helvetica" pitchFamily="34" charset="0"/>
                    <a:cs typeface="Helvetica" pitchFamily="34" charset="0"/>
                  </a:rPr>
                  <a:t>-8</a:t>
                </a:r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 m is the coherent length in </a:t>
                </a:r>
                <a:r>
                  <a:rPr lang="en-US" dirty="0" err="1">
                    <a:latin typeface="Helvetica" pitchFamily="34" charset="0"/>
                    <a:cs typeface="Helvetica" pitchFamily="34" charset="0"/>
                  </a:rPr>
                  <a:t>Nb</a:t>
                </a:r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, f is the frequency of the cavity,</a:t>
                </a:r>
              </a:p>
              <a:p>
                <a:pPr algn="just"/>
                <a:r>
                  <a:rPr lang="en-US" dirty="0" err="1">
                    <a:latin typeface="Helvetica" pitchFamily="34" charset="0"/>
                    <a:cs typeface="Helvetica" pitchFamily="34" charset="0"/>
                  </a:rPr>
                  <a:t>Rs</a:t>
                </a:r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 is the surface resistance of </a:t>
                </a:r>
                <a:r>
                  <a:rPr lang="en-US" dirty="0" err="1">
                    <a:latin typeface="Helvetica" pitchFamily="34" charset="0"/>
                    <a:cs typeface="Helvetica" pitchFamily="34" charset="0"/>
                  </a:rPr>
                  <a:t>Nb</a:t>
                </a:r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 at this frequency,</a:t>
                </a:r>
              </a:p>
              <a:p>
                <a:pPr algn="just"/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V is the volume of the cavity, </a:t>
                </a:r>
              </a:p>
              <a:p>
                <a:pPr algn="just"/>
                <a:r>
                  <a:rPr lang="en-US" dirty="0">
                    <a:latin typeface="Helvetica" pitchFamily="34" charset="0"/>
                    <a:cs typeface="Helvetica" pitchFamily="34" charset="0"/>
                  </a:rPr>
                  <a:t>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Helvetic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Magnetic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energy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density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at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location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quench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0" i="0" smtClean="0">
                            <a:latin typeface="Cambria Math"/>
                            <a:cs typeface="Helvetica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verage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energy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density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cavity</m:t>
                        </m:r>
                        <m:r>
                          <m:rPr>
                            <m:nor/>
                          </m:rPr>
                          <a:rPr lang="en-US" sz="1400" dirty="0">
                            <a:latin typeface="Helvetica" pitchFamily="34" charset="0"/>
                            <a:cs typeface="Helvetica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accent2">
                      <a:lumMod val="75000"/>
                    </a:schemeClr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997" y="3172039"/>
                <a:ext cx="5029993" cy="2150332"/>
              </a:xfrm>
              <a:prstGeom prst="rect">
                <a:avLst/>
              </a:prstGeom>
              <a:blipFill rotWithShape="1">
                <a:blip r:embed="rId6"/>
                <a:stretch>
                  <a:fillRect l="-969" t="-1416" r="-969" b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466831" y="770616"/>
            <a:ext cx="4374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1182DF"/>
                </a:solidFill>
                <a:latin typeface="Helvetica" pitchFamily="34" charset="0"/>
                <a:cs typeface="Helvetica" pitchFamily="34" charset="0"/>
              </a:rPr>
              <a:t>Completely defined by the properties of superconducting material</a:t>
            </a:r>
            <a:endParaRPr lang="en-GB" b="1" i="1" dirty="0"/>
          </a:p>
        </p:txBody>
      </p:sp>
      <p:sp>
        <p:nvSpPr>
          <p:cNvPr id="15" name="Rectangle 14"/>
          <p:cNvSpPr/>
          <p:nvPr/>
        </p:nvSpPr>
        <p:spPr>
          <a:xfrm>
            <a:off x="9337963" y="824738"/>
            <a:ext cx="2071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Cavity Specific</a:t>
            </a:r>
            <a:endParaRPr lang="en-GB" b="1" i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55876" y="2110839"/>
            <a:ext cx="277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>
                <a:solidFill>
                  <a:srgbClr val="FF00FF"/>
                </a:solidFill>
                <a:latin typeface="Helvetica" pitchFamily="34" charset="0"/>
                <a:cs typeface="Helvetica" pitchFamily="34" charset="0"/>
              </a:rPr>
              <a:t>Acceptable degree of degradation η with allowed amount of the trapped flux.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773392" y="1194070"/>
            <a:ext cx="0" cy="2228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978239" y="1238213"/>
            <a:ext cx="518556" cy="222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0659291" y="1816925"/>
            <a:ext cx="266008" cy="2939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06492" y="5322371"/>
            <a:ext cx="6023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i="1" dirty="0">
                <a:solidFill>
                  <a:srgbClr val="1182DF"/>
                </a:solidFill>
                <a:latin typeface="Helevetica"/>
              </a:rPr>
              <a:t>Surface integral / line integral at the maximum magnetic energy density location needs to be minimized  during the design of bucking coil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3126" y="3188057"/>
            <a:ext cx="602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Placement of a focusing lens inside the SSR cryomodule</a:t>
            </a:r>
            <a:r>
              <a:rPr lang="en-US" dirty="0"/>
              <a:t> </a:t>
            </a:r>
            <a:endParaRPr lang="en-GB" dirty="0"/>
          </a:p>
        </p:txBody>
      </p:sp>
      <p:pic>
        <p:nvPicPr>
          <p:cNvPr id="22" name="Content Placeholder 6"/>
          <p:cNvPicPr>
            <a:picLocks noGrp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70" b="1806"/>
          <a:stretch/>
        </p:blipFill>
        <p:spPr bwMode="auto">
          <a:xfrm>
            <a:off x="417685" y="3588444"/>
            <a:ext cx="5288807" cy="2639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0B0E4-B952-49F6-BBB7-4A4CC277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687F0-CA9C-4E51-B380-0C936411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16</a:t>
            </a:fld>
            <a:endParaRPr lang="en-US"/>
          </a:p>
        </p:txBody>
      </p:sp>
      <p:sp>
        <p:nvSpPr>
          <p:cNvPr id="24" name="Date Placeholder 7">
            <a:extLst>
              <a:ext uri="{FF2B5EF4-FFF2-40B4-BE49-F238E27FC236}">
                <a16:creationId xmlns:a16="http://schemas.microsoft.com/office/drawing/2014/main" id="{70321FBB-9B9D-4175-8BB3-E0983A20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  <p:sp>
        <p:nvSpPr>
          <p:cNvPr id="8" name="AutoShape 2" descr="https://email.barc.gov.in/rmail/?_task=mail&amp;_action=get&amp;_mbox=INBOX&amp;_uid=101056&amp;_part=4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16925"/>
            <a:ext cx="7936069" cy="117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54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311091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311091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311091" y="6335486"/>
            <a:ext cx="11322109" cy="2086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62750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856033" y="64291"/>
            <a:ext cx="11037457" cy="6059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Tolerance studies on bucking coil geometrical parameters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99740"/>
              </p:ext>
            </p:extLst>
          </p:nvPr>
        </p:nvGraphicFramePr>
        <p:xfrm>
          <a:off x="311091" y="2294435"/>
          <a:ext cx="11427419" cy="2587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5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34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023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Sr. no</a:t>
                      </a:r>
                      <a:endParaRPr lang="en-GB" sz="14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BC-Coil IR</a:t>
                      </a:r>
                      <a:endParaRPr lang="en-GB" sz="1400" dirty="0"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BC-Coil OR</a:t>
                      </a:r>
                      <a:endParaRPr lang="en-GB" sz="1400" dirty="0"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" pitchFamily="34" charset="0"/>
                          <a:cs typeface="Helvetica" pitchFamily="34" charset="0"/>
                        </a:rPr>
                        <a:t>BC-Coil L</a:t>
                      </a:r>
                      <a:endParaRPr lang="en-GB" sz="1400"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" pitchFamily="34" charset="0"/>
                          <a:cs typeface="Helvetica" pitchFamily="34" charset="0"/>
                        </a:rPr>
                        <a:t> </a:t>
                      </a:r>
                      <a:endParaRPr lang="en-GB" sz="14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" pitchFamily="34" charset="0"/>
                          <a:cs typeface="Helvetica" pitchFamily="34" charset="0"/>
                        </a:rPr>
                        <a:t>BC-Coil Z center</a:t>
                      </a:r>
                      <a:endParaRPr lang="en-GB" sz="1400"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" pitchFamily="34" charset="0"/>
                          <a:cs typeface="Helvetica" pitchFamily="34" charset="0"/>
                        </a:rPr>
                        <a:t> </a:t>
                      </a:r>
                      <a:endParaRPr lang="en-GB" sz="14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" pitchFamily="34" charset="0"/>
                          <a:cs typeface="Helvetica" pitchFamily="34" charset="0"/>
                        </a:rPr>
                        <a:t>B max</a:t>
                      </a:r>
                      <a:endParaRPr lang="en-GB" sz="1400"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" pitchFamily="34" charset="0"/>
                          <a:cs typeface="Helvetica" pitchFamily="34" charset="0"/>
                        </a:rPr>
                        <a:t>On cavity surface</a:t>
                      </a:r>
                      <a:endParaRPr lang="en-GB" sz="14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Field Surface Integral</a:t>
                      </a:r>
                      <a:endParaRPr lang="en-GB" sz="1400" dirty="0"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at Axial distance of 0.42 m)</a:t>
                      </a:r>
                      <a:endParaRPr lang="en-GB" sz="14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" pitchFamily="34" charset="0"/>
                          <a:cs typeface="Helvetica" pitchFamily="34" charset="0"/>
                        </a:rPr>
                        <a:t>mm</a:t>
                      </a:r>
                      <a:endParaRPr lang="en-GB" sz="14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mm</a:t>
                      </a:r>
                      <a:endParaRPr lang="en-GB" sz="14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mm</a:t>
                      </a:r>
                      <a:endParaRPr lang="en-GB" sz="14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mm</a:t>
                      </a:r>
                      <a:endParaRPr lang="en-GB" sz="14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" pitchFamily="34" charset="0"/>
                          <a:cs typeface="Helvetica" pitchFamily="34" charset="0"/>
                        </a:rPr>
                        <a:t>Gauss</a:t>
                      </a:r>
                      <a:endParaRPr lang="en-GB" sz="140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G-m</a:t>
                      </a:r>
                      <a:r>
                        <a:rPr lang="en-US" sz="1600" baseline="300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2</a:t>
                      </a:r>
                      <a:endParaRPr lang="en-GB" sz="140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Helvetica" pitchFamily="34" charset="0"/>
                          <a:ea typeface="SimSun"/>
                          <a:cs typeface="Helvetica" pitchFamily="34" charset="0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100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112.5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64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38</a:t>
                      </a:r>
                      <a:endParaRPr lang="en-GB" sz="1600" kern="1200" dirty="0">
                        <a:solidFill>
                          <a:srgbClr val="00B050"/>
                        </a:solidFill>
                        <a:effectLst/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7.33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2.47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ea typeface="SimSun"/>
                          <a:cs typeface="Helvetica" pitchFamily="34" charset="0"/>
                        </a:rPr>
                        <a:t>2.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100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112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64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38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16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2.299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ea typeface="SimSun"/>
                          <a:cs typeface="Helvetica" pitchFamily="34" charset="0"/>
                        </a:rPr>
                        <a:t>3.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100.5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112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64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38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28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4.589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ea typeface="SimSun"/>
                          <a:cs typeface="Helvetica" pitchFamily="34" charset="0"/>
                        </a:rPr>
                        <a:t>4.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100.5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112.5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64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38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14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2.018</a:t>
                      </a:r>
                      <a:endParaRPr lang="en-GB" sz="1400" b="0" dirty="0"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ea typeface="SimSun"/>
                          <a:cs typeface="Helvetica" pitchFamily="34" charset="0"/>
                        </a:rPr>
                        <a:t>5.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100.5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113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64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38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8.89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Calibri"/>
                          <a:cs typeface="Helvetica" pitchFamily="34" charset="0"/>
                        </a:rPr>
                        <a:t>2.988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Calibri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35227" y="1572075"/>
            <a:ext cx="88123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Mangal" pitchFamily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Effect on fringe field level at different axial position of the Bucking coil w.r.t Main coil</a:t>
            </a:r>
            <a:endParaRPr kumimoji="0" lang="en-GB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193" y="818089"/>
            <a:ext cx="11420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Tight tolerance is required for the bucking coil winding dimensions and its placement w.r.t main coil.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positional inaccuracy of the Bucking coil effects the fringe magnetic field on the cavity surface. </a:t>
            </a:r>
          </a:p>
        </p:txBody>
      </p:sp>
      <p:pic>
        <p:nvPicPr>
          <p:cNvPr id="13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58B97-8272-401A-A9F3-5AB20436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17</a:t>
            </a:fld>
            <a:endParaRPr lang="en-US"/>
          </a:p>
        </p:txBody>
      </p:sp>
      <p:sp>
        <p:nvSpPr>
          <p:cNvPr id="14" name="Date Placeholder 7">
            <a:extLst>
              <a:ext uri="{FF2B5EF4-FFF2-40B4-BE49-F238E27FC236}">
                <a16:creationId xmlns:a16="http://schemas.microsoft.com/office/drawing/2014/main" id="{AEF701E7-113F-4139-AD9E-F4B6C491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50A56F-458C-4D57-A17D-8A48FEB2BEB4}"/>
              </a:ext>
            </a:extLst>
          </p:cNvPr>
          <p:cNvSpPr/>
          <p:nvPr/>
        </p:nvSpPr>
        <p:spPr>
          <a:xfrm>
            <a:off x="298509" y="2934617"/>
            <a:ext cx="11582400" cy="29298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4579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2086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924127" y="64290"/>
            <a:ext cx="10928239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Bucking coil optimization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095994" y="6020721"/>
            <a:ext cx="7968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i="1" dirty="0">
                <a:solidFill>
                  <a:srgbClr val="00B050"/>
                </a:solidFill>
              </a:rPr>
              <a:t>B field </a:t>
            </a:r>
            <a:r>
              <a:rPr lang="en-GB" sz="1400" b="1" i="1" dirty="0" err="1">
                <a:solidFill>
                  <a:srgbClr val="00B050"/>
                </a:solidFill>
              </a:rPr>
              <a:t>vs</a:t>
            </a:r>
            <a:r>
              <a:rPr lang="en-GB" sz="1400" b="1" i="1" dirty="0">
                <a:solidFill>
                  <a:srgbClr val="00B050"/>
                </a:solidFill>
              </a:rPr>
              <a:t> axial distance plot for different cases of Bucking coil dimensions</a:t>
            </a:r>
            <a:endParaRPr lang="en-GB" sz="1400" dirty="0">
              <a:solidFill>
                <a:srgbClr val="00B050"/>
              </a:solidFill>
            </a:endParaRPr>
          </a:p>
        </p:txBody>
      </p:sp>
      <p:pic>
        <p:nvPicPr>
          <p:cNvPr id="12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68227E-D0D7-4317-97F3-9E3BC574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07" y="706029"/>
            <a:ext cx="10058400" cy="5289721"/>
          </a:xfrm>
          <a:prstGeom prst="rect">
            <a:avLst/>
          </a:prstGeom>
        </p:spPr>
      </p:pic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772B24E3-599F-4894-A884-7BC7A68A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425238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2086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924127" y="64290"/>
            <a:ext cx="10928239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Bucking coil optimization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016035" y="5988696"/>
            <a:ext cx="7968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i="1" dirty="0">
                <a:solidFill>
                  <a:srgbClr val="00B050"/>
                </a:solidFill>
              </a:rPr>
              <a:t>B field </a:t>
            </a:r>
            <a:r>
              <a:rPr lang="en-GB" sz="1400" b="1" i="1" dirty="0" err="1">
                <a:solidFill>
                  <a:srgbClr val="00B050"/>
                </a:solidFill>
              </a:rPr>
              <a:t>vs</a:t>
            </a:r>
            <a:r>
              <a:rPr lang="en-GB" sz="1400" b="1" i="1" dirty="0">
                <a:solidFill>
                  <a:srgbClr val="00B050"/>
                </a:solidFill>
              </a:rPr>
              <a:t> axial distance plot for different cases of Bucking coil dimensions</a:t>
            </a:r>
            <a:endParaRPr lang="en-GB" sz="1400" dirty="0">
              <a:solidFill>
                <a:srgbClr val="00B050"/>
              </a:solidFill>
            </a:endParaRPr>
          </a:p>
        </p:txBody>
      </p:sp>
      <p:pic>
        <p:nvPicPr>
          <p:cNvPr id="12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68227E-D0D7-4317-97F3-9E3BC574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2778" y="6395365"/>
            <a:ext cx="2743200" cy="365125"/>
          </a:xfrm>
        </p:spPr>
        <p:txBody>
          <a:bodyPr/>
          <a:lstStyle/>
          <a:p>
            <a:fld id="{B75D2BF0-65D3-4850-B570-15E183F8D98D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7" y="822544"/>
            <a:ext cx="11303816" cy="5085444"/>
          </a:xfrm>
          <a:prstGeom prst="rect">
            <a:avLst/>
          </a:prstGeom>
        </p:spPr>
      </p:pic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677F55B1-BCEC-4ECA-8DCE-5006BEEF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435" y="6395365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50758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69967" y="6335486"/>
            <a:ext cx="11305948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85324" y="88609"/>
            <a:ext cx="618333" cy="5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88542" y="4041058"/>
            <a:ext cx="181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Vacuum pumps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15346" y="1876554"/>
            <a:ext cx="181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Cryostat housing magnet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1149" y="3991895"/>
            <a:ext cx="181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Electronics rack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74769" y="1386348"/>
            <a:ext cx="442451" cy="396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32631" y="960754"/>
            <a:ext cx="1841441" cy="471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Power diode connected in shunt with magnet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836579" y="64290"/>
            <a:ext cx="11015788" cy="60797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/>
              <a:t>Outline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9992" y="796537"/>
            <a:ext cx="11400455" cy="691984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742950" lvl="1" indent="-28575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BARC contribution for LINAC magnets in PIP-II technology map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768" y="1791961"/>
            <a:ext cx="11406919" cy="2585323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latin typeface="Arial" pitchFamily="34" charset="0"/>
                <a:cs typeface="Arial" pitchFamily="34" charset="0"/>
              </a:rPr>
              <a:t>Electromagnetic Design of Conduction cooled magnet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Functional requirement specification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design for main solenoid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Corrector coil design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Fringe field on the cavity surface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Bucking coil optimization &amp; tolerance studies on BC dimensions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Tolerance studies on bucking coil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Superconducting wire selection</a:t>
            </a:r>
            <a:endParaRPr lang="en-GB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Magnet load line &amp; design operating margin</a:t>
            </a:r>
            <a:endParaRPr lang="en-GB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707" y="4831717"/>
            <a:ext cx="11406919" cy="120032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>
                <a:latin typeface="Arial" pitchFamily="34" charset="0"/>
                <a:cs typeface="Arial" pitchFamily="34" charset="0"/>
              </a:rPr>
              <a:t>Quench Studies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Quench initiated in main coil (variation in heat pulse, coil configuration &amp; quench location)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Quench initiated in Bucking coil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Quench </a:t>
            </a:r>
            <a:r>
              <a:rPr lang="en-US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protection circuit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5518FE-0E13-485C-B277-29A80A12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 8,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DBCEA-FB5D-4E10-974B-653FC9A9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A53A6-198F-4DC7-BA45-2BBA383F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45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D33E-8D94-47DB-90A2-1CB47B1A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F4B5D-742A-4622-AD4C-FBC62510C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04E3A2C-17A4-4517-8C1B-0571A946EA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95839"/>
                  </p:ext>
                </p:extLst>
              </p:nvPr>
            </p:nvGraphicFramePr>
            <p:xfrm>
              <a:off x="990600" y="2194242"/>
              <a:ext cx="9622972" cy="40425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90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83674">
                      <a:extLst>
                        <a:ext uri="{9D8B030D-6E8A-4147-A177-3AD203B41FA5}">
                          <a16:colId xmlns:a16="http://schemas.microsoft.com/office/drawing/2014/main" val="3823570871"/>
                        </a:ext>
                      </a:extLst>
                    </a:gridCol>
                    <a:gridCol w="1888451">
                      <a:extLst>
                        <a:ext uri="{9D8B030D-6E8A-4147-A177-3AD203B41FA5}">
                          <a16:colId xmlns:a16="http://schemas.microsoft.com/office/drawing/2014/main" val="1624587341"/>
                        </a:ext>
                      </a:extLst>
                    </a:gridCol>
                    <a:gridCol w="22397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622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536">
                      <a:extLst>
                        <a:ext uri="{9D8B030D-6E8A-4147-A177-3AD203B41FA5}">
                          <a16:colId xmlns:a16="http://schemas.microsoft.com/office/drawing/2014/main" val="1116207587"/>
                        </a:ext>
                      </a:extLst>
                    </a:gridCol>
                  </a:tblGrid>
                  <a:tr h="910311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Sr. no</a:t>
                          </a:r>
                          <a:endParaRPr lang="en-GB" sz="1400" dirty="0"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Main Coil IR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Main Coil OR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BC-Coil OR</a:t>
                          </a:r>
                          <a:endParaRPr lang="en-GB" sz="1400" dirty="0">
                            <a:effectLst/>
                            <a:latin typeface="Helvetica" pitchFamily="34" charset="0"/>
                            <a:cs typeface="Helvetica" pitchFamily="34" charset="0"/>
                          </a:endParaRP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 </a:t>
                          </a:r>
                          <a:endParaRPr lang="en-GB" sz="1400" dirty="0"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Fringe Field at 420 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grow m:val="on"/>
                                    <m:subHide m:val="on"/>
                                    <m:supHide m:val="on"/>
                                    <m:ctrlPr>
                                      <a:rPr lang="en-GB" sz="140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GB" sz="1400" i="1" dirty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400" i="1" dirty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GB" sz="1400" i="1" dirty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en-IN" sz="1400" b="1" i="0" baseline="30000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1400" i="0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ⅆ</m:t>
                                    </m:r>
                                    <m:r>
                                      <a:rPr lang="en-GB" sz="1400" i="1" dirty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GB" sz="1400" dirty="0"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3923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mm</a:t>
                          </a:r>
                          <a:endParaRPr lang="en-GB" sz="1400" dirty="0"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Gauss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T</a:t>
                          </a:r>
                          <a:r>
                            <a:rPr lang="en-GB" sz="1400" baseline="300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2 </a:t>
                          </a:r>
                          <a:r>
                            <a:rPr lang="en-GB" sz="1400" baseline="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m</a:t>
                          </a:r>
                          <a:r>
                            <a:rPr lang="en-GB" sz="1400" baseline="300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4815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1.</a:t>
                          </a:r>
                        </a:p>
                      </a:txBody>
                      <a:tcPr marL="68580" marR="68580" marT="0" marB="0" anchor="ctr"/>
                    </a:tc>
                    <a:tc rowSpan="9">
                      <a:txBody>
                        <a:bodyPr/>
                        <a:lstStyle/>
                        <a:p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         38</a:t>
                          </a:r>
                          <a:endParaRPr lang="en-IN" dirty="0"/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75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112.5</a:t>
                          </a:r>
                          <a:endParaRPr lang="en-GB" sz="14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600" kern="12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4.571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4815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2.</a:t>
                          </a:r>
                        </a:p>
                      </a:txBody>
                      <a:tcPr marL="68580" marR="6858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400" dirty="0"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113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11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4.463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4815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3.</a:t>
                          </a:r>
                        </a:p>
                      </a:txBody>
                      <a:tcPr marL="68580" marR="6858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400" dirty="0"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112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4.681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0364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4.</a:t>
                          </a:r>
                        </a:p>
                      </a:txBody>
                      <a:tcPr marL="68580" marR="6858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74.5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112.5</a:t>
                          </a:r>
                          <a:endParaRPr lang="en-GB" sz="14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4.5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4.42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4815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5.</a:t>
                          </a:r>
                        </a:p>
                      </a:txBody>
                      <a:tcPr marL="68580" marR="6858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4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113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19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4.32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4815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6.</a:t>
                          </a:r>
                        </a:p>
                      </a:txBody>
                      <a:tcPr marL="68580" marR="6858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600" kern="12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112</a:t>
                          </a:r>
                          <a:endParaRPr lang="en-GB" sz="1400" kern="12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4.534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6736">
                    <a:tc rowSpan="3"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7.</a:t>
                          </a: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75.5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112.5</a:t>
                          </a:r>
                          <a:endParaRPr lang="en-GB" sz="1400" kern="12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4.71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6620">
                    <a:tc vMerge="1"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7.</a:t>
                          </a:r>
                          <a:endParaRPr lang="en-IN" dirty="0"/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113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4.608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69770288"/>
                      </a:ext>
                    </a:extLst>
                  </a:tr>
                  <a:tr h="290495"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112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22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4.830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496172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04E3A2C-17A4-4517-8C1B-0571A946EA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95839"/>
                  </p:ext>
                </p:extLst>
              </p:nvPr>
            </p:nvGraphicFramePr>
            <p:xfrm>
              <a:off x="990600" y="2194242"/>
              <a:ext cx="9622972" cy="40425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902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83674">
                      <a:extLst>
                        <a:ext uri="{9D8B030D-6E8A-4147-A177-3AD203B41FA5}">
                          <a16:colId xmlns:a16="http://schemas.microsoft.com/office/drawing/2014/main" val="3823570871"/>
                        </a:ext>
                      </a:extLst>
                    </a:gridCol>
                    <a:gridCol w="1888451">
                      <a:extLst>
                        <a:ext uri="{9D8B030D-6E8A-4147-A177-3AD203B41FA5}">
                          <a16:colId xmlns:a16="http://schemas.microsoft.com/office/drawing/2014/main" val="1624587341"/>
                        </a:ext>
                      </a:extLst>
                    </a:gridCol>
                    <a:gridCol w="22397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622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58536">
                      <a:extLst>
                        <a:ext uri="{9D8B030D-6E8A-4147-A177-3AD203B41FA5}">
                          <a16:colId xmlns:a16="http://schemas.microsoft.com/office/drawing/2014/main" val="1116207587"/>
                        </a:ext>
                      </a:extLst>
                    </a:gridCol>
                  </a:tblGrid>
                  <a:tr h="910311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Sr. no</a:t>
                          </a:r>
                          <a:endParaRPr lang="en-GB" sz="1400" dirty="0"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Main Coil IR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Main Coil OR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BC-Coil OR</a:t>
                          </a:r>
                          <a:endParaRPr lang="en-GB" sz="1400" dirty="0">
                            <a:effectLst/>
                            <a:latin typeface="Helvetica" pitchFamily="34" charset="0"/>
                            <a:cs typeface="Helvetica" pitchFamily="34" charset="0"/>
                          </a:endParaRP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 </a:t>
                          </a:r>
                          <a:endParaRPr lang="en-GB" sz="1400" dirty="0"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Fringe Field at 420 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08969" t="-8000" r="-1794" b="-3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3923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mm</a:t>
                          </a:r>
                          <a:endParaRPr lang="en-GB" sz="1400" dirty="0"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Gauss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T</a:t>
                          </a:r>
                          <a:r>
                            <a:rPr lang="en-GB" sz="1400" baseline="300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2 </a:t>
                          </a:r>
                          <a:r>
                            <a:rPr lang="en-GB" sz="1400" baseline="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m</a:t>
                          </a:r>
                          <a:r>
                            <a:rPr lang="en-GB" sz="1400" baseline="300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4815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1.</a:t>
                          </a:r>
                        </a:p>
                      </a:txBody>
                      <a:tcPr marL="68580" marR="68580" marT="0" marB="0" anchor="ctr"/>
                    </a:tc>
                    <a:tc rowSpan="9">
                      <a:txBody>
                        <a:bodyPr/>
                        <a:lstStyle/>
                        <a:p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         38</a:t>
                          </a:r>
                          <a:endParaRPr lang="en-IN" dirty="0"/>
                        </a:p>
                      </a:txBody>
                      <a:tcPr marL="68580" marR="68580" marT="0" marB="0" anchor="ctr"/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75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112.5</a:t>
                          </a:r>
                          <a:endParaRPr lang="en-GB" sz="14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600" kern="12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4.571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4815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2.</a:t>
                          </a:r>
                        </a:p>
                      </a:txBody>
                      <a:tcPr marL="68580" marR="6858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400" dirty="0"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113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11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4.463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4815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3.</a:t>
                          </a:r>
                        </a:p>
                      </a:txBody>
                      <a:tcPr marL="68580" marR="6858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400" dirty="0"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112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17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4.681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0364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4.</a:t>
                          </a:r>
                        </a:p>
                      </a:txBody>
                      <a:tcPr marL="68580" marR="6858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74.5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112.5</a:t>
                          </a:r>
                          <a:endParaRPr lang="en-GB" sz="14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4.5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4.42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4815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5.</a:t>
                          </a:r>
                        </a:p>
                      </a:txBody>
                      <a:tcPr marL="68580" marR="6858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4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cs typeface="Helvetica" pitchFamily="34" charset="0"/>
                            </a:rPr>
                            <a:t>113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Helvetica" pitchFamily="34" charset="0"/>
                            <a:ea typeface="Calibri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19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Calibri"/>
                              <a:cs typeface="Helvetica" pitchFamily="34" charset="0"/>
                            </a:rPr>
                            <a:t>4.32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4815"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6.</a:t>
                          </a:r>
                        </a:p>
                      </a:txBody>
                      <a:tcPr marL="68580" marR="6858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600" kern="12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112</a:t>
                          </a:r>
                          <a:endParaRPr lang="en-GB" sz="1400" kern="12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4.534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6736">
                    <a:tc rowSpan="3"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7.</a:t>
                          </a: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75.5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112.5</a:t>
                          </a:r>
                          <a:endParaRPr lang="en-GB" sz="1400" kern="1200" dirty="0">
                            <a:solidFill>
                              <a:srgbClr val="00B050"/>
                            </a:solidFill>
                            <a:effectLst/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4.71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6620">
                    <a:tc vMerge="1"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  <a:latin typeface="Helvetica" pitchFamily="34" charset="0"/>
                              <a:ea typeface="SimSun"/>
                              <a:cs typeface="Helvetica" pitchFamily="34" charset="0"/>
                            </a:rPr>
                            <a:t>7.</a:t>
                          </a:r>
                          <a:endParaRPr lang="en-IN" dirty="0"/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113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rgbClr val="00B050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4.608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69770288"/>
                      </a:ext>
                    </a:extLst>
                  </a:tr>
                  <a:tr h="290495"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IN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112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tx1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22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4.830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496172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">
            <a:extLst>
              <a:ext uri="{FF2B5EF4-FFF2-40B4-BE49-F238E27FC236}">
                <a16:creationId xmlns:a16="http://schemas.microsoft.com/office/drawing/2014/main" id="{33D7E028-2C61-4D47-895E-6FF38AC9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37" y="1695130"/>
            <a:ext cx="88123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Mangal" pitchFamily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ngal" pitchFamily="2"/>
              </a:rPr>
              <a:t>Effect on fringe field level at different axial position of the Bucking coil w.r.t Main coil</a:t>
            </a:r>
            <a:endParaRPr kumimoji="0" lang="en-GB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2F094-E06C-48D7-A07F-C2371D756BFD}"/>
              </a:ext>
            </a:extLst>
          </p:cNvPr>
          <p:cNvSpPr/>
          <p:nvPr/>
        </p:nvSpPr>
        <p:spPr>
          <a:xfrm>
            <a:off x="385862" y="760460"/>
            <a:ext cx="11420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Tight tolerance is required for the bucking coil and main coil winding dimensions and its placement w.r.t main coil.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 positional inaccuracy of the Bucking coil and main coil effects the fringe magnetic field on the cavity surface.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81B5C2-A15B-465E-89A5-6C28DBEA0BB9}"/>
              </a:ext>
            </a:extLst>
          </p:cNvPr>
          <p:cNvCxnSpPr/>
          <p:nvPr/>
        </p:nvCxnSpPr>
        <p:spPr>
          <a:xfrm>
            <a:off x="463491" y="64878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67E73E-3C60-44FC-A7CE-A45F2E46A655}"/>
              </a:ext>
            </a:extLst>
          </p:cNvPr>
          <p:cNvCxnSpPr>
            <a:cxnSpLocks/>
          </p:cNvCxnSpPr>
          <p:nvPr/>
        </p:nvCxnSpPr>
        <p:spPr>
          <a:xfrm>
            <a:off x="484029" y="6375198"/>
            <a:ext cx="11322109" cy="2086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6">
            <a:extLst>
              <a:ext uri="{FF2B5EF4-FFF2-40B4-BE49-F238E27FC236}">
                <a16:creationId xmlns:a16="http://schemas.microsoft.com/office/drawing/2014/main" id="{F61B3525-C444-4706-8FF9-A1E7ABD3EF59}"/>
              </a:ext>
            </a:extLst>
          </p:cNvPr>
          <p:cNvSpPr txBox="1">
            <a:spLocks/>
          </p:cNvSpPr>
          <p:nvPr/>
        </p:nvSpPr>
        <p:spPr>
          <a:xfrm>
            <a:off x="3581401" y="6435001"/>
            <a:ext cx="4731774" cy="40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FDR | </a:t>
            </a:r>
            <a:r>
              <a:rPr lang="en-US" dirty="0" err="1"/>
              <a:t>Kumud</a:t>
            </a:r>
            <a:r>
              <a:rPr lang="en-US" dirty="0"/>
              <a:t> Singh | Pre-production SSR lens 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12B91B70-BC2A-45DB-A43B-56BB6AC528E2}"/>
              </a:ext>
            </a:extLst>
          </p:cNvPr>
          <p:cNvSpPr txBox="1">
            <a:spLocks/>
          </p:cNvSpPr>
          <p:nvPr/>
        </p:nvSpPr>
        <p:spPr>
          <a:xfrm>
            <a:off x="990600" y="42825"/>
            <a:ext cx="11037457" cy="6059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Tolerance studies on bucking and main coil geometrical parameters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8052A21-A8FB-479E-9E44-628494A805A7}"/>
              </a:ext>
            </a:extLst>
          </p:cNvPr>
          <p:cNvSpPr txBox="1">
            <a:spLocks/>
          </p:cNvSpPr>
          <p:nvPr/>
        </p:nvSpPr>
        <p:spPr>
          <a:xfrm>
            <a:off x="8789125" y="64306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5D2BF0-65D3-4850-B570-15E183F8D98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0B321846-B322-4869-824E-58609AE9DFE5}"/>
              </a:ext>
            </a:extLst>
          </p:cNvPr>
          <p:cNvSpPr txBox="1">
            <a:spLocks/>
          </p:cNvSpPr>
          <p:nvPr/>
        </p:nvSpPr>
        <p:spPr>
          <a:xfrm>
            <a:off x="990600" y="64101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3114553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2086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924127" y="64290"/>
            <a:ext cx="10928239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Combined-field-All coils-powered-on</a:t>
            </a:r>
            <a:endParaRPr lang="en-US" sz="2800" dirty="0"/>
          </a:p>
        </p:txBody>
      </p:sp>
      <p:pic>
        <p:nvPicPr>
          <p:cNvPr id="12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68227E-D0D7-4317-97F3-9E3BC574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" y="826718"/>
            <a:ext cx="12035572" cy="5302685"/>
          </a:xfrm>
          <a:prstGeom prst="rect">
            <a:avLst/>
          </a:prstGeom>
        </p:spPr>
      </p:pic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688DA4D3-576C-4527-B137-34443F64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142293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88542" y="4041058"/>
            <a:ext cx="181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Vacuum pumps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1149" y="3991895"/>
            <a:ext cx="181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Electronics rack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74769" y="1386348"/>
            <a:ext cx="442451" cy="396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32631" y="960754"/>
            <a:ext cx="1841441" cy="471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Power diode connected in shunt with magnet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856033" y="64291"/>
            <a:ext cx="10996333" cy="6059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Superconducting Wire strand material properties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3126" y="741835"/>
                <a:ext cx="11782439" cy="5617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30000"/>
                  </a:lnSpc>
                  <a:buFont typeface="Arial" pitchFamily="34" charset="0"/>
                  <a:buChar char="•"/>
                </a:pPr>
                <a:r>
                  <a:rPr lang="en-GB" sz="2000" dirty="0">
                    <a:latin typeface="Helvetica" pitchFamily="34" charset="0"/>
                    <a:cs typeface="Helvetica" pitchFamily="34" charset="0"/>
                  </a:rPr>
                  <a:t>All conduction cooled magnets are proposed to be wound using round 0.5 bare diameter /0.54 mm insulated strand (</a:t>
                </a:r>
                <a:r>
                  <a:rPr lang="en-GB" sz="2000" dirty="0" err="1">
                    <a:latin typeface="Helvetica" pitchFamily="34" charset="0"/>
                    <a:cs typeface="Helvetica" pitchFamily="34" charset="0"/>
                  </a:rPr>
                  <a:t>NbTi</a:t>
                </a:r>
                <a:r>
                  <a:rPr lang="en-GB" sz="2000" dirty="0">
                    <a:latin typeface="Helvetica" pitchFamily="34" charset="0"/>
                    <a:cs typeface="Helvetica" pitchFamily="34" charset="0"/>
                  </a:rPr>
                  <a:t>/ copper matrix 1:2 </a:t>
                </a:r>
                <a:r>
                  <a:rPr lang="en-GB" sz="2000" dirty="0" err="1">
                    <a:latin typeface="Helvetica" pitchFamily="34" charset="0"/>
                    <a:cs typeface="Helvetica" pitchFamily="34" charset="0"/>
                  </a:rPr>
                  <a:t>Sc:Cu</a:t>
                </a:r>
                <a:r>
                  <a:rPr lang="en-GB" sz="2000" dirty="0">
                    <a:latin typeface="Helvetica" pitchFamily="34" charset="0"/>
                    <a:cs typeface="Helvetica" pitchFamily="34" charset="0"/>
                  </a:rPr>
                  <a:t> Ratio). </a:t>
                </a:r>
                <a:endParaRPr lang="en-GB" sz="2000" i="1" dirty="0">
                  <a:solidFill>
                    <a:srgbClr val="1182DF"/>
                  </a:solidFill>
                  <a:latin typeface="Helvetica" pitchFamily="34" charset="0"/>
                  <a:cs typeface="Helvetica" pitchFamily="34" charset="0"/>
                </a:endParaRPr>
              </a:p>
              <a:p>
                <a:pPr marL="285750" indent="-285750" algn="just">
                  <a:lnSpc>
                    <a:spcPct val="130000"/>
                  </a:lnSpc>
                  <a:buFont typeface="Arial" pitchFamily="34" charset="0"/>
                  <a:buChar char="•"/>
                </a:pPr>
                <a:endParaRPr lang="en-GB" sz="2000" dirty="0">
                  <a:latin typeface="Helvetica" pitchFamily="34" charset="0"/>
                  <a:cs typeface="Helvetica" pitchFamily="34" charset="0"/>
                </a:endParaRPr>
              </a:p>
              <a:p>
                <a:pPr marL="285750" indent="-285750" algn="just">
                  <a:lnSpc>
                    <a:spcPct val="130000"/>
                  </a:lnSpc>
                  <a:buFont typeface="Arial" pitchFamily="34" charset="0"/>
                  <a:buChar char="•"/>
                </a:pPr>
                <a:endParaRPr lang="en-GB" sz="2000" dirty="0">
                  <a:latin typeface="Helvetica" pitchFamily="34" charset="0"/>
                  <a:cs typeface="Helvetica" pitchFamily="34" charset="0"/>
                </a:endParaRPr>
              </a:p>
              <a:p>
                <a:pPr marL="285750" indent="-285750" algn="just">
                  <a:lnSpc>
                    <a:spcPct val="130000"/>
                  </a:lnSpc>
                  <a:buFont typeface="Arial" pitchFamily="34" charset="0"/>
                  <a:buChar char="•"/>
                </a:pPr>
                <a:endParaRPr lang="en-GB" sz="2000" dirty="0">
                  <a:latin typeface="Helvetica" pitchFamily="34" charset="0"/>
                  <a:cs typeface="Helvetica" pitchFamily="34" charset="0"/>
                </a:endParaRPr>
              </a:p>
              <a:p>
                <a:pPr marL="285750" indent="-285750" algn="just">
                  <a:lnSpc>
                    <a:spcPct val="130000"/>
                  </a:lnSpc>
                  <a:buFont typeface="Arial" pitchFamily="34" charset="0"/>
                  <a:buChar char="•"/>
                </a:pPr>
                <a:endParaRPr lang="en-GB" sz="2000" dirty="0">
                  <a:latin typeface="Helvetica" pitchFamily="34" charset="0"/>
                  <a:cs typeface="Helvetic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𝐶𝑇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US" sz="2000" dirty="0">
                    <a:latin typeface="Helvetica" pitchFamily="34" charset="0"/>
                    <a:cs typeface="Helvetica" pitchFamily="34" charset="0"/>
                  </a:rPr>
                  <a:t>The ratio of the maximum current density in the superconductor at any magnetic field and temperature to that at B = 5 T and T = 4.2 K can be found using the expression given below: </a:t>
                </a:r>
                <a:endParaRPr lang="en-GB" sz="2000" dirty="0">
                  <a:latin typeface="Helvetica" pitchFamily="34" charset="0"/>
                  <a:cs typeface="Helvetica" pitchFamily="34" charset="0"/>
                </a:endParaRPr>
              </a:p>
              <a:p>
                <a:pPr algn="ctr"/>
                <a:endParaRPr lang="en-US" i="1" dirty="0"/>
              </a:p>
              <a:p>
                <a:pPr algn="ctr"/>
                <a:r>
                  <a:rPr lang="en-US" sz="2400" i="1" dirty="0"/>
                  <a:t>Jc(B,T) / Jc(5 T, 4.2 K)= C0/</a:t>
                </a:r>
                <a:r>
                  <a:rPr lang="en-US" sz="2400" i="1" dirty="0" err="1"/>
                  <a:t>B∙b</a:t>
                </a:r>
                <a:r>
                  <a:rPr lang="en-US" sz="2400" i="1" baseline="30000" dirty="0"/>
                  <a:t>α</a:t>
                </a:r>
                <a:r>
                  <a:rPr lang="en-US" sz="2400" i="1" dirty="0"/>
                  <a:t>∙(1-b)</a:t>
                </a:r>
                <a:r>
                  <a:rPr lang="en-US" sz="2400" i="1" baseline="30000" dirty="0"/>
                  <a:t>β</a:t>
                </a:r>
                <a:r>
                  <a:rPr lang="en-US" sz="2400" i="1" dirty="0"/>
                  <a:t>∙(1-tn)</a:t>
                </a:r>
                <a:r>
                  <a:rPr lang="en-US" sz="2400" i="1" baseline="30000" dirty="0"/>
                  <a:t>γ</a:t>
                </a:r>
              </a:p>
              <a:p>
                <a:endParaRPr lang="en-US" i="1" dirty="0"/>
              </a:p>
              <a:p>
                <a:endParaRPr lang="en-GB" i="1" dirty="0"/>
              </a:p>
              <a:p>
                <a:r>
                  <a:rPr lang="en-US" sz="2000" dirty="0">
                    <a:latin typeface="Helvetica" pitchFamily="34" charset="0"/>
                    <a:cs typeface="Helvetica" pitchFamily="34" charset="0"/>
                  </a:rPr>
                  <a:t>Where, C</a:t>
                </a:r>
                <a:r>
                  <a:rPr lang="en-US" sz="2000" baseline="-25000" dirty="0">
                    <a:latin typeface="Helvetica" pitchFamily="34" charset="0"/>
                    <a:cs typeface="Helvetica" pitchFamily="34" charset="0"/>
                  </a:rPr>
                  <a:t>0</a:t>
                </a:r>
                <a:r>
                  <a:rPr lang="en-US" sz="2000" dirty="0">
                    <a:latin typeface="Helvetica" pitchFamily="34" charset="0"/>
                    <a:cs typeface="Helvetica" pitchFamily="34" charset="0"/>
                  </a:rPr>
                  <a:t> = 28.4 T, α = 0.80, β = 0.89, and γ = 1.87. </a:t>
                </a:r>
              </a:p>
              <a:p>
                <a:endParaRPr lang="en-GB" dirty="0">
                  <a:latin typeface="Helvetica" pitchFamily="34" charset="0"/>
                  <a:cs typeface="Helvetica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26" y="741835"/>
                <a:ext cx="11782439" cy="5617435"/>
              </a:xfrm>
              <a:prstGeom prst="rect">
                <a:avLst/>
              </a:prstGeom>
              <a:blipFill rotWithShape="1">
                <a:blip r:embed="rId2"/>
                <a:stretch>
                  <a:fillRect l="-569" r="-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90708"/>
              </p:ext>
            </p:extLst>
          </p:nvPr>
        </p:nvGraphicFramePr>
        <p:xfrm>
          <a:off x="479596" y="1870983"/>
          <a:ext cx="10828484" cy="12062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1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5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6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8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4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Bare Wire </a:t>
                      </a:r>
                      <a:r>
                        <a:rPr lang="en-US" sz="1600" dirty="0" err="1">
                          <a:effectLst/>
                          <a:latin typeface="Helvetica" pitchFamily="34" charset="0"/>
                          <a:cs typeface="Helvetica" pitchFamily="34" charset="0"/>
                        </a:rPr>
                        <a:t>Dia</a:t>
                      </a: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Filament Diameter</a:t>
                      </a: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Cu/</a:t>
                      </a:r>
                      <a:r>
                        <a:rPr lang="en-US" sz="1600" dirty="0" err="1">
                          <a:effectLst/>
                          <a:latin typeface="Helvetica" pitchFamily="34" charset="0"/>
                          <a:cs typeface="Helvetica" pitchFamily="34" charset="0"/>
                        </a:rPr>
                        <a:t>Sc</a:t>
                      </a: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 Ratio</a:t>
                      </a: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Filament twist pitch</a:t>
                      </a: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RRR</a:t>
                      </a: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Helvetica" pitchFamily="34" charset="0"/>
                          <a:cs typeface="Helvetica" pitchFamily="34" charset="0"/>
                        </a:rPr>
                        <a:t>Ic</a:t>
                      </a: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 @ 3 T , 4.2K</a:t>
                      </a: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Helvetica" pitchFamily="34" charset="0"/>
                          <a:cs typeface="Helvetica" pitchFamily="34" charset="0"/>
                        </a:rPr>
                        <a:t>Ic</a:t>
                      </a: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 @ 5 T , 4.2K</a:t>
                      </a: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Helvetica" pitchFamily="34" charset="0"/>
                          <a:cs typeface="Helvetica" pitchFamily="34" charset="0"/>
                        </a:rPr>
                        <a:t>Ic</a:t>
                      </a: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 @ 7 T , 4.2K</a:t>
                      </a: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  <a:latin typeface="Helvetica" pitchFamily="34" charset="0"/>
                          <a:cs typeface="Helvetica" pitchFamily="34" charset="0"/>
                        </a:rPr>
                        <a:t>Ic</a:t>
                      </a: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 @ 9 T , 4.2K</a:t>
                      </a: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0.5mm</a:t>
                      </a:r>
                      <a:endParaRPr lang="en-GB" sz="1600" b="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2:1</a:t>
                      </a: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Min</a:t>
                      </a:r>
                      <a:r>
                        <a:rPr lang="en-US" sz="1600" baseline="0" dirty="0"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60</a:t>
                      </a: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240 A</a:t>
                      </a: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" pitchFamily="34" charset="0"/>
                          <a:cs typeface="Helvetica" pitchFamily="34" charset="0"/>
                        </a:rPr>
                        <a:t>140A</a:t>
                      </a:r>
                      <a:endParaRPr lang="en-GB" sz="1600" dirty="0">
                        <a:effectLst/>
                        <a:latin typeface="Helvetica" pitchFamily="34" charset="0"/>
                        <a:ea typeface="Times New Roman"/>
                        <a:cs typeface="Helvetic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105A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Helvetica" pitchFamily="34" charset="0"/>
                          <a:ea typeface="Times New Roman"/>
                          <a:cs typeface="Helvetica" pitchFamily="34" charset="0"/>
                        </a:rPr>
                        <a:t>32A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D5E02-E946-41E0-A40B-E77FD1E9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22</a:t>
            </a:fld>
            <a:endParaRPr lang="en-US"/>
          </a:p>
        </p:txBody>
      </p:sp>
      <p:sp>
        <p:nvSpPr>
          <p:cNvPr id="23" name="Date Placeholder 7">
            <a:extLst>
              <a:ext uri="{FF2B5EF4-FFF2-40B4-BE49-F238E27FC236}">
                <a16:creationId xmlns:a16="http://schemas.microsoft.com/office/drawing/2014/main" id="{8A9735F8-71AF-45D0-B029-C3DFB857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380162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88542" y="4041058"/>
            <a:ext cx="181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Vacuum pumps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1149" y="3991895"/>
            <a:ext cx="181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Electronics rack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74769" y="1386348"/>
            <a:ext cx="442451" cy="396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32631" y="960754"/>
            <a:ext cx="1841441" cy="471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Power diode connected in shunt with magnet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856033" y="64291"/>
            <a:ext cx="10996333" cy="6059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Superconducting Wire strand material properties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2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D5E02-E946-41E0-A40B-E77FD1E9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50" y="797140"/>
            <a:ext cx="8228643" cy="537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273C33D0-17DB-4964-87E5-D182CDEC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1464538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88542" y="4041058"/>
            <a:ext cx="181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Vacuum pumps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1149" y="3991895"/>
            <a:ext cx="181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Electronics rack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74769" y="1386348"/>
            <a:ext cx="442451" cy="396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32631" y="960754"/>
            <a:ext cx="1841441" cy="471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Power diode connected in shunt with magnet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821987" y="64291"/>
            <a:ext cx="11030380" cy="6059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Magnet load line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A63E75-4B90-4334-9C27-F205619A3D0D}"/>
              </a:ext>
            </a:extLst>
          </p:cNvPr>
          <p:cNvSpPr txBox="1"/>
          <p:nvPr/>
        </p:nvSpPr>
        <p:spPr>
          <a:xfrm>
            <a:off x="8675201" y="1320783"/>
            <a:ext cx="3126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>
                <a:solidFill>
                  <a:srgbClr val="FF00FF"/>
                </a:solidFill>
              </a:rPr>
              <a:t>Comparing the manufacturer’s data it is clear that practically there is no margin @ 4.2 K</a:t>
            </a:r>
          </a:p>
        </p:txBody>
      </p:sp>
      <p:pic>
        <p:nvPicPr>
          <p:cNvPr id="22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F56B-40EC-4683-B9F4-8BBB2E2C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7" y="799977"/>
            <a:ext cx="8282914" cy="540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Date Placeholder 7">
            <a:extLst>
              <a:ext uri="{FF2B5EF4-FFF2-40B4-BE49-F238E27FC236}">
                <a16:creationId xmlns:a16="http://schemas.microsoft.com/office/drawing/2014/main" id="{7482DA37-72B6-4900-B7FE-AAC5EC00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1760077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AF1AE-5A81-4FDE-9DF5-C69F6512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86891" y="2515673"/>
            <a:ext cx="10148552" cy="13007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823" y="2704391"/>
            <a:ext cx="6164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Quench Studies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64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351942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88542" y="4041058"/>
            <a:ext cx="181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Vacuum pumps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1149" y="3991895"/>
            <a:ext cx="181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Electronics rack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74769" y="1386348"/>
            <a:ext cx="442451" cy="396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12199" y="817103"/>
            <a:ext cx="1841441" cy="471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Power diode connected in shunt with magnet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890081" y="64290"/>
            <a:ext cx="10962286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Quench Studies (Quench initiated in main coil)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9" b="2319"/>
          <a:stretch/>
        </p:blipFill>
        <p:spPr>
          <a:xfrm>
            <a:off x="350321" y="886467"/>
            <a:ext cx="2530237" cy="2928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04"/>
          <a:stretch/>
        </p:blipFill>
        <p:spPr>
          <a:xfrm>
            <a:off x="3367204" y="886468"/>
            <a:ext cx="2991837" cy="3105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4"/>
          <a:stretch/>
        </p:blipFill>
        <p:spPr>
          <a:xfrm>
            <a:off x="6139567" y="801680"/>
            <a:ext cx="2636141" cy="3097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70" b="1281"/>
          <a:stretch/>
        </p:blipFill>
        <p:spPr>
          <a:xfrm>
            <a:off x="2758856" y="3814584"/>
            <a:ext cx="2090873" cy="2441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88"/>
          <a:stretch/>
        </p:blipFill>
        <p:spPr>
          <a:xfrm>
            <a:off x="8320634" y="3623113"/>
            <a:ext cx="2219120" cy="2633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" r="61842" b="2449"/>
          <a:stretch/>
        </p:blipFill>
        <p:spPr>
          <a:xfrm>
            <a:off x="9036751" y="821747"/>
            <a:ext cx="2585158" cy="2992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574" y="3899369"/>
            <a:ext cx="1710047" cy="38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 = 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2744" y="3899369"/>
            <a:ext cx="1710047" cy="38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 = 0.01s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35191" y="3899369"/>
            <a:ext cx="1710047" cy="38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 = 0.1s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86754" y="3873640"/>
            <a:ext cx="1710047" cy="38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 = 0.4s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29520" y="5874539"/>
            <a:ext cx="1710047" cy="38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 = 5s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57469" y="5475555"/>
            <a:ext cx="1710047" cy="38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 = 20s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170" y="4255326"/>
            <a:ext cx="2214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i="1" dirty="0">
                <a:solidFill>
                  <a:srgbClr val="FF00FF"/>
                </a:solidFill>
                <a:latin typeface="Helevetica"/>
              </a:rPr>
              <a:t>Flux initiated by ~4W of heat deposition at peak B field location</a:t>
            </a:r>
          </a:p>
          <a:p>
            <a:pPr algn="just"/>
            <a:r>
              <a:rPr lang="en-GB" sz="1600" i="1" dirty="0">
                <a:solidFill>
                  <a:srgbClr val="FF00FF"/>
                </a:solidFill>
                <a:latin typeface="Helevetica"/>
              </a:rPr>
              <a:t>To study peak temperature &amp; peak coil voltages </a:t>
            </a:r>
          </a:p>
        </p:txBody>
      </p:sp>
      <p:pic>
        <p:nvPicPr>
          <p:cNvPr id="32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C2F0B5-3D4D-45A2-A393-690EDE20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26</a:t>
            </a:fld>
            <a:endParaRPr lang="en-US"/>
          </a:p>
        </p:txBody>
      </p:sp>
      <p:sp>
        <p:nvSpPr>
          <p:cNvPr id="33" name="Date Placeholder 7">
            <a:extLst>
              <a:ext uri="{FF2B5EF4-FFF2-40B4-BE49-F238E27FC236}">
                <a16:creationId xmlns:a16="http://schemas.microsoft.com/office/drawing/2014/main" id="{37E7030A-6E47-4820-B3A5-061BB3898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1588008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C19B2DC-B060-49C0-A4D9-CDF0343D5AE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3"/>
          <a:stretch/>
        </p:blipFill>
        <p:spPr bwMode="auto">
          <a:xfrm>
            <a:off x="209146" y="3500880"/>
            <a:ext cx="5573146" cy="114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352942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74769" y="1386348"/>
            <a:ext cx="442451" cy="396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12199" y="817103"/>
            <a:ext cx="1841441" cy="471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Power diode connected in shunt with magnet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016539" y="64290"/>
            <a:ext cx="10835827" cy="67754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Quench Design (Variation in heat pulse)</a:t>
            </a:r>
            <a:endParaRPr lang="en-US" sz="28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1CD5190-BBA4-4015-AF59-BB3B7E14645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/>
        </p:blipFill>
        <p:spPr bwMode="auto">
          <a:xfrm>
            <a:off x="671551" y="908074"/>
            <a:ext cx="5081296" cy="2632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955F17-FD48-468C-81DD-08C86ECA92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1" y="3644404"/>
            <a:ext cx="5081296" cy="26325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0CD6A2-459C-4A8B-8961-763C66ED5089}"/>
              </a:ext>
            </a:extLst>
          </p:cNvPr>
          <p:cNvSpPr txBox="1"/>
          <p:nvPr/>
        </p:nvSpPr>
        <p:spPr>
          <a:xfrm>
            <a:off x="3658754" y="1584398"/>
            <a:ext cx="1716932" cy="306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400" dirty="0">
                <a:latin typeface="Helevetica"/>
              </a:rPr>
              <a:t>4W for 0.1 second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33072F7-1025-4065-8D74-E4ABA964B1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99" y="938593"/>
            <a:ext cx="5774147" cy="25622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45CADE8-90FE-40E7-86D6-7430EB0540E9}"/>
              </a:ext>
            </a:extLst>
          </p:cNvPr>
          <p:cNvSpPr txBox="1"/>
          <p:nvPr/>
        </p:nvSpPr>
        <p:spPr>
          <a:xfrm>
            <a:off x="9245751" y="1628559"/>
            <a:ext cx="1768575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400" dirty="0">
                <a:latin typeface="Helevetica"/>
              </a:rPr>
              <a:t>4W for 0.05 second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7E67E56-81AC-4F9E-A6E2-D52DCCF0B5F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63" y="3559404"/>
            <a:ext cx="5573146" cy="26968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145" y="950810"/>
            <a:ext cx="400110" cy="52031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Helevetica"/>
              </a:rPr>
              <a:t>Quench Characteristic for two coils sub-sections of main coil</a:t>
            </a:r>
            <a:endParaRPr lang="en-GB" sz="1400" dirty="0">
              <a:latin typeface="Helevetica"/>
            </a:endParaRPr>
          </a:p>
        </p:txBody>
      </p:sp>
      <p:pic>
        <p:nvPicPr>
          <p:cNvPr id="21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87884-E281-4785-B058-77D249A5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27</a:t>
            </a:fld>
            <a:endParaRPr lang="en-US"/>
          </a:p>
        </p:txBody>
      </p:sp>
      <p:sp>
        <p:nvSpPr>
          <p:cNvPr id="23" name="Date Placeholder 7">
            <a:extLst>
              <a:ext uri="{FF2B5EF4-FFF2-40B4-BE49-F238E27FC236}">
                <a16:creationId xmlns:a16="http://schemas.microsoft.com/office/drawing/2014/main" id="{C322BDA8-03AB-4E37-8D50-AE49A20A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3725662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544764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74769" y="1386348"/>
            <a:ext cx="442451" cy="396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12199" y="817103"/>
            <a:ext cx="1841441" cy="471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Power diode connected in shunt with magnet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943583" y="64290"/>
            <a:ext cx="10908784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Quench Design (Variation in heat pulse)</a:t>
            </a:r>
            <a:endParaRPr lang="en-US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28B3A98-6C07-47CE-8419-E06C72FC9B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7" y="817103"/>
            <a:ext cx="5168901" cy="26118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400E0F-EFCE-46BE-91C1-7F5E62F43F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9" y="3686667"/>
            <a:ext cx="4893232" cy="25126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53A23A-755C-4C48-B02C-ADF19F31B82A}"/>
              </a:ext>
            </a:extLst>
          </p:cNvPr>
          <p:cNvSpPr txBox="1"/>
          <p:nvPr/>
        </p:nvSpPr>
        <p:spPr>
          <a:xfrm>
            <a:off x="3115466" y="2641401"/>
            <a:ext cx="191860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400" dirty="0">
                <a:latin typeface="Helevetica"/>
              </a:rPr>
              <a:t>40W for 0.1 second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3AC90A-C6B1-4C24-A5F9-1ACD36C3F0BB}"/>
              </a:ext>
            </a:extLst>
          </p:cNvPr>
          <p:cNvSpPr txBox="1"/>
          <p:nvPr/>
        </p:nvSpPr>
        <p:spPr>
          <a:xfrm>
            <a:off x="6000207" y="878042"/>
            <a:ext cx="5814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Helevetica"/>
                <a:ea typeface="Times New Roman" panose="02020603050405020304" pitchFamily="18" charset="0"/>
              </a:rPr>
              <a:t>The amount of input heat energy does not play very significant role in determining the coil temperature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latin typeface="Helevetica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Helevetica"/>
                <a:ea typeface="Times New Roman" panose="02020603050405020304" pitchFamily="18" charset="0"/>
              </a:rPr>
              <a:t>Once the quench has been initiated, by small amount of heat dissipation, the normal zone of the magnet will grow and decay the current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0000"/>
              </a:solidFill>
              <a:latin typeface="Helevetica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Helevetica"/>
                <a:ea typeface="Times New Roman" panose="02020603050405020304" pitchFamily="18" charset="0"/>
              </a:rPr>
              <a:t> However the initial peak temperature of the hot spot (location at which quench is initiated) does depend slightly on the heat pulse</a:t>
            </a:r>
            <a:r>
              <a:rPr lang="en-GB" sz="2000" dirty="0">
                <a:latin typeface="Helevetica"/>
              </a:rPr>
              <a:t>. </a:t>
            </a:r>
            <a:endParaRPr lang="en-IN" sz="2000" dirty="0">
              <a:latin typeface="Helevetica"/>
            </a:endParaRPr>
          </a:p>
        </p:txBody>
      </p:sp>
      <p:pic>
        <p:nvPicPr>
          <p:cNvPr id="24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D2CCD-F5F6-4512-9D6F-EDD83CB4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28</a:t>
            </a:fld>
            <a:endParaRPr lang="en-US"/>
          </a:p>
        </p:txBody>
      </p:sp>
      <p:sp>
        <p:nvSpPr>
          <p:cNvPr id="25" name="Date Placeholder 7">
            <a:extLst>
              <a:ext uri="{FF2B5EF4-FFF2-40B4-BE49-F238E27FC236}">
                <a16:creationId xmlns:a16="http://schemas.microsoft.com/office/drawing/2014/main" id="{4305F734-7E30-453A-8B08-50E03390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3612330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287033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74769" y="1386348"/>
            <a:ext cx="442451" cy="396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12199" y="817103"/>
            <a:ext cx="1841441" cy="471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Power diode connected in shunt with magnet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958173" y="64290"/>
            <a:ext cx="10894193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Quench Design (Variation in quench location)</a:t>
            </a:r>
            <a:endParaRPr lang="en-US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2DDFB7-D5C2-49A8-96C1-65CCB10C8BD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4290" b="1519"/>
          <a:stretch/>
        </p:blipFill>
        <p:spPr bwMode="auto">
          <a:xfrm>
            <a:off x="269967" y="846039"/>
            <a:ext cx="2570480" cy="2484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4D5F8D-BA29-4C67-8953-7DFD945FA18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34" b="2244"/>
          <a:stretch/>
        </p:blipFill>
        <p:spPr bwMode="auto">
          <a:xfrm>
            <a:off x="3301830" y="955558"/>
            <a:ext cx="2430780" cy="2309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AE558E-C761-4CA5-A238-EB78266C985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42" b="-31"/>
          <a:stretch/>
        </p:blipFill>
        <p:spPr bwMode="auto">
          <a:xfrm>
            <a:off x="6061167" y="855089"/>
            <a:ext cx="2623820" cy="2587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DC71BA-280C-44E6-9D06-4E6DDAB2996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90" b="-200"/>
          <a:stretch/>
        </p:blipFill>
        <p:spPr bwMode="auto">
          <a:xfrm>
            <a:off x="8782721" y="985313"/>
            <a:ext cx="2404745" cy="2325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9C640C-113C-406F-8202-EA015D5C1A7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44"/>
          <a:stretch/>
        </p:blipFill>
        <p:spPr bwMode="auto">
          <a:xfrm>
            <a:off x="2320654" y="3460209"/>
            <a:ext cx="2797175" cy="2719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FE0A33-C53F-4843-B904-34A8B6B84B0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4" b="9335"/>
          <a:stretch/>
        </p:blipFill>
        <p:spPr bwMode="auto">
          <a:xfrm>
            <a:off x="6061167" y="3466937"/>
            <a:ext cx="3016250" cy="2630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749A1E-5D73-4879-B016-B02051D9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29</a:t>
            </a:fld>
            <a:endParaRPr lang="en-US"/>
          </a:p>
        </p:txBody>
      </p:sp>
      <p:sp>
        <p:nvSpPr>
          <p:cNvPr id="28" name="Date Placeholder 7">
            <a:extLst>
              <a:ext uri="{FF2B5EF4-FFF2-40B4-BE49-F238E27FC236}">
                <a16:creationId xmlns:a16="http://schemas.microsoft.com/office/drawing/2014/main" id="{3D5F42F8-941B-4B6E-A3CC-66FBCA4A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64050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70602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Helvetica"/>
                <a:ea typeface="ＭＳ Ｐゴシック" charset="0"/>
                <a:cs typeface="ＭＳ Ｐゴシック" charset="0"/>
              </a:rPr>
              <a:t>Magnet Contribution- PIP-II LINAC Technology map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9967" y="6335486"/>
            <a:ext cx="11049966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09869" y="834209"/>
            <a:ext cx="10902599" cy="1894119"/>
            <a:chOff x="381000" y="1485904"/>
            <a:chExt cx="8176949" cy="1894119"/>
          </a:xfrm>
        </p:grpSpPr>
        <p:grpSp>
          <p:nvGrpSpPr>
            <p:cNvPr id="15" name="Group 14"/>
            <p:cNvGrpSpPr/>
            <p:nvPr/>
          </p:nvGrpSpPr>
          <p:grpSpPr>
            <a:xfrm>
              <a:off x="381000" y="1485904"/>
              <a:ext cx="8176949" cy="1894119"/>
              <a:chOff x="-319066" y="1485904"/>
              <a:chExt cx="8176949" cy="189411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7150" y="1485904"/>
                <a:ext cx="7800733" cy="1894119"/>
                <a:chOff x="228621" y="1485904"/>
                <a:chExt cx="7919840" cy="1894119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54613" y="1485905"/>
                  <a:ext cx="7493848" cy="1894118"/>
                  <a:chOff x="-1669609" y="1485905"/>
                  <a:chExt cx="9106734" cy="1894118"/>
                </a:xfrm>
              </p:grpSpPr>
              <p:sp>
                <p:nvSpPr>
                  <p:cNvPr id="25" name="Rectangle 24"/>
                  <p:cNvSpPr/>
                  <p:nvPr/>
                </p:nvSpPr>
                <p:spPr bwMode="auto">
                  <a:xfrm>
                    <a:off x="454960" y="1485905"/>
                    <a:ext cx="1340263" cy="593725"/>
                  </a:xfrm>
                  <a:prstGeom prst="rect">
                    <a:avLst/>
                  </a:prstGeom>
                  <a:solidFill>
                    <a:srgbClr val="66FFCC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latin typeface="Symbol" pitchFamily="18" charset="2"/>
                        <a:ea typeface="MS PGothic" pitchFamily="34" charset="-128"/>
                      </a:rPr>
                      <a:t>b</a:t>
                    </a:r>
                    <a:r>
                      <a:rPr lang="en-US" kern="0" dirty="0">
                        <a:solidFill>
                          <a:prstClr val="black"/>
                        </a:solidFill>
                        <a:ea typeface="MS PGothic" pitchFamily="34" charset="-128"/>
                      </a:rPr>
                      <a:t>=0.11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1795223" y="1485905"/>
                    <a:ext cx="1338646" cy="593725"/>
                  </a:xfrm>
                  <a:prstGeom prst="rect">
                    <a:avLst/>
                  </a:prstGeom>
                  <a:solidFill>
                    <a:srgbClr val="92D05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latin typeface="Symbol" pitchFamily="18" charset="2"/>
                        <a:ea typeface="MS PGothic" pitchFamily="34" charset="-128"/>
                      </a:rPr>
                      <a:t>b</a:t>
                    </a:r>
                    <a:r>
                      <a:rPr lang="en-US" kern="0" dirty="0">
                        <a:solidFill>
                          <a:prstClr val="black"/>
                        </a:solidFill>
                        <a:ea typeface="MS PGothic" pitchFamily="34" charset="-128"/>
                      </a:rPr>
                      <a:t>=0.22</a:t>
                    </a: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3133869" y="1485905"/>
                    <a:ext cx="1340263" cy="593725"/>
                  </a:xfrm>
                  <a:prstGeom prst="rect">
                    <a:avLst/>
                  </a:prstGeom>
                  <a:solidFill>
                    <a:srgbClr val="92D05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latin typeface="Symbol" pitchFamily="18" charset="2"/>
                        <a:ea typeface="MS PGothic" pitchFamily="34" charset="-128"/>
                      </a:rPr>
                      <a:t>b</a:t>
                    </a:r>
                    <a:r>
                      <a:rPr lang="en-US" kern="0" dirty="0">
                        <a:solidFill>
                          <a:prstClr val="black"/>
                        </a:solidFill>
                        <a:ea typeface="MS PGothic" pitchFamily="34" charset="-128"/>
                      </a:rPr>
                      <a:t>=0.51</a:t>
                    </a: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4474132" y="1485905"/>
                    <a:ext cx="1338645" cy="593725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latin typeface="Symbol" pitchFamily="18" charset="2"/>
                        <a:ea typeface="MS PGothic" pitchFamily="34" charset="-128"/>
                      </a:rPr>
                      <a:t>b</a:t>
                    </a:r>
                    <a:r>
                      <a:rPr lang="en-US" kern="0" dirty="0">
                        <a:solidFill>
                          <a:prstClr val="black"/>
                        </a:solidFill>
                        <a:ea typeface="MS PGothic" pitchFamily="34" charset="-128"/>
                      </a:rPr>
                      <a:t>=0.61</a:t>
                    </a: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5812777" y="1485905"/>
                    <a:ext cx="1340263" cy="593725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latin typeface="Symbol" pitchFamily="18" charset="2"/>
                        <a:ea typeface="MS PGothic" pitchFamily="34" charset="-128"/>
                      </a:rPr>
                      <a:t>b</a:t>
                    </a:r>
                    <a:r>
                      <a:rPr lang="en-US" kern="0" dirty="0">
                        <a:solidFill>
                          <a:prstClr val="black"/>
                        </a:solidFill>
                        <a:ea typeface="MS PGothic" pitchFamily="34" charset="-128"/>
                      </a:rPr>
                      <a:t>=0.9</a:t>
                    </a:r>
                  </a:p>
                </p:txBody>
              </p:sp>
              <p:sp>
                <p:nvSpPr>
                  <p:cNvPr id="30" name="Left-Right Arrow 29"/>
                  <p:cNvSpPr/>
                  <p:nvPr/>
                </p:nvSpPr>
                <p:spPr bwMode="auto">
                  <a:xfrm>
                    <a:off x="1795222" y="2436818"/>
                    <a:ext cx="2678909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 kern="0">
                      <a:solidFill>
                        <a:prstClr val="white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31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5335" y="2731289"/>
                    <a:ext cx="253792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ea typeface="MS PGothic" pitchFamily="34" charset="-128"/>
                      </a:rPr>
                      <a:t>325 MHz</a:t>
                    </a:r>
                  </a:p>
                  <a:p>
                    <a:pPr algn="ctr" eaLnBrk="0" hangingPunct="0"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ea typeface="MS PGothic" pitchFamily="34" charset="-128"/>
                      </a:rPr>
                      <a:t>11-177 MeV</a:t>
                    </a:r>
                  </a:p>
                </p:txBody>
              </p:sp>
              <p:sp>
                <p:nvSpPr>
                  <p:cNvPr id="32" name="Left-Right Arrow 31"/>
                  <p:cNvSpPr/>
                  <p:nvPr/>
                </p:nvSpPr>
                <p:spPr bwMode="auto">
                  <a:xfrm>
                    <a:off x="4474132" y="2436818"/>
                    <a:ext cx="2678908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 kern="0">
                      <a:solidFill>
                        <a:prstClr val="white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33" name="Text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14247" y="2641606"/>
                    <a:ext cx="242287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ea typeface="MS PGothic" pitchFamily="34" charset="-128"/>
                      </a:rPr>
                      <a:t>650 MHz</a:t>
                    </a:r>
                  </a:p>
                  <a:p>
                    <a:pPr algn="ctr" eaLnBrk="0" hangingPunct="0"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ea typeface="MS PGothic" pitchFamily="34" charset="-128"/>
                      </a:rPr>
                      <a:t>177-800 MeV</a:t>
                    </a:r>
                  </a:p>
                </p:txBody>
              </p:sp>
              <p:cxnSp>
                <p:nvCxnSpPr>
                  <p:cNvPr id="34" name="Straight Arrow Connector 33"/>
                  <p:cNvCxnSpPr/>
                  <p:nvPr/>
                </p:nvCxnSpPr>
                <p:spPr>
                  <a:xfrm flipV="1">
                    <a:off x="468617" y="2272570"/>
                    <a:ext cx="6684423" cy="601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olid"/>
                    <a:headEnd type="arrow"/>
                    <a:tailEnd type="arrow"/>
                  </a:ln>
                  <a:effectLst/>
                </p:spPr>
              </p:cxn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284054" y="2109121"/>
                    <a:ext cx="938397" cy="36933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b="1" i="1" kern="0" dirty="0">
                        <a:solidFill>
                          <a:srgbClr val="C00000"/>
                        </a:solidFill>
                        <a:ea typeface="MS PGothic" pitchFamily="34" charset="-128"/>
                      </a:rPr>
                      <a:t>SC</a:t>
                    </a:r>
                  </a:p>
                </p:txBody>
              </p:sp>
              <p:sp>
                <p:nvSpPr>
                  <p:cNvPr id="36" name="Left-Right Arrow 35"/>
                  <p:cNvSpPr/>
                  <p:nvPr/>
                </p:nvSpPr>
                <p:spPr bwMode="auto">
                  <a:xfrm>
                    <a:off x="-1417571" y="2436817"/>
                    <a:ext cx="3226209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 kern="0">
                      <a:solidFill>
                        <a:prstClr val="white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37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669609" y="2733692"/>
                    <a:ext cx="3585269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ea typeface="MS PGothic" pitchFamily="34" charset="-128"/>
                      </a:rPr>
                      <a:t>162.5 MHz</a:t>
                    </a:r>
                  </a:p>
                  <a:p>
                    <a:pPr algn="ctr" eaLnBrk="0" hangingPunct="0">
                      <a:defRPr/>
                    </a:pPr>
                    <a:r>
                      <a:rPr lang="en-US" kern="0" dirty="0">
                        <a:solidFill>
                          <a:prstClr val="black"/>
                        </a:solidFill>
                        <a:ea typeface="MS PGothic" pitchFamily="34" charset="-128"/>
                      </a:rPr>
                      <a:t>0.03-11 MeV</a:t>
                    </a:r>
                  </a:p>
                </p:txBody>
              </p:sp>
            </p:grpSp>
            <p:sp>
              <p:nvSpPr>
                <p:cNvPr id="22" name="Rectangle 21"/>
                <p:cNvSpPr/>
                <p:nvPr/>
              </p:nvSpPr>
              <p:spPr>
                <a:xfrm>
                  <a:off x="228621" y="1485905"/>
                  <a:ext cx="705943" cy="593725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600" kern="0" dirty="0">
                      <a:solidFill>
                        <a:prstClr val="white"/>
                      </a:solidFill>
                      <a:ea typeface="MS PGothic" pitchFamily="34" charset="-128"/>
                    </a:rPr>
                    <a:t>LEBT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939376" y="1485904"/>
                  <a:ext cx="688401" cy="593725"/>
                </a:xfrm>
                <a:prstGeom prst="rect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600" kern="0" dirty="0">
                      <a:solidFill>
                        <a:prstClr val="white"/>
                      </a:solidFill>
                      <a:ea typeface="MS PGothic" pitchFamily="34" charset="-128"/>
                    </a:rPr>
                    <a:t>RFQ</a:t>
                  </a: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618106" y="1485905"/>
                  <a:ext cx="786743" cy="593725"/>
                </a:xfrm>
                <a:prstGeom prst="rect">
                  <a:avLst/>
                </a:prstGeom>
                <a:solidFill>
                  <a:srgbClr val="006600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600" kern="0" dirty="0">
                      <a:solidFill>
                        <a:prstClr val="white"/>
                      </a:solidFill>
                      <a:ea typeface="MS PGothic" pitchFamily="34" charset="-128"/>
                    </a:rPr>
                    <a:t>MEBT</a:t>
                  </a:r>
                </a:p>
              </p:txBody>
            </p:sp>
          </p:grpSp>
          <p:cxnSp>
            <p:nvCxnSpPr>
              <p:cNvPr id="19" name="Straight Arrow Connector 18"/>
              <p:cNvCxnSpPr/>
              <p:nvPr/>
            </p:nvCxnSpPr>
            <p:spPr>
              <a:xfrm flipV="1">
                <a:off x="-319066" y="2274737"/>
                <a:ext cx="2517796" cy="384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671534" y="2101271"/>
                <a:ext cx="574943" cy="3693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b="1" i="1" kern="0" dirty="0">
                    <a:solidFill>
                      <a:srgbClr val="C00000"/>
                    </a:solidFill>
                    <a:ea typeface="MS PGothic" pitchFamily="34" charset="-128"/>
                  </a:rPr>
                  <a:t>RT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381000" y="1485905"/>
              <a:ext cx="376216" cy="593724"/>
            </a:xfrm>
            <a:prstGeom prst="rect">
              <a:avLst/>
            </a:prstGeom>
            <a:solidFill>
              <a:srgbClr val="666666">
                <a:lumMod val="75000"/>
                <a:lumOff val="25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  <a:defRPr/>
              </a:pPr>
              <a:endParaRPr lang="en-US" ker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000" y="161349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prstClr val="white"/>
                  </a:solidFill>
                  <a:ea typeface="MS PGothic" pitchFamily="34" charset="-128"/>
                </a:rPr>
                <a:t>IS</a:t>
              </a:r>
            </a:p>
          </p:txBody>
        </p:sp>
      </p:grp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08093"/>
              </p:ext>
            </p:extLst>
          </p:nvPr>
        </p:nvGraphicFramePr>
        <p:xfrm>
          <a:off x="269967" y="3615293"/>
          <a:ext cx="11111227" cy="26104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11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18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Section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Freq</a:t>
                      </a: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Energy (</a:t>
                      </a: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MeV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Cav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/</a:t>
                      </a: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mag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/CM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RFQ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Helvetica" pitchFamily="34" charset="0"/>
                          <a:cs typeface="Helvetica" pitchFamily="34" charset="0"/>
                        </a:rPr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0.03-2.1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HWR (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b="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opt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Symbol" pitchFamily="18" charset="2"/>
                        </a:rPr>
                        <a:t>=0.11)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Helvetica" pitchFamily="34" charset="0"/>
                          <a:cs typeface="Helvetica" pitchFamily="34" charset="0"/>
                        </a:rPr>
                        <a:t>162.5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2.1-11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8/8/1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HWR, solenoid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SSR1 (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b="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opt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Symbol" pitchFamily="18" charset="2"/>
                        </a:rPr>
                        <a:t>=0.22)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Helvetica" pitchFamily="34" charset="0"/>
                          <a:cs typeface="Helvetica" pitchFamily="34" charset="0"/>
                        </a:rPr>
                        <a:t>325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11-38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16/8/ 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SSR, </a:t>
                      </a: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82DF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S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1182DF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olenoid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1182DF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SSR2 (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b="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opt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Symbol" pitchFamily="18" charset="2"/>
                        </a:rPr>
                        <a:t>=0.51)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Helvetica" pitchFamily="34" charset="0"/>
                          <a:cs typeface="Helvetica" pitchFamily="34" charset="0"/>
                        </a:rPr>
                        <a:t>325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38-177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35/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21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/7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SSR, </a:t>
                      </a: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82DF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Solenoid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LB 650   (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b="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G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Symbol" pitchFamily="18" charset="2"/>
                        </a:rPr>
                        <a:t>=0.61)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Helvetica" pitchFamily="34" charset="0"/>
                          <a:cs typeface="Helvetica" pitchFamily="34" charset="0"/>
                        </a:rPr>
                        <a:t>650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177-480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33/22/11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5-cell elliptical, </a:t>
                      </a: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82DF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doublet*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HB 650   (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b="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G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Symbol" pitchFamily="18" charset="2"/>
                        </a:rPr>
                        <a:t>=0.9)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404040"/>
                          </a:solidFill>
                          <a:latin typeface="Helvetica" pitchFamily="34" charset="0"/>
                          <a:cs typeface="Helvetica" pitchFamily="34" charset="0"/>
                        </a:rPr>
                        <a:t>650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480-800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24/8/4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</a:rPr>
                        <a:t>5-cell elliptical, </a:t>
                      </a: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82DF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doublet*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37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  <a:sym typeface="Symbol" pitchFamily="18" charset="2"/>
                        </a:rPr>
                        <a:t>*Warm doublets external to </a:t>
                      </a:r>
                      <a:r>
                        <a:rPr kumimoji="0" lang="en-US" sz="1400" b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Helvetica" pitchFamily="34" charset="0"/>
                          <a:ea typeface="+mn-ea"/>
                          <a:cs typeface="Helvetica" pitchFamily="34" charset="0"/>
                          <a:sym typeface="Symbol" pitchFamily="18" charset="2"/>
                        </a:rPr>
                        <a:t>cryomodules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  <a:cs typeface="Helvetica" pitchFamily="34" charset="0"/>
                        <a:sym typeface="Symbol" pitchFamily="18" charset="2"/>
                      </a:endParaRPr>
                    </a:p>
                  </a:txBody>
                  <a:tcPr anchor="b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446002" y="2360649"/>
            <a:ext cx="2258077" cy="1164889"/>
          </a:xfrm>
          <a:prstGeom prst="wedgeRoundRectCallout">
            <a:avLst>
              <a:gd name="adj1" fmla="val 72218"/>
              <a:gd name="adj2" fmla="val -128732"/>
              <a:gd name="adj3" fmla="val 16667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1489" y="2528720"/>
            <a:ext cx="21671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28600" lvl="0" indent="-228600" algn="ctr">
              <a:buFontTx/>
              <a:buAutoNum type="arabicPeriod"/>
            </a:pPr>
            <a:r>
              <a:rPr lang="en-IN" sz="1100" b="1" dirty="0">
                <a:solidFill>
                  <a:prstClr val="black"/>
                </a:solidFill>
              </a:rPr>
              <a:t>MEBT and HEBT Magnet assemblies</a:t>
            </a:r>
          </a:p>
          <a:p>
            <a:pPr marL="228600" lvl="0" indent="-228600">
              <a:buFontTx/>
              <a:buAutoNum type="alphaLcPeriod"/>
            </a:pPr>
            <a:r>
              <a:rPr lang="en-IN" sz="1100" i="1" dirty="0" err="1">
                <a:solidFill>
                  <a:prstClr val="black"/>
                </a:solidFill>
              </a:rPr>
              <a:t>Quadrupoles</a:t>
            </a:r>
            <a:r>
              <a:rPr lang="en-IN" sz="1100" i="1" dirty="0">
                <a:solidFill>
                  <a:prstClr val="black"/>
                </a:solidFill>
              </a:rPr>
              <a:t> magnets: 34 No. </a:t>
            </a:r>
          </a:p>
          <a:p>
            <a:pPr marL="228600" lvl="0" indent="-228600">
              <a:buFontTx/>
              <a:buAutoNum type="alphaLcPeriod"/>
            </a:pPr>
            <a:r>
              <a:rPr lang="en-IN" sz="1100" i="1" dirty="0">
                <a:solidFill>
                  <a:prstClr val="black"/>
                </a:solidFill>
              </a:rPr>
              <a:t>Dipole Magnets : 15 No</a:t>
            </a:r>
            <a:r>
              <a:rPr lang="en-IN" sz="1050" i="1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4228545" y="2411788"/>
            <a:ext cx="2258077" cy="1164889"/>
          </a:xfrm>
          <a:prstGeom prst="wedgeRoundRectCallout">
            <a:avLst>
              <a:gd name="adj1" fmla="val 60065"/>
              <a:gd name="adj2" fmla="val -123384"/>
              <a:gd name="adj3" fmla="val 16667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187908" y="2528720"/>
            <a:ext cx="233935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i="1" dirty="0">
                <a:solidFill>
                  <a:prstClr val="black"/>
                </a:solidFill>
              </a:rPr>
              <a:t>2. </a:t>
            </a:r>
            <a:r>
              <a:rPr lang="en-IN" sz="1100" b="1" dirty="0">
                <a:solidFill>
                  <a:prstClr val="black"/>
                </a:solidFill>
              </a:rPr>
              <a:t>SSR Superconducting Magnet assemblies</a:t>
            </a:r>
          </a:p>
          <a:p>
            <a:pPr lvl="0"/>
            <a:endParaRPr lang="en-IN" sz="1050" i="1" dirty="0">
              <a:solidFill>
                <a:prstClr val="black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7765056" y="2573254"/>
            <a:ext cx="2258077" cy="1003424"/>
          </a:xfrm>
          <a:prstGeom prst="wedgeRoundRectCallout">
            <a:avLst>
              <a:gd name="adj1" fmla="val -24711"/>
              <a:gd name="adj2" fmla="val -157125"/>
              <a:gd name="adj3" fmla="val 16667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24418" y="2725925"/>
            <a:ext cx="2339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i="1" dirty="0">
                <a:solidFill>
                  <a:prstClr val="black"/>
                </a:solidFill>
              </a:rPr>
              <a:t>3. </a:t>
            </a:r>
            <a:r>
              <a:rPr lang="en-IN" sz="1100" b="1" dirty="0">
                <a:solidFill>
                  <a:prstClr val="black"/>
                </a:solidFill>
              </a:rPr>
              <a:t>LB650 and HB 650 warm doublet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7085" y="3258766"/>
            <a:ext cx="1291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Stencil" pitchFamily="82" charset="0"/>
              </a:rPr>
              <a:t>DELIVERED</a:t>
            </a:r>
            <a:endParaRPr lang="en-GB" sz="1600" dirty="0">
              <a:solidFill>
                <a:srgbClr val="00B050"/>
              </a:solidFill>
              <a:latin typeface="Stencil" pitchFamily="82" charset="0"/>
            </a:endParaRPr>
          </a:p>
        </p:txBody>
      </p:sp>
      <p:pic>
        <p:nvPicPr>
          <p:cNvPr id="39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85323" y="44835"/>
            <a:ext cx="618333" cy="5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A134B-5954-4D95-87A6-17C71B82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A90B9E-F406-4643-B935-4691C2C2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3</a:t>
            </a:fld>
            <a:endParaRPr lang="en-US"/>
          </a:p>
        </p:txBody>
      </p:sp>
      <p:sp>
        <p:nvSpPr>
          <p:cNvPr id="45" name="Date Placeholder 7">
            <a:extLst>
              <a:ext uri="{FF2B5EF4-FFF2-40B4-BE49-F238E27FC236}">
                <a16:creationId xmlns:a16="http://schemas.microsoft.com/office/drawing/2014/main" id="{9BEF66FF-A43F-4AA1-90F1-C3C3AFC0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1585074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C1FEC62-0304-42E4-882A-1F638574EC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3" y="777643"/>
            <a:ext cx="5517546" cy="2675144"/>
          </a:xfrm>
          <a:prstGeom prst="rect">
            <a:avLst/>
          </a:prstGeom>
        </p:spPr>
      </p:pic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325133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74769" y="1386348"/>
            <a:ext cx="442451" cy="396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12199" y="817103"/>
            <a:ext cx="1841441" cy="471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Power diode connected in shunt with magnet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885217" y="64290"/>
            <a:ext cx="1096715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Quench Design (Variation in coil configuration)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CD6A2-459C-4A8B-8961-763C66ED5089}"/>
              </a:ext>
            </a:extLst>
          </p:cNvPr>
          <p:cNvSpPr txBox="1"/>
          <p:nvPr/>
        </p:nvSpPr>
        <p:spPr>
          <a:xfrm>
            <a:off x="2871626" y="2531300"/>
            <a:ext cx="1734421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Helevetica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IN" dirty="0"/>
              <a:t>4W for 0.1 second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EA69F3-07A0-452E-B044-1B0E007CD7A4}"/>
              </a:ext>
            </a:extLst>
          </p:cNvPr>
          <p:cNvSpPr/>
          <p:nvPr/>
        </p:nvSpPr>
        <p:spPr>
          <a:xfrm>
            <a:off x="5906947" y="777643"/>
            <a:ext cx="6096000" cy="18355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Helevetica"/>
                <a:ea typeface="Times New Roman" panose="02020603050405020304" pitchFamily="18" charset="0"/>
              </a:rPr>
              <a:t>It is observed that location of quench initiation does not play a major role in determining the coil temperature, peak voltage and the resistance growth. </a:t>
            </a:r>
            <a:endParaRPr lang="en-IN" sz="2400" dirty="0">
              <a:solidFill>
                <a:srgbClr val="000000"/>
              </a:solidFill>
              <a:latin typeface="Helevetica"/>
              <a:ea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9634F1-99F6-4C7D-89D4-1964F41AD6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" y="3533255"/>
            <a:ext cx="5675560" cy="2722970"/>
          </a:xfrm>
          <a:prstGeom prst="rect">
            <a:avLst/>
          </a:prstGeom>
        </p:spPr>
      </p:pic>
      <p:pic>
        <p:nvPicPr>
          <p:cNvPr id="21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79C7A-6528-408B-B3E7-68E8C7C3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30</a:t>
            </a:fld>
            <a:endParaRPr lang="en-US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99481C1-9EE1-44AC-860E-BCB50B51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2534564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706133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865761" y="64290"/>
            <a:ext cx="10986605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Main coil and Bucking coil Quench</a:t>
            </a:r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8EEEFD-FE31-4A0F-821B-DC71543B36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1" y="817705"/>
            <a:ext cx="6398054" cy="35233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BD4B1E-CEFE-4251-892E-BCAF999A4FC9}"/>
              </a:ext>
            </a:extLst>
          </p:cNvPr>
          <p:cNvSpPr/>
          <p:nvPr/>
        </p:nvSpPr>
        <p:spPr>
          <a:xfrm>
            <a:off x="6759615" y="769695"/>
            <a:ext cx="4970832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400" dirty="0">
                <a:latin typeface="Helevetica"/>
                <a:ea typeface="Calibri" panose="020F0502020204030204" pitchFamily="34" charset="0"/>
                <a:cs typeface="Mangal" panose="02040503050203030202" pitchFamily="18" charset="0"/>
              </a:rPr>
              <a:t>Once the quench is initiated in the bucking coil, the main coil will also quench eventually. </a:t>
            </a:r>
          </a:p>
          <a:p>
            <a:pPr algn="just">
              <a:lnSpc>
                <a:spcPct val="120000"/>
              </a:lnSpc>
            </a:pPr>
            <a:endParaRPr lang="en-GB" sz="2400" dirty="0">
              <a:latin typeface="Helevetica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GB" sz="2400" dirty="0">
                <a:latin typeface="Helevetica"/>
                <a:ea typeface="Calibri" panose="020F0502020204030204" pitchFamily="34" charset="0"/>
                <a:cs typeface="Mangal" panose="02040503050203030202" pitchFamily="18" charset="0"/>
              </a:rPr>
              <a:t>The current profile of the main coil for the bucking coil quench case clearly shows that the quench in BC triggers the quench in MC.</a:t>
            </a:r>
          </a:p>
          <a:p>
            <a:pPr algn="just">
              <a:lnSpc>
                <a:spcPct val="120000"/>
              </a:lnSpc>
            </a:pPr>
            <a:endParaRPr lang="en-GB" sz="2400" dirty="0">
              <a:latin typeface="Helevetica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GB" sz="2400" dirty="0">
                <a:latin typeface="Helevetica"/>
                <a:ea typeface="Calibri" panose="020F0502020204030204" pitchFamily="34" charset="0"/>
                <a:cs typeface="Mangal" panose="02040503050203030202" pitchFamily="18" charset="0"/>
              </a:rPr>
              <a:t>Similarly any quench initiated in MC would also trigger quench in BC. </a:t>
            </a:r>
            <a:endParaRPr lang="en-IN" sz="2400" dirty="0">
              <a:latin typeface="Helevetica"/>
            </a:endParaRPr>
          </a:p>
        </p:txBody>
      </p:sp>
      <p:pic>
        <p:nvPicPr>
          <p:cNvPr id="13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6AAD55-4555-486B-BEB0-0A786903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71824-88F5-4845-B376-85154576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31</a:t>
            </a:fld>
            <a:endParaRPr lang="en-US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21F02E11-9DA9-4EA0-930E-B5A897C6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2735873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928991" y="64290"/>
            <a:ext cx="10923376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Quench protection circuit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34334" r="11502" b="32833"/>
          <a:stretch/>
        </p:blipFill>
        <p:spPr bwMode="auto">
          <a:xfrm>
            <a:off x="1015341" y="4174175"/>
            <a:ext cx="1514104" cy="48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34334" r="11502" b="32833"/>
          <a:stretch/>
        </p:blipFill>
        <p:spPr bwMode="auto">
          <a:xfrm>
            <a:off x="2954977" y="4174177"/>
            <a:ext cx="1514104" cy="48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34334" r="11502" b="32833"/>
          <a:stretch/>
        </p:blipFill>
        <p:spPr bwMode="auto">
          <a:xfrm>
            <a:off x="5068389" y="4174174"/>
            <a:ext cx="1514104" cy="48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34334" r="11502" b="32833"/>
          <a:stretch/>
        </p:blipFill>
        <p:spPr bwMode="auto">
          <a:xfrm>
            <a:off x="6930835" y="4194844"/>
            <a:ext cx="1514104" cy="48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015341" y="3100273"/>
            <a:ext cx="1514104" cy="1335873"/>
            <a:chOff x="1015341" y="3099337"/>
            <a:chExt cx="1514104" cy="1335873"/>
          </a:xfrm>
        </p:grpSpPr>
        <p:cxnSp>
          <p:nvCxnSpPr>
            <p:cNvPr id="3" name="Straight Connector 2"/>
            <p:cNvCxnSpPr>
              <a:stCxn id="3075" idx="1"/>
              <a:endCxn id="19" idx="3"/>
            </p:cNvCxnSpPr>
            <p:nvPr/>
          </p:nvCxnSpPr>
          <p:spPr>
            <a:xfrm>
              <a:off x="1495217" y="3250809"/>
              <a:ext cx="0" cy="3720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1015341" y="3099337"/>
              <a:ext cx="1514104" cy="1335873"/>
              <a:chOff x="1015341" y="3099337"/>
              <a:chExt cx="1514104" cy="1335873"/>
            </a:xfrm>
          </p:grpSpPr>
          <p:cxnSp>
            <p:nvCxnSpPr>
              <p:cNvPr id="20" name="Straight Connector 19"/>
              <p:cNvCxnSpPr>
                <a:endCxn id="19" idx="1"/>
              </p:cNvCxnSpPr>
              <p:nvPr/>
            </p:nvCxnSpPr>
            <p:spPr>
              <a:xfrm flipH="1">
                <a:off x="2206294" y="3242893"/>
                <a:ext cx="2885" cy="38001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1015341" y="3099337"/>
                <a:ext cx="1514104" cy="1335873"/>
                <a:chOff x="1015341" y="3099337"/>
                <a:chExt cx="1514104" cy="1335873"/>
              </a:xfrm>
            </p:grpSpPr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88" r="23579" b="50000"/>
                <a:stretch/>
              </p:blipFill>
              <p:spPr bwMode="auto">
                <a:xfrm>
                  <a:off x="1495217" y="3099337"/>
                  <a:ext cx="711077" cy="302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88" r="23579" b="50000"/>
                <a:stretch/>
              </p:blipFill>
              <p:spPr bwMode="auto">
                <a:xfrm rot="10800000">
                  <a:off x="1495217" y="3471431"/>
                  <a:ext cx="711077" cy="302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15341" y="3428939"/>
                  <a:ext cx="1" cy="9687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529444" y="3402281"/>
                  <a:ext cx="1" cy="103292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2206294" y="3428938"/>
                  <a:ext cx="323150" cy="396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1015342" y="3428938"/>
                  <a:ext cx="479875" cy="79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0" name="Group 39"/>
          <p:cNvGrpSpPr/>
          <p:nvPr/>
        </p:nvGrpSpPr>
        <p:grpSpPr>
          <a:xfrm>
            <a:off x="2969552" y="3096309"/>
            <a:ext cx="1514104" cy="1335873"/>
            <a:chOff x="1015341" y="3099337"/>
            <a:chExt cx="1514104" cy="1335873"/>
          </a:xfrm>
        </p:grpSpPr>
        <p:cxnSp>
          <p:nvCxnSpPr>
            <p:cNvPr id="41" name="Straight Connector 40"/>
            <p:cNvCxnSpPr>
              <a:stCxn id="45" idx="1"/>
              <a:endCxn id="46" idx="3"/>
            </p:cNvCxnSpPr>
            <p:nvPr/>
          </p:nvCxnSpPr>
          <p:spPr>
            <a:xfrm>
              <a:off x="1495217" y="3250809"/>
              <a:ext cx="0" cy="3720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1015341" y="3099337"/>
              <a:ext cx="1514104" cy="1335873"/>
              <a:chOff x="1015341" y="3099337"/>
              <a:chExt cx="1514104" cy="1335873"/>
            </a:xfrm>
          </p:grpSpPr>
          <p:cxnSp>
            <p:nvCxnSpPr>
              <p:cNvPr id="43" name="Straight Connector 42"/>
              <p:cNvCxnSpPr>
                <a:endCxn id="46" idx="1"/>
              </p:cNvCxnSpPr>
              <p:nvPr/>
            </p:nvCxnSpPr>
            <p:spPr>
              <a:xfrm flipH="1">
                <a:off x="2206294" y="3242893"/>
                <a:ext cx="2885" cy="38001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4" name="Group 43"/>
              <p:cNvGrpSpPr/>
              <p:nvPr/>
            </p:nvGrpSpPr>
            <p:grpSpPr>
              <a:xfrm>
                <a:off x="1015341" y="3099337"/>
                <a:ext cx="1514104" cy="1335873"/>
                <a:chOff x="1015341" y="3099337"/>
                <a:chExt cx="1514104" cy="1335873"/>
              </a:xfrm>
            </p:grpSpPr>
            <p:pic>
              <p:nvPicPr>
                <p:cNvPr id="4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88" r="23579" b="50000"/>
                <a:stretch/>
              </p:blipFill>
              <p:spPr bwMode="auto">
                <a:xfrm>
                  <a:off x="1495217" y="3099337"/>
                  <a:ext cx="711077" cy="302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88" r="23579" b="50000"/>
                <a:stretch/>
              </p:blipFill>
              <p:spPr bwMode="auto">
                <a:xfrm rot="10800000">
                  <a:off x="1495217" y="3471431"/>
                  <a:ext cx="711077" cy="302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015341" y="3428939"/>
                  <a:ext cx="1" cy="9687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529444" y="3402281"/>
                  <a:ext cx="1" cy="103292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2206294" y="3428938"/>
                  <a:ext cx="323150" cy="396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1015342" y="3428938"/>
                  <a:ext cx="479875" cy="79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1" name="Group 50"/>
          <p:cNvGrpSpPr/>
          <p:nvPr/>
        </p:nvGrpSpPr>
        <p:grpSpPr>
          <a:xfrm>
            <a:off x="5068389" y="3083438"/>
            <a:ext cx="1514104" cy="1335873"/>
            <a:chOff x="1015341" y="3099337"/>
            <a:chExt cx="1514104" cy="1335873"/>
          </a:xfrm>
        </p:grpSpPr>
        <p:cxnSp>
          <p:nvCxnSpPr>
            <p:cNvPr id="52" name="Straight Connector 51"/>
            <p:cNvCxnSpPr>
              <a:stCxn id="56" idx="1"/>
              <a:endCxn id="57" idx="3"/>
            </p:cNvCxnSpPr>
            <p:nvPr/>
          </p:nvCxnSpPr>
          <p:spPr>
            <a:xfrm>
              <a:off x="1495217" y="3250809"/>
              <a:ext cx="0" cy="3720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1015341" y="3099337"/>
              <a:ext cx="1514104" cy="1335873"/>
              <a:chOff x="1015341" y="3099337"/>
              <a:chExt cx="1514104" cy="1335873"/>
            </a:xfrm>
          </p:grpSpPr>
          <p:cxnSp>
            <p:nvCxnSpPr>
              <p:cNvPr id="54" name="Straight Connector 53"/>
              <p:cNvCxnSpPr>
                <a:endCxn id="57" idx="1"/>
              </p:cNvCxnSpPr>
              <p:nvPr/>
            </p:nvCxnSpPr>
            <p:spPr>
              <a:xfrm flipH="1">
                <a:off x="2206294" y="3242893"/>
                <a:ext cx="2885" cy="38001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1015341" y="3099337"/>
                <a:ext cx="1514104" cy="1335873"/>
                <a:chOff x="1015341" y="3099337"/>
                <a:chExt cx="1514104" cy="1335873"/>
              </a:xfrm>
            </p:grpSpPr>
            <p:pic>
              <p:nvPicPr>
                <p:cNvPr id="5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88" r="23579" b="50000"/>
                <a:stretch/>
              </p:blipFill>
              <p:spPr bwMode="auto">
                <a:xfrm>
                  <a:off x="1495217" y="3099337"/>
                  <a:ext cx="711077" cy="302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88" r="23579" b="50000"/>
                <a:stretch/>
              </p:blipFill>
              <p:spPr bwMode="auto">
                <a:xfrm rot="10800000">
                  <a:off x="1495217" y="3471431"/>
                  <a:ext cx="711077" cy="302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015341" y="3428939"/>
                  <a:ext cx="1" cy="9687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529444" y="3402281"/>
                  <a:ext cx="1" cy="103292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2206294" y="3428938"/>
                  <a:ext cx="323150" cy="396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1015342" y="3428938"/>
                  <a:ext cx="479875" cy="79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" name="Group 61"/>
          <p:cNvGrpSpPr/>
          <p:nvPr/>
        </p:nvGrpSpPr>
        <p:grpSpPr>
          <a:xfrm>
            <a:off x="6930836" y="3106439"/>
            <a:ext cx="1514104" cy="1335873"/>
            <a:chOff x="1015341" y="3099337"/>
            <a:chExt cx="1514104" cy="1335873"/>
          </a:xfrm>
        </p:grpSpPr>
        <p:cxnSp>
          <p:nvCxnSpPr>
            <p:cNvPr id="63" name="Straight Connector 62"/>
            <p:cNvCxnSpPr>
              <a:stCxn id="67" idx="1"/>
              <a:endCxn id="68" idx="3"/>
            </p:cNvCxnSpPr>
            <p:nvPr/>
          </p:nvCxnSpPr>
          <p:spPr>
            <a:xfrm>
              <a:off x="1495217" y="3250809"/>
              <a:ext cx="0" cy="3720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15341" y="3099337"/>
              <a:ext cx="1514104" cy="1335873"/>
              <a:chOff x="1015341" y="3099337"/>
              <a:chExt cx="1514104" cy="1335873"/>
            </a:xfrm>
          </p:grpSpPr>
          <p:cxnSp>
            <p:nvCxnSpPr>
              <p:cNvPr id="65" name="Straight Connector 64"/>
              <p:cNvCxnSpPr>
                <a:endCxn id="68" idx="1"/>
              </p:cNvCxnSpPr>
              <p:nvPr/>
            </p:nvCxnSpPr>
            <p:spPr>
              <a:xfrm flipH="1">
                <a:off x="2206294" y="3242893"/>
                <a:ext cx="2885" cy="38001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1015341" y="3099337"/>
                <a:ext cx="1514104" cy="1335873"/>
                <a:chOff x="1015341" y="3099337"/>
                <a:chExt cx="1514104" cy="1335873"/>
              </a:xfrm>
            </p:grpSpPr>
            <p:pic>
              <p:nvPicPr>
                <p:cNvPr id="67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88" r="23579" b="50000"/>
                <a:stretch/>
              </p:blipFill>
              <p:spPr bwMode="auto">
                <a:xfrm>
                  <a:off x="1495217" y="3099337"/>
                  <a:ext cx="711077" cy="302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88" r="23579" b="50000"/>
                <a:stretch/>
              </p:blipFill>
              <p:spPr bwMode="auto">
                <a:xfrm rot="10800000">
                  <a:off x="1495217" y="3471431"/>
                  <a:ext cx="711077" cy="302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015341" y="3428939"/>
                  <a:ext cx="1" cy="9687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529444" y="3402281"/>
                  <a:ext cx="1" cy="103292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2206294" y="3428938"/>
                  <a:ext cx="323150" cy="396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1015342" y="3428938"/>
                  <a:ext cx="479875" cy="79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73" name="Straight Connector 72"/>
          <p:cNvCxnSpPr>
            <a:stCxn id="3074" idx="3"/>
            <a:endCxn id="12" idx="1"/>
          </p:cNvCxnSpPr>
          <p:nvPr/>
        </p:nvCxnSpPr>
        <p:spPr>
          <a:xfrm>
            <a:off x="2529445" y="4414542"/>
            <a:ext cx="425532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1015342" y="1217221"/>
            <a:ext cx="0" cy="2215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13" idx="1"/>
          </p:cNvCxnSpPr>
          <p:nvPr/>
        </p:nvCxnSpPr>
        <p:spPr>
          <a:xfrm flipV="1">
            <a:off x="4469081" y="4414541"/>
            <a:ext cx="599308" cy="147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582492" y="4414542"/>
            <a:ext cx="425532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8444940" y="1239854"/>
            <a:ext cx="0" cy="2215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1015342" y="1239854"/>
            <a:ext cx="742959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1" name="Oval 2060"/>
          <p:cNvSpPr/>
          <p:nvPr/>
        </p:nvSpPr>
        <p:spPr>
          <a:xfrm>
            <a:off x="4100550" y="736270"/>
            <a:ext cx="967839" cy="9619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2" name="TextBox 2061"/>
          <p:cNvSpPr txBox="1"/>
          <p:nvPr/>
        </p:nvSpPr>
        <p:spPr>
          <a:xfrm>
            <a:off x="4163390" y="1003465"/>
            <a:ext cx="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 PS    -</a:t>
            </a:r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8" r="23579" b="50000"/>
          <a:stretch/>
        </p:blipFill>
        <p:spPr bwMode="auto">
          <a:xfrm rot="10800000">
            <a:off x="4281237" y="1894922"/>
            <a:ext cx="711077" cy="30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" name="Straight Connector 103"/>
          <p:cNvCxnSpPr/>
          <p:nvPr/>
        </p:nvCxnSpPr>
        <p:spPr>
          <a:xfrm flipV="1">
            <a:off x="5206935" y="1224324"/>
            <a:ext cx="0" cy="8376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981797" y="1239855"/>
            <a:ext cx="0" cy="8220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103" idx="3"/>
          </p:cNvCxnSpPr>
          <p:nvPr/>
        </p:nvCxnSpPr>
        <p:spPr>
          <a:xfrm>
            <a:off x="3981797" y="2046394"/>
            <a:ext cx="299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982888" y="2061925"/>
            <a:ext cx="22404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8562110" y="1224324"/>
            <a:ext cx="34616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Helevetica"/>
              </a:rPr>
              <a:t>Quench Protection by passive diodes</a:t>
            </a:r>
          </a:p>
          <a:p>
            <a:pPr algn="just"/>
            <a:endParaRPr lang="en-GB" sz="2000" dirty="0">
              <a:latin typeface="Helevetica"/>
            </a:endParaRPr>
          </a:p>
          <a:p>
            <a:pPr algn="just"/>
            <a:r>
              <a:rPr lang="en-GB" sz="2000" dirty="0">
                <a:latin typeface="Helevetica"/>
              </a:rPr>
              <a:t>Differential Voltage sensed to detect Quench</a:t>
            </a:r>
          </a:p>
          <a:p>
            <a:pPr algn="just"/>
            <a:endParaRPr lang="en-US" sz="2000" dirty="0">
              <a:latin typeface="Helevetica"/>
            </a:endParaRPr>
          </a:p>
          <a:p>
            <a:pPr algn="just"/>
            <a:r>
              <a:rPr lang="en-US" sz="2000" dirty="0">
                <a:latin typeface="Helevetica"/>
              </a:rPr>
              <a:t>Same Quench protection circuit for Dipole corrector coils</a:t>
            </a:r>
            <a:endParaRPr lang="en-GB" sz="2000" dirty="0">
              <a:latin typeface="Helevetica"/>
            </a:endParaRPr>
          </a:p>
          <a:p>
            <a:pPr algn="just"/>
            <a:endParaRPr lang="en-GB" sz="2000" dirty="0">
              <a:latin typeface="Helevetica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068389" y="4539626"/>
            <a:ext cx="1276598" cy="37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BC coil1</a:t>
            </a:r>
          </a:p>
        </p:txBody>
      </p:sp>
      <p:grpSp>
        <p:nvGrpSpPr>
          <p:cNvPr id="2054" name="Group 2053"/>
          <p:cNvGrpSpPr/>
          <p:nvPr/>
        </p:nvGrpSpPr>
        <p:grpSpPr>
          <a:xfrm>
            <a:off x="2588821" y="2688775"/>
            <a:ext cx="305790" cy="1734679"/>
            <a:chOff x="2588821" y="2679865"/>
            <a:chExt cx="305790" cy="1075698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2734789" y="2873829"/>
              <a:ext cx="7422" cy="8817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48" name="Straight Connector 2047"/>
            <p:cNvCxnSpPr/>
            <p:nvPr/>
          </p:nvCxnSpPr>
          <p:spPr>
            <a:xfrm flipV="1">
              <a:off x="2588821" y="2826327"/>
              <a:ext cx="305790" cy="59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2635580" y="2753096"/>
              <a:ext cx="198417" cy="29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2681845" y="2679865"/>
              <a:ext cx="105888" cy="29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1175657" y="4539348"/>
            <a:ext cx="1276598" cy="37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MC coil1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166667" y="4502974"/>
            <a:ext cx="1276598" cy="37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MC coil2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7004463" y="4558570"/>
            <a:ext cx="1276598" cy="37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BC coil1                        </a:t>
            </a:r>
          </a:p>
        </p:txBody>
      </p:sp>
      <p:pic>
        <p:nvPicPr>
          <p:cNvPr id="116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5E9FD-DCFB-4072-BE45-F7A2C8C0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B6E63-1B9D-4C3B-9FE2-6FE7E494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32</a:t>
            </a:fld>
            <a:endParaRPr lang="en-US"/>
          </a:p>
        </p:txBody>
      </p:sp>
      <p:sp>
        <p:nvSpPr>
          <p:cNvPr id="81" name="Date Placeholder 7">
            <a:extLst>
              <a:ext uri="{FF2B5EF4-FFF2-40B4-BE49-F238E27FC236}">
                <a16:creationId xmlns:a16="http://schemas.microsoft.com/office/drawing/2014/main" id="{4A8E2AC2-F5BA-4C85-836B-0535E811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1165257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928991" y="64290"/>
            <a:ext cx="10923376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Final Magnet parameters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6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95E9FD-DCFB-4072-BE45-F7A2C8C0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B6E63-1B9D-4C3B-9FE2-6FE7E494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820" y="1021724"/>
            <a:ext cx="5366197" cy="2169825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                Coil1          Coil2        Coil3      Coil4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Coil1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      5.15H        5.336H   -1.260H     -1.260H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Coil2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     5.336H     9.44H      -2.497H     -2.4976H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Coil3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     -1.260H   -2.4976H   2.11H       1.02H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Coil4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    -1.260H  -2.4976H   1.02H      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1.02H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</a:t>
            </a:r>
            <a:endParaRPr lang="en-GB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82749"/>
              </p:ext>
            </p:extLst>
          </p:nvPr>
        </p:nvGraphicFramePr>
        <p:xfrm>
          <a:off x="231820" y="3507243"/>
          <a:ext cx="11498627" cy="21186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65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6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6068">
                  <a:extLst>
                    <a:ext uri="{9D8B030D-6E8A-4147-A177-3AD203B41FA5}">
                      <a16:colId xmlns:a16="http://schemas.microsoft.com/office/drawing/2014/main" val="3692079837"/>
                    </a:ext>
                  </a:extLst>
                </a:gridCol>
              </a:tblGrid>
              <a:tr h="6222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latin typeface="Helvetica" pitchFamily="34" charset="0"/>
                          <a:cs typeface="Helvetica" pitchFamily="34" charset="0"/>
                        </a:rPr>
                        <a:t>Engineering current density ~</a:t>
                      </a:r>
                      <a:r>
                        <a:rPr lang="en-US" sz="1800" kern="1200" baseline="0" dirty="0">
                          <a:latin typeface="Helvetica" pitchFamily="34" charset="0"/>
                          <a:cs typeface="Helvetica" pitchFamily="34" charset="0"/>
                        </a:rPr>
                        <a:t> 382 A/mm </a:t>
                      </a:r>
                      <a:r>
                        <a:rPr lang="en-US" sz="1800" kern="1200" baseline="30000" dirty="0">
                          <a:latin typeface="Helvetica" pitchFamily="34" charset="0"/>
                          <a:cs typeface="Helvetica" pitchFamily="34" charset="0"/>
                        </a:rPr>
                        <a:t>2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kern="1200" baseline="30000" dirty="0">
                        <a:solidFill>
                          <a:schemeClr val="dk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latin typeface="Helvetica" pitchFamily="34" charset="0"/>
                          <a:cs typeface="Helvetica" pitchFamily="34" charset="0"/>
                        </a:rPr>
                        <a:t>Excitation current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latin typeface="Helvetica" pitchFamily="34" charset="0"/>
                          <a:cs typeface="Helvetica" pitchFamily="34" charset="0"/>
                        </a:rPr>
                        <a:t>75A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latin typeface="Helvetica" pitchFamily="34" charset="0"/>
                          <a:cs typeface="Helvetica" pitchFamily="34" charset="0"/>
                        </a:rPr>
                        <a:t>Focusing strength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latin typeface="Helvetica" pitchFamily="34" charset="0"/>
                          <a:cs typeface="Helvetica" pitchFamily="34" charset="0"/>
                        </a:rPr>
                        <a:t>4.57 T</a:t>
                      </a:r>
                      <a:r>
                        <a:rPr lang="en-US" sz="1800" kern="1200" baseline="30000" dirty="0">
                          <a:latin typeface="Helvetica" pitchFamily="34" charset="0"/>
                          <a:cs typeface="Helvetica" pitchFamily="34" charset="0"/>
                        </a:rPr>
                        <a:t>2</a:t>
                      </a:r>
                      <a:r>
                        <a:rPr lang="en-US" sz="1800" kern="1200" dirty="0">
                          <a:latin typeface="Helvetica" pitchFamily="34" charset="0"/>
                          <a:cs typeface="Helvetica" pitchFamily="34" charset="0"/>
                        </a:rPr>
                        <a:t>m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Solenoid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17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latin typeface="Helvetica" pitchFamily="34" charset="0"/>
                          <a:cs typeface="Helvetica" pitchFamily="34" charset="0"/>
                        </a:rPr>
                        <a:t>Engineering current density ~</a:t>
                      </a:r>
                      <a:r>
                        <a:rPr lang="en-US" sz="1800" kern="1200" baseline="0" dirty="0">
                          <a:latin typeface="Helvetica" pitchFamily="34" charset="0"/>
                          <a:cs typeface="Helvetica" pitchFamily="34" charset="0"/>
                        </a:rPr>
                        <a:t> 50.995 A/mm </a:t>
                      </a:r>
                      <a:r>
                        <a:rPr lang="en-US" sz="1800" kern="1200" baseline="30000" dirty="0">
                          <a:latin typeface="Helvetica" pitchFamily="34" charset="0"/>
                          <a:cs typeface="Helvetica" pitchFamily="34" charset="0"/>
                        </a:rPr>
                        <a:t>2</a:t>
                      </a:r>
                      <a:endParaRPr lang="en-GB" sz="1800" kern="1200" baseline="30000" dirty="0">
                        <a:solidFill>
                          <a:schemeClr val="dk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latin typeface="Helvetica" pitchFamily="34" charset="0"/>
                          <a:cs typeface="Helvetica" pitchFamily="34" charset="0"/>
                        </a:rPr>
                        <a:t>Excitation current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latin typeface="Helvetica" pitchFamily="34" charset="0"/>
                          <a:cs typeface="Helvetica" pitchFamily="34" charset="0"/>
                        </a:rPr>
                        <a:t>10A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latin typeface="Helvetica" pitchFamily="34" charset="0"/>
                          <a:cs typeface="Helvetica" pitchFamily="34" charset="0"/>
                        </a:rPr>
                        <a:t>Focusing strength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latin typeface="Helvetica" pitchFamily="34" charset="0"/>
                          <a:cs typeface="Helvetica" pitchFamily="34" charset="0"/>
                        </a:rPr>
                        <a:t>6.3 </a:t>
                      </a:r>
                      <a:r>
                        <a:rPr lang="en-US" sz="1800" kern="1200" dirty="0" err="1">
                          <a:latin typeface="Helvetica" pitchFamily="34" charset="0"/>
                          <a:cs typeface="Helvetica" pitchFamily="34" charset="0"/>
                        </a:rPr>
                        <a:t>mT</a:t>
                      </a:r>
                      <a:r>
                        <a:rPr lang="en-US" sz="1800" kern="1200" dirty="0">
                          <a:latin typeface="Helvetica" pitchFamily="34" charset="0"/>
                          <a:cs typeface="Helvetica" pitchFamily="34" charset="0"/>
                        </a:rPr>
                        <a:t>-m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Dipole Corrector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255661"/>
                  </a:ext>
                </a:extLst>
              </a:tr>
            </a:tbl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6061167" y="1062507"/>
            <a:ext cx="5366197" cy="175432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Peak coil to ground voltage = 1.1kV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Peak temperature in case of quench = 65K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Stored energy = ~14KJ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Magnet physical length = 140 mm</a:t>
            </a:r>
            <a:endParaRPr lang="en-GB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83B405F-7329-4801-B899-BAC8D678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3326446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582400" cy="2086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269967" y="64290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Conclusion</a:t>
            </a:r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D1725-7E36-455F-9BD5-172C713D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BDCB7-3C50-4F62-BF96-36127BE0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34</a:t>
            </a:fld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547F15E2-2029-4379-A82E-B5A75A6E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6">
                <a:extLst>
                  <a:ext uri="{FF2B5EF4-FFF2-40B4-BE49-F238E27FC236}">
                    <a16:creationId xmlns:a16="http://schemas.microsoft.com/office/drawing/2014/main" id="{3EC1EA08-4CC5-DCA0-AB6B-7F37AA07BF6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68110556"/>
                  </p:ext>
                </p:extLst>
              </p:nvPr>
            </p:nvGraphicFramePr>
            <p:xfrm>
              <a:off x="1730124" y="886902"/>
              <a:ext cx="9379835" cy="47346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54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2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612600">
                      <a:extLst>
                        <a:ext uri="{9D8B030D-6E8A-4147-A177-3AD203B41FA5}">
                          <a16:colId xmlns:a16="http://schemas.microsoft.com/office/drawing/2014/main" val="4233975123"/>
                        </a:ext>
                      </a:extLst>
                    </a:gridCol>
                  </a:tblGrid>
                  <a:tr h="10024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Parameters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SSR1/SSR2 New specification (Ver.3)</a:t>
                          </a:r>
                        </a:p>
                        <a:p>
                          <a:pPr algn="ctr"/>
                          <a:endParaRPr lang="en-US" sz="1400" dirty="0">
                            <a:solidFill>
                              <a:schemeClr val="bg1"/>
                            </a:solidFill>
                            <a:latin typeface="Helvetica" pitchFamily="34" charset="0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Achieved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38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Focusing Strength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4.5T</a:t>
                          </a:r>
                          <a:r>
                            <a:rPr lang="en-US" sz="1400" b="0" kern="1200" baseline="300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2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4.57T</a:t>
                          </a:r>
                          <a:r>
                            <a:rPr lang="en-US" sz="1400" b="0" kern="1200" baseline="300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2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469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Bending strength of Dipole correctors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Helvetica" pitchFamily="34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6.0 (5.0) </a:t>
                          </a: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mT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-m</a:t>
                          </a:r>
                        </a:p>
                        <a:p>
                          <a:pPr marL="0" algn="ctr" defTabSz="914400" rtl="0" eaLnBrk="1" latinLnBrk="0" hangingPunct="1"/>
                          <a:endParaRPr lang="en-US" sz="1400" b="0" kern="1200" dirty="0">
                            <a:solidFill>
                              <a:schemeClr val="tx1"/>
                            </a:solidFill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6.3 </a:t>
                          </a: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mT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-m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3806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Beam pipe aperture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40 mm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40 mm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00497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Uncertainty in the location of magnetic</a:t>
                          </a:r>
                          <a:r>
                            <a:rPr lang="en-US" sz="1400" b="0" baseline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 axis w.r.t Reference points (Transverse and angular alignment)</a:t>
                          </a:r>
                          <a:endParaRPr lang="en-US" sz="1400" b="0" dirty="0">
                            <a:solidFill>
                              <a:srgbClr val="003087"/>
                            </a:solidFill>
                            <a:latin typeface="Helvetica" pitchFamily="34" charset="0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&lt;0.1mm RMS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&lt;0.5 </a:t>
                          </a: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mrad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 RMS</a:t>
                          </a:r>
                        </a:p>
                        <a:p>
                          <a:pPr marL="0" algn="ctr" defTabSz="914400" rtl="0" eaLnBrk="1" latinLnBrk="0" hangingPunct="1"/>
                          <a:endParaRPr lang="en-US" sz="1400" b="0" kern="1200" dirty="0">
                            <a:solidFill>
                              <a:schemeClr val="tx1"/>
                            </a:solidFill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Majorly from the Mechanical design of magnet former and winding accuracy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8469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kern="120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Effective length of solenoid (FWHM)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&lt;18.5cm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400" b="0" kern="1200" dirty="0">
                            <a:solidFill>
                              <a:schemeClr val="tx1"/>
                            </a:solidFill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8495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kern="120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Active magnetic shielding requirements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~&lt;10G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&lt;10 G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48469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Maximum current in the solenoid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90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75 A</a:t>
                          </a:r>
                        </a:p>
                      </a:txBody>
                      <a:tcPr marL="24661" marR="2466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48469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Maximum current in the dipole correctors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12 (50)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10 A</a:t>
                          </a:r>
                        </a:p>
                      </a:txBody>
                      <a:tcPr marL="24661" marR="2466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6">
                <a:extLst>
                  <a:ext uri="{FF2B5EF4-FFF2-40B4-BE49-F238E27FC236}">
                    <a16:creationId xmlns:a16="http://schemas.microsoft.com/office/drawing/2014/main" id="{3EC1EA08-4CC5-DCA0-AB6B-7F37AA07BF6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68110556"/>
                  </p:ext>
                </p:extLst>
              </p:nvPr>
            </p:nvGraphicFramePr>
            <p:xfrm>
              <a:off x="1730124" y="886902"/>
              <a:ext cx="9379835" cy="47346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54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2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612600">
                      <a:extLst>
                        <a:ext uri="{9D8B030D-6E8A-4147-A177-3AD203B41FA5}">
                          <a16:colId xmlns:a16="http://schemas.microsoft.com/office/drawing/2014/main" val="4233975123"/>
                        </a:ext>
                      </a:extLst>
                    </a:gridCol>
                  </a:tblGrid>
                  <a:tr h="10024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Parameters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SSR1/SSR2 New specification (Ver.3)</a:t>
                          </a:r>
                        </a:p>
                        <a:p>
                          <a:pPr algn="ctr"/>
                          <a:endParaRPr lang="en-US" sz="1400" dirty="0">
                            <a:solidFill>
                              <a:schemeClr val="bg1"/>
                            </a:solidFill>
                            <a:latin typeface="Helvetica" pitchFamily="34" charset="0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Achieved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Focusing Strength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4.5T</a:t>
                          </a:r>
                          <a:r>
                            <a:rPr lang="en-US" sz="1400" b="0" kern="1200" baseline="300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2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4.57T</a:t>
                          </a:r>
                          <a:r>
                            <a:rPr lang="en-US" sz="1400" b="0" kern="1200" baseline="300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2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Bending strength of Dipole correctors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>
                        <a:blipFill>
                          <a:blip r:embed="rId2"/>
                          <a:stretch>
                            <a:fillRect l="-159207" t="-254118" r="-100932" b="-5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6.3 </a:t>
                          </a: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mT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-m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Beam pipe aperture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40 mm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40 mm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00497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Uncertainty in the location of magnetic</a:t>
                          </a:r>
                          <a:r>
                            <a:rPr lang="en-US" sz="1400" b="0" baseline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 axis w.r.t Reference points (Transverse and angular alignment)</a:t>
                          </a:r>
                          <a:endParaRPr lang="en-US" sz="1400" b="0" dirty="0">
                            <a:solidFill>
                              <a:srgbClr val="003087"/>
                            </a:solidFill>
                            <a:latin typeface="Helvetica" pitchFamily="34" charset="0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&lt;0.1mm RMS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&lt;0.5 </a:t>
                          </a: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mrad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 RMS</a:t>
                          </a:r>
                        </a:p>
                        <a:p>
                          <a:pPr marL="0" algn="ctr" defTabSz="914400" rtl="0" eaLnBrk="1" latinLnBrk="0" hangingPunct="1"/>
                          <a:endParaRPr lang="en-US" sz="1400" b="0" kern="1200" dirty="0">
                            <a:solidFill>
                              <a:schemeClr val="tx1"/>
                            </a:solidFill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Majorly from the Mechanical design of magnet former and winding accuracy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48469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kern="120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Effective length of solenoid (FWHM)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&lt;18.5cm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400" b="0" kern="1200" dirty="0">
                            <a:solidFill>
                              <a:schemeClr val="tx1"/>
                            </a:solidFill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8495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kern="120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Active magnetic shielding requirements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~&lt;10G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&lt;10 G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48469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Maximum current in the solenoid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90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75 A</a:t>
                          </a:r>
                        </a:p>
                      </a:txBody>
                      <a:tcPr marL="24661" marR="2466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48469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Maximum current in the dipole correctors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12 (50)</a:t>
                          </a:r>
                        </a:p>
                      </a:txBody>
                      <a:tcPr marL="24661" marR="24661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10 A</a:t>
                          </a:r>
                        </a:p>
                      </a:txBody>
                      <a:tcPr marL="24661" marR="2466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2588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269967" y="64290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References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9967" y="924128"/>
            <a:ext cx="1176801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Helvetica" pitchFamily="34" charset="0"/>
              </a:rPr>
              <a:t>[1] PIP-II SSR2 CRYOMODULE FRS : ED0001829-D</a:t>
            </a:r>
            <a:endParaRPr lang="en-GB" dirty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Helvetica" pitchFamily="34" charset="0"/>
              </a:rPr>
              <a:t>[2] FOCUSING LENS FOR SSR1 AND SSR2 - Technical Requirements Specification (TRS)"</a:t>
            </a:r>
            <a:endParaRPr lang="en-GB" dirty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Helvetica" pitchFamily="34" charset="0"/>
              </a:rPr>
              <a:t>[3] BCR: SSR Solenoid design/validation test, PIP-II BCR </a:t>
            </a:r>
            <a:endParaRPr lang="en-GB" dirty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Helvetica" pitchFamily="34" charset="0"/>
              </a:rPr>
              <a:t>[4] “SSR1 Cavity Quenching in the Presence of  Magnetic Field,” FNAL TD note  TD-12-007, June 2012 , T.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Khabiboulline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, D.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Sergatskov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, and I.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Terechkine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, </a:t>
            </a:r>
            <a:endParaRPr lang="en-GB" dirty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Helvetica" pitchFamily="34" charset="0"/>
              </a:rPr>
              <a:t>[5] “Acceptable Level of Magnetic Field on the Surface of a Superconducting RF Cavity,” FNAL, TD note TD-12-008, June 2012T.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Khabiboulline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, T.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Nicol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, and I.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Terechkine</a:t>
            </a:r>
            <a:endParaRPr lang="en-GB" dirty="0">
              <a:latin typeface="Helvetica" pitchFamily="34" charset="0"/>
              <a:cs typeface="Helvetica" pitchFamily="34" charset="0"/>
            </a:endParaRP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413BCF-8CE0-4F82-8BDD-06872117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C53F9-2E13-41FE-A32E-7CCE258C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35</a:t>
            </a:fld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B78FEAB4-7158-4031-ADD3-2370F7BC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1220366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85" y="28164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Thank you for your kind attention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44619-C66F-4DF8-A319-32503CAE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A670-E81A-4FC1-8893-56EBCA65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36</a:t>
            </a:fld>
            <a:endParaRPr lang="en-US"/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A1C2179F-B32B-427D-843F-4C75DF15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1870157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3703-5273-9C77-05F5-76A989E8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2766218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Back 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4DF06-C2ED-FA50-D971-889B83B7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12,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4098D-FAA3-7C8C-B026-3014BEC6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02428-6CEC-2B42-5578-F29200A6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71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0082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865761" y="64290"/>
            <a:ext cx="10986605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Summary of quench studies</a:t>
            </a:r>
            <a:endParaRPr lang="en-US" sz="2800" dirty="0"/>
          </a:p>
        </p:txBody>
      </p:sp>
      <p:pic>
        <p:nvPicPr>
          <p:cNvPr id="13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5122F1-B47D-4E51-AB0C-775649C34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69159"/>
              </p:ext>
            </p:extLst>
          </p:nvPr>
        </p:nvGraphicFramePr>
        <p:xfrm>
          <a:off x="269967" y="946074"/>
          <a:ext cx="11258303" cy="1966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111">
                  <a:extLst>
                    <a:ext uri="{9D8B030D-6E8A-4147-A177-3AD203B41FA5}">
                      <a16:colId xmlns:a16="http://schemas.microsoft.com/office/drawing/2014/main" val="905548392"/>
                    </a:ext>
                  </a:extLst>
                </a:gridCol>
                <a:gridCol w="1621348">
                  <a:extLst>
                    <a:ext uri="{9D8B030D-6E8A-4147-A177-3AD203B41FA5}">
                      <a16:colId xmlns:a16="http://schemas.microsoft.com/office/drawing/2014/main" val="3953497232"/>
                    </a:ext>
                  </a:extLst>
                </a:gridCol>
                <a:gridCol w="2833100">
                  <a:extLst>
                    <a:ext uri="{9D8B030D-6E8A-4147-A177-3AD203B41FA5}">
                      <a16:colId xmlns:a16="http://schemas.microsoft.com/office/drawing/2014/main" val="3145052914"/>
                    </a:ext>
                  </a:extLst>
                </a:gridCol>
                <a:gridCol w="2742793">
                  <a:extLst>
                    <a:ext uri="{9D8B030D-6E8A-4147-A177-3AD203B41FA5}">
                      <a16:colId xmlns:a16="http://schemas.microsoft.com/office/drawing/2014/main" val="755978173"/>
                    </a:ext>
                  </a:extLst>
                </a:gridCol>
                <a:gridCol w="2743951">
                  <a:extLst>
                    <a:ext uri="{9D8B030D-6E8A-4147-A177-3AD203B41FA5}">
                      <a16:colId xmlns:a16="http://schemas.microsoft.com/office/drawing/2014/main" val="575408444"/>
                    </a:ext>
                  </a:extLst>
                </a:gridCol>
              </a:tblGrid>
              <a:tr h="756147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Sr. no.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Series dump resistor value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Peak voltage in coil 1</a:t>
                      </a:r>
                      <a:endParaRPr lang="en-IN" sz="12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457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Peak Voltage in coil 2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Voltage across Coil1</a:t>
                      </a:r>
                      <a:endParaRPr lang="en-IN" sz="12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457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Voltage across Coil2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Coil 1 temperature</a:t>
                      </a:r>
                      <a:endParaRPr lang="en-IN" sz="12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457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Coil 2 temperature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2060527"/>
                  </a:ext>
                </a:extLst>
              </a:tr>
              <a:tr h="403373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1.</a:t>
                      </a:r>
                      <a:endParaRPr lang="en-IN" sz="12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 Ohms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600V</a:t>
                      </a:r>
                      <a:endParaRPr lang="en-IN" sz="12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1100 V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4V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4V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60K</a:t>
                      </a:r>
                      <a:endParaRPr lang="en-IN" sz="1200" kern="120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60K</a:t>
                      </a:r>
                      <a:endParaRPr lang="en-IN" sz="1200" kern="120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3675589"/>
                  </a:ext>
                </a:extLst>
              </a:tr>
              <a:tr h="403373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2.</a:t>
                      </a:r>
                      <a:endParaRPr lang="en-IN" sz="12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0.005 Ohms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60V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200V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 4.5V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 4.5V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45K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38K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556457"/>
                  </a:ext>
                </a:extLst>
              </a:tr>
              <a:tr h="403373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3. </a:t>
                      </a:r>
                      <a:endParaRPr lang="en-IN" sz="12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 Ohms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 V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120 V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 400 V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~128 V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38 K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27 K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730931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3F4C1F8-2185-4B7F-A509-E5753FC48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82828"/>
              </p:ext>
            </p:extLst>
          </p:nvPr>
        </p:nvGraphicFramePr>
        <p:xfrm>
          <a:off x="256027" y="3217324"/>
          <a:ext cx="11414760" cy="2702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649">
                  <a:extLst>
                    <a:ext uri="{9D8B030D-6E8A-4147-A177-3AD203B41FA5}">
                      <a16:colId xmlns:a16="http://schemas.microsoft.com/office/drawing/2014/main" val="905548392"/>
                    </a:ext>
                  </a:extLst>
                </a:gridCol>
                <a:gridCol w="2951944">
                  <a:extLst>
                    <a:ext uri="{9D8B030D-6E8A-4147-A177-3AD203B41FA5}">
                      <a16:colId xmlns:a16="http://schemas.microsoft.com/office/drawing/2014/main" val="191939580"/>
                    </a:ext>
                  </a:extLst>
                </a:gridCol>
                <a:gridCol w="2563305">
                  <a:extLst>
                    <a:ext uri="{9D8B030D-6E8A-4147-A177-3AD203B41FA5}">
                      <a16:colId xmlns:a16="http://schemas.microsoft.com/office/drawing/2014/main" val="3145052914"/>
                    </a:ext>
                  </a:extLst>
                </a:gridCol>
                <a:gridCol w="2461508">
                  <a:extLst>
                    <a:ext uri="{9D8B030D-6E8A-4147-A177-3AD203B41FA5}">
                      <a16:colId xmlns:a16="http://schemas.microsoft.com/office/drawing/2014/main" val="755978173"/>
                    </a:ext>
                  </a:extLst>
                </a:gridCol>
                <a:gridCol w="2232354">
                  <a:extLst>
                    <a:ext uri="{9D8B030D-6E8A-4147-A177-3AD203B41FA5}">
                      <a16:colId xmlns:a16="http://schemas.microsoft.com/office/drawing/2014/main" val="575408444"/>
                    </a:ext>
                  </a:extLst>
                </a:gridCol>
              </a:tblGrid>
              <a:tr h="52311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Sr. no.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Configuration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Peak voltage in coil 1</a:t>
                      </a:r>
                      <a:endParaRPr lang="en-IN" sz="12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457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Peak Voltage in coil 2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Voltage across Coil1</a:t>
                      </a:r>
                      <a:endParaRPr lang="en-IN" sz="12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457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Voltage across Coil2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Coil 1 temperature</a:t>
                      </a:r>
                      <a:endParaRPr lang="en-IN" sz="12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457200" indent="-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Coil 2 temperature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2060527"/>
                  </a:ext>
                </a:extLst>
              </a:tr>
              <a:tr h="61694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1.</a:t>
                      </a:r>
                      <a:endParaRPr lang="en-IN" sz="12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Radial Coil split </a:t>
                      </a:r>
                    </a:p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(middle quench)</a:t>
                      </a:r>
                    </a:p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No dump resistor</a:t>
                      </a:r>
                    </a:p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0.4J of energy deposition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600V</a:t>
                      </a:r>
                      <a:endParaRPr lang="en-IN" sz="12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1100 V</a:t>
                      </a:r>
                      <a:endParaRPr lang="en-IN" sz="1200" b="1" dirty="0">
                        <a:solidFill>
                          <a:srgbClr val="0070C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~4V</a:t>
                      </a: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~4V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65K</a:t>
                      </a: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60K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675589"/>
                  </a:ext>
                </a:extLst>
              </a:tr>
              <a:tr h="61694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2.</a:t>
                      </a:r>
                      <a:endParaRPr lang="en-IN" sz="12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Axial Coil split </a:t>
                      </a:r>
                    </a:p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(middle quench)</a:t>
                      </a:r>
                    </a:p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No dump resistor</a:t>
                      </a:r>
                    </a:p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0.4J of energy deposition</a:t>
                      </a:r>
                      <a:endParaRPr lang="en-IN" sz="1100" b="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 850V</a:t>
                      </a: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~850V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~4V</a:t>
                      </a: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~4V</a:t>
                      </a: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75K</a:t>
                      </a: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75K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556457"/>
                  </a:ext>
                </a:extLst>
              </a:tr>
              <a:tr h="771181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3. </a:t>
                      </a:r>
                      <a:endParaRPr lang="en-IN" sz="1200" b="1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Axial Coil split </a:t>
                      </a:r>
                    </a:p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(corner quench)</a:t>
                      </a:r>
                    </a:p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No dump resistor</a:t>
                      </a:r>
                    </a:p>
                    <a:p>
                      <a:pPr marL="45720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0.4J of energy deposition</a:t>
                      </a: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100" b="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 850V</a:t>
                      </a: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~850V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~4V</a:t>
                      </a: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~4V</a:t>
                      </a: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75K</a:t>
                      </a:r>
                    </a:p>
                    <a:p>
                      <a:pPr marL="457200" indent="-22860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75K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73093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1D4D09-9B7E-41D3-8924-99AF2498FD35}"/>
              </a:ext>
            </a:extLst>
          </p:cNvPr>
          <p:cNvSpPr txBox="1"/>
          <p:nvPr/>
        </p:nvSpPr>
        <p:spPr>
          <a:xfrm>
            <a:off x="203199" y="649968"/>
            <a:ext cx="587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With dump resistor in series with back to back diodes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D1AF84-0849-41A0-B1AA-011CA2F50DC3}"/>
              </a:ext>
            </a:extLst>
          </p:cNvPr>
          <p:cNvSpPr txBox="1"/>
          <p:nvPr/>
        </p:nvSpPr>
        <p:spPr>
          <a:xfrm>
            <a:off x="256026" y="2895814"/>
            <a:ext cx="587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With only back to back diodes in parallel with coil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B5D8A-2954-4B35-8163-B823D755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38</a:t>
            </a:fld>
            <a:endParaRPr lang="en-US"/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4AE16D07-A32B-4D05-9A36-60DED0E1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2872281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ADE6-4112-4A21-A76C-95A53C94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D3966-1F4C-4575-8780-0BF0F595B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18BC-AB9B-4895-885A-7FC57B63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3812" y="6444050"/>
            <a:ext cx="2743200" cy="365125"/>
          </a:xfrm>
        </p:spPr>
        <p:txBody>
          <a:bodyPr/>
          <a:lstStyle/>
          <a:p>
            <a:fld id="{B75D2BF0-65D3-4850-B570-15E183F8D98D}" type="slidenum">
              <a:rPr lang="en-US" smtClean="0"/>
              <a:t>39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D1F0C6-75B8-426C-A0C6-66F4A4879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818" r="492" b="7"/>
          <a:stretch/>
        </p:blipFill>
        <p:spPr>
          <a:xfrm>
            <a:off x="1428318" y="1041010"/>
            <a:ext cx="9265808" cy="502486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8AB0C3-3B5F-4A96-883E-38D555A602E7}"/>
              </a:ext>
            </a:extLst>
          </p:cNvPr>
          <p:cNvCxnSpPr/>
          <p:nvPr/>
        </p:nvCxnSpPr>
        <p:spPr>
          <a:xfrm>
            <a:off x="422367" y="8584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015973-9FB7-4B14-BB23-B6546B9EF643}"/>
              </a:ext>
            </a:extLst>
          </p:cNvPr>
          <p:cNvCxnSpPr>
            <a:cxnSpLocks/>
          </p:cNvCxnSpPr>
          <p:nvPr/>
        </p:nvCxnSpPr>
        <p:spPr>
          <a:xfrm>
            <a:off x="365760" y="6329363"/>
            <a:ext cx="11460480" cy="2086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C5CF5D2B-2325-4ACD-8333-C9EBF3EA72B1}"/>
              </a:ext>
            </a:extLst>
          </p:cNvPr>
          <p:cNvSpPr txBox="1">
            <a:spLocks/>
          </p:cNvSpPr>
          <p:nvPr/>
        </p:nvSpPr>
        <p:spPr>
          <a:xfrm>
            <a:off x="3225684" y="6444050"/>
            <a:ext cx="4731774" cy="40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FDR | </a:t>
            </a:r>
            <a:r>
              <a:rPr lang="en-US" dirty="0" err="1"/>
              <a:t>Kumud</a:t>
            </a:r>
            <a:r>
              <a:rPr lang="en-US" dirty="0"/>
              <a:t> Singh | Pre-production SSR lens </a:t>
            </a:r>
          </a:p>
        </p:txBody>
      </p:sp>
      <p:pic>
        <p:nvPicPr>
          <p:cNvPr id="12" name="Picture 2" descr="http://jobsfor.in/wp-content/uploads/2015/07/Bhabha-Atomic-Research-Centre-Vacancy.gif">
            <a:extLst>
              <a:ext uri="{FF2B5EF4-FFF2-40B4-BE49-F238E27FC236}">
                <a16:creationId xmlns:a16="http://schemas.microsoft.com/office/drawing/2014/main" id="{36790801-39A6-4F2D-8DEE-1407F7692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184955" y="15240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D39C153C-C1F6-424B-ADE1-317B1252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645C65-F100-4F4E-8D0B-28253C005962}"/>
              </a:ext>
            </a:extLst>
          </p:cNvPr>
          <p:cNvSpPr txBox="1">
            <a:spLocks/>
          </p:cNvSpPr>
          <p:nvPr/>
        </p:nvSpPr>
        <p:spPr>
          <a:xfrm>
            <a:off x="1102724" y="1598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/>
              <a:t>  </a:t>
            </a:r>
            <a:endParaRPr lang="en-IN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5E4E2646-0698-44B9-8E4B-4CE7C0100896}"/>
              </a:ext>
            </a:extLst>
          </p:cNvPr>
          <p:cNvSpPr txBox="1">
            <a:spLocks/>
          </p:cNvSpPr>
          <p:nvPr/>
        </p:nvSpPr>
        <p:spPr>
          <a:xfrm>
            <a:off x="1148038" y="142642"/>
            <a:ext cx="10928239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IN" dirty="0"/>
              <a:t>Sensitivity Studies</a:t>
            </a:r>
          </a:p>
        </p:txBody>
      </p:sp>
    </p:spTree>
    <p:extLst>
      <p:ext uri="{BB962C8B-B14F-4D97-AF65-F5344CB8AC3E}">
        <p14:creationId xmlns:p14="http://schemas.microsoft.com/office/powerpoint/2010/main" val="91992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708673" cy="2086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851170" y="64291"/>
            <a:ext cx="11001196" cy="6059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Functional Requirement Specifications (FRS)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3712706"/>
                  </p:ext>
                </p:extLst>
              </p:nvPr>
            </p:nvGraphicFramePr>
            <p:xfrm>
              <a:off x="3593215" y="806892"/>
              <a:ext cx="7248350" cy="47029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05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890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189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564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Parameters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SSR1/SSR2 New specification (</a:t>
                          </a:r>
                          <a:r>
                            <a:rPr lang="en-US" sz="1400" dirty="0" err="1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Ver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 2.)</a:t>
                          </a:r>
                        </a:p>
                        <a:p>
                          <a:pPr algn="ctr"/>
                          <a:endParaRPr lang="en-US" sz="1400" dirty="0">
                            <a:solidFill>
                              <a:schemeClr val="bg1"/>
                            </a:solidFill>
                            <a:latin typeface="Helvetica" pitchFamily="34" charset="0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SSR1/SSR2 New specification (Ver.3)</a:t>
                          </a:r>
                        </a:p>
                        <a:p>
                          <a:pPr algn="ctr"/>
                          <a:endParaRPr lang="en-US" sz="1400" dirty="0">
                            <a:solidFill>
                              <a:schemeClr val="bg1"/>
                            </a:solidFill>
                            <a:latin typeface="Helvetica" pitchFamily="34" charset="0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07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Focusing Strength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4.5 T</a:t>
                          </a:r>
                          <a:r>
                            <a:rPr lang="en-US" sz="1400" b="0" kern="1200" baseline="300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2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4.5T</a:t>
                          </a:r>
                          <a:r>
                            <a:rPr lang="en-US" sz="1400" b="0" kern="1200" baseline="300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2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9674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Bending strength of Dipole correctors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5 </a:t>
                          </a: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mT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-m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kern="120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Helvetica" pitchFamily="34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6.0 (5.0) </a:t>
                          </a: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mT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-m</a:t>
                          </a:r>
                        </a:p>
                        <a:p>
                          <a:pPr marL="0" algn="ctr" defTabSz="914400" rtl="0" eaLnBrk="1" latinLnBrk="0" hangingPunct="1"/>
                          <a:endParaRPr lang="en-US" sz="1400" b="0" kern="1200" dirty="0">
                            <a:solidFill>
                              <a:schemeClr val="tx1"/>
                            </a:solidFill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075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Beam pipe aperture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40 mm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40 mm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1018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Uncertainty in the location of magnetic</a:t>
                          </a:r>
                          <a:r>
                            <a:rPr lang="en-US" sz="1400" b="0" baseline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 axis w.r.t Reference points (Transverse and angular alignment)</a:t>
                          </a:r>
                          <a:endParaRPr lang="en-US" sz="1400" b="0" dirty="0">
                            <a:solidFill>
                              <a:srgbClr val="003087"/>
                            </a:solidFill>
                            <a:latin typeface="Helvetica" pitchFamily="34" charset="0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&lt;0.1mm RMS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&lt;0.5 </a:t>
                          </a: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mrad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 RMS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&lt;0.1mm RMS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&lt;0.5 </a:t>
                          </a: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mrad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 RMS</a:t>
                          </a:r>
                        </a:p>
                        <a:p>
                          <a:pPr marL="0" algn="ctr" defTabSz="914400" rtl="0" eaLnBrk="1" latinLnBrk="0" hangingPunct="1"/>
                          <a:endParaRPr lang="en-US" sz="1400" b="0" kern="1200" dirty="0">
                            <a:solidFill>
                              <a:schemeClr val="tx1"/>
                            </a:solidFill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69674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kern="120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Effective length of solenoid (FWHM)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&lt;18cm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&lt;18.5cm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9744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kern="120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Active magnetic shielding requirements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~ &lt;10G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~&lt;10G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69674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Maximum current in the solenoid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100A</a:t>
                          </a: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90</a:t>
                          </a:r>
                        </a:p>
                      </a:txBody>
                      <a:tcPr marL="24661" marR="2466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09675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Maximum current in the dipole correctors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50 A </a:t>
                          </a: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12 (50)</a:t>
                          </a:r>
                        </a:p>
                      </a:txBody>
                      <a:tcPr marL="24661" marR="2466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Content Placeholder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3712706"/>
                  </p:ext>
                </p:extLst>
              </p:nvPr>
            </p:nvGraphicFramePr>
            <p:xfrm>
              <a:off x="3593215" y="806892"/>
              <a:ext cx="7248350" cy="47029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05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01890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201890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</a:tblGrid>
                  <a:tr h="8564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Parameters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SSR1/SSR2 New specification (</a:t>
                          </a:r>
                          <a:r>
                            <a:rPr lang="en-US" sz="1400" dirty="0" err="1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Ver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 2.)</a:t>
                          </a:r>
                        </a:p>
                        <a:p>
                          <a:pPr algn="ctr"/>
                          <a:endParaRPr lang="en-US" sz="1400" dirty="0">
                            <a:solidFill>
                              <a:schemeClr val="bg1"/>
                            </a:solidFill>
                            <a:latin typeface="Helvetica" pitchFamily="34" charset="0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SSR1/SSR2 New specification (Ver.3)</a:t>
                          </a:r>
                        </a:p>
                        <a:p>
                          <a:pPr algn="ctr"/>
                          <a:endParaRPr lang="en-US" sz="1400" dirty="0">
                            <a:solidFill>
                              <a:schemeClr val="bg1"/>
                            </a:solidFill>
                            <a:latin typeface="Helvetica" pitchFamily="34" charset="0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Focusing Strength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4.5 T</a:t>
                          </a:r>
                          <a:r>
                            <a:rPr lang="en-US" sz="1400" b="0" kern="1200" baseline="300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2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4.5T</a:t>
                          </a:r>
                          <a:r>
                            <a:rPr lang="en-US" sz="1400" b="0" kern="1200" baseline="300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2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Bending strength of Dipole correctors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5 </a:t>
                          </a: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mT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-m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1920" marR="121920">
                        <a:blipFill rotWithShape="1">
                          <a:blip r:embed="rId2"/>
                          <a:stretch>
                            <a:fillRect l="-259215" t="-225882" r="-302" b="-59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Beam pipe aperture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40 mm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40 mm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Uncertainty in the location of magnetic</a:t>
                          </a:r>
                          <a:r>
                            <a:rPr lang="en-US" sz="1400" b="0" baseline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 axis w.r.t Reference points (Transverse and angular alignment)</a:t>
                          </a:r>
                          <a:endParaRPr lang="en-US" sz="1400" b="0" dirty="0">
                            <a:solidFill>
                              <a:srgbClr val="003087"/>
                            </a:solidFill>
                            <a:latin typeface="Helvetica" pitchFamily="34" charset="0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&lt;0.1mm RMS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&lt;0.5 </a:t>
                          </a: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mrad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 RMS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&lt;0.1mm RMS</a:t>
                          </a:r>
                        </a:p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&lt;0.5 </a:t>
                          </a:r>
                          <a:r>
                            <a:rPr lang="en-US" sz="1400" b="0" kern="1200" dirty="0" err="1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mrad</a:t>
                          </a: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 RMS</a:t>
                          </a:r>
                        </a:p>
                        <a:p>
                          <a:pPr marL="0" algn="ctr" defTabSz="914400" rtl="0" eaLnBrk="1" latinLnBrk="0" hangingPunct="1"/>
                          <a:endParaRPr lang="en-US" sz="1400" b="0" kern="1200" dirty="0">
                            <a:solidFill>
                              <a:schemeClr val="tx1"/>
                            </a:solidFill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469674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kern="120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Effective length of solenoid (FWHM)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&lt;18cm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&lt;18.5cm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529744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kern="120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Active magnetic shielding </a:t>
                          </a:r>
                          <a:r>
                            <a:rPr lang="en-US" sz="1400" b="0" kern="1200" dirty="0" smtClean="0">
                              <a:solidFill>
                                <a:srgbClr val="003087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requirements</a:t>
                          </a:r>
                          <a:endParaRPr lang="en-US" sz="1400" b="0" kern="1200" dirty="0">
                            <a:solidFill>
                              <a:srgbClr val="003087"/>
                            </a:solidFill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~ &lt;10G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~&lt;10G</a:t>
                          </a:r>
                        </a:p>
                      </a:txBody>
                      <a:tcPr marL="121920" marR="12192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  <a:tr h="469674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Maximum current in the solenoid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100A</a:t>
                          </a: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 smtClean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90</a:t>
                          </a:r>
                          <a:endParaRPr lang="en-US" sz="1400" b="0" kern="1200" dirty="0">
                            <a:solidFill>
                              <a:schemeClr val="tx1"/>
                            </a:solidFill>
                            <a:latin typeface="Helvetica" pitchFamily="34" charset="0"/>
                            <a:ea typeface="+mn-ea"/>
                            <a:cs typeface="Helvetica" pitchFamily="34" charset="0"/>
                          </a:endParaRPr>
                        </a:p>
                      </a:txBody>
                      <a:tcPr marL="24661" marR="24661" marT="0" marB="0"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b="0" dirty="0">
                              <a:solidFill>
                                <a:srgbClr val="003087"/>
                              </a:solidFill>
                              <a:latin typeface="Helvetica" pitchFamily="34" charset="0"/>
                              <a:cs typeface="Helvetica" pitchFamily="34" charset="0"/>
                            </a:rPr>
                            <a:t>Maximum current in the dipole correctors</a:t>
                          </a:r>
                        </a:p>
                      </a:txBody>
                      <a:tcPr marL="121920" marR="12192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50 A </a:t>
                          </a:r>
                        </a:p>
                      </a:txBody>
                      <a:tcPr marL="121920" marR="12192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kern="1200" dirty="0">
                              <a:solidFill>
                                <a:schemeClr val="tx1"/>
                              </a:solidFill>
                              <a:latin typeface="Helvetica" pitchFamily="34" charset="0"/>
                              <a:ea typeface="+mn-ea"/>
                              <a:cs typeface="Helvetica" pitchFamily="34" charset="0"/>
                            </a:rPr>
                            <a:t>12 (50)</a:t>
                          </a:r>
                        </a:p>
                      </a:txBody>
                      <a:tcPr marL="24661" marR="24661" marT="0" marB="0"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1053F26-50CB-4C34-9135-68C9A3AD3AE2}"/>
              </a:ext>
            </a:extLst>
          </p:cNvPr>
          <p:cNvSpPr txBox="1"/>
          <p:nvPr/>
        </p:nvSpPr>
        <p:spPr>
          <a:xfrm>
            <a:off x="69310" y="798881"/>
            <a:ext cx="3017520" cy="3600986"/>
          </a:xfrm>
          <a:prstGeom prst="rect">
            <a:avLst/>
          </a:prstGeom>
          <a:ln w="28575">
            <a:solidFill>
              <a:srgbClr val="66FF3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i="1" u="sng" dirty="0">
                <a:solidFill>
                  <a:srgbClr val="09168F"/>
                </a:solidFill>
                <a:latin typeface="Helevetica"/>
              </a:rPr>
              <a:t>Primary Design objectives:</a:t>
            </a:r>
          </a:p>
          <a:p>
            <a:endParaRPr lang="en-IN" sz="1600" dirty="0">
              <a:solidFill>
                <a:srgbClr val="09168F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1600" b="1" i="1" dirty="0">
                <a:solidFill>
                  <a:srgbClr val="09168F"/>
                </a:solidFill>
                <a:latin typeface="Helevetica"/>
              </a:rPr>
              <a:t>High Field (focusing strength)</a:t>
            </a:r>
          </a:p>
          <a:p>
            <a:pPr algn="just"/>
            <a:endParaRPr lang="en-IN" sz="1600" b="1" i="1" dirty="0">
              <a:solidFill>
                <a:srgbClr val="09168F"/>
              </a:solidFill>
              <a:latin typeface="Helevetica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 i="1" dirty="0">
                <a:solidFill>
                  <a:srgbClr val="09168F"/>
                </a:solidFill>
                <a:latin typeface="Helevetica"/>
              </a:rPr>
              <a:t>Low stray field as fringe field level on the adjacent spoke cavity surface is a major concern.</a:t>
            </a:r>
          </a:p>
          <a:p>
            <a:pPr algn="just"/>
            <a:endParaRPr lang="en-US" sz="1600" b="1" i="1" dirty="0">
              <a:solidFill>
                <a:srgbClr val="09168F"/>
              </a:solidFill>
              <a:latin typeface="Helevetica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 i="1" dirty="0">
                <a:solidFill>
                  <a:srgbClr val="09168F"/>
                </a:solidFill>
                <a:latin typeface="Helevetica"/>
              </a:rPr>
              <a:t>Dipole field and skew quadrupole field coils incorporated in the same magnet package.</a:t>
            </a:r>
          </a:p>
          <a:p>
            <a:endParaRPr lang="en-IN" dirty="0"/>
          </a:p>
        </p:txBody>
      </p:sp>
      <p:pic>
        <p:nvPicPr>
          <p:cNvPr id="11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AE6EE-499B-4601-9A7C-96DE0764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AF1AE-5A81-4FDE-9DF5-C69F6512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4</a:t>
            </a:fld>
            <a:endParaRPr lang="en-US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5EACA85-0ECC-40B6-9CDE-9871EDE9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2920879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329A-4250-45D8-91A0-B1D7FEC0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en-IN" dirty="0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3CE44-D23A-4628-9491-637FC0190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45153-C083-4D65-B0F9-13C6EA966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" t="265" r="-94" b="672"/>
          <a:stretch/>
        </p:blipFill>
        <p:spPr>
          <a:xfrm>
            <a:off x="1280160" y="940525"/>
            <a:ext cx="9231086" cy="514676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37CE01-24E2-464A-A2E9-ABF1745F446D}"/>
              </a:ext>
            </a:extLst>
          </p:cNvPr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0814985F-E53C-4475-BB1F-4B26712AE3BD}"/>
              </a:ext>
            </a:extLst>
          </p:cNvPr>
          <p:cNvSpPr txBox="1">
            <a:spLocks/>
          </p:cNvSpPr>
          <p:nvPr/>
        </p:nvSpPr>
        <p:spPr>
          <a:xfrm>
            <a:off x="924127" y="64290"/>
            <a:ext cx="10928239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IN" dirty="0"/>
              <a:t>Sensitivity Studies</a:t>
            </a:r>
          </a:p>
        </p:txBody>
      </p:sp>
      <p:pic>
        <p:nvPicPr>
          <p:cNvPr id="10" name="Picture 2" descr="http://jobsfor.in/wp-content/uploads/2015/07/Bhabha-Atomic-Research-Centre-Vacancy.gif">
            <a:extLst>
              <a:ext uri="{FF2B5EF4-FFF2-40B4-BE49-F238E27FC236}">
                <a16:creationId xmlns:a16="http://schemas.microsoft.com/office/drawing/2014/main" id="{4024A28D-DB17-440C-84FB-1D686FFD0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111339" y="17872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21DDAD-134F-4AA9-8F25-2EFCDBDBECE9}"/>
              </a:ext>
            </a:extLst>
          </p:cNvPr>
          <p:cNvCxnSpPr>
            <a:cxnSpLocks/>
          </p:cNvCxnSpPr>
          <p:nvPr/>
        </p:nvCxnSpPr>
        <p:spPr>
          <a:xfrm>
            <a:off x="269967" y="6335486"/>
            <a:ext cx="11460480" cy="2086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777A86D5-4711-46F0-A1FD-5FAF472C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1626" y="6399795"/>
            <a:ext cx="4731774" cy="402623"/>
          </a:xfrm>
        </p:spPr>
        <p:txBody>
          <a:bodyPr/>
          <a:lstStyle/>
          <a:p>
            <a:r>
              <a:rPr lang="en-US" dirty="0"/>
              <a:t>FDR | </a:t>
            </a:r>
            <a:r>
              <a:rPr lang="en-US" dirty="0" err="1"/>
              <a:t>Kumud</a:t>
            </a:r>
            <a:r>
              <a:rPr lang="en-US" dirty="0"/>
              <a:t> Singh | Pre-production SSR lens </a:t>
            </a: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5904F4AD-145A-4231-A317-C4A02AD1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99795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8DB9DE43-0966-42BD-8327-3A270A39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1648"/>
            <a:ext cx="2743200" cy="365125"/>
          </a:xfrm>
        </p:spPr>
        <p:txBody>
          <a:bodyPr/>
          <a:lstStyle/>
          <a:p>
            <a:fld id="{B75D2BF0-65D3-4850-B570-15E183F8D98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34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5DEE-1D0E-48D5-9CD3-8E5EB2A3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A1DA-4BB7-45FC-BEDF-6B2C72C5F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D1EF7-FAF2-4A65-AC70-71DA4548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11455"/>
            <a:ext cx="2743200" cy="365125"/>
          </a:xfrm>
        </p:spPr>
        <p:txBody>
          <a:bodyPr/>
          <a:lstStyle/>
          <a:p>
            <a:fld id="{B75D2BF0-65D3-4850-B570-15E183F8D98D}" type="slidenum">
              <a:rPr lang="en-US" smtClean="0"/>
              <a:t>41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33F47-3FD5-40AD-95C6-379E02457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" r="1707" b="287"/>
          <a:stretch/>
        </p:blipFill>
        <p:spPr>
          <a:xfrm>
            <a:off x="1348772" y="1218834"/>
            <a:ext cx="9066680" cy="484233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CC7B-8483-4FDC-BA3D-00313E25335E}"/>
              </a:ext>
            </a:extLst>
          </p:cNvPr>
          <p:cNvCxnSpPr/>
          <p:nvPr/>
        </p:nvCxnSpPr>
        <p:spPr>
          <a:xfrm>
            <a:off x="422367" y="8584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74BFCB-794B-4635-BF2F-347BB3555C4F}"/>
              </a:ext>
            </a:extLst>
          </p:cNvPr>
          <p:cNvCxnSpPr>
            <a:cxnSpLocks/>
          </p:cNvCxnSpPr>
          <p:nvPr/>
        </p:nvCxnSpPr>
        <p:spPr>
          <a:xfrm>
            <a:off x="365760" y="6339018"/>
            <a:ext cx="11460480" cy="2086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08C6AC97-75AD-4CCD-9293-E1EFB6064864}"/>
              </a:ext>
            </a:extLst>
          </p:cNvPr>
          <p:cNvSpPr txBox="1">
            <a:spLocks/>
          </p:cNvSpPr>
          <p:nvPr/>
        </p:nvSpPr>
        <p:spPr>
          <a:xfrm>
            <a:off x="3581401" y="6367768"/>
            <a:ext cx="4731774" cy="402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FDR | </a:t>
            </a:r>
            <a:r>
              <a:rPr lang="en-US" dirty="0" err="1"/>
              <a:t>Kumud</a:t>
            </a:r>
            <a:r>
              <a:rPr lang="en-US" dirty="0"/>
              <a:t> Singh | Pre-production SSR lens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FE52C17-3C03-496E-B17D-E2F64EB4E5C4}"/>
              </a:ext>
            </a:extLst>
          </p:cNvPr>
          <p:cNvSpPr txBox="1">
            <a:spLocks/>
          </p:cNvSpPr>
          <p:nvPr/>
        </p:nvSpPr>
        <p:spPr>
          <a:xfrm>
            <a:off x="1078806" y="109309"/>
            <a:ext cx="10928239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Bucking coil optimization</a:t>
            </a:r>
            <a:endParaRPr lang="en-US" sz="2800" dirty="0"/>
          </a:p>
        </p:txBody>
      </p:sp>
      <p:pic>
        <p:nvPicPr>
          <p:cNvPr id="12" name="Picture 2" descr="http://jobsfor.in/wp-content/uploads/2015/07/Bhabha-Atomic-Research-Centre-Vacancy.gif">
            <a:extLst>
              <a:ext uri="{FF2B5EF4-FFF2-40B4-BE49-F238E27FC236}">
                <a16:creationId xmlns:a16="http://schemas.microsoft.com/office/drawing/2014/main" id="{C590E673-3011-4018-8F0A-36EAE4598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184955" y="15240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7">
            <a:extLst>
              <a:ext uri="{FF2B5EF4-FFF2-40B4-BE49-F238E27FC236}">
                <a16:creationId xmlns:a16="http://schemas.microsoft.com/office/drawing/2014/main" id="{9A1F5E14-BA0B-438F-AD13-228E62F9A4E8}"/>
              </a:ext>
            </a:extLst>
          </p:cNvPr>
          <p:cNvSpPr txBox="1">
            <a:spLocks/>
          </p:cNvSpPr>
          <p:nvPr/>
        </p:nvSpPr>
        <p:spPr>
          <a:xfrm>
            <a:off x="540776" y="63835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243104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AB66-8FD4-43B9-BA79-F47A353C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CE48F-DEB7-4228-AEF5-1BAC859A5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DD2DC5-7C48-4F85-BBE8-34D453409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" b="162"/>
          <a:stretch/>
        </p:blipFill>
        <p:spPr>
          <a:xfrm>
            <a:off x="1354692" y="1032147"/>
            <a:ext cx="9186459" cy="510503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3D5A8F-0624-438B-A7D0-9A4720293D4C}"/>
              </a:ext>
            </a:extLst>
          </p:cNvPr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>
            <a:extLst>
              <a:ext uri="{FF2B5EF4-FFF2-40B4-BE49-F238E27FC236}">
                <a16:creationId xmlns:a16="http://schemas.microsoft.com/office/drawing/2014/main" id="{C46AEBA5-D009-4FCE-975C-A5BEA7116D63}"/>
              </a:ext>
            </a:extLst>
          </p:cNvPr>
          <p:cNvSpPr txBox="1">
            <a:spLocks/>
          </p:cNvSpPr>
          <p:nvPr/>
        </p:nvSpPr>
        <p:spPr>
          <a:xfrm>
            <a:off x="851930" y="210609"/>
            <a:ext cx="10928239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IN" dirty="0"/>
              <a:t>Sensitivity Studies</a:t>
            </a:r>
          </a:p>
        </p:txBody>
      </p:sp>
      <p:pic>
        <p:nvPicPr>
          <p:cNvPr id="13" name="Picture 2" descr="http://jobsfor.in/wp-content/uploads/2015/07/Bhabha-Atomic-Research-Centre-Vacancy.gif">
            <a:extLst>
              <a:ext uri="{FF2B5EF4-FFF2-40B4-BE49-F238E27FC236}">
                <a16:creationId xmlns:a16="http://schemas.microsoft.com/office/drawing/2014/main" id="{A667D1C0-F65D-4D3E-97E1-C5FED0D3E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111339" y="17872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E757C1-835A-4C68-B62E-73475691B5F4}"/>
              </a:ext>
            </a:extLst>
          </p:cNvPr>
          <p:cNvCxnSpPr>
            <a:cxnSpLocks/>
          </p:cNvCxnSpPr>
          <p:nvPr/>
        </p:nvCxnSpPr>
        <p:spPr>
          <a:xfrm>
            <a:off x="269967" y="6335486"/>
            <a:ext cx="11460480" cy="20866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6">
            <a:extLst>
              <a:ext uri="{FF2B5EF4-FFF2-40B4-BE49-F238E27FC236}">
                <a16:creationId xmlns:a16="http://schemas.microsoft.com/office/drawing/2014/main" id="{5ADEC20F-FFBC-4322-AF2A-3D6A8ADD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1626" y="6356352"/>
            <a:ext cx="4731774" cy="402623"/>
          </a:xfrm>
        </p:spPr>
        <p:txBody>
          <a:bodyPr/>
          <a:lstStyle/>
          <a:p>
            <a:r>
              <a:rPr lang="en-US"/>
              <a:t>FDR | Kumud Singh | Pre-production SSR lens </a:t>
            </a:r>
            <a:endParaRPr lang="en-US" dirty="0"/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15C61B9B-1050-4D94-A0FB-240DA571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8234" y="6375100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F130FCA-4D69-43E5-8453-B5D20089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B75D2BF0-65D3-4850-B570-15E183F8D98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3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16" y="727438"/>
            <a:ext cx="8896130" cy="2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16" y="3109504"/>
            <a:ext cx="8723101" cy="312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69967" y="6335486"/>
            <a:ext cx="1142268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870626" y="64290"/>
            <a:ext cx="10981741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Arrangement of magnet assemblies in cryomodule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F9E53C-1DD1-42C6-B162-C0CFF92688DF}"/>
              </a:ext>
            </a:extLst>
          </p:cNvPr>
          <p:cNvSpPr/>
          <p:nvPr/>
        </p:nvSpPr>
        <p:spPr>
          <a:xfrm>
            <a:off x="3173151" y="2990059"/>
            <a:ext cx="565411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Magnet cavity string arrangement in SSR1 Cryomodule 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E6D2AFD-E4AC-4C5F-A1D1-42FD15FEBD82}"/>
              </a:ext>
            </a:extLst>
          </p:cNvPr>
          <p:cNvSpPr/>
          <p:nvPr/>
        </p:nvSpPr>
        <p:spPr>
          <a:xfrm>
            <a:off x="3211844" y="5901789"/>
            <a:ext cx="565411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Magnet cavity string arrangement in SSR2 Cryomodule 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91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BFA4C-20EC-4B38-902A-0CFF1B78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03313-4A38-483B-A564-5FC5432C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5</a:t>
            </a:fld>
            <a:endParaRPr lang="en-US"/>
          </a:p>
        </p:txBody>
      </p:sp>
      <p:sp>
        <p:nvSpPr>
          <p:cNvPr id="86" name="Date Placeholder 7">
            <a:extLst>
              <a:ext uri="{FF2B5EF4-FFF2-40B4-BE49-F238E27FC236}">
                <a16:creationId xmlns:a16="http://schemas.microsoft.com/office/drawing/2014/main" id="{BCE09371-B612-4E0A-A96A-DC7D95BA2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345487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997085" y="64290"/>
            <a:ext cx="10855282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Electromagnetic Design</a:t>
            </a:r>
            <a:endParaRPr lang="en-US" sz="2800" dirty="0"/>
          </a:p>
        </p:txBody>
      </p:sp>
      <p:pic>
        <p:nvPicPr>
          <p:cNvPr id="20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8165E-1C94-40A3-B3F2-3825C63B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6C883-5933-4E3F-A309-8C255641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12461" r="31158" b="1154"/>
          <a:stretch/>
        </p:blipFill>
        <p:spPr>
          <a:xfrm>
            <a:off x="2807593" y="1068946"/>
            <a:ext cx="5488465" cy="4859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6000207" y="3417195"/>
            <a:ext cx="3440007" cy="0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412383" y="1946925"/>
            <a:ext cx="3489686" cy="1367238"/>
          </a:xfrm>
          <a:prstGeom prst="straightConnector1">
            <a:avLst/>
          </a:prstGeom>
          <a:ln w="28575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424726" y="2002665"/>
            <a:ext cx="3178620" cy="1"/>
          </a:xfrm>
          <a:prstGeom prst="straightConnector1">
            <a:avLst/>
          </a:prstGeom>
          <a:ln w="28575">
            <a:solidFill>
              <a:srgbClr val="5FBBD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59154" y="1734355"/>
            <a:ext cx="2146479" cy="369332"/>
          </a:xfrm>
          <a:prstGeom prst="rect">
            <a:avLst/>
          </a:prstGeom>
          <a:noFill/>
          <a:ln w="28575">
            <a:solidFill>
              <a:srgbClr val="33CC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Active shielding coils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9545391" y="3232528"/>
            <a:ext cx="2146479" cy="369332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Main Coil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9440214" y="4801604"/>
            <a:ext cx="2146479" cy="369332"/>
          </a:xfrm>
          <a:prstGeom prst="rect">
            <a:avLst/>
          </a:prstGeom>
          <a:noFill/>
          <a:ln w="28575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Corrector Coils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412383" y="3825025"/>
            <a:ext cx="3601792" cy="1459606"/>
          </a:xfrm>
          <a:prstGeom prst="straightConnector1">
            <a:avLst/>
          </a:prstGeom>
          <a:ln w="28575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3764" y="3387074"/>
            <a:ext cx="2146479" cy="369332"/>
          </a:xfrm>
          <a:prstGeom prst="rect">
            <a:avLst/>
          </a:prstGeom>
          <a:noFill/>
          <a:ln w="28575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 Corrector Coils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3979572" y="5814742"/>
            <a:ext cx="2146479" cy="369332"/>
          </a:xfrm>
          <a:prstGeom prst="rect">
            <a:avLst/>
          </a:prstGeom>
          <a:noFill/>
          <a:ln w="28575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 Corrector Coils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847008" y="3945228"/>
            <a:ext cx="772733" cy="1820214"/>
          </a:xfrm>
          <a:prstGeom prst="straightConnector1">
            <a:avLst/>
          </a:prstGeom>
          <a:ln w="28575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520225" y="3880834"/>
            <a:ext cx="609112" cy="1884608"/>
          </a:xfrm>
          <a:prstGeom prst="straightConnector1">
            <a:avLst/>
          </a:prstGeom>
          <a:ln w="28575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7">
            <a:extLst>
              <a:ext uri="{FF2B5EF4-FFF2-40B4-BE49-F238E27FC236}">
                <a16:creationId xmlns:a16="http://schemas.microsoft.com/office/drawing/2014/main" id="{4FC956A2-A41E-482C-AD91-616B759C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353512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997085" y="64290"/>
            <a:ext cx="10855282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IN" dirty="0"/>
              <a:t>Magnetic Field Due to a Solenoid</a:t>
            </a:r>
            <a:endParaRPr lang="en-US" sz="2800" dirty="0"/>
          </a:p>
        </p:txBody>
      </p:sp>
      <p:pic>
        <p:nvPicPr>
          <p:cNvPr id="20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8165E-1C94-40A3-B3F2-3825C63B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6C883-5933-4E3F-A309-8C255641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1AA40F29-3517-455B-AEDE-7AEBC93D2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9967" y="822654"/>
                <a:ext cx="6686154" cy="5310923"/>
              </a:xfrm>
            </p:spPr>
            <p:txBody>
              <a:bodyPr>
                <a:noAutofit/>
              </a:bodyPr>
              <a:lstStyle/>
              <a:p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Peak magnetic Field is given by:-</a:t>
                </a:r>
              </a:p>
              <a:p>
                <a:pPr marL="0" indent="0">
                  <a:buNone/>
                </a:pPr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N" sz="1800" i="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8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800" b="0" i="1" dirty="0" smtClean="0">
                        <a:latin typeface="Cambria Math" panose="02040503050406030204" pitchFamily="18" charset="0"/>
                      </a:rPr>
                      <m:t>𝐽𝑎</m:t>
                    </m:r>
                    <m:r>
                      <a:rPr lang="en-IN" sz="18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i="1" dirty="0" smtClean="0">
                            <a:latin typeface="Cambria Math" panose="02040503050406030204" pitchFamily="18" charset="0"/>
                          </a:rPr>
                          <m:t>𝛼𝛽</m:t>
                        </m:r>
                      </m:e>
                    </m:d>
                  </m:oMath>
                </a14:m>
                <a:endParaRPr lang="en-IN" sz="1800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   Where </a:t>
                </a:r>
              </a:p>
              <a:p>
                <a:pPr marL="0" indent="0">
                  <a:buNone/>
                </a:pPr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)=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800" i="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m:rPr>
                        <m:sty m:val="p"/>
                      </m:rPr>
                      <a:rPr lang="en-IN" sz="1800" dirty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begChr m:val="{"/>
                        <m:endChr m:val="}"/>
                        <m:ctrlPr>
                          <a:rPr lang="en-IN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1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180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IN" sz="1800" i="1" dirty="0" smtClean="0">
                                <a:latin typeface="Cambria Math" panose="02040503050406030204" pitchFamily="18" charset="0"/>
                              </a:rPr>
                              <m:t>+(</m:t>
                            </m:r>
                            <m:sSup>
                              <m:sSupPr>
                                <m:ctrlPr>
                                  <a:rPr lang="en-IN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IN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800" i="1" dirty="0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n-IN" sz="18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8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IN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800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IN" sz="18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8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I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8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sz="1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r>
                              <a:rPr lang="en-IN" sz="1800" b="0" i="1" dirty="0" smtClean="0">
                                <a:latin typeface="Cambria Math" panose="02040503050406030204" pitchFamily="18" charset="0"/>
                              </a:rPr>
                              <m:t>1+(</m:t>
                            </m:r>
                            <m:sSup>
                              <m:sSupPr>
                                <m:ctrlPr>
                                  <a:rPr lang="en-IN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800" b="0" i="1" dirty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IN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800" i="1" dirty="0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IN" sz="18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8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I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sz="18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sz="1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d>
                    <m:r>
                      <a:rPr lang="en-IN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800" b="0" i="1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IN" sz="18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sz="1800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IN" sz="180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180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IN" sz="18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   ,          </a:t>
                </a:r>
                <a14:m>
                  <m:oMath xmlns:m="http://schemas.openxmlformats.org/officeDocument/2006/math">
                    <m:r>
                      <a:rPr lang="en-IN" sz="18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IN" sz="1800" dirty="0">
                  <a:latin typeface="Arial" pitchFamily="34" charset="0"/>
                  <a:cs typeface="Arial" pitchFamily="34" charset="0"/>
                </a:endParaRPr>
              </a:p>
              <a:p>
                <a:endParaRPr lang="en-IN" sz="18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The magnetic field (B</a:t>
                </a:r>
                <a:r>
                  <a:rPr lang="en-IN" sz="1800" baseline="-25000" dirty="0">
                    <a:latin typeface="Arial" pitchFamily="34" charset="0"/>
                    <a:cs typeface="Arial" pitchFamily="34" charset="0"/>
                  </a:rPr>
                  <a:t>w</a:t>
                </a:r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) responsible for determining critical current density is close to the winding  is proportional to B</a:t>
                </a:r>
                <a:r>
                  <a:rPr lang="en-IN" sz="1800" baseline="-25000" dirty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       B</a:t>
                </a:r>
                <a:r>
                  <a:rPr lang="en-IN" sz="1800" baseline="-25000" dirty="0">
                    <a:latin typeface="Arial" pitchFamily="34" charset="0"/>
                    <a:cs typeface="Arial" pitchFamily="34" charset="0"/>
                  </a:rPr>
                  <a:t>w</a:t>
                </a:r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= c</a:t>
                </a:r>
                <a:r>
                  <a:rPr lang="en-IN" sz="1800" baseline="-25000" dirty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B</a:t>
                </a:r>
                <a:r>
                  <a:rPr lang="en-IN" sz="1800" baseline="-25000" dirty="0">
                    <a:latin typeface="Arial" pitchFamily="34" charset="0"/>
                    <a:cs typeface="Arial" pitchFamily="34" charset="0"/>
                  </a:rPr>
                  <a:t>0</a:t>
                </a:r>
              </a:p>
              <a:p>
                <a:pPr marL="0" indent="0">
                  <a:buNone/>
                </a:pPr>
                <a:r>
                  <a:rPr lang="en-IN" sz="1800" baseline="-25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   where c</a:t>
                </a:r>
                <a:r>
                  <a:rPr lang="en-IN" sz="1800" baseline="-25000" dirty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is a function of shape factor </a:t>
                </a:r>
                <a14:m>
                  <m:oMath xmlns:m="http://schemas.openxmlformats.org/officeDocument/2006/math">
                    <m:r>
                      <a:rPr lang="en-IN" sz="18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80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.</a:t>
                </a:r>
              </a:p>
              <a:p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The magnetic field on axis of the solenoid is given by:-</a:t>
                </a:r>
              </a:p>
              <a:p>
                <a:pPr marL="0" indent="0">
                  <a:buNone/>
                </a:pPr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b="0" i="1" dirty="0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IN" sz="1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1800" b="0" i="0" dirty="0" smtClean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</m:sSub>
                    <m:r>
                      <a:rPr lang="en-IN" sz="1800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800" b="0" i="1" dirty="0" smtClean="0">
                        <a:latin typeface="Cambria Math" panose="02040503050406030204" pitchFamily="18" charset="0"/>
                      </a:rPr>
                      <m:t>𝐽𝑎</m:t>
                    </m:r>
                    <m:r>
                      <a:rPr lang="en-IN" sz="1800" b="0" i="1" dirty="0" smtClean="0">
                        <a:latin typeface="Cambria Math" panose="02040503050406030204" pitchFamily="18" charset="0"/>
                      </a:rPr>
                      <m:t> { </m:t>
                    </m:r>
                    <m:r>
                      <a:rPr lang="en-IN" sz="18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80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sz="1800" b="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IN" sz="18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IN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sz="1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80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sz="18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} </a:t>
                </a:r>
              </a:p>
              <a:p>
                <a:pPr marL="0" indent="0">
                  <a:buNone/>
                </a:pPr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     where</a:t>
                </a:r>
              </a:p>
              <a:p>
                <a:pPr marL="0" indent="0">
                  <a:buNone/>
                </a:pPr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800" b="0" i="0" dirty="0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8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N" sz="1800" dirty="0" smtClean="0">
                            <a:latin typeface="Arial" pitchFamily="34" charset="0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1800" dirty="0" smtClean="0">
                            <a:latin typeface="Arial" pitchFamily="34" charset="0"/>
                            <a:cs typeface="Arial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IN" sz="1800" dirty="0" smtClean="0">
                            <a:latin typeface="Arial" pitchFamily="34" charset="0"/>
                            <a:cs typeface="Arial" pitchFamily="34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IN" sz="1800" dirty="0" smtClean="0">
                            <a:latin typeface="Arial" pitchFamily="34" charset="0"/>
                            <a:cs typeface="Arial" pitchFamily="34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IN" sz="1800" dirty="0" smtClean="0">
                            <a:latin typeface="Arial" pitchFamily="34" charset="0"/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     and  </a:t>
                </a:r>
                <a14:m>
                  <m:oMath xmlns:m="http://schemas.openxmlformats.org/officeDocument/2006/math">
                    <m:r>
                      <a:rPr lang="en-IN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800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N" sz="1800" dirty="0" smtClean="0">
                            <a:latin typeface="Arial" pitchFamily="34" charset="0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1800" dirty="0" smtClean="0">
                            <a:latin typeface="Arial" pitchFamily="34" charset="0"/>
                            <a:cs typeface="Arial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IN" sz="1800" dirty="0" smtClean="0">
                            <a:latin typeface="Arial" pitchFamily="34" charset="0"/>
                            <a:cs typeface="Arial" pitchFamily="34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IN" sz="1800" dirty="0" smtClean="0">
                            <a:latin typeface="Arial" pitchFamily="34" charset="0"/>
                            <a:cs typeface="Arial" pitchFamily="34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IN" sz="1800" dirty="0" smtClean="0">
                            <a:latin typeface="Arial" pitchFamily="34" charset="0"/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IN" sz="1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A40F29-3517-455B-AEDE-7AEBC93D2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67" y="822654"/>
                <a:ext cx="6686154" cy="5310923"/>
              </a:xfrm>
              <a:blipFill rotWithShape="1">
                <a:blip r:embed="rId3"/>
                <a:stretch>
                  <a:fillRect l="-547" t="-1033" b="-1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9" t="27500" r="9782" b="14865"/>
          <a:stretch/>
        </p:blipFill>
        <p:spPr bwMode="auto">
          <a:xfrm>
            <a:off x="7002048" y="910224"/>
            <a:ext cx="4797469" cy="523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36EBCED0-FADE-4C81-8228-C92777F6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</p:spTree>
    <p:extLst>
      <p:ext uri="{BB962C8B-B14F-4D97-AF65-F5344CB8AC3E}">
        <p14:creationId xmlns:p14="http://schemas.microsoft.com/office/powerpoint/2010/main" val="349160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>
          <a:xfrm>
            <a:off x="997085" y="64290"/>
            <a:ext cx="10855282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Focussing strength and spherical aberration </a:t>
            </a:r>
            <a:endParaRPr lang="en-US" sz="2800" dirty="0"/>
          </a:p>
        </p:txBody>
      </p:sp>
      <p:pic>
        <p:nvPicPr>
          <p:cNvPr id="20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8165E-1C94-40A3-B3F2-3825C63B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6C883-5933-4E3F-A309-8C255641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t="22649" r="42730" b="17732"/>
          <a:stretch/>
        </p:blipFill>
        <p:spPr bwMode="auto">
          <a:xfrm>
            <a:off x="182285" y="1014609"/>
            <a:ext cx="5203907" cy="473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52248DF9-00C5-4D1A-A667-1BFE786E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r>
              <a:rPr lang="en-US" dirty="0"/>
              <a:t>Jan 8,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DD05D-E457-40AC-BF22-BABB013C8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" t="1276" r="415" b="831"/>
          <a:stretch/>
        </p:blipFill>
        <p:spPr>
          <a:xfrm>
            <a:off x="4765712" y="1105721"/>
            <a:ext cx="6867584" cy="43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0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12461" r="31158" b="1154"/>
          <a:stretch/>
        </p:blipFill>
        <p:spPr>
          <a:xfrm>
            <a:off x="8411808" y="1545309"/>
            <a:ext cx="3687807" cy="3265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itle 2"/>
          <p:cNvSpPr txBox="1">
            <a:spLocks/>
          </p:cNvSpPr>
          <p:nvPr/>
        </p:nvSpPr>
        <p:spPr>
          <a:xfrm>
            <a:off x="269967" y="100097"/>
            <a:ext cx="11582400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8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69967" y="706029"/>
            <a:ext cx="11460480" cy="0"/>
          </a:xfrm>
          <a:prstGeom prst="line">
            <a:avLst/>
          </a:prstGeom>
          <a:ln w="38100">
            <a:solidFill>
              <a:srgbClr val="5FB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9967" y="6335486"/>
            <a:ext cx="11460480" cy="0"/>
          </a:xfrm>
          <a:prstGeom prst="line">
            <a:avLst/>
          </a:prstGeom>
          <a:ln w="76200">
            <a:solidFill>
              <a:srgbClr val="7DC7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12, 2020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997085" y="64290"/>
            <a:ext cx="10855282" cy="64173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Electromagnetic Design</a:t>
            </a:r>
            <a:endParaRPr lang="en-US" sz="2800" dirty="0"/>
          </a:p>
        </p:txBody>
      </p:sp>
      <p:pic>
        <p:nvPicPr>
          <p:cNvPr id="20" name="Picture 2" descr="http://jobsfor.in/wp-content/uploads/2015/07/Bhabha-Atomic-Research-Centre-Vacanc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4073" r="20460" b="3584"/>
          <a:stretch/>
        </p:blipFill>
        <p:spPr bwMode="auto">
          <a:xfrm>
            <a:off x="32555" y="0"/>
            <a:ext cx="726861" cy="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8165E-1C94-40A3-B3F2-3825C63B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FDR | Kumud Singh | Pre-production SSR lens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6C883-5933-4E3F-A309-8C255641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2BF0-65D3-4850-B570-15E183F8D98D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2441" b="7828"/>
          <a:stretch/>
        </p:blipFill>
        <p:spPr bwMode="auto">
          <a:xfrm>
            <a:off x="210356" y="1639755"/>
            <a:ext cx="3977985" cy="3741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r="15728" b="1138"/>
          <a:stretch/>
        </p:blipFill>
        <p:spPr bwMode="auto">
          <a:xfrm>
            <a:off x="4188341" y="1508820"/>
            <a:ext cx="4319821" cy="4003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356" y="862489"/>
            <a:ext cx="390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Configuration 1: </a:t>
            </a:r>
          </a:p>
          <a:p>
            <a:pPr algn="ctr"/>
            <a:r>
              <a:rPr lang="en-US" dirty="0"/>
              <a:t>No extra benefit in spatial occupancy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69346" y="741836"/>
            <a:ext cx="390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Configuration 2: </a:t>
            </a:r>
          </a:p>
          <a:p>
            <a:pPr algn="ctr"/>
            <a:r>
              <a:rPr lang="en-US" dirty="0"/>
              <a:t>Less axial field uniformity</a:t>
            </a:r>
          </a:p>
          <a:p>
            <a:pPr algn="ctr"/>
            <a:r>
              <a:rPr lang="en-US" dirty="0"/>
              <a:t>More longitudinal foot print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51820" y="741836"/>
            <a:ext cx="4206609" cy="92333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Configuration 3: </a:t>
            </a:r>
          </a:p>
          <a:p>
            <a:pPr algn="ctr"/>
            <a:r>
              <a:rPr lang="en-US" dirty="0"/>
              <a:t>Good axial field uniformity</a:t>
            </a:r>
          </a:p>
          <a:p>
            <a:pPr algn="ctr"/>
            <a:r>
              <a:rPr lang="en-US" dirty="0"/>
              <a:t>Optimized axial and longitudinal footprint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099442" y="4615598"/>
                <a:ext cx="502061" cy="555345"/>
              </a:xfrm>
              <a:prstGeom prst="rect">
                <a:avLst/>
              </a:prstGeom>
              <a:solidFill>
                <a:srgbClr val="66FF3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√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442" y="4615598"/>
                <a:ext cx="502061" cy="5553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09747" y="4570522"/>
                <a:ext cx="506036" cy="52322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747" y="4570522"/>
                <a:ext cx="50603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10910" y="4615598"/>
                <a:ext cx="506036" cy="52322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10" y="4615598"/>
                <a:ext cx="50603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06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15230</TotalTime>
  <Words>3288</Words>
  <Application>Microsoft Office PowerPoint</Application>
  <PresentationFormat>Widescreen</PresentationFormat>
  <Paragraphs>811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MS PGothic</vt:lpstr>
      <vt:lpstr>Algerian</vt:lpstr>
      <vt:lpstr>Arial</vt:lpstr>
      <vt:lpstr>Calibri</vt:lpstr>
      <vt:lpstr>Calibri Light</vt:lpstr>
      <vt:lpstr>Cambria Math</vt:lpstr>
      <vt:lpstr>Footlight MT Light</vt:lpstr>
      <vt:lpstr>Helevetica</vt:lpstr>
      <vt:lpstr>Helvetica</vt:lpstr>
      <vt:lpstr>Stencil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Magnet Contribution- PIP-II LINAC Technology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kind attention</vt:lpstr>
      <vt:lpstr>Back up slides</vt:lpstr>
      <vt:lpstr>PowerPoint Presentation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Kumud Singh x 31057V</dc:creator>
  <cp:lastModifiedBy>Kumud Singh</cp:lastModifiedBy>
  <cp:revision>407</cp:revision>
  <cp:lastPrinted>2019-04-01T12:09:28Z</cp:lastPrinted>
  <dcterms:created xsi:type="dcterms:W3CDTF">2016-01-30T18:37:57Z</dcterms:created>
  <dcterms:modified xsi:type="dcterms:W3CDTF">2025-01-10T18:26:42Z</dcterms:modified>
</cp:coreProperties>
</file>