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4" r:id="rId1"/>
  </p:sldMasterIdLst>
  <p:notesMasterIdLst>
    <p:notesMasterId r:id="rId49"/>
  </p:notesMasterIdLst>
  <p:sldIdLst>
    <p:sldId id="256" r:id="rId2"/>
    <p:sldId id="344" r:id="rId3"/>
    <p:sldId id="387" r:id="rId4"/>
    <p:sldId id="451" r:id="rId5"/>
    <p:sldId id="452" r:id="rId6"/>
    <p:sldId id="355" r:id="rId7"/>
    <p:sldId id="402" r:id="rId8"/>
    <p:sldId id="413" r:id="rId9"/>
    <p:sldId id="427" r:id="rId10"/>
    <p:sldId id="428" r:id="rId11"/>
    <p:sldId id="419" r:id="rId12"/>
    <p:sldId id="370" r:id="rId13"/>
    <p:sldId id="371" r:id="rId14"/>
    <p:sldId id="372" r:id="rId15"/>
    <p:sldId id="392" r:id="rId16"/>
    <p:sldId id="384" r:id="rId17"/>
    <p:sldId id="385" r:id="rId18"/>
    <p:sldId id="396" r:id="rId19"/>
    <p:sldId id="400" r:id="rId20"/>
    <p:sldId id="399" r:id="rId21"/>
    <p:sldId id="422" r:id="rId22"/>
    <p:sldId id="441" r:id="rId23"/>
    <p:sldId id="442" r:id="rId24"/>
    <p:sldId id="443" r:id="rId25"/>
    <p:sldId id="448" r:id="rId26"/>
    <p:sldId id="454" r:id="rId27"/>
    <p:sldId id="445" r:id="rId28"/>
    <p:sldId id="444" r:id="rId29"/>
    <p:sldId id="446" r:id="rId30"/>
    <p:sldId id="426" r:id="rId31"/>
    <p:sldId id="361" r:id="rId32"/>
    <p:sldId id="416" r:id="rId33"/>
    <p:sldId id="369" r:id="rId34"/>
    <p:sldId id="449" r:id="rId35"/>
    <p:sldId id="418" r:id="rId36"/>
    <p:sldId id="403" r:id="rId37"/>
    <p:sldId id="380" r:id="rId38"/>
    <p:sldId id="405" r:id="rId39"/>
    <p:sldId id="381" r:id="rId40"/>
    <p:sldId id="450" r:id="rId41"/>
    <p:sldId id="420" r:id="rId42"/>
    <p:sldId id="410" r:id="rId43"/>
    <p:sldId id="453" r:id="rId44"/>
    <p:sldId id="411" r:id="rId45"/>
    <p:sldId id="258" r:id="rId46"/>
    <p:sldId id="440" r:id="rId47"/>
    <p:sldId id="439" r:id="rId48"/>
  </p:sldIdLst>
  <p:sldSz cx="12192000" cy="6858000"/>
  <p:notesSz cx="6797675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C8C"/>
    <a:srgbClr val="CC0000"/>
    <a:srgbClr val="FF00FF"/>
    <a:srgbClr val="66FF33"/>
    <a:srgbClr val="5FBBD1"/>
    <a:srgbClr val="33CCCC"/>
    <a:srgbClr val="1182DF"/>
    <a:srgbClr val="09168F"/>
    <a:srgbClr val="7DC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188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95"/>
          </a:xfrm>
          <a:prstGeom prst="rect">
            <a:avLst/>
          </a:prstGeom>
        </p:spPr>
        <p:txBody>
          <a:bodyPr vert="horz" lIns="95589" tIns="47794" rIns="95589" bIns="4779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95"/>
          </a:xfrm>
          <a:prstGeom prst="rect">
            <a:avLst/>
          </a:prstGeom>
        </p:spPr>
        <p:txBody>
          <a:bodyPr vert="horz" lIns="95589" tIns="47794" rIns="95589" bIns="47794" rtlCol="0"/>
          <a:lstStyle>
            <a:lvl1pPr algn="r">
              <a:defRPr sz="1300"/>
            </a:lvl1pPr>
          </a:lstStyle>
          <a:p>
            <a:fld id="{72F6F226-CC15-44A1-9662-65871D5B8FA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89" tIns="47794" rIns="95589" bIns="477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5589" tIns="47794" rIns="95589" bIns="477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8"/>
            <a:ext cx="2945659" cy="498294"/>
          </a:xfrm>
          <a:prstGeom prst="rect">
            <a:avLst/>
          </a:prstGeom>
        </p:spPr>
        <p:txBody>
          <a:bodyPr vert="horz" lIns="95589" tIns="47794" rIns="95589" bIns="4779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3108"/>
            <a:ext cx="2945659" cy="498294"/>
          </a:xfrm>
          <a:prstGeom prst="rect">
            <a:avLst/>
          </a:prstGeom>
        </p:spPr>
        <p:txBody>
          <a:bodyPr vert="horz" lIns="95589" tIns="47794" rIns="95589" bIns="47794" rtlCol="0" anchor="b"/>
          <a:lstStyle>
            <a:lvl1pPr algn="r">
              <a:defRPr sz="1300"/>
            </a:lvl1pPr>
          </a:lstStyle>
          <a:p>
            <a:fld id="{92ADAFDA-84BD-4A67-B9BC-119F3191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7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DAFDA-84BD-4A67-B9BC-119F319144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7CB3-728A-44D6-8C90-9A53274190D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4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780C-79AE-4E70-A3CB-F65B12EDD951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7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222-A7D3-4962-9697-F069D2B376C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A952-7A5B-445D-BC76-8CDEC084E4EB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4BA9-ABDD-42F3-B968-E671BF34ABCE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0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5805-31C1-4E56-9706-2F7BA8787D92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70EF6-0736-4C64-B1E9-08D6669AC397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5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DACFB-126C-4D16-B702-18A373E5E49E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962D-7CBA-44A8-AE91-CA794BE53F9E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7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4B8F-A540-4B35-8A8B-FBA3139B3EE0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9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31C1-0DAA-454F-87E3-01388474FF72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FDR | Kumud Singh | Pre-production SSR lens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101D6-D0BC-40FC-B0E7-6A6E58B9167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FDR | Kumud Singh | Pre-production SSR lens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D2BF0-65D3-4850-B570-15E183F8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.gif"/><Relationship Id="rId7" Type="http://schemas.openxmlformats.org/officeDocument/2006/relationships/image" Target="../media/image2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2" y="548640"/>
            <a:ext cx="8334103" cy="87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 bwMode="auto">
          <a:xfrm>
            <a:off x="502190" y="1692612"/>
            <a:ext cx="10867172" cy="14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fontAlgn="base">
              <a:spcAft>
                <a:spcPct val="0"/>
              </a:spcAft>
            </a:pPr>
            <a:endParaRPr lang="en-US" sz="2800" b="1" dirty="0">
              <a:solidFill>
                <a:srgbClr val="004C97"/>
              </a:solidFill>
              <a:latin typeface="Helvetica"/>
              <a:ea typeface="ＭＳ Ｐゴシック" charset="0"/>
              <a:cs typeface="ＭＳ Ｐゴシック" charset="0"/>
            </a:endParaRPr>
          </a:p>
          <a:p>
            <a:pPr defTabSz="457200" fontAlgn="base">
              <a:spcAft>
                <a:spcPct val="0"/>
              </a:spcAft>
            </a:pPr>
            <a:endParaRPr lang="en-US" sz="2800" b="1" dirty="0">
              <a:solidFill>
                <a:srgbClr val="004C97"/>
              </a:solidFill>
              <a:latin typeface="Helvetica"/>
              <a:ea typeface="ＭＳ Ｐゴシック" charset="0"/>
              <a:cs typeface="ＭＳ Ｐゴシック" charset="0"/>
            </a:endParaRPr>
          </a:p>
          <a:p>
            <a:pPr defTabSz="457200" fontAlgn="base">
              <a:spcAft>
                <a:spcPct val="0"/>
              </a:spcAft>
            </a:pPr>
            <a:r>
              <a:rPr lang="en-US" sz="4400" b="1" dirty="0">
                <a:solidFill>
                  <a:srgbClr val="004C97"/>
                </a:solidFill>
                <a:latin typeface="Footlight MT Light" pitchFamily="18" charset="0"/>
                <a:ea typeface="ＭＳ Ｐゴシック" charset="0"/>
                <a:cs typeface="Helvetica" panose="020B0604020202020204" pitchFamily="34" charset="0"/>
              </a:rPr>
              <a:t>ELECTROMAGNETIC DESIGN</a:t>
            </a:r>
          </a:p>
          <a:p>
            <a:pPr defTabSz="457200" fontAlgn="base">
              <a:spcAft>
                <a:spcPct val="0"/>
              </a:spcAft>
            </a:pPr>
            <a:endParaRPr lang="en-US" sz="3200" b="1" dirty="0">
              <a:solidFill>
                <a:srgbClr val="004C97"/>
              </a:solidFill>
              <a:latin typeface="Footlight MT Light" pitchFamily="18" charset="0"/>
              <a:ea typeface="ＭＳ Ｐゴシック" charset="0"/>
              <a:cs typeface="Helvetica" panose="020B0604020202020204" pitchFamily="34" charset="0"/>
            </a:endParaRPr>
          </a:p>
          <a:p>
            <a:pPr defTabSz="457200" fontAlgn="base">
              <a:spcAft>
                <a:spcPct val="0"/>
              </a:spcAft>
            </a:pPr>
            <a:r>
              <a:rPr lang="en-US" sz="3200" b="1" dirty="0">
                <a:solidFill>
                  <a:srgbClr val="FF00FF"/>
                </a:solidFill>
                <a:latin typeface="Footlight MT Light" pitchFamily="18" charset="0"/>
                <a:ea typeface="ＭＳ Ｐゴシック" charset="0"/>
                <a:cs typeface="Helvetica" panose="020B0604020202020204" pitchFamily="34" charset="0"/>
              </a:rPr>
              <a:t>CONDUCTION COOLED SSR MAGNET ASSEMBLY FOR </a:t>
            </a:r>
            <a:r>
              <a:rPr lang="en-US" sz="3200" b="1" dirty="0" smtClean="0">
                <a:solidFill>
                  <a:srgbClr val="FF00FF"/>
                </a:solidFill>
                <a:latin typeface="Footlight MT Light" pitchFamily="18" charset="0"/>
                <a:ea typeface="ＭＳ Ｐゴシック" charset="0"/>
                <a:cs typeface="Helvetica" panose="020B0604020202020204" pitchFamily="34" charset="0"/>
              </a:rPr>
              <a:t>PIP-II</a:t>
            </a:r>
          </a:p>
          <a:p>
            <a:pPr defTabSz="457200" fontAlgn="base">
              <a:spcAft>
                <a:spcPct val="0"/>
              </a:spcAft>
            </a:pPr>
            <a:r>
              <a:rPr lang="en-US" sz="3200" b="1" dirty="0" smtClean="0">
                <a:solidFill>
                  <a:srgbClr val="FF00FF"/>
                </a:solidFill>
                <a:latin typeface="Footlight MT Light" pitchFamily="18" charset="0"/>
                <a:ea typeface="ＭＳ Ｐゴシック" charset="0"/>
                <a:cs typeface="Helvetica" panose="020B0604020202020204" pitchFamily="34" charset="0"/>
              </a:rPr>
              <a:t>(FDR – Phase I)</a:t>
            </a:r>
            <a:endParaRPr lang="en-US" sz="3200" b="1" dirty="0">
              <a:solidFill>
                <a:srgbClr val="FF00FF"/>
              </a:solidFill>
              <a:latin typeface="Footlight MT Light" pitchFamily="18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 bwMode="auto">
          <a:xfrm>
            <a:off x="386876" y="3362863"/>
            <a:ext cx="11558330" cy="196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B050"/>
                </a:solidFill>
                <a:latin typeface="Footlight MT Light" pitchFamily="18" charset="0"/>
                <a:ea typeface="ＭＳ Ｐゴシック" charset="0"/>
                <a:cs typeface="ＭＳ Ｐゴシック" charset="0"/>
              </a:rPr>
              <a:t>Electromagnetic Applications &amp; Instrumentation Division,</a:t>
            </a:r>
          </a:p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B050"/>
                </a:solidFill>
                <a:latin typeface="Footlight MT Light" pitchFamily="18" charset="0"/>
                <a:ea typeface="ＭＳ Ｐゴシック" charset="0"/>
                <a:cs typeface="ＭＳ Ｐゴシック" charset="0"/>
              </a:rPr>
              <a:t>Bhabha Atomic Research Centre</a:t>
            </a:r>
          </a:p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B050"/>
                </a:solidFill>
                <a:latin typeface="Footlight MT Light" pitchFamily="18" charset="0"/>
                <a:ea typeface="ＭＳ Ｐゴシック" charset="0"/>
                <a:cs typeface="ＭＳ Ｐゴシック" charset="0"/>
              </a:rPr>
              <a:t>Department of Atomic Energy (DAE), India</a:t>
            </a:r>
          </a:p>
          <a:p>
            <a:pPr algn="ctr" defTabSz="457200" fontAlgn="base">
              <a:spcBef>
                <a:spcPct val="20000"/>
              </a:spcBef>
              <a:spcAft>
                <a:spcPct val="0"/>
              </a:spcAft>
            </a:pPr>
            <a:endParaRPr lang="en-US" sz="1800" b="1" dirty="0">
              <a:solidFill>
                <a:srgbClr val="00B050"/>
              </a:solidFill>
              <a:latin typeface="Footlight MT Light" pitchFamily="18" charset="0"/>
              <a:ea typeface="ＭＳ Ｐゴシック" charset="0"/>
              <a:cs typeface="ＭＳ Ｐゴシック" charset="0"/>
            </a:endParaRPr>
          </a:p>
          <a:p>
            <a:pPr algn="r"/>
            <a:endParaRPr lang="en-US" dirty="0">
              <a:latin typeface="Helvetica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967" y="6335486"/>
            <a:ext cx="9596845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AE Plans To Set Up Nuclear Energy Centre In Haryana | Top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11" y="5919754"/>
            <a:ext cx="672943" cy="67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10659291" y="5922442"/>
            <a:ext cx="71007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30480"/>
            <a:ext cx="12192000" cy="1091617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5" descr="http://www.barconlineexam.in/engineer/images/logo_new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8998"/>
          <a:stretch/>
        </p:blipFill>
        <p:spPr bwMode="auto">
          <a:xfrm>
            <a:off x="5648412" y="0"/>
            <a:ext cx="1127169" cy="101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67" y="4491169"/>
            <a:ext cx="16089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Team members: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Kumud Singh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Janvin Itteera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Mahima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Vikas Tiwari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Himanshu Bisht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 </a:t>
            </a:r>
            <a:r>
              <a:rPr lang="en-US" sz="1200" i="1" dirty="0" err="1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</a:t>
            </a:r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Singh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 K Jalan</a:t>
            </a:r>
          </a:p>
          <a:p>
            <a:pPr algn="r"/>
            <a:r>
              <a:rPr lang="en-US" sz="1200" i="1" dirty="0">
                <a:solidFill>
                  <a:srgbClr val="00B0F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Sanjay Howal</a:t>
            </a:r>
            <a:endParaRPr lang="en-GB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05759" y="0"/>
            <a:ext cx="11383096" cy="715231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Focussing strength and spherical aberration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5" t="22649" r="42730" b="17732"/>
          <a:stretch/>
        </p:blipFill>
        <p:spPr bwMode="auto">
          <a:xfrm>
            <a:off x="182286" y="1014609"/>
            <a:ext cx="4583425" cy="456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7">
            <a:extLst>
              <a:ext uri="{FF2B5EF4-FFF2-40B4-BE49-F238E27FC236}">
                <a16:creationId xmlns:a16="http://schemas.microsoft.com/office/drawing/2014/main" xmlns="" id="{52248DF9-00C5-4D1A-A667-1BFE786E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FF3BB08F-9D7B-4C65-A74B-6F982AD0FF44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DDD05D-E457-40AC-BF22-BABB013C8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" t="1276" r="415" b="831"/>
          <a:stretch/>
        </p:blipFill>
        <p:spPr>
          <a:xfrm>
            <a:off x="4765712" y="1105721"/>
            <a:ext cx="6867584" cy="433427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02846"/>
              </p:ext>
            </p:extLst>
          </p:nvPr>
        </p:nvGraphicFramePr>
        <p:xfrm>
          <a:off x="2343148" y="5581590"/>
          <a:ext cx="3981451" cy="340843"/>
        </p:xfrm>
        <a:graphic>
          <a:graphicData uri="http://schemas.openxmlformats.org/drawingml/2006/table">
            <a:tbl>
              <a:tblPr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3981451"/>
              </a:tblGrid>
              <a:tr h="340843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 smtClean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Spherical coil aberration 71.15982352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413515"/>
              </p:ext>
            </p:extLst>
          </p:nvPr>
        </p:nvGraphicFramePr>
        <p:xfrm>
          <a:off x="182286" y="2338857"/>
          <a:ext cx="2228852" cy="349309"/>
        </p:xfrm>
        <a:graphic>
          <a:graphicData uri="http://schemas.openxmlformats.org/drawingml/2006/table">
            <a:tbl>
              <a:tblPr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228852"/>
              </a:tblGrid>
              <a:tr h="349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 smtClean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Focusing</a:t>
                      </a:r>
                      <a:r>
                        <a:rPr lang="en-GB" sz="1600" u="none" strike="noStrike" baseline="0" dirty="0" smtClean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 strength </a:t>
                      </a:r>
                      <a:r>
                        <a:rPr lang="en-GB" sz="1600" u="none" strike="noStrike" dirty="0" smtClean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4.42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6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12461" r="31158" b="1154"/>
          <a:stretch/>
        </p:blipFill>
        <p:spPr>
          <a:xfrm>
            <a:off x="8411808" y="1545309"/>
            <a:ext cx="3687807" cy="3265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1999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792C-D176-4F72-82D9-153DA5388A17}" type="datetime1">
              <a:rPr lang="en-US" smtClean="0"/>
              <a:t>1/15/2025</a:t>
            </a:fld>
            <a:endParaRPr lang="en-US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10284" y="0"/>
            <a:ext cx="11381715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Electromagnetic Design</a:t>
            </a:r>
          </a:p>
        </p:txBody>
      </p:sp>
      <p:pic>
        <p:nvPicPr>
          <p:cNvPr id="20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2441" b="7828"/>
          <a:stretch/>
        </p:blipFill>
        <p:spPr bwMode="auto">
          <a:xfrm>
            <a:off x="210356" y="1639755"/>
            <a:ext cx="3977985" cy="3741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3" r="15728" b="1138"/>
          <a:stretch/>
        </p:blipFill>
        <p:spPr bwMode="auto">
          <a:xfrm>
            <a:off x="4188341" y="1508820"/>
            <a:ext cx="4319821" cy="4003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356" y="862489"/>
            <a:ext cx="3906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Configuration 1: </a:t>
            </a:r>
          </a:p>
          <a:p>
            <a:pPr algn="ctr"/>
            <a:r>
              <a:rPr lang="en-US" dirty="0"/>
              <a:t>No extra benefit in spatial occupancy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69346" y="741836"/>
            <a:ext cx="3906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Configuration 2: </a:t>
            </a:r>
          </a:p>
          <a:p>
            <a:pPr algn="ctr"/>
            <a:r>
              <a:rPr lang="en-US" dirty="0"/>
              <a:t>Less axial field uniformity</a:t>
            </a:r>
          </a:p>
          <a:p>
            <a:pPr algn="ctr"/>
            <a:r>
              <a:rPr lang="en-US" dirty="0"/>
              <a:t>More longitudinal foot print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51820" y="741836"/>
            <a:ext cx="4206609" cy="92333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Configuration 3: </a:t>
            </a:r>
          </a:p>
          <a:p>
            <a:pPr algn="ctr"/>
            <a:r>
              <a:rPr lang="en-US" dirty="0"/>
              <a:t>Good axial field uniformity</a:t>
            </a:r>
          </a:p>
          <a:p>
            <a:pPr algn="ctr"/>
            <a:r>
              <a:rPr lang="en-US" dirty="0"/>
              <a:t>Optimized axial and longitudinal footprint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99442" y="4615598"/>
                <a:ext cx="502061" cy="555345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√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442" y="4615598"/>
                <a:ext cx="502061" cy="5553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09747" y="4570522"/>
                <a:ext cx="506036" cy="52322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747" y="4570522"/>
                <a:ext cx="50603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10910" y="4615598"/>
                <a:ext cx="506036" cy="52322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910" y="4615598"/>
                <a:ext cx="506036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306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8451" r="33728" b="6888"/>
          <a:stretch/>
        </p:blipFill>
        <p:spPr bwMode="auto">
          <a:xfrm>
            <a:off x="8640238" y="811756"/>
            <a:ext cx="3301589" cy="2469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-31687" y="706029"/>
            <a:ext cx="1222368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28392" y="0"/>
            <a:ext cx="11363608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Electromagnetic Design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184100"/>
              </p:ext>
            </p:extLst>
          </p:nvPr>
        </p:nvGraphicFramePr>
        <p:xfrm>
          <a:off x="224038" y="830002"/>
          <a:ext cx="6491370" cy="2593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4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8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83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6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Sr. no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Parameter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Value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Unit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1.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Length of solenoid coils in the lens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140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mm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2.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Main coil inner radius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38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mm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3.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Main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coil</a:t>
                      </a:r>
                      <a:r>
                        <a:rPr lang="en-US" sz="1400" dirty="0">
                          <a:effectLst/>
                          <a:latin typeface="Helevetica"/>
                        </a:rPr>
                        <a:t> outer radius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75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mm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4.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Strand diameter bare (with insulation)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Helevetica"/>
                        </a:rPr>
                        <a:t>0.51(0.55)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mm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8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Helevetica"/>
                        </a:rPr>
                        <a:t>5.</a:t>
                      </a:r>
                      <a:endParaRPr lang="en-GB" sz="120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Winding fill factor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Helevetica"/>
                        </a:rPr>
                        <a:t>0.85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 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6.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Number of turns in the main coil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Helevetica"/>
                        </a:rPr>
                        <a:t>~14554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evetica"/>
                        </a:rPr>
                        <a:t> </a:t>
                      </a:r>
                      <a:endParaRPr lang="en-GB" sz="1200" dirty="0">
                        <a:effectLst/>
                        <a:latin typeface="Helevetica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396740"/>
              </p:ext>
            </p:extLst>
          </p:nvPr>
        </p:nvGraphicFramePr>
        <p:xfrm>
          <a:off x="219863" y="3617176"/>
          <a:ext cx="6493030" cy="2479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4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4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77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Sr. no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Parameter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Value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Unit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1.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Length of Bucking Coils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64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mm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2.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Bucking coil inner radius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100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mm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3.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Bucking Coil outer radius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112.5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mm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4.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Strand diameter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0.51(0.55)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mm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9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5.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Bucking Coil Z location*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38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mm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6.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Winding fill factor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0.85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 </a:t>
                      </a:r>
                      <a:endParaRPr lang="en-GB" sz="1400" kern="120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68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7.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Number of turns in the Bucking coil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~2247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Helevetica"/>
                          <a:ea typeface="+mn-ea"/>
                          <a:cs typeface="+mn-cs"/>
                        </a:rPr>
                        <a:t> 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Helevetica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07617" y="3310459"/>
                <a:ext cx="4796361" cy="957442"/>
              </a:xfrm>
              <a:prstGeom prst="rect">
                <a:avLst/>
              </a:prstGeom>
              <a:ln w="28575"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Helvetica" pitchFamily="34" charset="0"/>
                    <a:cs typeface="Helvetica" pitchFamily="34" charset="0"/>
                  </a:rPr>
                  <a:t>Objective function :</a:t>
                </a:r>
              </a:p>
              <a:p>
                <a:pPr algn="just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 smtClean="0">
                            <a:solidFill>
                              <a:srgbClr val="003087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srgbClr val="003087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003087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3087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003087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sz="1600" b="0" i="1" smtClean="0">
                        <a:solidFill>
                          <a:srgbClr val="003087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1600" b="0" i="1" smtClean="0">
                        <a:solidFill>
                          <a:srgbClr val="003087"/>
                        </a:solidFill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sz="1600" b="0" i="1" smtClean="0">
                        <a:solidFill>
                          <a:srgbClr val="003087"/>
                        </a:solidFill>
                        <a:latin typeface="Cambria Math" panose="02040503050406030204" pitchFamily="18" charset="0"/>
                      </a:rPr>
                      <m:t> ≥</m:t>
                    </m:r>
                  </m:oMath>
                </a14:m>
                <a:r>
                  <a:rPr lang="en-US" sz="1600" dirty="0">
                    <a:solidFill>
                      <a:srgbClr val="003087"/>
                    </a:solidFill>
                    <a:latin typeface="Helvetica" pitchFamily="34" charset="0"/>
                    <a:cs typeface="Helvetica" pitchFamily="34" charset="0"/>
                  </a:rPr>
                  <a:t> 4.5 T</a:t>
                </a:r>
                <a:r>
                  <a:rPr lang="en-US" sz="1600" baseline="30000" dirty="0">
                    <a:solidFill>
                      <a:srgbClr val="003087"/>
                    </a:solidFill>
                    <a:latin typeface="Helvetica" pitchFamily="34" charset="0"/>
                    <a:cs typeface="Helvetica" pitchFamily="34" charset="0"/>
                  </a:rPr>
                  <a:t>2</a:t>
                </a:r>
                <a:r>
                  <a:rPr lang="en-US" sz="1600" dirty="0">
                    <a:solidFill>
                      <a:srgbClr val="003087"/>
                    </a:solidFill>
                    <a:latin typeface="Helvetica" pitchFamily="34" charset="0"/>
                    <a:cs typeface="Helvetica" pitchFamily="34" charset="0"/>
                  </a:rPr>
                  <a:t>m</a:t>
                </a:r>
              </a:p>
              <a:p>
                <a:pPr algn="just"/>
                <a:r>
                  <a:rPr lang="en-US" sz="1600" dirty="0">
                    <a:solidFill>
                      <a:srgbClr val="003087"/>
                    </a:solidFill>
                    <a:latin typeface="Helvetica" pitchFamily="34" charset="0"/>
                    <a:cs typeface="Helvetica" pitchFamily="34" charset="0"/>
                  </a:rPr>
                  <a:t>Minimize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ctrlPr>
                          <a:rPr lang="en-US" sz="1600" i="1" smtClean="0">
                            <a:solidFill>
                              <a:srgbClr val="003087"/>
                            </a:solidFill>
                            <a:latin typeface="Cambria Math"/>
                          </a:rPr>
                        </m:ctrlPr>
                      </m:naryPr>
                      <m:sub/>
                      <m:sup>
                        <m:r>
                          <a:rPr lang="en-US" sz="1600" b="0" i="1" smtClean="0">
                            <a:solidFill>
                              <a:srgbClr val="003087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600" b="0" i="1" smtClean="0">
                            <a:solidFill>
                              <a:srgbClr val="003087"/>
                            </a:solidFill>
                            <a:latin typeface="Cambria Math" panose="02040503050406030204" pitchFamily="18" charset="0"/>
                          </a:rPr>
                          <m:t>=0.3</m:t>
                        </m:r>
                      </m:sup>
                      <m:e>
                        <m:r>
                          <a:rPr lang="en-US" sz="1600" b="0" i="1" smtClean="0">
                            <a:solidFill>
                              <a:srgbClr val="003087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600" b="0" i="1" smtClean="0">
                            <a:solidFill>
                              <a:srgbClr val="003087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0" i="1" smtClean="0">
                            <a:solidFill>
                              <a:srgbClr val="003087"/>
                            </a:solidFill>
                            <a:latin typeface="Cambria Math" panose="02040503050406030204" pitchFamily="18" charset="0"/>
                          </a:rPr>
                          <m:t>𝑑𝑙</m:t>
                        </m:r>
                        <m:r>
                          <a:rPr lang="en-US" sz="1600" b="0" i="1" smtClean="0">
                            <a:solidFill>
                              <a:srgbClr val="0030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sz="1600" dirty="0">
                    <a:solidFill>
                      <a:srgbClr val="003087"/>
                    </a:solidFill>
                    <a:latin typeface="Helvetica" pitchFamily="34" charset="0"/>
                    <a:cs typeface="Helvetica" pitchFamily="34" charset="0"/>
                  </a:rPr>
                  <a:t> at z= 0.42m cavity location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617" y="3310459"/>
                <a:ext cx="4796361" cy="9574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8575"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395639" y="5220305"/>
            <a:ext cx="4796361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Optimization Parameters:</a:t>
            </a:r>
          </a:p>
          <a:p>
            <a:pPr algn="just"/>
            <a:r>
              <a:rPr lang="en-US" sz="1600" dirty="0" err="1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sz="1600" baseline="-25000" dirty="0" err="1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main</a:t>
            </a:r>
            <a:r>
              <a:rPr lang="en-US" sz="16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, OR </a:t>
            </a:r>
            <a:r>
              <a:rPr lang="en-US" sz="1600" baseline="-250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main, </a:t>
            </a:r>
            <a:r>
              <a:rPr lang="en-US" sz="16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IR </a:t>
            </a:r>
            <a:r>
              <a:rPr lang="en-US" sz="1600" baseline="-250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main , </a:t>
            </a:r>
            <a:r>
              <a:rPr lang="en-US" sz="16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IR </a:t>
            </a:r>
            <a:r>
              <a:rPr lang="en-US" sz="1600" baseline="-250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BC ,</a:t>
            </a:r>
            <a:r>
              <a:rPr lang="en-US" sz="16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 OR </a:t>
            </a:r>
            <a:r>
              <a:rPr lang="en-US" sz="1600" baseline="-250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BC </a:t>
            </a:r>
            <a:r>
              <a:rPr lang="en-US" sz="16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L </a:t>
            </a:r>
            <a:r>
              <a:rPr lang="en-US" sz="1600" baseline="-250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BC  </a:t>
            </a:r>
            <a:r>
              <a:rPr lang="en-US" sz="16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, Z </a:t>
            </a:r>
            <a:r>
              <a:rPr lang="en-US" sz="1600" baseline="-25000" dirty="0">
                <a:solidFill>
                  <a:srgbClr val="003087"/>
                </a:solidFill>
                <a:latin typeface="Helvetica" pitchFamily="34" charset="0"/>
                <a:cs typeface="Helvetica" pitchFamily="34" charset="0"/>
              </a:rPr>
              <a:t>center-BC</a:t>
            </a:r>
            <a:endParaRPr lang="en-US" sz="2000" dirty="0">
              <a:latin typeface="Helvetica" pitchFamily="34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05973" y="4352771"/>
                <a:ext cx="4796361" cy="584775"/>
              </a:xfrm>
              <a:prstGeom prst="rect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b="1" dirty="0">
                    <a:solidFill>
                      <a:srgbClr val="C00000"/>
                    </a:solidFill>
                    <a:latin typeface="Helvetica" pitchFamily="34" charset="0"/>
                    <a:cs typeface="Helvetica" pitchFamily="34" charset="0"/>
                  </a:rPr>
                  <a:t>Constraints: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4C97"/>
                        </a:solidFill>
                        <a:latin typeface="Cambria Math"/>
                      </a:rPr>
                      <m:t>𝐸</m:t>
                    </m:r>
                    <m:r>
                      <a:rPr lang="en-US" sz="1600" b="0" i="1" smtClean="0">
                        <a:solidFill>
                          <a:srgbClr val="004C97"/>
                        </a:solidFill>
                        <a:latin typeface="Cambria Math"/>
                      </a:rPr>
                      <m:t>𝑓𝑓𝑒𝑐𝑡𝑖𝑣𝑒</m:t>
                    </m:r>
                    <m:r>
                      <a:rPr lang="en-US" sz="1600" b="0" i="1" smtClean="0">
                        <a:solidFill>
                          <a:srgbClr val="004C97"/>
                        </a:solidFill>
                        <a:latin typeface="Cambria Math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004C97"/>
                        </a:solidFill>
                        <a:latin typeface="Cambria Math"/>
                      </a:rPr>
                      <m:t>𝑙𝑒𝑛𝑔𝑡h</m:t>
                    </m:r>
                    <m:r>
                      <a:rPr lang="en-US" sz="1600" b="0" i="1" smtClean="0">
                        <a:solidFill>
                          <a:srgbClr val="004C97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4C97"/>
                    </a:solidFill>
                    <a:latin typeface="Helvetica" pitchFamily="34" charset="0"/>
                    <a:cs typeface="Helvetica" pitchFamily="34" charset="0"/>
                  </a:rPr>
                  <a:t>≤ 185 cm +/- 30mm ; I </a:t>
                </a:r>
                <a:r>
                  <a:rPr lang="en-US" sz="1600" baseline="-25000" dirty="0">
                    <a:solidFill>
                      <a:srgbClr val="004C97"/>
                    </a:solidFill>
                    <a:latin typeface="Helvetica" pitchFamily="34" charset="0"/>
                    <a:cs typeface="Helvetica" pitchFamily="34" charset="0"/>
                  </a:rPr>
                  <a:t>exc  </a:t>
                </a:r>
                <a:r>
                  <a:rPr lang="en-US" sz="1600" dirty="0">
                    <a:solidFill>
                      <a:srgbClr val="004C97"/>
                    </a:solidFill>
                    <a:latin typeface="Helvetica" pitchFamily="34" charset="0"/>
                    <a:cs typeface="Helvetica" pitchFamily="34" charset="0"/>
                  </a:rPr>
                  <a:t>&lt; 90A</a:t>
                </a:r>
                <a:endParaRPr lang="en-US" sz="1600" baseline="-25000" dirty="0">
                  <a:solidFill>
                    <a:srgbClr val="004C97"/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973" y="4352771"/>
                <a:ext cx="4796361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506" t="-990" b="-8911"/>
                </a:stretch>
              </a:blipFill>
              <a:ln w="28575">
                <a:solidFill>
                  <a:srgbClr val="FF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7">
            <a:extLst>
              <a:ext uri="{FF2B5EF4-FFF2-40B4-BE49-F238E27FC236}">
                <a16:creationId xmlns:a16="http://schemas.microsoft.com/office/drawing/2014/main" xmlns="" id="{537C9D57-EFCF-46FF-A65B-78CE7352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9DCE3122-6630-4E36-BA26-A51E4400F7C8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61049" y="741836"/>
            <a:ext cx="2920583" cy="36933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Operating current 78A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64" y="895474"/>
            <a:ext cx="10058400" cy="4786576"/>
          </a:xfrm>
          <a:prstGeom prst="rect">
            <a:avLst/>
          </a:prstGeom>
        </p:spPr>
      </p:pic>
      <p:sp>
        <p:nvSpPr>
          <p:cNvPr id="35" name="Title 2"/>
          <p:cNvSpPr txBox="1">
            <a:spLocks/>
          </p:cNvSpPr>
          <p:nvPr/>
        </p:nvSpPr>
        <p:spPr>
          <a:xfrm>
            <a:off x="938719" y="100097"/>
            <a:ext cx="10913647" cy="570157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32555" y="728381"/>
            <a:ext cx="12159445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V="1">
            <a:off x="269967" y="6308030"/>
            <a:ext cx="11332753" cy="2745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59416" y="0"/>
            <a:ext cx="11432584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Electromagnetic Design… continued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7377" y="59386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</a:rPr>
              <a:t>B</a:t>
            </a:r>
            <a:r>
              <a:rPr lang="en-GB" b="1" i="1" baseline="-25000" dirty="0">
                <a:solidFill>
                  <a:srgbClr val="00B050"/>
                </a:solidFill>
              </a:rPr>
              <a:t>mod</a:t>
            </a:r>
            <a:r>
              <a:rPr lang="en-GB" b="1" i="1" dirty="0">
                <a:solidFill>
                  <a:srgbClr val="00B050"/>
                </a:solidFill>
              </a:rPr>
              <a:t> field vs axial distance plot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7DBAE7-434A-4D86-8DE0-E1ED42D4FCE7}"/>
              </a:ext>
            </a:extLst>
          </p:cNvPr>
          <p:cNvSpPr txBox="1"/>
          <p:nvPr/>
        </p:nvSpPr>
        <p:spPr>
          <a:xfrm>
            <a:off x="7660640" y="1365197"/>
            <a:ext cx="3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 dirty="0">
                <a:solidFill>
                  <a:srgbClr val="FF0000"/>
                </a:solidFill>
                <a:latin typeface="Helevetica"/>
              </a:rPr>
              <a:t>Main Coil Powered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F2975B-D495-4EAF-BDA6-C3073E8457A0}"/>
              </a:ext>
            </a:extLst>
          </p:cNvPr>
          <p:cNvSpPr txBox="1"/>
          <p:nvPr/>
        </p:nvSpPr>
        <p:spPr>
          <a:xfrm>
            <a:off x="5442841" y="3589542"/>
            <a:ext cx="3932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 dirty="0">
                <a:latin typeface="Helevetica"/>
              </a:rPr>
              <a:t>Main Coil Powered along with active shielding coil</a:t>
            </a:r>
          </a:p>
        </p:txBody>
      </p:sp>
      <p:pic>
        <p:nvPicPr>
          <p:cNvPr id="14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7">
            <a:extLst>
              <a:ext uri="{FF2B5EF4-FFF2-40B4-BE49-F238E27FC236}">
                <a16:creationId xmlns:a16="http://schemas.microsoft.com/office/drawing/2014/main" xmlns="" id="{E25947FB-0CC8-456D-9003-09525A7E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F7F88FB7-8ECC-422F-9236-25AE5B1AF006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8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48"/>
          <a:stretch/>
        </p:blipFill>
        <p:spPr>
          <a:xfrm>
            <a:off x="133611" y="1015977"/>
            <a:ext cx="4334005" cy="4310376"/>
          </a:xfrm>
          <a:prstGeom prst="rect">
            <a:avLst/>
          </a:prstGeom>
        </p:spPr>
      </p:pic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58240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37446" y="0"/>
            <a:ext cx="11354554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Electromagnetic design … continued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5105" y="5273423"/>
            <a:ext cx="4983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</a:rPr>
              <a:t>Zonal plot of Magnetic field at the magnet center (field homogeneity 1.1% @ r=18 mm)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318" y="5596588"/>
            <a:ext cx="6947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</a:rPr>
              <a:t>B field plot and B</a:t>
            </a:r>
            <a:r>
              <a:rPr lang="en-GB" b="1" i="1" baseline="30000" dirty="0">
                <a:solidFill>
                  <a:srgbClr val="00B050"/>
                </a:solidFill>
              </a:rPr>
              <a:t>2</a:t>
            </a:r>
            <a:r>
              <a:rPr lang="en-GB" b="1" i="1" dirty="0">
                <a:solidFill>
                  <a:srgbClr val="00B050"/>
                </a:solidFill>
              </a:rPr>
              <a:t> Plot along the axial length</a:t>
            </a:r>
          </a:p>
          <a:p>
            <a:pPr algn="ctr"/>
            <a:r>
              <a:rPr lang="en-GB" b="1" i="1" dirty="0">
                <a:solidFill>
                  <a:srgbClr val="00B050"/>
                </a:solidFill>
              </a:rPr>
              <a:t> (Focusing strength of 4.57 T</a:t>
            </a:r>
            <a:r>
              <a:rPr lang="en-GB" b="1" i="1" baseline="30000" dirty="0">
                <a:solidFill>
                  <a:srgbClr val="00B050"/>
                </a:solidFill>
              </a:rPr>
              <a:t>2</a:t>
            </a:r>
            <a:r>
              <a:rPr lang="en-GB" b="1" i="1" dirty="0">
                <a:solidFill>
                  <a:srgbClr val="00B050"/>
                </a:solidFill>
              </a:rPr>
              <a:t>m)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837" y="706029"/>
            <a:ext cx="532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182DF"/>
                </a:solidFill>
                <a:latin typeface="Helevetica"/>
              </a:rPr>
              <a:t>Focusing strength req.          : 4.5  T</a:t>
            </a:r>
            <a:r>
              <a:rPr lang="en-US" sz="1600" b="1" baseline="30000" dirty="0">
                <a:solidFill>
                  <a:srgbClr val="1182DF"/>
                </a:solidFill>
                <a:latin typeface="Helevetica"/>
              </a:rPr>
              <a:t>2</a:t>
            </a:r>
            <a:r>
              <a:rPr lang="en-US" sz="1600" b="1" dirty="0">
                <a:solidFill>
                  <a:srgbClr val="1182DF"/>
                </a:solidFill>
                <a:latin typeface="Helevetica"/>
              </a:rPr>
              <a:t>m </a:t>
            </a:r>
          </a:p>
          <a:p>
            <a:r>
              <a:rPr lang="en-US" sz="1600" b="1" dirty="0">
                <a:solidFill>
                  <a:srgbClr val="1182DF"/>
                </a:solidFill>
                <a:latin typeface="Helevetica"/>
              </a:rPr>
              <a:t>Achieved                                 : 4.57</a:t>
            </a:r>
            <a:r>
              <a:rPr lang="en-GB" sz="1600" b="1" i="1" dirty="0" smtClean="0">
                <a:solidFill>
                  <a:srgbClr val="1182DF"/>
                </a:solidFill>
                <a:latin typeface="Helevetica"/>
              </a:rPr>
              <a:t>T</a:t>
            </a:r>
            <a:r>
              <a:rPr lang="en-GB" sz="1600" b="1" i="1" baseline="30000" dirty="0" smtClean="0">
                <a:solidFill>
                  <a:srgbClr val="1182DF"/>
                </a:solidFill>
                <a:latin typeface="Helevetica"/>
              </a:rPr>
              <a:t>2</a:t>
            </a:r>
            <a:r>
              <a:rPr lang="en-GB" sz="1600" b="1" i="1" dirty="0" smtClean="0">
                <a:solidFill>
                  <a:srgbClr val="1182DF"/>
                </a:solidFill>
                <a:latin typeface="Helevetica"/>
              </a:rPr>
              <a:t>m</a:t>
            </a:r>
            <a:endParaRPr lang="en-GB" sz="1600" b="1" i="1" dirty="0">
              <a:solidFill>
                <a:srgbClr val="1182DF"/>
              </a:solidFill>
              <a:latin typeface="Helevetica"/>
            </a:endParaRPr>
          </a:p>
        </p:txBody>
      </p:sp>
      <p:pic>
        <p:nvPicPr>
          <p:cNvPr id="23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61" y="1823138"/>
            <a:ext cx="6295010" cy="377345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016658" y="3557392"/>
            <a:ext cx="1133605" cy="1636734"/>
            <a:chOff x="8016658" y="3557392"/>
            <a:chExt cx="1133605" cy="163673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016658" y="3557392"/>
              <a:ext cx="0" cy="1636734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50263" y="3557392"/>
              <a:ext cx="0" cy="1636734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8016658" y="3557392"/>
            <a:ext cx="1133605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7">
            <a:extLst>
              <a:ext uri="{FF2B5EF4-FFF2-40B4-BE49-F238E27FC236}">
                <a16:creationId xmlns:a16="http://schemas.microsoft.com/office/drawing/2014/main" xmlns="" id="{4F269EDB-F024-4EA7-8E3E-41E467DC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6D2C9E45-3D95-406B-86EF-15033D1CF1B6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91249" y="1410703"/>
            <a:ext cx="2920583" cy="36933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Operating current 78A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-31687" y="706029"/>
            <a:ext cx="1222368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58240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51026" y="0"/>
            <a:ext cx="11340974" cy="711471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Dipole corrector design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06489"/>
              </p:ext>
            </p:extLst>
          </p:nvPr>
        </p:nvGraphicFramePr>
        <p:xfrm>
          <a:off x="181311" y="772175"/>
          <a:ext cx="6032302" cy="2901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07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9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19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66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Sr. no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Parameter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Value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Unit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72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Straight Length of Dipole corrector coils (H1)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10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077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2.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Width cross-Section in radial direction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15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077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3.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Thickness cross-section in azimuthal direction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35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72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4.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Radius of the Mandrel (R1)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80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19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8.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Strand diameter (bare/insulated)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 smtClean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0.51/0.55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672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9.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Number of turns in the dipole corrector coil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 smtClean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~1475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350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10.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Operating current density at nominal bending strength 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28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A/mm</a:t>
                      </a:r>
                      <a:r>
                        <a:rPr lang="en-GB" sz="1200" baseline="30000">
                          <a:effectLst/>
                          <a:latin typeface="Helvetica" pitchFamily="34" charset="0"/>
                          <a:cs typeface="Helvetica" pitchFamily="34" charset="0"/>
                        </a:rPr>
                        <a:t>2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672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11.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Winding fill factor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~0.85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880598"/>
              </p:ext>
            </p:extLst>
          </p:nvPr>
        </p:nvGraphicFramePr>
        <p:xfrm>
          <a:off x="157232" y="3916471"/>
          <a:ext cx="6149895" cy="1764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3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5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4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8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35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Sr. no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Parameter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Value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Unit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81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1.</a:t>
                      </a:r>
                      <a:endParaRPr lang="en-US" sz="1200" dirty="0"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Designed value of Bending strength of corrector coils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6.3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mT-m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2.</a:t>
                      </a:r>
                      <a:endParaRPr lang="en-US" sz="1200" dirty="0"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Peak Magnetic field on the corrector coil  wire strand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2.8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T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02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3.</a:t>
                      </a:r>
                      <a:endParaRPr lang="en-US" sz="1200" dirty="0"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Quadrupole Gradient in skew Quadrupole mode 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3.25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T/m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44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5.</a:t>
                      </a:r>
                      <a:endParaRPr lang="en-US" sz="1200" dirty="0"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Nominal current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~10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Helvetica" pitchFamily="34" charset="0"/>
                          <a:cs typeface="Helvetica" pitchFamily="34" charset="0"/>
                        </a:rPr>
                        <a:t>A</a:t>
                      </a:r>
                      <a:endParaRPr lang="en-GB" sz="11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44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6.</a:t>
                      </a:r>
                      <a:endParaRPr lang="en-US" sz="1200" dirty="0"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Transfer function of the corrector coils 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0.1525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mT</a:t>
                      </a:r>
                      <a:r>
                        <a:rPr lang="en-US" sz="12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/A</a:t>
                      </a:r>
                      <a:endParaRPr lang="en-GB" sz="11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E34C5F-B1DB-499C-AF02-661638C5A381}"/>
              </a:ext>
            </a:extLst>
          </p:cNvPr>
          <p:cNvSpPr txBox="1"/>
          <p:nvPr/>
        </p:nvSpPr>
        <p:spPr>
          <a:xfrm>
            <a:off x="6213613" y="829090"/>
            <a:ext cx="254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i="1" dirty="0">
                <a:solidFill>
                  <a:srgbClr val="FF00FF"/>
                </a:solidFill>
              </a:rPr>
              <a:t>Corrector coils used in space between the main solenoid and active shielding coil to reduce the operating current requirement</a:t>
            </a:r>
          </a:p>
        </p:txBody>
      </p:sp>
      <p:pic>
        <p:nvPicPr>
          <p:cNvPr id="15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2139" r="58364" b="12056"/>
          <a:stretch/>
        </p:blipFill>
        <p:spPr>
          <a:xfrm>
            <a:off x="6353057" y="3127332"/>
            <a:ext cx="2879561" cy="2597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57368" b="6116"/>
          <a:stretch/>
        </p:blipFill>
        <p:spPr>
          <a:xfrm>
            <a:off x="8761662" y="829090"/>
            <a:ext cx="3302173" cy="3135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Date Placeholder 7">
            <a:extLst>
              <a:ext uri="{FF2B5EF4-FFF2-40B4-BE49-F238E27FC236}">
                <a16:creationId xmlns:a16="http://schemas.microsoft.com/office/drawing/2014/main" xmlns="" id="{B900657E-A8D3-437B-AA3B-AD70E21A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6D8019AF-3C4E-46FD-97E6-20B5AEE36100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332753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2E7EA-E54D-4CBC-9AC3-07867200D06F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61384" y="1"/>
            <a:ext cx="11330616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Dipole corrector design … continued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8520" y="5353961"/>
            <a:ext cx="5061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Zonal</a:t>
            </a:r>
            <a:r>
              <a:rPr lang="en-GB" b="1" i="1" dirty="0">
                <a:solidFill>
                  <a:srgbClr val="00B050"/>
                </a:solidFill>
              </a:rPr>
              <a:t> field plot of dipole field at the magnet center</a:t>
            </a:r>
          </a:p>
          <a:p>
            <a:r>
              <a:rPr lang="en-GB" b="1" i="1" dirty="0">
                <a:solidFill>
                  <a:srgbClr val="00B050"/>
                </a:solidFill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4FC126-AB67-4459-B70D-55817F8666DB}"/>
              </a:ext>
            </a:extLst>
          </p:cNvPr>
          <p:cNvSpPr/>
          <p:nvPr/>
        </p:nvSpPr>
        <p:spPr>
          <a:xfrm>
            <a:off x="297111" y="48098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  <a:latin typeface="Helevetica"/>
              </a:rPr>
              <a:t>Magnetic Field plot for the dipole field (Dipole field Integral 6.3 </a:t>
            </a:r>
            <a:r>
              <a:rPr lang="en-GB" b="1" i="1" dirty="0" err="1">
                <a:solidFill>
                  <a:srgbClr val="00B050"/>
                </a:solidFill>
                <a:latin typeface="Helevetica"/>
              </a:rPr>
              <a:t>mT</a:t>
            </a:r>
            <a:r>
              <a:rPr lang="en-GB" b="1" i="1" dirty="0">
                <a:solidFill>
                  <a:srgbClr val="00B050"/>
                </a:solidFill>
                <a:latin typeface="Helevetica"/>
              </a:rPr>
              <a:t>-m) </a:t>
            </a:r>
            <a:endParaRPr lang="en-IN" b="1" i="1" dirty="0">
              <a:solidFill>
                <a:srgbClr val="00B050"/>
              </a:solidFill>
              <a:latin typeface="Hele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384" y="741836"/>
            <a:ext cx="532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182DF"/>
                </a:solidFill>
                <a:latin typeface="Helevetica"/>
              </a:rPr>
              <a:t>Bending strength req.          : 6    </a:t>
            </a:r>
            <a:r>
              <a:rPr lang="en-US" sz="1600" b="1" dirty="0" err="1">
                <a:solidFill>
                  <a:srgbClr val="1182DF"/>
                </a:solidFill>
                <a:latin typeface="Helevetica"/>
              </a:rPr>
              <a:t>mT</a:t>
            </a:r>
            <a:r>
              <a:rPr lang="en-US" sz="1600" b="1" dirty="0">
                <a:solidFill>
                  <a:srgbClr val="1182DF"/>
                </a:solidFill>
                <a:latin typeface="Helevetica"/>
              </a:rPr>
              <a:t>-m </a:t>
            </a:r>
          </a:p>
          <a:p>
            <a:r>
              <a:rPr lang="en-US" sz="1600" b="1" dirty="0">
                <a:solidFill>
                  <a:srgbClr val="1182DF"/>
                </a:solidFill>
                <a:latin typeface="Helevetica"/>
              </a:rPr>
              <a:t>Achieved                               : 6.3 </a:t>
            </a:r>
            <a:r>
              <a:rPr lang="en-GB" sz="1600" b="1" i="1" dirty="0" err="1">
                <a:solidFill>
                  <a:srgbClr val="1182DF"/>
                </a:solidFill>
                <a:latin typeface="Helevetica"/>
              </a:rPr>
              <a:t>mT</a:t>
            </a:r>
            <a:r>
              <a:rPr lang="en-GB" sz="1600" b="1" i="1" dirty="0">
                <a:solidFill>
                  <a:srgbClr val="1182DF"/>
                </a:solidFill>
                <a:latin typeface="Helevetica"/>
              </a:rPr>
              <a:t>-m</a:t>
            </a:r>
          </a:p>
          <a:p>
            <a:r>
              <a:rPr lang="en-US" sz="1600" b="1" i="1" dirty="0">
                <a:solidFill>
                  <a:srgbClr val="1182DF"/>
                </a:solidFill>
                <a:latin typeface="Helevetica"/>
              </a:rPr>
              <a:t>            </a:t>
            </a:r>
            <a:endParaRPr lang="en-GB" sz="1600" b="1" dirty="0">
              <a:solidFill>
                <a:srgbClr val="1182DF"/>
              </a:solidFill>
              <a:latin typeface="Helevetica"/>
            </a:endParaRPr>
          </a:p>
        </p:txBody>
      </p:sp>
      <p:pic>
        <p:nvPicPr>
          <p:cNvPr id="15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" y="1648648"/>
            <a:ext cx="6359047" cy="296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7"/>
          <a:stretch/>
        </p:blipFill>
        <p:spPr>
          <a:xfrm>
            <a:off x="6569938" y="897699"/>
            <a:ext cx="5235666" cy="4303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2915" y="5627730"/>
            <a:ext cx="2920583" cy="36933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Operating current ~10A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57166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668033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19339" y="0"/>
            <a:ext cx="11372661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Dipole Corrector design (Quadrupole mode)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841" y="4248968"/>
            <a:ext cx="5581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  <a:latin typeface="Helevetica"/>
              </a:rPr>
              <a:t>Magnetic Field </a:t>
            </a:r>
            <a:r>
              <a:rPr lang="en-US" b="1" i="1" dirty="0">
                <a:solidFill>
                  <a:srgbClr val="00B050"/>
                </a:solidFill>
                <a:latin typeface="Helevetica"/>
              </a:rPr>
              <a:t>(</a:t>
            </a:r>
            <a:r>
              <a:rPr lang="en-US" b="1" i="1" dirty="0" err="1">
                <a:solidFill>
                  <a:srgbClr val="00B050"/>
                </a:solidFill>
                <a:latin typeface="Helevetica"/>
              </a:rPr>
              <a:t>B</a:t>
            </a:r>
            <a:r>
              <a:rPr lang="en-US" b="1" i="1" baseline="-25000" dirty="0" err="1">
                <a:solidFill>
                  <a:srgbClr val="00B050"/>
                </a:solidFill>
                <a:latin typeface="Helevetica"/>
              </a:rPr>
              <a:t>x</a:t>
            </a:r>
            <a:r>
              <a:rPr lang="en-US" b="1" i="1" dirty="0">
                <a:solidFill>
                  <a:srgbClr val="00B050"/>
                </a:solidFill>
                <a:latin typeface="Helevetica"/>
              </a:rPr>
              <a:t> or B</a:t>
            </a:r>
            <a:r>
              <a:rPr lang="en-US" b="1" i="1" baseline="-25000" dirty="0">
                <a:solidFill>
                  <a:srgbClr val="00B050"/>
                </a:solidFill>
                <a:latin typeface="Helevetica"/>
              </a:rPr>
              <a:t>y</a:t>
            </a:r>
            <a:r>
              <a:rPr lang="en-US" b="1" i="1" dirty="0">
                <a:solidFill>
                  <a:srgbClr val="00B050"/>
                </a:solidFill>
                <a:latin typeface="Helevetica"/>
              </a:rPr>
              <a:t>) </a:t>
            </a:r>
            <a:r>
              <a:rPr lang="en-GB" b="1" i="1" dirty="0">
                <a:solidFill>
                  <a:srgbClr val="00B050"/>
                </a:solidFill>
                <a:latin typeface="Helevetica"/>
              </a:rPr>
              <a:t>plot in the lens aperture at various radial locations when corrector coils are connected as skew quadrupole</a:t>
            </a:r>
            <a:endParaRPr lang="en-GB" i="1" dirty="0">
              <a:solidFill>
                <a:srgbClr val="00B050"/>
              </a:solidFill>
              <a:latin typeface="Hele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61117" y="5193142"/>
            <a:ext cx="559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solidFill>
                  <a:srgbClr val="00B050"/>
                </a:solidFill>
                <a:latin typeface="Helevetica"/>
              </a:rPr>
              <a:t>Bx</a:t>
            </a:r>
            <a:r>
              <a:rPr lang="en-GB" b="1" i="1" dirty="0">
                <a:solidFill>
                  <a:srgbClr val="00B050"/>
                </a:solidFill>
                <a:latin typeface="Helevetica"/>
              </a:rPr>
              <a:t> field plot vs radial distance in magnet aperture (Gradient = 3.25T/m)</a:t>
            </a:r>
          </a:p>
        </p:txBody>
      </p:sp>
      <p:pic>
        <p:nvPicPr>
          <p:cNvPr id="14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" y="1010433"/>
            <a:ext cx="6613359" cy="3081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8"/>
          <a:stretch/>
        </p:blipFill>
        <p:spPr>
          <a:xfrm>
            <a:off x="6758250" y="2720728"/>
            <a:ext cx="5201782" cy="2519328"/>
          </a:xfrm>
          <a:prstGeom prst="rect">
            <a:avLst/>
          </a:prstGeom>
        </p:spPr>
      </p:pic>
      <p:sp>
        <p:nvSpPr>
          <p:cNvPr id="15" name="Date Placeholder 7">
            <a:extLst>
              <a:ext uri="{FF2B5EF4-FFF2-40B4-BE49-F238E27FC236}">
                <a16:creationId xmlns:a16="http://schemas.microsoft.com/office/drawing/2014/main" xmlns="" id="{623F0D84-D400-4CC3-BAEA-80740761E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EDF8E905-CF74-49E2-B13D-E308317B450D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-2" y="706029"/>
            <a:ext cx="12192002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582399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60079" y="0"/>
            <a:ext cx="11331921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Fringe field on cavity surface</a:t>
            </a:r>
            <a:endParaRPr lang="en-US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838995" y="1416947"/>
                <a:ext cx="2997937" cy="604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b="1" dirty="0">
                    <a:latin typeface="Helvetica" pitchFamily="34" charset="0"/>
                    <a:cs typeface="Helvetica" pitchFamily="34" charset="0"/>
                  </a:rPr>
                  <a:t>Φ</a:t>
                </a:r>
                <a:r>
                  <a:rPr lang="el-GR" b="1" baseline="-25000" dirty="0">
                    <a:latin typeface="Helvetica" pitchFamily="34" charset="0"/>
                    <a:cs typeface="Helvetica" pitchFamily="34" charset="0"/>
                  </a:rPr>
                  <a:t>tr</a:t>
                </a:r>
                <a:r>
                  <a:rPr lang="el-GR" dirty="0">
                    <a:latin typeface="Helvetica" pitchFamily="34" charset="0"/>
                    <a:cs typeface="Helvetica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solidFill>
                              <a:srgbClr val="0070C0"/>
                            </a:solidFill>
                            <a:latin typeface="Cambria Math"/>
                            <a:cs typeface="Helvetica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μ</m:t>
                        </m:r>
                        <m:r>
                          <m:rPr>
                            <m:nor/>
                          </m:rPr>
                          <a:rPr lang="el-GR" b="1" baseline="-25000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l-GR" b="1" baseline="-25000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Rs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∙ 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ξ</m:t>
                        </m:r>
                        <m:r>
                          <m:rPr>
                            <m:nor/>
                          </m:rPr>
                          <a:rPr lang="el-GR" b="1" baseline="-25000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l-GR" b="1" baseline="30000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70C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Helvetica" pitchFamily="34" charset="0"/>
                    <a:cs typeface="Helvetica" pitchFamily="34" charset="0"/>
                  </a:rPr>
                  <a:t> 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/>
                            <a:cs typeface="Helvetica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b="1" i="1" dirty="0">
                            <a:solidFill>
                              <a:srgbClr val="00B05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B05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B05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V</m:t>
                        </m:r>
                      </m:num>
                      <m:den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/>
                            <a:cs typeface="Helvetica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00B05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ΛQ</m:t>
                        </m:r>
                        <m:r>
                          <m:rPr>
                            <m:nor/>
                          </m:rPr>
                          <a:rPr lang="el-GR" b="1" baseline="-25000" dirty="0">
                            <a:solidFill>
                              <a:srgbClr val="00B050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0</m:t>
                        </m:r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/>
                            <a:cs typeface="Helvetica" pitchFamily="34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Helvetica" pitchFamily="34" charset="0"/>
                    <a:cs typeface="Helvetica" pitchFamily="34" charset="0"/>
                  </a:rPr>
                  <a:t> </a:t>
                </a:r>
                <a:r>
                  <a:rPr lang="en-US" dirty="0">
                    <a:solidFill>
                      <a:srgbClr val="FF00FF"/>
                    </a:solidFill>
                    <a:latin typeface="Helvetica" pitchFamily="34" charset="0"/>
                    <a:cs typeface="Helvetica" pitchFamily="34" charset="0"/>
                  </a:rPr>
                  <a:t>*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rgbClr val="FF00FF"/>
                            </a:solidFill>
                            <a:latin typeface="Cambria Math"/>
                            <a:cs typeface="Helvetica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FF00FF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rgbClr val="FF00FF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FF00FF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η</m:t>
                        </m:r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FF00FF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b="1" dirty="0">
                            <a:solidFill>
                              <a:srgbClr val="FF00FF"/>
                            </a:solidFill>
                            <a:latin typeface="Helvetica" pitchFamily="34" charset="0"/>
                            <a:cs typeface="Helvetica" pitchFamily="34" charset="0"/>
                          </a:rPr>
                          <m:t>η</m:t>
                        </m:r>
                      </m:den>
                    </m:f>
                  </m:oMath>
                </a14:m>
                <a:endParaRPr lang="el-GR" dirty="0">
                  <a:latin typeface="Helvetica" pitchFamily="34" charset="0"/>
                  <a:cs typeface="Helvetica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995" y="1416947"/>
                <a:ext cx="2997937" cy="604012"/>
              </a:xfrm>
              <a:prstGeom prst="rect">
                <a:avLst/>
              </a:prstGeom>
              <a:blipFill rotWithShape="1">
                <a:blip r:embed="rId5"/>
                <a:stretch>
                  <a:fillRect l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762997" y="3172039"/>
                <a:ext cx="5029993" cy="2150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μ</a:t>
                </a:r>
                <a:r>
                  <a:rPr lang="en-US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=4π∙10</a:t>
                </a:r>
                <a:r>
                  <a:rPr lang="en-US" baseline="30000" dirty="0">
                    <a:latin typeface="Helvetica" pitchFamily="34" charset="0"/>
                    <a:cs typeface="Helvetica" pitchFamily="34" charset="0"/>
                  </a:rPr>
                  <a:t>-7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H/m ; Φ</a:t>
                </a:r>
                <a:r>
                  <a:rPr lang="en-US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=2∙10</a:t>
                </a:r>
                <a:r>
                  <a:rPr lang="en-US" baseline="30000" dirty="0">
                    <a:latin typeface="Helvetica" pitchFamily="34" charset="0"/>
                    <a:cs typeface="Helvetica" pitchFamily="34" charset="0"/>
                  </a:rPr>
                  <a:t>-15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Wb  </a:t>
                </a:r>
              </a:p>
              <a:p>
                <a:pPr algn="just"/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ξ</a:t>
                </a:r>
                <a:r>
                  <a:rPr lang="en-US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=3.9∙10</a:t>
                </a:r>
                <a:r>
                  <a:rPr lang="en-US" baseline="30000" dirty="0">
                    <a:latin typeface="Helvetica" pitchFamily="34" charset="0"/>
                    <a:cs typeface="Helvetica" pitchFamily="34" charset="0"/>
                  </a:rPr>
                  <a:t>-8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 m is the coherent length in </a:t>
                </a:r>
                <a:r>
                  <a:rPr lang="en-US" dirty="0" err="1">
                    <a:latin typeface="Helvetica" pitchFamily="34" charset="0"/>
                    <a:cs typeface="Helvetica" pitchFamily="34" charset="0"/>
                  </a:rPr>
                  <a:t>Nb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, f is the frequency of the cavity,</a:t>
                </a:r>
              </a:p>
              <a:p>
                <a:pPr algn="just"/>
                <a:r>
                  <a:rPr lang="en-US" dirty="0" err="1">
                    <a:latin typeface="Helvetica" pitchFamily="34" charset="0"/>
                    <a:cs typeface="Helvetica" pitchFamily="34" charset="0"/>
                  </a:rPr>
                  <a:t>Rs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 is the surface resistance of </a:t>
                </a:r>
                <a:r>
                  <a:rPr lang="en-US" dirty="0" err="1">
                    <a:latin typeface="Helvetica" pitchFamily="34" charset="0"/>
                    <a:cs typeface="Helvetica" pitchFamily="34" charset="0"/>
                  </a:rPr>
                  <a:t>Nb</a:t>
                </a:r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 at this frequency,</a:t>
                </a:r>
              </a:p>
              <a:p>
                <a:pPr algn="just"/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V is the volume of the cavity, </a:t>
                </a:r>
              </a:p>
              <a:p>
                <a:pPr algn="just"/>
                <a:r>
                  <a:rPr lang="en-US" dirty="0">
                    <a:latin typeface="Helvetica" pitchFamily="34" charset="0"/>
                    <a:cs typeface="Helvetica" pitchFamily="34" charset="0"/>
                  </a:rPr>
                  <a:t>Λ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/>
                            <a:cs typeface="Helvetica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Magnetic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density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location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quench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400" b="0" i="0" smtClean="0">
                            <a:latin typeface="Cambria Math"/>
                            <a:cs typeface="Helvetica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verage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density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cavity</m:t>
                        </m:r>
                        <m:r>
                          <m:rPr>
                            <m:nor/>
                          </m:rPr>
                          <a:rPr lang="en-US" sz="1400" dirty="0">
                            <a:latin typeface="Helvetica" pitchFamily="34" charset="0"/>
                            <a:cs typeface="Helvetica" pitchFamily="34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997" y="3172039"/>
                <a:ext cx="5029993" cy="2150332"/>
              </a:xfrm>
              <a:prstGeom prst="rect">
                <a:avLst/>
              </a:prstGeom>
              <a:blipFill rotWithShape="1">
                <a:blip r:embed="rId6"/>
                <a:stretch>
                  <a:fillRect l="-969" t="-1416" r="-969" b="-8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466831" y="770616"/>
            <a:ext cx="4374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1182DF"/>
                </a:solidFill>
                <a:latin typeface="Helvetica" pitchFamily="34" charset="0"/>
                <a:cs typeface="Helvetica" pitchFamily="34" charset="0"/>
              </a:rPr>
              <a:t>Completely defined by the properties of superconducting material</a:t>
            </a:r>
            <a:endParaRPr lang="en-GB" b="1" i="1" dirty="0"/>
          </a:p>
        </p:txBody>
      </p:sp>
      <p:sp>
        <p:nvSpPr>
          <p:cNvPr id="15" name="Rectangle 14"/>
          <p:cNvSpPr/>
          <p:nvPr/>
        </p:nvSpPr>
        <p:spPr>
          <a:xfrm>
            <a:off x="9337963" y="824738"/>
            <a:ext cx="207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Cavity Specific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55876" y="2110839"/>
            <a:ext cx="277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>
                <a:solidFill>
                  <a:srgbClr val="FF00FF"/>
                </a:solidFill>
                <a:latin typeface="Helvetica" pitchFamily="34" charset="0"/>
                <a:cs typeface="Helvetica" pitchFamily="34" charset="0"/>
              </a:rPr>
              <a:t>Acceptable degree of degradation η with allowed amount of the trapped flux.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773392" y="1194070"/>
            <a:ext cx="0" cy="22287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978239" y="1238213"/>
            <a:ext cx="518556" cy="2228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0659291" y="1816925"/>
            <a:ext cx="266008" cy="2939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06492" y="5322371"/>
            <a:ext cx="6023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i="1" dirty="0">
                <a:solidFill>
                  <a:srgbClr val="1182DF"/>
                </a:solidFill>
                <a:latin typeface="Helevetica"/>
              </a:rPr>
              <a:t>Surface integral / line integral at the maximum magnetic energy density location needs to be minimized  during the design of bucking coil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3126" y="3188057"/>
            <a:ext cx="602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srgbClr val="00B050"/>
                </a:solidFill>
              </a:rPr>
              <a:t>Placement of a focusing lens inside the SSR cryomodule</a:t>
            </a:r>
            <a:r>
              <a:rPr lang="en-US" dirty="0"/>
              <a:t> </a:t>
            </a:r>
            <a:endParaRPr lang="en-GB" dirty="0"/>
          </a:p>
        </p:txBody>
      </p:sp>
      <p:pic>
        <p:nvPicPr>
          <p:cNvPr id="22" name="Content Placeholder 6"/>
          <p:cNvPicPr>
            <a:picLocks noGrp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0" b="1806"/>
          <a:stretch/>
        </p:blipFill>
        <p:spPr bwMode="auto">
          <a:xfrm>
            <a:off x="417685" y="3588444"/>
            <a:ext cx="5288807" cy="2639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Date Placeholder 7">
            <a:extLst>
              <a:ext uri="{FF2B5EF4-FFF2-40B4-BE49-F238E27FC236}">
                <a16:creationId xmlns:a16="http://schemas.microsoft.com/office/drawing/2014/main" xmlns="" id="{70321FBB-9B9D-4175-8BB3-E0983A2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3528301F-35E2-4B1B-8480-52F2459F74F2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AutoShape 2" descr="https://email.barc.gov.in/rmail/?_task=mail&amp;_action=get&amp;_mbox=INBOX&amp;_uid=101056&amp;_part=4&amp;_embed=1&amp;_mimeclass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816925"/>
            <a:ext cx="7936069" cy="117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5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05758" y="1"/>
            <a:ext cx="11386241" cy="70602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Bucking coil optimization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5994" y="6020721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</a:t>
            </a:r>
            <a:r>
              <a:rPr lang="en-GB" sz="1400" b="1" i="1" dirty="0" err="1">
                <a:solidFill>
                  <a:srgbClr val="00B050"/>
                </a:solidFill>
              </a:rPr>
              <a:t>vs</a:t>
            </a:r>
            <a:r>
              <a:rPr lang="en-GB" sz="1400" b="1" i="1" dirty="0">
                <a:solidFill>
                  <a:srgbClr val="00B050"/>
                </a:solidFill>
              </a:rPr>
              <a:t> axial distance plot for different cases of Bucking coil dimensions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744958"/>
            <a:ext cx="9984377" cy="5250792"/>
          </a:xfrm>
          <a:prstGeom prst="rect">
            <a:avLst/>
          </a:prstGeom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772B24E3-599F-4894-A884-7BC7A68AD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B2D017B6-F626-4EA7-8068-C61475D8A22B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69967" y="6335486"/>
            <a:ext cx="11305948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85324" y="88609"/>
            <a:ext cx="618333" cy="5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88542" y="4041058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15346" y="1876554"/>
            <a:ext cx="181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Cryostat housing magnet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149" y="3991895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Electronics rack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2631" y="960754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03657" y="0"/>
            <a:ext cx="11488343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992" y="796537"/>
            <a:ext cx="11400455" cy="6919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>
                <a:latin typeface="Arial" pitchFamily="34" charset="0"/>
                <a:cs typeface="Arial" pitchFamily="34" charset="0"/>
              </a:rPr>
              <a:t>Introduction</a:t>
            </a:r>
          </a:p>
          <a:p>
            <a:pPr marL="742950" lvl="1" indent="-285750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en-US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BARC contribution for LINAC magnets in PIP-II technology map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768" y="1791961"/>
            <a:ext cx="11406919" cy="2585323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>
                <a:latin typeface="Arial" pitchFamily="34" charset="0"/>
                <a:cs typeface="Arial" pitchFamily="34" charset="0"/>
              </a:rPr>
              <a:t>Electromagnetic Design of Conduction cooled magnet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Functional requirement specification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design for main solenoid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Corrector coil design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Fringe field on the cavity surface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Bucking coil optimization &amp; tolerance studies on BC dimensions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Tolerance studies on bucking coil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Superconducting wire selection</a:t>
            </a:r>
            <a:endParaRPr lang="en-GB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Magnet load line &amp; design operating margin</a:t>
            </a:r>
            <a:endParaRPr lang="en-GB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707" y="4831717"/>
            <a:ext cx="11406919" cy="120032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>
                <a:latin typeface="Arial" pitchFamily="34" charset="0"/>
                <a:cs typeface="Arial" pitchFamily="34" charset="0"/>
              </a:rPr>
              <a:t>Quench Studies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Quench initiated in main coil (variation in heat pulse, coil configuration &amp; quench location)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Quench initiated in Bucking coil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Quench </a:t>
            </a:r>
            <a:r>
              <a:rPr lang="en-US" b="1" i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protection circuit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5518FE-0E13-485C-B277-29A80A12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18CB-7957-441F-8366-8D676F629886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4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311091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311091" y="6335486"/>
            <a:ext cx="11322109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10285" y="0"/>
            <a:ext cx="11381715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Tolerance studies on bucking coil geometrical parameters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81955"/>
              </p:ext>
            </p:extLst>
          </p:nvPr>
        </p:nvGraphicFramePr>
        <p:xfrm>
          <a:off x="311091" y="2294435"/>
          <a:ext cx="11427419" cy="2874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1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5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50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50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954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6347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3023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Sr. no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BC-Coil IR</a:t>
                      </a:r>
                      <a:endParaRPr lang="en-GB" sz="1400" dirty="0"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BC-Coil OR</a:t>
                      </a:r>
                      <a:endParaRPr lang="en-GB" sz="1400" dirty="0"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BC-Coil L</a:t>
                      </a:r>
                      <a:endParaRPr lang="en-GB" sz="1400"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</a:t>
                      </a:r>
                      <a:endParaRPr lang="en-GB" sz="14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BC-Coil Z center</a:t>
                      </a:r>
                      <a:endParaRPr lang="en-GB" sz="1400"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 </a:t>
                      </a:r>
                      <a:endParaRPr lang="en-GB" sz="14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B max</a:t>
                      </a:r>
                      <a:endParaRPr lang="en-GB" sz="1400"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On cavity surface</a:t>
                      </a:r>
                      <a:endParaRPr lang="en-GB" sz="14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Field Surface Integral</a:t>
                      </a:r>
                      <a:endParaRPr lang="en-GB" sz="1400" dirty="0"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at Axial distance of 0.42 m)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27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4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mm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itchFamily="34" charset="0"/>
                          <a:cs typeface="Helvetica" pitchFamily="34" charset="0"/>
                        </a:rPr>
                        <a:t>Gauss</a:t>
                      </a:r>
                      <a:endParaRPr lang="en-GB" sz="140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G-m</a:t>
                      </a:r>
                      <a:r>
                        <a:rPr lang="en-US" sz="1600" baseline="300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2</a:t>
                      </a:r>
                      <a:endParaRPr lang="en-GB" sz="1400" dirty="0"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1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SimSun"/>
                          <a:cs typeface="Helvetica" pitchFamily="34" charset="0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100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112.5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64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38</a:t>
                      </a:r>
                      <a:endParaRPr lang="en-GB" sz="1600" kern="120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7.33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2.47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1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smtClean="0">
                          <a:effectLst/>
                          <a:latin typeface="Helvetica" pitchFamily="34" charset="0"/>
                          <a:ea typeface="SimSun"/>
                          <a:cs typeface="Helvetica" pitchFamily="34" charset="0"/>
                        </a:rPr>
                        <a:t>2.</a:t>
                      </a:r>
                      <a:endParaRPr lang="en-US" sz="1600" dirty="0"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101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113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64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38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11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1.908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1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ea typeface="SimSun"/>
                          <a:cs typeface="Helvetica" pitchFamily="34" charset="0"/>
                        </a:rPr>
                        <a:t>3.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101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114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64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38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20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6.79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1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ea typeface="SimSun"/>
                          <a:cs typeface="Helvetica" pitchFamily="34" charset="0"/>
                        </a:rPr>
                        <a:t>4.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99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112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64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38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12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6.018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1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Helvetica" pitchFamily="34" charset="0"/>
                          <a:ea typeface="SimSun"/>
                          <a:cs typeface="Helvetica" pitchFamily="34" charset="0"/>
                        </a:rPr>
                        <a:t>5.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100.5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113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64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38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8.89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2.988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1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SimSun"/>
                          <a:cs typeface="Helvetica" pitchFamily="34" charset="0"/>
                        </a:rPr>
                        <a:t>6.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SimSun"/>
                        <a:cs typeface="Helvetica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102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115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64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38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25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ea typeface="Calibri"/>
                          <a:cs typeface="Helvetica" pitchFamily="34" charset="0"/>
                        </a:rPr>
                        <a:t>8.42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Helvetica" pitchFamily="34" charset="0"/>
                        <a:ea typeface="Calibri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35227" y="1572075"/>
            <a:ext cx="88123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Mangal" pitchFamily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Mangal" pitchFamily="2"/>
              </a:rPr>
              <a:t>Effect on fringe field level at different axial position of the Bucking coil w.r.t Main coil</a:t>
            </a:r>
            <a:endParaRPr kumimoji="0" lang="en-GB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193" y="818089"/>
            <a:ext cx="1142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Helvetica" pitchFamily="34" charset="0"/>
                <a:cs typeface="Helvetica" pitchFamily="34" charset="0"/>
              </a:rPr>
              <a:t>Tight tolerance is required for the bucking coil winding dimensions and its placement w.r.t main coil.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Helvetica" pitchFamily="34" charset="0"/>
                <a:cs typeface="Helvetica" pitchFamily="34" charset="0"/>
              </a:rPr>
              <a:t>The positional inaccuracy of the Bucking coil effects the fringe magnetic field on the cavity surface. </a:t>
            </a:r>
          </a:p>
        </p:txBody>
      </p:sp>
      <p:pic>
        <p:nvPicPr>
          <p:cNvPr id="13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7">
            <a:extLst>
              <a:ext uri="{FF2B5EF4-FFF2-40B4-BE49-F238E27FC236}">
                <a16:creationId xmlns:a16="http://schemas.microsoft.com/office/drawing/2014/main" xmlns="" id="{AEF701E7-113F-4139-AD9E-F4B6C491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CBE3786D-1006-4B60-9001-7776959FB6EC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750A56F-458C-4D57-A17D-8A48FEB2BEB4}"/>
              </a:ext>
            </a:extLst>
          </p:cNvPr>
          <p:cNvSpPr/>
          <p:nvPr/>
        </p:nvSpPr>
        <p:spPr>
          <a:xfrm>
            <a:off x="250131" y="3443659"/>
            <a:ext cx="11582400" cy="2638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xmlns="" id="{4750A56F-458C-4D57-A17D-8A48FEB2BEB4}"/>
              </a:ext>
            </a:extLst>
          </p:cNvPr>
          <p:cNvSpPr/>
          <p:nvPr/>
        </p:nvSpPr>
        <p:spPr>
          <a:xfrm>
            <a:off x="250131" y="4610047"/>
            <a:ext cx="11663462" cy="2638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6916847" y="5507173"/>
            <a:ext cx="50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Two probable cases for detailed analysis</a:t>
            </a:r>
            <a:endParaRPr lang="en-GB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0" y="670255"/>
            <a:ext cx="12192000" cy="35774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51877" y="1"/>
            <a:ext cx="11340123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Error Sensitivity </a:t>
            </a:r>
            <a:r>
              <a:rPr lang="en-US" sz="3200" dirty="0" smtClean="0">
                <a:solidFill>
                  <a:schemeClr val="bg1"/>
                </a:solidFill>
              </a:rPr>
              <a:t>studies – Case (a)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9AFF4D9E-4E8D-46DF-A2D5-DAA7B7F015B1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36EAE8-6559-438B-B23E-15087AD5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7" y="871993"/>
            <a:ext cx="9876643" cy="516120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BDA20D00-A663-439A-8707-150A49151515}"/>
              </a:ext>
            </a:extLst>
          </p:cNvPr>
          <p:cNvSpPr/>
          <p:nvPr/>
        </p:nvSpPr>
        <p:spPr>
          <a:xfrm>
            <a:off x="8917353" y="2313097"/>
            <a:ext cx="1336431" cy="1115903"/>
          </a:xfrm>
          <a:prstGeom prst="wedgeEllipseCallout">
            <a:avLst>
              <a:gd name="adj1" fmla="val -21418"/>
              <a:gd name="adj2" fmla="val 856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266563-F363-42A4-94DB-B3A1AD80EFC9}"/>
              </a:ext>
            </a:extLst>
          </p:cNvPr>
          <p:cNvSpPr txBox="1"/>
          <p:nvPr/>
        </p:nvSpPr>
        <p:spPr>
          <a:xfrm>
            <a:off x="8917353" y="2711938"/>
            <a:ext cx="1336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E0C8C"/>
                </a:solidFill>
                <a:latin typeface="Agency FB" panose="020B0503020202020204" pitchFamily="34" charset="0"/>
              </a:rPr>
              <a:t>Minimization point</a:t>
            </a:r>
            <a:endParaRPr lang="en-IN" sz="1200" b="1" dirty="0">
              <a:solidFill>
                <a:srgbClr val="1E0C8C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10285" y="0"/>
            <a:ext cx="11381715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Error Sensitivity </a:t>
            </a:r>
            <a:r>
              <a:rPr lang="en-US" sz="3200" dirty="0" smtClean="0"/>
              <a:t>studies …continued Case (a)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40B70F52-133C-4712-B9A7-8EE3B59B6114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3D4115-CDF8-47B2-9938-090F12DC1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9" y="1047874"/>
            <a:ext cx="8496673" cy="4927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0357" y="968721"/>
            <a:ext cx="5884752" cy="6463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Fringe field levels are well within the specified limits with manufacturing tolerances</a:t>
            </a:r>
            <a:endParaRPr lang="en-GB" dirty="0">
              <a:solidFill>
                <a:srgbClr val="1E0C8C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23865" y="0"/>
            <a:ext cx="11368135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Error Sensitivity studies – Case </a:t>
            </a:r>
            <a:r>
              <a:rPr lang="en-US" sz="3600" dirty="0" smtClean="0">
                <a:solidFill>
                  <a:schemeClr val="bg1"/>
                </a:solidFill>
              </a:rPr>
              <a:t>(b)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1DC27816-848E-4392-9A09-F52988730B3B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E302584-1C05-40D0-B3F3-183C35842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770945"/>
            <a:ext cx="9128370" cy="52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10285" y="0"/>
            <a:ext cx="11381715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Error Sensitivity </a:t>
            </a:r>
            <a:r>
              <a:rPr lang="en-US" dirty="0" smtClean="0"/>
              <a:t>studies … continued </a:t>
            </a:r>
            <a:r>
              <a:rPr lang="en-US" dirty="0"/>
              <a:t>– Case (b)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17C88B32-65B9-4859-B6C3-18D5CFC28AED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D508AD-A9BF-49DA-AF29-5B5B143E8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26" y="870884"/>
            <a:ext cx="8885173" cy="514376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70357" y="968721"/>
            <a:ext cx="5884752" cy="6463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Fringe field levels are well within the specified limits with manufacturing tolerances</a:t>
            </a:r>
            <a:endParaRPr lang="en-GB" dirty="0">
              <a:solidFill>
                <a:srgbClr val="1E0C8C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0432" y="1738264"/>
            <a:ext cx="5762531" cy="3693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Case b fringe field levels &lt; Case a fringe field levels</a:t>
            </a:r>
            <a:endParaRPr lang="en-GB" dirty="0">
              <a:solidFill>
                <a:srgbClr val="1E0C8C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19340" y="1"/>
            <a:ext cx="11372660" cy="70602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Validation with alternate solvers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7CD134AA-2A68-4C6E-AA12-315BAACFC53B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3" name="AutoShape 2" descr="https://email.barc.gov.in/rmail/?_task=mail&amp;_action=get&amp;_mbox=INBOX&amp;_uid=101093&amp;_part=2&amp;_embed=1&amp;_mimeclass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42" y="788826"/>
            <a:ext cx="7061703" cy="51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24245" y="5518087"/>
            <a:ext cx="2372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Courtesy : Martin M Miao, FNAL </a:t>
            </a:r>
            <a:endParaRPr lang="en-GB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19340" y="1"/>
            <a:ext cx="11372660" cy="70602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Validation with alternate solvers </a:t>
            </a:r>
            <a:endParaRPr lang="en-US" dirty="0"/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7CD134AA-2A68-4C6E-AA12-315BAACFC53B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3" name="AutoShape 2" descr="https://email.barc.gov.in/rmail/?_task=mail&amp;_action=get&amp;_mbox=INBOX&amp;_uid=101093&amp;_part=2&amp;_embed=1&amp;_mimeclass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xmlns="" id="{44234BEB-2930-4740-8650-F51CA7FEA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8634" y="741835"/>
            <a:ext cx="7205134" cy="551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7533" y="5748867"/>
            <a:ext cx="399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CST Low frequency Magnetostatic Solver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9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23865" y="0"/>
            <a:ext cx="11028501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Radial field plot at cavity location for case </a:t>
            </a:r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97ACAD86-96FA-438E-99D2-A91F8887386C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DDC3A6-3E56-4A18-B0E1-D74724924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75" y="879883"/>
            <a:ext cx="8939881" cy="51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64606" y="0"/>
            <a:ext cx="11327393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Radial field plot at cavity location for case (b)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08219" y="6014650"/>
            <a:ext cx="796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0B050"/>
                </a:solidFill>
              </a:rPr>
              <a:t>B field vs axial distance plot for +/- one layer of bucking coil 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1D7B10C7-59C0-4117-BD55-8C26EBB4ECDD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F3F921-4A40-458B-86D8-48A53B731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77" y="777611"/>
            <a:ext cx="9042400" cy="5234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62119" y="2716038"/>
            <a:ext cx="5762531" cy="3693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Case </a:t>
            </a:r>
            <a:r>
              <a:rPr lang="en-US" dirty="0" smtClean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(a) selected for optimized design </a:t>
            </a:r>
            <a:endParaRPr lang="en-GB" dirty="0">
              <a:solidFill>
                <a:srgbClr val="1E0C8C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87240" y="0"/>
            <a:ext cx="11304759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Surface plot at Cavity location</a:t>
            </a:r>
            <a:endParaRPr lang="en-US" dirty="0"/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677F55B1-BCEC-4ECA-8DCE-5006BEE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35" y="6395365"/>
            <a:ext cx="2743200" cy="365125"/>
          </a:xfrm>
        </p:spPr>
        <p:txBody>
          <a:bodyPr/>
          <a:lstStyle/>
          <a:p>
            <a:fld id="{27C3EEF8-FF9A-4C88-B828-BDDBACA79EF6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9E7E29-4E83-43B5-A526-4F1D8BD5F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6"/>
          <a:stretch/>
        </p:blipFill>
        <p:spPr>
          <a:xfrm>
            <a:off x="723203" y="833717"/>
            <a:ext cx="4770462" cy="5227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5C1F97-7DE5-4990-BD02-30E1AB501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"/>
          <a:stretch/>
        </p:blipFill>
        <p:spPr>
          <a:xfrm>
            <a:off x="6791126" y="1005732"/>
            <a:ext cx="4613184" cy="5096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8984" y="5876629"/>
            <a:ext cx="5762531" cy="3693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Case </a:t>
            </a:r>
            <a:r>
              <a:rPr lang="en-US" dirty="0" smtClean="0">
                <a:solidFill>
                  <a:srgbClr val="1E0C8C"/>
                </a:solidFill>
                <a:latin typeface="Helvetica" pitchFamily="34" charset="0"/>
                <a:cs typeface="Helvetica" pitchFamily="34" charset="0"/>
              </a:rPr>
              <a:t>(a) selected for optimized design </a:t>
            </a:r>
            <a:endParaRPr lang="en-GB" dirty="0">
              <a:solidFill>
                <a:srgbClr val="1E0C8C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4874" y="90986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(a) : BC Baseline 100-112.5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236974" y="909867"/>
            <a:ext cx="355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(b) : BC Baseline 100.5-113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9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56" y="0"/>
            <a:ext cx="11488343" cy="706029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lIns="0" tIns="0" rIns="0" bIns="0" anchor="ctr" anchorCtr="0"/>
          <a:lstStyle/>
          <a:p>
            <a:pPr defTabSz="457200" fontAlgn="base"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rPr>
              <a:t>Magnet Contribution- PIP-II LINAC Technology map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9967" y="6335486"/>
            <a:ext cx="11630813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09869" y="834209"/>
            <a:ext cx="10902599" cy="1894119"/>
            <a:chOff x="381000" y="1485904"/>
            <a:chExt cx="8176949" cy="1894119"/>
          </a:xfrm>
        </p:grpSpPr>
        <p:grpSp>
          <p:nvGrpSpPr>
            <p:cNvPr id="15" name="Group 14"/>
            <p:cNvGrpSpPr/>
            <p:nvPr/>
          </p:nvGrpSpPr>
          <p:grpSpPr>
            <a:xfrm>
              <a:off x="381000" y="1485904"/>
              <a:ext cx="8176949" cy="1894119"/>
              <a:chOff x="-319066" y="1485904"/>
              <a:chExt cx="8176949" cy="189411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7150" y="1485904"/>
                <a:ext cx="7800733" cy="1894119"/>
                <a:chOff x="228621" y="1485904"/>
                <a:chExt cx="7919840" cy="1894119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654613" y="1485905"/>
                  <a:ext cx="7493848" cy="1894118"/>
                  <a:chOff x="-1669609" y="1485905"/>
                  <a:chExt cx="9106734" cy="1894118"/>
                </a:xfrm>
              </p:grpSpPr>
              <p:sp>
                <p:nvSpPr>
                  <p:cNvPr id="25" name="Rectangle 24"/>
                  <p:cNvSpPr/>
                  <p:nvPr/>
                </p:nvSpPr>
                <p:spPr bwMode="auto">
                  <a:xfrm>
                    <a:off x="454960" y="1485905"/>
                    <a:ext cx="1340263" cy="593725"/>
                  </a:xfrm>
                  <a:prstGeom prst="rect">
                    <a:avLst/>
                  </a:prstGeom>
                  <a:solidFill>
                    <a:srgbClr val="66FFCC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latin typeface="Symbol" pitchFamily="18" charset="2"/>
                        <a:ea typeface="MS PGothic" pitchFamily="34" charset="-128"/>
                      </a:rPr>
                      <a:t>b</a:t>
                    </a: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=0.11</a:t>
                    </a: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 bwMode="auto">
                  <a:xfrm>
                    <a:off x="1795223" y="1485905"/>
                    <a:ext cx="1338646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latin typeface="Symbol" pitchFamily="18" charset="2"/>
                        <a:ea typeface="MS PGothic" pitchFamily="34" charset="-128"/>
                      </a:rPr>
                      <a:t>b</a:t>
                    </a: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=0.22</a:t>
                    </a: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 bwMode="auto">
                  <a:xfrm>
                    <a:off x="3133869" y="1485905"/>
                    <a:ext cx="1340263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latin typeface="Symbol" pitchFamily="18" charset="2"/>
                        <a:ea typeface="MS PGothic" pitchFamily="34" charset="-128"/>
                      </a:rPr>
                      <a:t>b</a:t>
                    </a: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=0.51</a:t>
                    </a: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4474132" y="1485905"/>
                    <a:ext cx="1338645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latin typeface="Symbol" pitchFamily="18" charset="2"/>
                        <a:ea typeface="MS PGothic" pitchFamily="34" charset="-128"/>
                      </a:rPr>
                      <a:t>b</a:t>
                    </a: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=0.61</a:t>
                    </a:r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 bwMode="auto">
                  <a:xfrm>
                    <a:off x="5812777" y="1485905"/>
                    <a:ext cx="1340263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latin typeface="Symbol" pitchFamily="18" charset="2"/>
                        <a:ea typeface="MS PGothic" pitchFamily="34" charset="-128"/>
                      </a:rPr>
                      <a:t>b</a:t>
                    </a: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=0.9</a:t>
                    </a:r>
                  </a:p>
                </p:txBody>
              </p:sp>
              <p:sp>
                <p:nvSpPr>
                  <p:cNvPr id="30" name="Left-Right Arrow 29"/>
                  <p:cNvSpPr/>
                  <p:nvPr/>
                </p:nvSpPr>
                <p:spPr bwMode="auto">
                  <a:xfrm>
                    <a:off x="1795222" y="2436818"/>
                    <a:ext cx="26789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 kern="0">
                      <a:solidFill>
                        <a:prstClr val="white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31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5335" y="2731289"/>
                    <a:ext cx="2537926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325 MHz</a:t>
                    </a:r>
                  </a:p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11-177 MeV</a:t>
                    </a:r>
                  </a:p>
                </p:txBody>
              </p:sp>
              <p:sp>
                <p:nvSpPr>
                  <p:cNvPr id="32" name="Left-Right Arrow 31"/>
                  <p:cNvSpPr/>
                  <p:nvPr/>
                </p:nvSpPr>
                <p:spPr bwMode="auto">
                  <a:xfrm>
                    <a:off x="4474132" y="2436818"/>
                    <a:ext cx="2678908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 kern="0">
                      <a:solidFill>
                        <a:prstClr val="white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33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14247" y="2641606"/>
                    <a:ext cx="2422878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650 MHz</a:t>
                    </a:r>
                  </a:p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177-800 MeV</a:t>
                    </a:r>
                  </a:p>
                </p:txBody>
              </p:sp>
              <p:cxnSp>
                <p:nvCxnSpPr>
                  <p:cNvPr id="34" name="Straight Arrow Connector 33"/>
                  <p:cNvCxnSpPr/>
                  <p:nvPr/>
                </p:nvCxnSpPr>
                <p:spPr>
                  <a:xfrm flipV="1">
                    <a:off x="468617" y="2272570"/>
                    <a:ext cx="6684423" cy="601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C00000"/>
                    </a:solidFill>
                    <a:prstDash val="solid"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3284054" y="2109121"/>
                    <a:ext cx="938397" cy="36933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b="1" i="1" kern="0" dirty="0">
                        <a:solidFill>
                          <a:srgbClr val="C00000"/>
                        </a:solidFill>
                        <a:ea typeface="MS PGothic" pitchFamily="34" charset="-128"/>
                      </a:rPr>
                      <a:t>SC</a:t>
                    </a:r>
                  </a:p>
                </p:txBody>
              </p:sp>
              <p:sp>
                <p:nvSpPr>
                  <p:cNvPr id="36" name="Left-Right Arrow 35"/>
                  <p:cNvSpPr/>
                  <p:nvPr/>
                </p:nvSpPr>
                <p:spPr bwMode="auto">
                  <a:xfrm>
                    <a:off x="-1417571" y="2436817"/>
                    <a:ext cx="32262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 kern="0">
                      <a:solidFill>
                        <a:prstClr val="white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37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669609" y="2733692"/>
                    <a:ext cx="3585269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162.5 MHz</a:t>
                    </a:r>
                  </a:p>
                  <a:p>
                    <a:pPr algn="ctr" eaLnBrk="0" hangingPunct="0">
                      <a:defRPr/>
                    </a:pPr>
                    <a:r>
                      <a:rPr lang="en-US" kern="0" dirty="0">
                        <a:solidFill>
                          <a:prstClr val="black"/>
                        </a:solidFill>
                        <a:ea typeface="MS PGothic" pitchFamily="34" charset="-128"/>
                      </a:rPr>
                      <a:t>0.03-11 MeV</a:t>
                    </a:r>
                  </a:p>
                </p:txBody>
              </p: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228621" y="1485905"/>
                  <a:ext cx="705943" cy="593725"/>
                </a:xfrm>
                <a:prstGeom prst="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600" kern="0" dirty="0">
                      <a:solidFill>
                        <a:prstClr val="white"/>
                      </a:solidFill>
                      <a:ea typeface="MS PGothic" pitchFamily="34" charset="-128"/>
                    </a:rPr>
                    <a:t>LEBT</a:t>
                  </a: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939376" y="1485904"/>
                  <a:ext cx="688401" cy="593725"/>
                </a:xfrm>
                <a:prstGeom prst="rect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600" kern="0" dirty="0">
                      <a:solidFill>
                        <a:prstClr val="white"/>
                      </a:solidFill>
                      <a:ea typeface="MS PGothic" pitchFamily="34" charset="-128"/>
                    </a:rPr>
                    <a:t>RFQ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618106" y="1485905"/>
                  <a:ext cx="786743" cy="593725"/>
                </a:xfrm>
                <a:prstGeom prst="rect">
                  <a:avLst/>
                </a:prstGeom>
                <a:solidFill>
                  <a:srgbClr val="0066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600" kern="0" dirty="0">
                      <a:solidFill>
                        <a:prstClr val="white"/>
                      </a:solidFill>
                      <a:ea typeface="MS PGothic" pitchFamily="34" charset="-128"/>
                    </a:rPr>
                    <a:t>MEBT</a:t>
                  </a:r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-319066" y="2274737"/>
                <a:ext cx="2517796" cy="384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671534" y="2101271"/>
                <a:ext cx="574943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b="1" i="1" kern="0" dirty="0">
                    <a:solidFill>
                      <a:srgbClr val="C00000"/>
                    </a:solidFill>
                    <a:ea typeface="MS PGothic" pitchFamily="34" charset="-128"/>
                  </a:rPr>
                  <a:t>RT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381000" y="1485905"/>
              <a:ext cx="376216" cy="593724"/>
            </a:xfrm>
            <a:prstGeom prst="rect">
              <a:avLst/>
            </a:prstGeom>
            <a:solidFill>
              <a:srgbClr val="666666">
                <a:lumMod val="75000"/>
                <a:lumOff val="25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endParaRPr lang="en-US" kern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" y="1613490"/>
              <a:ext cx="38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white"/>
                  </a:solidFill>
                  <a:ea typeface="MS PGothic" pitchFamily="34" charset="-128"/>
                </a:rPr>
                <a:t>IS</a:t>
              </a: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708093"/>
              </p:ext>
            </p:extLst>
          </p:nvPr>
        </p:nvGraphicFramePr>
        <p:xfrm>
          <a:off x="269967" y="3615293"/>
          <a:ext cx="11111227" cy="26104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111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57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51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909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182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Section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Helvetica" pitchFamily="34" charset="0"/>
                          <a:cs typeface="Helvetica" pitchFamily="34" charset="0"/>
                        </a:rPr>
                        <a:t>Freq</a:t>
                      </a: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Energy (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MeV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Cav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/</a:t>
                      </a:r>
                      <a:r>
                        <a:rPr kumimoji="0" 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mag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/CM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Type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RFQ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404040"/>
                          </a:solidFill>
                          <a:latin typeface="Helvetica" pitchFamily="34" charset="0"/>
                          <a:cs typeface="Helvetica" pitchFamily="34" charset="0"/>
                        </a:rPr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0.03-2.1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HWR (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opt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=0.11)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404040"/>
                          </a:solidFill>
                          <a:latin typeface="Helvetica" pitchFamily="34" charset="0"/>
                          <a:cs typeface="Helvetica" pitchFamily="34" charset="0"/>
                        </a:rPr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2.1-11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8/8/1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HWR, solenoid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SSR1 (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opt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=0.22)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404040"/>
                          </a:solidFill>
                          <a:latin typeface="Helvetica" pitchFamily="34" charset="0"/>
                          <a:cs typeface="Helvetica" pitchFamily="34" charset="0"/>
                        </a:rPr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11-38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16/8/ 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SSR, </a:t>
                      </a: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182DF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S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1182DF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olenoid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182DF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SSR2 (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opt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=0.51)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404040"/>
                          </a:solidFill>
                          <a:latin typeface="Helvetica" pitchFamily="34" charset="0"/>
                          <a:cs typeface="Helvetica" pitchFamily="34" charset="0"/>
                        </a:rPr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38-177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35/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21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/7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SSR, </a:t>
                      </a: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182DF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Solenoid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LB 650   (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G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=0.61)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404040"/>
                          </a:solidFill>
                          <a:latin typeface="Helvetica" pitchFamily="34" charset="0"/>
                          <a:cs typeface="Helvetica" pitchFamily="34" charset="0"/>
                        </a:rPr>
                        <a:t>650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177-480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33/22/11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5-cell elliptical, </a:t>
                      </a: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182DF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doublet*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HB 650   (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b="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G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  <a:sym typeface="Symbol" pitchFamily="18" charset="2"/>
                        </a:rPr>
                        <a:t>=0.9)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404040"/>
                          </a:solidFill>
                          <a:latin typeface="Helvetica" pitchFamily="34" charset="0"/>
                          <a:cs typeface="Helvetica" pitchFamily="34" charset="0"/>
                        </a:rPr>
                        <a:t>650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480-800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24/8/4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Helvetica" pitchFamily="34" charset="0"/>
                        </a:rPr>
                        <a:t>5-cell elliptical, </a:t>
                      </a:r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182DF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doublet*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6372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  <a:sym typeface="Symbol" pitchFamily="18" charset="2"/>
                        </a:rPr>
                        <a:t>*Warm doublets external to </a:t>
                      </a:r>
                      <a:r>
                        <a:rPr kumimoji="0" lang="en-US" sz="14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  <a:sym typeface="Symbol" pitchFamily="18" charset="2"/>
                        </a:rPr>
                        <a:t>cryomodules</a:t>
                      </a:r>
                      <a:endParaRPr kumimoji="0" 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elvetica" pitchFamily="34" charset="0"/>
                        <a:cs typeface="Helvetica" pitchFamily="34" charset="0"/>
                        <a:sym typeface="Symbol" pitchFamily="18" charset="2"/>
                      </a:endParaRPr>
                    </a:p>
                  </a:txBody>
                  <a:tcPr anchor="b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446002" y="2360649"/>
            <a:ext cx="2258077" cy="1164889"/>
          </a:xfrm>
          <a:prstGeom prst="wedgeRoundRectCallout">
            <a:avLst>
              <a:gd name="adj1" fmla="val 72218"/>
              <a:gd name="adj2" fmla="val -128732"/>
              <a:gd name="adj3" fmla="val 16667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489" y="2528720"/>
            <a:ext cx="216710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28600" lvl="0" indent="-228600" algn="ctr">
              <a:buFontTx/>
              <a:buAutoNum type="arabicPeriod"/>
            </a:pPr>
            <a:r>
              <a:rPr lang="en-IN" sz="1100" b="1" dirty="0">
                <a:solidFill>
                  <a:prstClr val="black"/>
                </a:solidFill>
              </a:rPr>
              <a:t>MEBT and HEBT Magnet assemblies</a:t>
            </a:r>
          </a:p>
          <a:p>
            <a:pPr marL="228600" lvl="0" indent="-228600">
              <a:buFontTx/>
              <a:buAutoNum type="alphaLcPeriod"/>
            </a:pPr>
            <a:r>
              <a:rPr lang="en-IN" sz="1100" i="1" dirty="0" err="1">
                <a:solidFill>
                  <a:prstClr val="black"/>
                </a:solidFill>
              </a:rPr>
              <a:t>Quadrupoles</a:t>
            </a:r>
            <a:r>
              <a:rPr lang="en-IN" sz="1100" i="1" dirty="0">
                <a:solidFill>
                  <a:prstClr val="black"/>
                </a:solidFill>
              </a:rPr>
              <a:t> magnets: 34 No. </a:t>
            </a:r>
          </a:p>
          <a:p>
            <a:pPr marL="228600" lvl="0" indent="-228600">
              <a:buFontTx/>
              <a:buAutoNum type="alphaLcPeriod"/>
            </a:pPr>
            <a:r>
              <a:rPr lang="en-IN" sz="1100" i="1" dirty="0">
                <a:solidFill>
                  <a:prstClr val="black"/>
                </a:solidFill>
              </a:rPr>
              <a:t>Dipole Magnets : 15 No</a:t>
            </a:r>
            <a:r>
              <a:rPr lang="en-IN" sz="1050" i="1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228545" y="2411788"/>
            <a:ext cx="2258077" cy="1164889"/>
          </a:xfrm>
          <a:prstGeom prst="wedgeRoundRectCallout">
            <a:avLst>
              <a:gd name="adj1" fmla="val 60065"/>
              <a:gd name="adj2" fmla="val -123384"/>
              <a:gd name="adj3" fmla="val 16667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167342" y="2444054"/>
            <a:ext cx="233935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i="1" dirty="0">
                <a:solidFill>
                  <a:prstClr val="black"/>
                </a:solidFill>
              </a:rPr>
              <a:t>2. </a:t>
            </a:r>
            <a:r>
              <a:rPr lang="en-IN" sz="1100" b="1" dirty="0">
                <a:solidFill>
                  <a:prstClr val="black"/>
                </a:solidFill>
              </a:rPr>
              <a:t>SSR Superconducting Magnet </a:t>
            </a:r>
            <a:r>
              <a:rPr lang="en-IN" sz="1100" b="1" dirty="0" smtClean="0">
                <a:solidFill>
                  <a:prstClr val="black"/>
                </a:solidFill>
              </a:rPr>
              <a:t>assemblies</a:t>
            </a:r>
          </a:p>
          <a:p>
            <a:pPr marL="228600" lvl="0" indent="-228600">
              <a:buFontTx/>
              <a:buAutoNum type="alphaLcPeriod"/>
            </a:pPr>
            <a:r>
              <a:rPr lang="en-IN" sz="1100" i="1" dirty="0">
                <a:solidFill>
                  <a:prstClr val="black"/>
                </a:solidFill>
              </a:rPr>
              <a:t>SSR1 magnet assemblies: 10 </a:t>
            </a:r>
            <a:r>
              <a:rPr lang="en-IN" sz="1100" i="1" dirty="0" smtClean="0">
                <a:solidFill>
                  <a:prstClr val="black"/>
                </a:solidFill>
              </a:rPr>
              <a:t> (8+2) No</a:t>
            </a:r>
            <a:r>
              <a:rPr lang="en-IN" sz="1100" i="1" dirty="0">
                <a:solidFill>
                  <a:prstClr val="black"/>
                </a:solidFill>
              </a:rPr>
              <a:t>. </a:t>
            </a:r>
          </a:p>
          <a:p>
            <a:pPr marL="228600" lvl="0" indent="-228600">
              <a:buFontTx/>
              <a:buAutoNum type="alphaLcPeriod"/>
            </a:pPr>
            <a:r>
              <a:rPr lang="en-IN" sz="1100" i="1" dirty="0">
                <a:solidFill>
                  <a:prstClr val="black"/>
                </a:solidFill>
              </a:rPr>
              <a:t>SSR2 Magnet Assemblies: </a:t>
            </a:r>
            <a:r>
              <a:rPr lang="en-IN" sz="1100" i="1" dirty="0" smtClean="0">
                <a:solidFill>
                  <a:prstClr val="black"/>
                </a:solidFill>
              </a:rPr>
              <a:t>23No</a:t>
            </a:r>
            <a:r>
              <a:rPr lang="en-IN" sz="1050" i="1" dirty="0">
                <a:solidFill>
                  <a:prstClr val="black"/>
                </a:solidFill>
              </a:rPr>
              <a:t>. </a:t>
            </a:r>
            <a:endParaRPr lang="en-IN" sz="1050" i="1" dirty="0" smtClean="0">
              <a:solidFill>
                <a:prstClr val="black"/>
              </a:solidFill>
            </a:endParaRPr>
          </a:p>
          <a:p>
            <a:pPr lvl="0"/>
            <a:r>
              <a:rPr lang="en-IN" sz="1050" i="1" dirty="0" smtClean="0">
                <a:solidFill>
                  <a:prstClr val="black"/>
                </a:solidFill>
              </a:rPr>
              <a:t>        (21+2)</a:t>
            </a:r>
            <a:endParaRPr lang="en-IN" sz="1050" i="1" dirty="0">
              <a:solidFill>
                <a:prstClr val="black"/>
              </a:solidFill>
            </a:endParaRPr>
          </a:p>
          <a:p>
            <a:pPr algn="ctr"/>
            <a:endParaRPr lang="en-IN" sz="1100" b="1" dirty="0">
              <a:solidFill>
                <a:prstClr val="black"/>
              </a:solidFill>
            </a:endParaRPr>
          </a:p>
          <a:p>
            <a:pPr lvl="0"/>
            <a:endParaRPr lang="en-IN" sz="1050" i="1" dirty="0">
              <a:solidFill>
                <a:prstClr val="black"/>
              </a:solidFill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7765056" y="2573254"/>
            <a:ext cx="2258077" cy="1003424"/>
          </a:xfrm>
          <a:prstGeom prst="wedgeRoundRectCallout">
            <a:avLst>
              <a:gd name="adj1" fmla="val -24711"/>
              <a:gd name="adj2" fmla="val -157125"/>
              <a:gd name="adj3" fmla="val 16667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724418" y="2725925"/>
            <a:ext cx="2339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i="1" dirty="0">
                <a:solidFill>
                  <a:prstClr val="black"/>
                </a:solidFill>
              </a:rPr>
              <a:t>3. </a:t>
            </a:r>
            <a:r>
              <a:rPr lang="en-IN" sz="1100" b="1" dirty="0">
                <a:solidFill>
                  <a:prstClr val="black"/>
                </a:solidFill>
              </a:rPr>
              <a:t>LB650 and HB 650 warm </a:t>
            </a:r>
            <a:r>
              <a:rPr lang="en-IN" sz="1100" b="1" dirty="0" smtClean="0">
                <a:solidFill>
                  <a:prstClr val="black"/>
                </a:solidFill>
              </a:rPr>
              <a:t>doublet</a:t>
            </a:r>
          </a:p>
          <a:p>
            <a:pPr marL="228600" lvl="0" indent="-228600">
              <a:buFontTx/>
              <a:buAutoNum type="alphaLcPeriod"/>
            </a:pPr>
            <a:r>
              <a:rPr lang="en-IN" sz="1100" i="1" dirty="0" err="1">
                <a:solidFill>
                  <a:prstClr val="black"/>
                </a:solidFill>
              </a:rPr>
              <a:t>Quadrupole</a:t>
            </a:r>
            <a:r>
              <a:rPr lang="en-IN" sz="1100" i="1" dirty="0">
                <a:solidFill>
                  <a:prstClr val="black"/>
                </a:solidFill>
              </a:rPr>
              <a:t> magnets: </a:t>
            </a:r>
            <a:r>
              <a:rPr lang="en-IN" sz="1100" i="1" dirty="0" smtClean="0">
                <a:solidFill>
                  <a:prstClr val="black"/>
                </a:solidFill>
              </a:rPr>
              <a:t>47 </a:t>
            </a:r>
            <a:r>
              <a:rPr lang="en-IN" sz="1100" i="1" dirty="0">
                <a:solidFill>
                  <a:prstClr val="black"/>
                </a:solidFill>
              </a:rPr>
              <a:t>No. </a:t>
            </a:r>
          </a:p>
          <a:p>
            <a:pPr marL="228600" lvl="0" indent="-228600">
              <a:buFontTx/>
              <a:buAutoNum type="alphaLcPeriod"/>
            </a:pPr>
            <a:r>
              <a:rPr lang="en-IN" sz="1100" i="1" dirty="0">
                <a:solidFill>
                  <a:prstClr val="black"/>
                </a:solidFill>
              </a:rPr>
              <a:t>Dipole corrector : </a:t>
            </a:r>
            <a:r>
              <a:rPr lang="en-IN" sz="1100" i="1" dirty="0" smtClean="0">
                <a:solidFill>
                  <a:prstClr val="black"/>
                </a:solidFill>
              </a:rPr>
              <a:t>45 </a:t>
            </a:r>
            <a:r>
              <a:rPr lang="en-IN" sz="1100" i="1" dirty="0">
                <a:solidFill>
                  <a:prstClr val="black"/>
                </a:solidFill>
              </a:rPr>
              <a:t>No</a:t>
            </a:r>
            <a:r>
              <a:rPr lang="en-IN" sz="1050" i="1" dirty="0">
                <a:solidFill>
                  <a:prstClr val="black"/>
                </a:solidFill>
              </a:rPr>
              <a:t>. </a:t>
            </a:r>
          </a:p>
          <a:p>
            <a:pPr algn="ctr"/>
            <a:endParaRPr lang="en-IN" sz="11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085" y="3258766"/>
            <a:ext cx="12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Stencil" pitchFamily="82" charset="0"/>
              </a:rPr>
              <a:t>DELIVERED</a:t>
            </a:r>
            <a:endParaRPr lang="en-GB" sz="1600" dirty="0">
              <a:solidFill>
                <a:srgbClr val="00B050"/>
              </a:solidFill>
              <a:latin typeface="Stencil" pitchFamily="82" charset="0"/>
            </a:endParaRPr>
          </a:p>
        </p:txBody>
      </p:sp>
      <p:pic>
        <p:nvPicPr>
          <p:cNvPr id="39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85323" y="44835"/>
            <a:ext cx="618333" cy="5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Date Placeholder 7">
            <a:extLst>
              <a:ext uri="{FF2B5EF4-FFF2-40B4-BE49-F238E27FC236}">
                <a16:creationId xmlns:a16="http://schemas.microsoft.com/office/drawing/2014/main" xmlns="" id="{9BEF66FF-A43F-4AA1-90F1-C3C3AFC0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142" y="6369932"/>
            <a:ext cx="2743200" cy="365125"/>
          </a:xfrm>
        </p:spPr>
        <p:txBody>
          <a:bodyPr/>
          <a:lstStyle/>
          <a:p>
            <a:fld id="{363EEFDC-5657-4C3C-AB06-68F686F6F960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3074966"/>
            <a:ext cx="1444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Construction phase : 9 triplets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5850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92178" y="1"/>
            <a:ext cx="11399821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Combined-field-All coils-powered-on</a:t>
            </a:r>
          </a:p>
        </p:txBody>
      </p:sp>
      <p:pic>
        <p:nvPicPr>
          <p:cNvPr id="1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" y="826718"/>
            <a:ext cx="12035572" cy="5302685"/>
          </a:xfrm>
          <a:prstGeom prst="rect">
            <a:avLst/>
          </a:prstGeom>
        </p:spPr>
      </p:pic>
      <p:sp>
        <p:nvSpPr>
          <p:cNvPr id="11" name="Date Placeholder 7">
            <a:extLst>
              <a:ext uri="{FF2B5EF4-FFF2-40B4-BE49-F238E27FC236}">
                <a16:creationId xmlns:a16="http://schemas.microsoft.com/office/drawing/2014/main" xmlns="" id="{688DA4D3-576C-4527-B137-34443F64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1D6FB3E2-870B-43A2-9856-6FC4341E1F3F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8542" y="4041058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149" y="3991895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Electronics rack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2631" y="960754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10285" y="0"/>
            <a:ext cx="11381715" cy="67025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Superconducting Wire strand material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93126" y="741835"/>
                <a:ext cx="11782439" cy="5617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30000"/>
                  </a:lnSpc>
                  <a:buFont typeface="Arial" pitchFamily="34" charset="0"/>
                  <a:buChar char="•"/>
                </a:pPr>
                <a:r>
                  <a:rPr lang="en-GB" sz="2000" dirty="0">
                    <a:latin typeface="Helvetica" pitchFamily="34" charset="0"/>
                    <a:cs typeface="Helvetica" pitchFamily="34" charset="0"/>
                  </a:rPr>
                  <a:t>All conduction cooled magnets are proposed to be wound using round 0.5 bare diameter /0.54 mm insulated strand (</a:t>
                </a:r>
                <a:r>
                  <a:rPr lang="en-GB" sz="2000" dirty="0" err="1">
                    <a:latin typeface="Helvetica" pitchFamily="34" charset="0"/>
                    <a:cs typeface="Helvetica" pitchFamily="34" charset="0"/>
                  </a:rPr>
                  <a:t>NbTi</a:t>
                </a:r>
                <a:r>
                  <a:rPr lang="en-GB" sz="2000" dirty="0">
                    <a:latin typeface="Helvetica" pitchFamily="34" charset="0"/>
                    <a:cs typeface="Helvetica" pitchFamily="34" charset="0"/>
                  </a:rPr>
                  <a:t>/ copper matrix 1:2 </a:t>
                </a:r>
                <a:r>
                  <a:rPr lang="en-GB" sz="2000" dirty="0" err="1">
                    <a:latin typeface="Helvetica" pitchFamily="34" charset="0"/>
                    <a:cs typeface="Helvetica" pitchFamily="34" charset="0"/>
                  </a:rPr>
                  <a:t>Sc:Cu</a:t>
                </a:r>
                <a:r>
                  <a:rPr lang="en-GB" sz="2000" dirty="0">
                    <a:latin typeface="Helvetica" pitchFamily="34" charset="0"/>
                    <a:cs typeface="Helvetica" pitchFamily="34" charset="0"/>
                  </a:rPr>
                  <a:t> Ratio). </a:t>
                </a:r>
                <a:endParaRPr lang="en-GB" sz="2000" i="1" dirty="0">
                  <a:solidFill>
                    <a:srgbClr val="1182DF"/>
                  </a:solidFill>
                  <a:latin typeface="Helvetica" pitchFamily="34" charset="0"/>
                  <a:cs typeface="Helvetica" pitchFamily="34" charset="0"/>
                </a:endParaRPr>
              </a:p>
              <a:p>
                <a:pPr marL="285750" indent="-285750" algn="just">
                  <a:lnSpc>
                    <a:spcPct val="130000"/>
                  </a:lnSpc>
                  <a:buFont typeface="Arial" pitchFamily="34" charset="0"/>
                  <a:buChar char="•"/>
                </a:pPr>
                <a:endParaRPr lang="en-GB" sz="2000" dirty="0">
                  <a:latin typeface="Helvetica" pitchFamily="34" charset="0"/>
                  <a:cs typeface="Helvetica" pitchFamily="34" charset="0"/>
                </a:endParaRPr>
              </a:p>
              <a:p>
                <a:pPr marL="285750" indent="-285750" algn="just">
                  <a:lnSpc>
                    <a:spcPct val="130000"/>
                  </a:lnSpc>
                  <a:buFont typeface="Arial" pitchFamily="34" charset="0"/>
                  <a:buChar char="•"/>
                </a:pPr>
                <a:endParaRPr lang="en-GB" sz="2000" dirty="0">
                  <a:latin typeface="Helvetica" pitchFamily="34" charset="0"/>
                  <a:cs typeface="Helvetica" pitchFamily="34" charset="0"/>
                </a:endParaRPr>
              </a:p>
              <a:p>
                <a:pPr marL="285750" indent="-285750" algn="just">
                  <a:lnSpc>
                    <a:spcPct val="130000"/>
                  </a:lnSpc>
                  <a:buFont typeface="Arial" pitchFamily="34" charset="0"/>
                  <a:buChar char="•"/>
                </a:pPr>
                <a:endParaRPr lang="en-GB" sz="2000" dirty="0">
                  <a:latin typeface="Helvetica" pitchFamily="34" charset="0"/>
                  <a:cs typeface="Helvetica" pitchFamily="34" charset="0"/>
                </a:endParaRPr>
              </a:p>
              <a:p>
                <a:pPr marL="285750" indent="-285750" algn="just">
                  <a:lnSpc>
                    <a:spcPct val="130000"/>
                  </a:lnSpc>
                  <a:buFont typeface="Arial" pitchFamily="34" charset="0"/>
                  <a:buChar char="•"/>
                </a:pPr>
                <a:endParaRPr lang="en-GB" sz="2000" dirty="0">
                  <a:latin typeface="Helvetica" pitchFamily="34" charset="0"/>
                  <a:cs typeface="Helvetica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𝐶𝑇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US" sz="2000" dirty="0">
                    <a:latin typeface="Helvetica" pitchFamily="34" charset="0"/>
                    <a:cs typeface="Helvetica" pitchFamily="34" charset="0"/>
                  </a:rPr>
                  <a:t>The ratio of the maximum current density in the superconductor at any magnetic field and temperature to that at B = 5 T and T = 4.2 K can be found using the expression given below: </a:t>
                </a:r>
                <a:endParaRPr lang="en-GB" sz="2000" dirty="0">
                  <a:latin typeface="Helvetica" pitchFamily="34" charset="0"/>
                  <a:cs typeface="Helvetica" pitchFamily="34" charset="0"/>
                </a:endParaRPr>
              </a:p>
              <a:p>
                <a:pPr algn="ctr"/>
                <a:endParaRPr lang="en-US" i="1" dirty="0"/>
              </a:p>
              <a:p>
                <a:pPr algn="ctr"/>
                <a:r>
                  <a:rPr lang="en-US" sz="2400" i="1" dirty="0"/>
                  <a:t>Jc(B,T) / Jc(5 T, 4.2 K)= C0/</a:t>
                </a:r>
                <a:r>
                  <a:rPr lang="en-US" sz="2400" i="1" dirty="0" err="1"/>
                  <a:t>B∙b</a:t>
                </a:r>
                <a:r>
                  <a:rPr lang="en-US" sz="2400" i="1" baseline="30000" dirty="0"/>
                  <a:t>α</a:t>
                </a:r>
                <a:r>
                  <a:rPr lang="en-US" sz="2400" i="1" dirty="0"/>
                  <a:t>∙(1-b)</a:t>
                </a:r>
                <a:r>
                  <a:rPr lang="en-US" sz="2400" i="1" baseline="30000" dirty="0"/>
                  <a:t>β</a:t>
                </a:r>
                <a:r>
                  <a:rPr lang="en-US" sz="2400" i="1" dirty="0"/>
                  <a:t>∙(1-tn)</a:t>
                </a:r>
                <a:r>
                  <a:rPr lang="en-US" sz="2400" i="1" baseline="30000" dirty="0"/>
                  <a:t>γ</a:t>
                </a:r>
              </a:p>
              <a:p>
                <a:endParaRPr lang="en-US" i="1" dirty="0"/>
              </a:p>
              <a:p>
                <a:endParaRPr lang="en-GB" i="1" dirty="0"/>
              </a:p>
              <a:p>
                <a:r>
                  <a:rPr lang="en-US" sz="2000" dirty="0">
                    <a:latin typeface="Helvetica" pitchFamily="34" charset="0"/>
                    <a:cs typeface="Helvetica" pitchFamily="34" charset="0"/>
                  </a:rPr>
                  <a:t>Where, C</a:t>
                </a:r>
                <a:r>
                  <a:rPr lang="en-US" sz="2000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US" sz="2000" dirty="0">
                    <a:latin typeface="Helvetica" pitchFamily="34" charset="0"/>
                    <a:cs typeface="Helvetica" pitchFamily="34" charset="0"/>
                  </a:rPr>
                  <a:t> = 28.4 T, α = 0.80, β = 0.89, and γ = 1.87. </a:t>
                </a:r>
              </a:p>
              <a:p>
                <a:endParaRPr lang="en-GB" dirty="0">
                  <a:latin typeface="Helvetica" pitchFamily="34" charset="0"/>
                  <a:cs typeface="Helvetica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26" y="741835"/>
                <a:ext cx="11782439" cy="5617435"/>
              </a:xfrm>
              <a:prstGeom prst="rect">
                <a:avLst/>
              </a:prstGeom>
              <a:blipFill rotWithShape="1">
                <a:blip r:embed="rId2"/>
                <a:stretch>
                  <a:fillRect l="-569" r="-5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455795"/>
              </p:ext>
            </p:extLst>
          </p:nvPr>
        </p:nvGraphicFramePr>
        <p:xfrm>
          <a:off x="479596" y="1870983"/>
          <a:ext cx="10828484" cy="120628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165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31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3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3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86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35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2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64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287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54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Bare Wire </a:t>
                      </a:r>
                      <a:r>
                        <a:rPr lang="en-US" sz="16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Dia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Filament Diameter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Cu/</a:t>
                      </a:r>
                      <a:r>
                        <a:rPr lang="en-US" sz="16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Sc</a:t>
                      </a: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 Ratio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Filament twist pitch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RRR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Ic</a:t>
                      </a: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 @ 3 T , 4.2K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Ic</a:t>
                      </a: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 @ 5 T , 4.2K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Ic</a:t>
                      </a: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 @ 7 T , 4.2K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Helvetica" pitchFamily="34" charset="0"/>
                          <a:cs typeface="Helvetica" pitchFamily="34" charset="0"/>
                        </a:rPr>
                        <a:t>Ic</a:t>
                      </a: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 @ 9 T , 4.2K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99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0.51mm</a:t>
                      </a:r>
                      <a:endParaRPr lang="en-GB" sz="1600" b="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2:1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70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240 A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34" charset="0"/>
                          <a:cs typeface="Helvetica" pitchFamily="34" charset="0"/>
                        </a:rPr>
                        <a:t>140A</a:t>
                      </a:r>
                      <a:endParaRPr lang="en-GB" sz="1600" dirty="0">
                        <a:effectLst/>
                        <a:latin typeface="Helvetica" pitchFamily="34" charset="0"/>
                        <a:ea typeface="Times New Roman"/>
                        <a:cs typeface="Helvetic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Helvetica" pitchFamily="34" charset="0"/>
                          <a:ea typeface="Times New Roman"/>
                          <a:cs typeface="Helvetica" pitchFamily="34" charset="0"/>
                        </a:rPr>
                        <a:t>105A</a:t>
                      </a: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Helvetica" pitchFamily="34" charset="0"/>
                          <a:ea typeface="Times New Roman"/>
                          <a:cs typeface="Helvetica" pitchFamily="34" charset="0"/>
                        </a:rPr>
                        <a:t>32A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te Placeholder 7">
            <a:extLst>
              <a:ext uri="{FF2B5EF4-FFF2-40B4-BE49-F238E27FC236}">
                <a16:creationId xmlns:a16="http://schemas.microsoft.com/office/drawing/2014/main" xmlns="" id="{8A9735F8-71AF-45D0-B029-C3DFB857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3CA482FC-8E48-44DB-9DB0-AC89294B3E2E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0" y="706029"/>
            <a:ext cx="11730447" cy="35807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8542" y="4041058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149" y="3991895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Electronics rack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2631" y="960754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59416" y="0"/>
            <a:ext cx="11092951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Superconducting Wire strand material properties</a:t>
            </a:r>
          </a:p>
        </p:txBody>
      </p:sp>
      <p:pic>
        <p:nvPicPr>
          <p:cNvPr id="2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50" y="797140"/>
            <a:ext cx="8228643" cy="537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ate Placeholder 7">
            <a:extLst>
              <a:ext uri="{FF2B5EF4-FFF2-40B4-BE49-F238E27FC236}">
                <a16:creationId xmlns:a16="http://schemas.microsoft.com/office/drawing/2014/main" xmlns="" id="{273C33D0-17DB-4964-87E5-D182CDEC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4BD0277-1764-48AC-864D-13A23C4E6109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8542" y="4041058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149" y="3991895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Electronics rack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2631" y="960754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59416" y="0"/>
            <a:ext cx="11390334" cy="67025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Magnet load </a:t>
            </a:r>
            <a:r>
              <a:rPr lang="en-US" dirty="0" smtClean="0"/>
              <a:t>line – New design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A63E75-4B90-4334-9C27-F205619A3D0D}"/>
              </a:ext>
            </a:extLst>
          </p:cNvPr>
          <p:cNvSpPr txBox="1"/>
          <p:nvPr/>
        </p:nvSpPr>
        <p:spPr>
          <a:xfrm>
            <a:off x="8704907" y="1249379"/>
            <a:ext cx="3354912" cy="9233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i="1" dirty="0">
                <a:solidFill>
                  <a:srgbClr val="1E0C8C"/>
                </a:solidFill>
              </a:rPr>
              <a:t>Comparing the manufacturer’s data it is clear that practically </a:t>
            </a:r>
            <a:r>
              <a:rPr lang="en-IN" i="1" dirty="0" smtClean="0">
                <a:solidFill>
                  <a:srgbClr val="1E0C8C"/>
                </a:solidFill>
              </a:rPr>
              <a:t>ther</a:t>
            </a:r>
            <a:r>
              <a:rPr lang="en-IN" i="1" dirty="0" smtClean="0">
                <a:solidFill>
                  <a:srgbClr val="1E0C8C"/>
                </a:solidFill>
              </a:rPr>
              <a:t>e is a margin of ~ 35A @ 4.2K</a:t>
            </a:r>
            <a:endParaRPr lang="en-IN" i="1" dirty="0">
              <a:solidFill>
                <a:srgbClr val="1E0C8C"/>
              </a:solidFill>
            </a:endParaRPr>
          </a:p>
        </p:txBody>
      </p:sp>
      <p:pic>
        <p:nvPicPr>
          <p:cNvPr id="2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e Placeholder 7">
            <a:extLst>
              <a:ext uri="{FF2B5EF4-FFF2-40B4-BE49-F238E27FC236}">
                <a16:creationId xmlns:a16="http://schemas.microsoft.com/office/drawing/2014/main" xmlns="" id="{7482DA37-72B6-4900-B7FE-AAC5EC00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1C6817AF-38CB-4F05-BED7-EE5146DFE83F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843209"/>
            <a:ext cx="8170415" cy="53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0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8542" y="4041058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149" y="3991895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Electronics rack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2631" y="960754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59416" y="0"/>
            <a:ext cx="11390334" cy="67025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Magnet load </a:t>
            </a:r>
            <a:r>
              <a:rPr lang="en-US" dirty="0" smtClean="0"/>
              <a:t>line – Pre-series Magnet design (0.4mm bare </a:t>
            </a:r>
            <a:r>
              <a:rPr lang="en-US" dirty="0" err="1" smtClean="0"/>
              <a:t>dia</a:t>
            </a:r>
            <a:r>
              <a:rPr lang="en-US" dirty="0" smtClean="0"/>
              <a:t> wire)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A63E75-4B90-4334-9C27-F205619A3D0D}"/>
              </a:ext>
            </a:extLst>
          </p:cNvPr>
          <p:cNvSpPr txBox="1"/>
          <p:nvPr/>
        </p:nvSpPr>
        <p:spPr>
          <a:xfrm>
            <a:off x="8704907" y="1249379"/>
            <a:ext cx="3354912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i="1" dirty="0" smtClean="0">
                <a:solidFill>
                  <a:srgbClr val="1E0C8C"/>
                </a:solidFill>
              </a:rPr>
              <a:t>Practically no Margin </a:t>
            </a:r>
            <a:r>
              <a:rPr lang="en-IN" i="1" dirty="0" smtClean="0">
                <a:solidFill>
                  <a:srgbClr val="1E0C8C"/>
                </a:solidFill>
              </a:rPr>
              <a:t>@ 4.2K</a:t>
            </a:r>
          </a:p>
          <a:p>
            <a:r>
              <a:rPr lang="en-IN" i="1" dirty="0" smtClean="0">
                <a:solidFill>
                  <a:srgbClr val="1E0C8C"/>
                </a:solidFill>
              </a:rPr>
              <a:t>~ 30A @ 2.15K</a:t>
            </a:r>
            <a:endParaRPr lang="en-IN" i="1" dirty="0">
              <a:solidFill>
                <a:srgbClr val="1E0C8C"/>
              </a:solidFill>
            </a:endParaRPr>
          </a:p>
        </p:txBody>
      </p:sp>
      <p:pic>
        <p:nvPicPr>
          <p:cNvPr id="2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e Placeholder 7">
            <a:extLst>
              <a:ext uri="{FF2B5EF4-FFF2-40B4-BE49-F238E27FC236}">
                <a16:creationId xmlns:a16="http://schemas.microsoft.com/office/drawing/2014/main" xmlns="" id="{7482DA37-72B6-4900-B7FE-AAC5EC00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CE385832-C7C9-426C-B11C-8A83D760D5F7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2" y="806969"/>
            <a:ext cx="8285163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8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986891" y="2515673"/>
            <a:ext cx="10148552" cy="130076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8823" y="2704391"/>
            <a:ext cx="6164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Quench Studies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D8-AC03-429D-915C-10F0BF97F72F}" type="datetime1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351942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8542" y="4041058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149" y="3991895"/>
            <a:ext cx="181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Electronics rack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12199" y="817103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05758" y="0"/>
            <a:ext cx="11046609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Quench Studies (Quench initiated in main coil)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29" b="2319"/>
          <a:stretch/>
        </p:blipFill>
        <p:spPr>
          <a:xfrm>
            <a:off x="350321" y="886467"/>
            <a:ext cx="2530237" cy="292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04"/>
          <a:stretch/>
        </p:blipFill>
        <p:spPr>
          <a:xfrm>
            <a:off x="3367204" y="886468"/>
            <a:ext cx="2991837" cy="310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14"/>
          <a:stretch/>
        </p:blipFill>
        <p:spPr>
          <a:xfrm>
            <a:off x="6139567" y="801680"/>
            <a:ext cx="2636141" cy="3097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0" b="1281"/>
          <a:stretch/>
        </p:blipFill>
        <p:spPr>
          <a:xfrm>
            <a:off x="2758856" y="3814584"/>
            <a:ext cx="2090873" cy="2441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88"/>
          <a:stretch/>
        </p:blipFill>
        <p:spPr>
          <a:xfrm>
            <a:off x="8320634" y="3623113"/>
            <a:ext cx="2219120" cy="263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r="61842" b="2449"/>
          <a:stretch/>
        </p:blipFill>
        <p:spPr>
          <a:xfrm>
            <a:off x="9036751" y="821747"/>
            <a:ext cx="2585158" cy="2992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574" y="3899369"/>
            <a:ext cx="1710047" cy="38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 = 0s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2744" y="3899369"/>
            <a:ext cx="1710047" cy="38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 = 0.01s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35191" y="3899369"/>
            <a:ext cx="1710047" cy="38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 = 0.1s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86754" y="3873640"/>
            <a:ext cx="1710047" cy="38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 = 0.4s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29520" y="5874539"/>
            <a:ext cx="1710047" cy="38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 = 5s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357469" y="5475555"/>
            <a:ext cx="1710047" cy="38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 = 20s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70" y="4255326"/>
            <a:ext cx="2214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i="1" dirty="0">
                <a:solidFill>
                  <a:srgbClr val="FF00FF"/>
                </a:solidFill>
                <a:latin typeface="Helevetica"/>
              </a:rPr>
              <a:t>Flux initiated by ~4W of heat deposition at peak B field location</a:t>
            </a:r>
          </a:p>
          <a:p>
            <a:pPr algn="just"/>
            <a:r>
              <a:rPr lang="en-GB" sz="1600" i="1" dirty="0">
                <a:solidFill>
                  <a:srgbClr val="FF00FF"/>
                </a:solidFill>
                <a:latin typeface="Helevetica"/>
              </a:rPr>
              <a:t>To study peak temperature &amp; peak coil voltages </a:t>
            </a:r>
          </a:p>
        </p:txBody>
      </p:sp>
      <p:pic>
        <p:nvPicPr>
          <p:cNvPr id="32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Date Placeholder 7">
            <a:extLst>
              <a:ext uri="{FF2B5EF4-FFF2-40B4-BE49-F238E27FC236}">
                <a16:creationId xmlns:a16="http://schemas.microsoft.com/office/drawing/2014/main" xmlns="" id="{37E7030A-6E47-4820-B3A5-061BB3898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9D4566D8-71CF-402A-9BB4-25832C852CCC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19B2DC-B060-49C0-A4D9-CDF0343D5AE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3"/>
          <a:stretch/>
        </p:blipFill>
        <p:spPr bwMode="auto">
          <a:xfrm>
            <a:off x="209146" y="3500880"/>
            <a:ext cx="5573146" cy="114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352942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12199" y="817103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21889" y="0"/>
            <a:ext cx="11370111" cy="677546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Quench Design (Variation in heat pulse)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1CD5190-BBA4-4015-AF59-BB3B7E14645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/>
        </p:blipFill>
        <p:spPr bwMode="auto">
          <a:xfrm>
            <a:off x="671551" y="908074"/>
            <a:ext cx="5081296" cy="2632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F955F17-FD48-468C-81DD-08C86ECA92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1" y="3644404"/>
            <a:ext cx="5081296" cy="263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0CD6A2-459C-4A8B-8961-763C66ED5089}"/>
              </a:ext>
            </a:extLst>
          </p:cNvPr>
          <p:cNvSpPr txBox="1"/>
          <p:nvPr/>
        </p:nvSpPr>
        <p:spPr>
          <a:xfrm>
            <a:off x="3658754" y="1584398"/>
            <a:ext cx="1716932" cy="3063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400" dirty="0">
                <a:latin typeface="Helevetica"/>
              </a:rPr>
              <a:t>4W for 0.1 second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33072F7-1025-4065-8D74-E4ABA964B1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9" y="938593"/>
            <a:ext cx="5774147" cy="25622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45CADE8-90FE-40E7-86D6-7430EB0540E9}"/>
              </a:ext>
            </a:extLst>
          </p:cNvPr>
          <p:cNvSpPr txBox="1"/>
          <p:nvPr/>
        </p:nvSpPr>
        <p:spPr>
          <a:xfrm>
            <a:off x="9245751" y="1628559"/>
            <a:ext cx="1768575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400" dirty="0">
                <a:latin typeface="Helevetica"/>
              </a:rPr>
              <a:t>4W for 0.05 second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7E67E56-81AC-4F9E-A6E2-D52DCCF0B5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63" y="3559404"/>
            <a:ext cx="5573146" cy="2696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145" y="950810"/>
            <a:ext cx="400110" cy="52031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1400" dirty="0">
                <a:latin typeface="Helevetica"/>
              </a:rPr>
              <a:t>Quench Characteristic for two coils sub-sections of main coil</a:t>
            </a:r>
            <a:endParaRPr lang="en-GB" sz="1400" dirty="0">
              <a:latin typeface="Helevetica"/>
            </a:endParaRPr>
          </a:p>
        </p:txBody>
      </p:sp>
      <p:pic>
        <p:nvPicPr>
          <p:cNvPr id="21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te Placeholder 7">
            <a:extLst>
              <a:ext uri="{FF2B5EF4-FFF2-40B4-BE49-F238E27FC236}">
                <a16:creationId xmlns:a16="http://schemas.microsoft.com/office/drawing/2014/main" xmlns="" id="{C322BDA8-03AB-4E37-8D50-AE49A20A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0C210BFF-F486-4AF0-B372-7AACADA87C8C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544764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74769" y="1386348"/>
            <a:ext cx="442451" cy="396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12199" y="817103"/>
            <a:ext cx="1841441" cy="47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Power diode connected in shunt with magnet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59416" y="1"/>
            <a:ext cx="11432584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Quench Design (Variation in heat pulse)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28B3A98-6C07-47CE-8419-E06C72FC9B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7" y="817103"/>
            <a:ext cx="5168901" cy="2611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400E0F-EFCE-46BE-91C1-7F5E62F43F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3686667"/>
            <a:ext cx="4893232" cy="25126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53A23A-755C-4C48-B02C-ADF19F31B82A}"/>
              </a:ext>
            </a:extLst>
          </p:cNvPr>
          <p:cNvSpPr txBox="1"/>
          <p:nvPr/>
        </p:nvSpPr>
        <p:spPr>
          <a:xfrm>
            <a:off x="3115466" y="2641401"/>
            <a:ext cx="1918606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400" dirty="0">
                <a:latin typeface="Helevetica"/>
              </a:rPr>
              <a:t>40W for 0.1 second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3AC90A-C6B1-4C24-A5F9-1ACD36C3F0BB}"/>
              </a:ext>
            </a:extLst>
          </p:cNvPr>
          <p:cNvSpPr txBox="1"/>
          <p:nvPr/>
        </p:nvSpPr>
        <p:spPr>
          <a:xfrm>
            <a:off x="6000207" y="878042"/>
            <a:ext cx="5814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evetica"/>
                <a:ea typeface="Times New Roman" panose="02020603050405020304" pitchFamily="18" charset="0"/>
              </a:rPr>
              <a:t>The amount of input heat energy does not play very significant role in determining the coil temperature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Helevetica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evetica"/>
                <a:ea typeface="Times New Roman" panose="02020603050405020304" pitchFamily="18" charset="0"/>
              </a:rPr>
              <a:t>Once the quench has been initiated, by small amount of heat dissipation, the normal zone of the magnet will grow and decay the current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Helevetica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Helevetica"/>
                <a:ea typeface="Times New Roman" panose="02020603050405020304" pitchFamily="18" charset="0"/>
              </a:rPr>
              <a:t> However the initial peak temperature of the hot spot (location at which quench is initiated) does depend slightly on the heat pulse</a:t>
            </a:r>
            <a:r>
              <a:rPr lang="en-GB" sz="2000" dirty="0">
                <a:latin typeface="Helevetica"/>
              </a:rPr>
              <a:t>. </a:t>
            </a:r>
            <a:endParaRPr lang="en-IN" sz="2000" dirty="0">
              <a:latin typeface="Helevetica"/>
            </a:endParaRPr>
          </a:p>
        </p:txBody>
      </p:sp>
      <p:pic>
        <p:nvPicPr>
          <p:cNvPr id="24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ate Placeholder 7">
            <a:extLst>
              <a:ext uri="{FF2B5EF4-FFF2-40B4-BE49-F238E27FC236}">
                <a16:creationId xmlns:a16="http://schemas.microsoft.com/office/drawing/2014/main" xmlns="" id="{4305F734-7E30-453A-8B08-50E03390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5C619D20-9F6B-4081-8F3F-76D970EE70D2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00538" y="0"/>
            <a:ext cx="11391461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Quench protection circuit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4334" r="11502" b="32833"/>
          <a:stretch/>
        </p:blipFill>
        <p:spPr bwMode="auto">
          <a:xfrm>
            <a:off x="1015341" y="4174175"/>
            <a:ext cx="1514104" cy="48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4334" r="11502" b="32833"/>
          <a:stretch/>
        </p:blipFill>
        <p:spPr bwMode="auto">
          <a:xfrm>
            <a:off x="2954977" y="4174177"/>
            <a:ext cx="1514104" cy="48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4334" r="11502" b="32833"/>
          <a:stretch/>
        </p:blipFill>
        <p:spPr bwMode="auto">
          <a:xfrm>
            <a:off x="5068389" y="4174174"/>
            <a:ext cx="1514104" cy="48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4334" r="11502" b="32833"/>
          <a:stretch/>
        </p:blipFill>
        <p:spPr bwMode="auto">
          <a:xfrm>
            <a:off x="6930835" y="4194844"/>
            <a:ext cx="1514104" cy="48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015341" y="3100273"/>
            <a:ext cx="1514104" cy="1335873"/>
            <a:chOff x="1015341" y="3099337"/>
            <a:chExt cx="1514104" cy="1335873"/>
          </a:xfrm>
        </p:grpSpPr>
        <p:cxnSp>
          <p:nvCxnSpPr>
            <p:cNvPr id="3" name="Straight Connector 2"/>
            <p:cNvCxnSpPr>
              <a:stCxn id="3075" idx="1"/>
              <a:endCxn id="19" idx="3"/>
            </p:cNvCxnSpPr>
            <p:nvPr/>
          </p:nvCxnSpPr>
          <p:spPr>
            <a:xfrm>
              <a:off x="1495217" y="3250809"/>
              <a:ext cx="0" cy="3720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1015341" y="3099337"/>
              <a:ext cx="1514104" cy="1335873"/>
              <a:chOff x="1015341" y="3099337"/>
              <a:chExt cx="1514104" cy="1335873"/>
            </a:xfrm>
          </p:grpSpPr>
          <p:cxnSp>
            <p:nvCxnSpPr>
              <p:cNvPr id="20" name="Straight Connector 19"/>
              <p:cNvCxnSpPr>
                <a:endCxn id="19" idx="1"/>
              </p:cNvCxnSpPr>
              <p:nvPr/>
            </p:nvCxnSpPr>
            <p:spPr>
              <a:xfrm flipH="1">
                <a:off x="2206294" y="3242893"/>
                <a:ext cx="2885" cy="3800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" name="Group 20"/>
              <p:cNvGrpSpPr/>
              <p:nvPr/>
            </p:nvGrpSpPr>
            <p:grpSpPr>
              <a:xfrm>
                <a:off x="1015341" y="3099337"/>
                <a:ext cx="1514104" cy="1335873"/>
                <a:chOff x="1015341" y="3099337"/>
                <a:chExt cx="1514104" cy="1335873"/>
              </a:xfrm>
            </p:grpSpPr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>
                  <a:off x="1495217" y="3099337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 rot="10800000">
                  <a:off x="1495217" y="3471431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015341" y="3428939"/>
                  <a:ext cx="1" cy="9687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529444" y="3402281"/>
                  <a:ext cx="1" cy="103292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2206294" y="3428938"/>
                  <a:ext cx="323150" cy="396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1015342" y="3428938"/>
                  <a:ext cx="479875" cy="79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0" name="Group 39"/>
          <p:cNvGrpSpPr/>
          <p:nvPr/>
        </p:nvGrpSpPr>
        <p:grpSpPr>
          <a:xfrm>
            <a:off x="2969552" y="3096309"/>
            <a:ext cx="1514104" cy="1335873"/>
            <a:chOff x="1015341" y="3099337"/>
            <a:chExt cx="1514104" cy="1335873"/>
          </a:xfrm>
        </p:grpSpPr>
        <p:cxnSp>
          <p:nvCxnSpPr>
            <p:cNvPr id="41" name="Straight Connector 40"/>
            <p:cNvCxnSpPr>
              <a:stCxn id="45" idx="1"/>
              <a:endCxn id="46" idx="3"/>
            </p:cNvCxnSpPr>
            <p:nvPr/>
          </p:nvCxnSpPr>
          <p:spPr>
            <a:xfrm>
              <a:off x="1495217" y="3250809"/>
              <a:ext cx="0" cy="3720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1015341" y="3099337"/>
              <a:ext cx="1514104" cy="1335873"/>
              <a:chOff x="1015341" y="3099337"/>
              <a:chExt cx="1514104" cy="1335873"/>
            </a:xfrm>
          </p:grpSpPr>
          <p:cxnSp>
            <p:nvCxnSpPr>
              <p:cNvPr id="43" name="Straight Connector 42"/>
              <p:cNvCxnSpPr>
                <a:endCxn id="46" idx="1"/>
              </p:cNvCxnSpPr>
              <p:nvPr/>
            </p:nvCxnSpPr>
            <p:spPr>
              <a:xfrm flipH="1">
                <a:off x="2206294" y="3242893"/>
                <a:ext cx="2885" cy="3800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1015341" y="3099337"/>
                <a:ext cx="1514104" cy="1335873"/>
                <a:chOff x="1015341" y="3099337"/>
                <a:chExt cx="1514104" cy="1335873"/>
              </a:xfrm>
            </p:grpSpPr>
            <p:pic>
              <p:nvPicPr>
                <p:cNvPr id="4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>
                  <a:off x="1495217" y="3099337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 rot="10800000">
                  <a:off x="1495217" y="3471431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015341" y="3428939"/>
                  <a:ext cx="1" cy="9687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529444" y="3402281"/>
                  <a:ext cx="1" cy="103292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2206294" y="3428938"/>
                  <a:ext cx="323150" cy="396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1015342" y="3428938"/>
                  <a:ext cx="479875" cy="79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1" name="Group 50"/>
          <p:cNvGrpSpPr/>
          <p:nvPr/>
        </p:nvGrpSpPr>
        <p:grpSpPr>
          <a:xfrm>
            <a:off x="5068389" y="3083438"/>
            <a:ext cx="1514104" cy="1335873"/>
            <a:chOff x="1015341" y="3099337"/>
            <a:chExt cx="1514104" cy="1335873"/>
          </a:xfrm>
        </p:grpSpPr>
        <p:cxnSp>
          <p:nvCxnSpPr>
            <p:cNvPr id="52" name="Straight Connector 51"/>
            <p:cNvCxnSpPr>
              <a:stCxn id="56" idx="1"/>
              <a:endCxn id="57" idx="3"/>
            </p:cNvCxnSpPr>
            <p:nvPr/>
          </p:nvCxnSpPr>
          <p:spPr>
            <a:xfrm>
              <a:off x="1495217" y="3250809"/>
              <a:ext cx="0" cy="3720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1015341" y="3099337"/>
              <a:ext cx="1514104" cy="1335873"/>
              <a:chOff x="1015341" y="3099337"/>
              <a:chExt cx="1514104" cy="1335873"/>
            </a:xfrm>
          </p:grpSpPr>
          <p:cxnSp>
            <p:nvCxnSpPr>
              <p:cNvPr id="54" name="Straight Connector 53"/>
              <p:cNvCxnSpPr>
                <a:endCxn id="57" idx="1"/>
              </p:cNvCxnSpPr>
              <p:nvPr/>
            </p:nvCxnSpPr>
            <p:spPr>
              <a:xfrm flipH="1">
                <a:off x="2206294" y="3242893"/>
                <a:ext cx="2885" cy="3800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Group 54"/>
              <p:cNvGrpSpPr/>
              <p:nvPr/>
            </p:nvGrpSpPr>
            <p:grpSpPr>
              <a:xfrm>
                <a:off x="1015341" y="3099337"/>
                <a:ext cx="1514104" cy="1335873"/>
                <a:chOff x="1015341" y="3099337"/>
                <a:chExt cx="1514104" cy="1335873"/>
              </a:xfrm>
            </p:grpSpPr>
            <p:pic>
              <p:nvPicPr>
                <p:cNvPr id="5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>
                  <a:off x="1495217" y="3099337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 rot="10800000">
                  <a:off x="1495217" y="3471431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015341" y="3428939"/>
                  <a:ext cx="1" cy="9687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529444" y="3402281"/>
                  <a:ext cx="1" cy="103292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2206294" y="3428938"/>
                  <a:ext cx="323150" cy="396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1015342" y="3428938"/>
                  <a:ext cx="479875" cy="79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2" name="Group 61"/>
          <p:cNvGrpSpPr/>
          <p:nvPr/>
        </p:nvGrpSpPr>
        <p:grpSpPr>
          <a:xfrm>
            <a:off x="6930836" y="3106439"/>
            <a:ext cx="1514104" cy="1335873"/>
            <a:chOff x="1015341" y="3099337"/>
            <a:chExt cx="1514104" cy="1335873"/>
          </a:xfrm>
        </p:grpSpPr>
        <p:cxnSp>
          <p:nvCxnSpPr>
            <p:cNvPr id="63" name="Straight Connector 62"/>
            <p:cNvCxnSpPr>
              <a:stCxn id="67" idx="1"/>
              <a:endCxn id="68" idx="3"/>
            </p:cNvCxnSpPr>
            <p:nvPr/>
          </p:nvCxnSpPr>
          <p:spPr>
            <a:xfrm>
              <a:off x="1495217" y="3250809"/>
              <a:ext cx="0" cy="3720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1015341" y="3099337"/>
              <a:ext cx="1514104" cy="1335873"/>
              <a:chOff x="1015341" y="3099337"/>
              <a:chExt cx="1514104" cy="1335873"/>
            </a:xfrm>
          </p:grpSpPr>
          <p:cxnSp>
            <p:nvCxnSpPr>
              <p:cNvPr id="65" name="Straight Connector 64"/>
              <p:cNvCxnSpPr>
                <a:endCxn id="68" idx="1"/>
              </p:cNvCxnSpPr>
              <p:nvPr/>
            </p:nvCxnSpPr>
            <p:spPr>
              <a:xfrm flipH="1">
                <a:off x="2206294" y="3242893"/>
                <a:ext cx="2885" cy="3800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1015341" y="3099337"/>
                <a:ext cx="1514104" cy="1335873"/>
                <a:chOff x="1015341" y="3099337"/>
                <a:chExt cx="1514104" cy="1335873"/>
              </a:xfrm>
            </p:grpSpPr>
            <p:pic>
              <p:nvPicPr>
                <p:cNvPr id="6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>
                  <a:off x="1495217" y="3099337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88" r="23579" b="50000"/>
                <a:stretch/>
              </p:blipFill>
              <p:spPr bwMode="auto">
                <a:xfrm rot="10800000">
                  <a:off x="1495217" y="3471431"/>
                  <a:ext cx="711077" cy="302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015341" y="3428939"/>
                  <a:ext cx="1" cy="9687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529444" y="3402281"/>
                  <a:ext cx="1" cy="103292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2206294" y="3428938"/>
                  <a:ext cx="323150" cy="396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V="1">
                  <a:off x="1015342" y="3428938"/>
                  <a:ext cx="479875" cy="792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73" name="Straight Connector 72"/>
          <p:cNvCxnSpPr>
            <a:stCxn id="3074" idx="3"/>
            <a:endCxn id="12" idx="1"/>
          </p:cNvCxnSpPr>
          <p:nvPr/>
        </p:nvCxnSpPr>
        <p:spPr>
          <a:xfrm>
            <a:off x="2529445" y="4414542"/>
            <a:ext cx="425532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015342" y="1217221"/>
            <a:ext cx="0" cy="2215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13" idx="1"/>
          </p:cNvCxnSpPr>
          <p:nvPr/>
        </p:nvCxnSpPr>
        <p:spPr>
          <a:xfrm flipV="1">
            <a:off x="4469081" y="4414541"/>
            <a:ext cx="599308" cy="14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582492" y="4414542"/>
            <a:ext cx="425532" cy="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8444940" y="1239854"/>
            <a:ext cx="0" cy="2215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1015342" y="1239854"/>
            <a:ext cx="7429597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61" name="Oval 2060"/>
          <p:cNvSpPr/>
          <p:nvPr/>
        </p:nvSpPr>
        <p:spPr>
          <a:xfrm>
            <a:off x="4100550" y="736270"/>
            <a:ext cx="967839" cy="96190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2" name="TextBox 2061"/>
          <p:cNvSpPr txBox="1"/>
          <p:nvPr/>
        </p:nvSpPr>
        <p:spPr>
          <a:xfrm>
            <a:off x="4163390" y="1003465"/>
            <a:ext cx="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 PS    -</a:t>
            </a:r>
          </a:p>
        </p:txBody>
      </p:sp>
      <p:pic>
        <p:nvPicPr>
          <p:cNvPr id="1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r="23579" b="50000"/>
          <a:stretch/>
        </p:blipFill>
        <p:spPr bwMode="auto">
          <a:xfrm rot="10800000">
            <a:off x="4281237" y="1894922"/>
            <a:ext cx="711077" cy="30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4" name="Straight Connector 103"/>
          <p:cNvCxnSpPr/>
          <p:nvPr/>
        </p:nvCxnSpPr>
        <p:spPr>
          <a:xfrm flipV="1">
            <a:off x="5206935" y="1224324"/>
            <a:ext cx="0" cy="8376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3981797" y="1239855"/>
            <a:ext cx="0" cy="822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endCxn id="103" idx="3"/>
          </p:cNvCxnSpPr>
          <p:nvPr/>
        </p:nvCxnSpPr>
        <p:spPr>
          <a:xfrm>
            <a:off x="3981797" y="2046394"/>
            <a:ext cx="2994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982888" y="2061925"/>
            <a:ext cx="2240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8562110" y="1224324"/>
            <a:ext cx="34616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latin typeface="Helevetica"/>
              </a:rPr>
              <a:t>Quench Protection by passive diodes</a:t>
            </a:r>
          </a:p>
          <a:p>
            <a:pPr algn="just"/>
            <a:endParaRPr lang="en-GB" sz="2000" dirty="0">
              <a:latin typeface="Helevetica"/>
            </a:endParaRPr>
          </a:p>
          <a:p>
            <a:pPr algn="just"/>
            <a:r>
              <a:rPr lang="en-GB" sz="2000" dirty="0">
                <a:latin typeface="Helevetica"/>
              </a:rPr>
              <a:t>Differential Voltage sensed to detect Quench</a:t>
            </a:r>
          </a:p>
          <a:p>
            <a:pPr algn="just"/>
            <a:endParaRPr lang="en-US" sz="2000" dirty="0">
              <a:latin typeface="Helevetica"/>
            </a:endParaRPr>
          </a:p>
          <a:p>
            <a:pPr algn="just"/>
            <a:r>
              <a:rPr lang="en-US" sz="2000" dirty="0">
                <a:latin typeface="Helevetica"/>
              </a:rPr>
              <a:t>Same Quench protection circuit for Dipole corrector coils</a:t>
            </a:r>
            <a:endParaRPr lang="en-GB" sz="2000" dirty="0">
              <a:latin typeface="Helevetica"/>
            </a:endParaRPr>
          </a:p>
          <a:p>
            <a:pPr algn="just"/>
            <a:endParaRPr lang="en-GB" sz="2000" dirty="0">
              <a:latin typeface="Helevetica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5068389" y="4539626"/>
            <a:ext cx="1276598" cy="37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BC coil1</a:t>
            </a:r>
          </a:p>
        </p:txBody>
      </p:sp>
      <p:grpSp>
        <p:nvGrpSpPr>
          <p:cNvPr id="2054" name="Group 2053"/>
          <p:cNvGrpSpPr/>
          <p:nvPr/>
        </p:nvGrpSpPr>
        <p:grpSpPr>
          <a:xfrm>
            <a:off x="2588821" y="2688775"/>
            <a:ext cx="305790" cy="1734679"/>
            <a:chOff x="2588821" y="2679865"/>
            <a:chExt cx="305790" cy="1075698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2734789" y="2873829"/>
              <a:ext cx="7422" cy="88173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48" name="Straight Connector 2047"/>
            <p:cNvCxnSpPr/>
            <p:nvPr/>
          </p:nvCxnSpPr>
          <p:spPr>
            <a:xfrm flipV="1">
              <a:off x="2588821" y="2826327"/>
              <a:ext cx="305790" cy="593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2635580" y="2753096"/>
              <a:ext cx="198417" cy="29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2681845" y="2679865"/>
              <a:ext cx="105888" cy="29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1175657" y="4539348"/>
            <a:ext cx="1276598" cy="37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MC coil1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166667" y="4502974"/>
            <a:ext cx="1276598" cy="37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MC coil2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7004463" y="4558570"/>
            <a:ext cx="1276598" cy="37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BC coil1                        </a:t>
            </a:r>
          </a:p>
        </p:txBody>
      </p:sp>
      <p:pic>
        <p:nvPicPr>
          <p:cNvPr id="116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Date Placeholder 7">
            <a:extLst>
              <a:ext uri="{FF2B5EF4-FFF2-40B4-BE49-F238E27FC236}">
                <a16:creationId xmlns:a16="http://schemas.microsoft.com/office/drawing/2014/main" xmlns="" id="{4A8E2AC2-F5BA-4C85-836B-0535E811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294956CF-8FC4-4616-9EC8-4230386E86F8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56" y="0"/>
            <a:ext cx="11488343" cy="706029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lIns="0" tIns="0" rIns="0" bIns="0" anchor="ctr" anchorCtr="0"/>
          <a:lstStyle/>
          <a:p>
            <a:pPr defTabSz="457200" fontAlgn="base">
              <a:spcAft>
                <a:spcPct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rPr>
              <a:t>Pre-series magnet development</a:t>
            </a:r>
            <a:endParaRPr lang="en-US" sz="3200" b="1" dirty="0">
              <a:solidFill>
                <a:schemeClr val="bg1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9967" y="6335486"/>
            <a:ext cx="11630813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85323" y="44835"/>
            <a:ext cx="618333" cy="5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Date Placeholder 7">
            <a:extLst>
              <a:ext uri="{FF2B5EF4-FFF2-40B4-BE49-F238E27FC236}">
                <a16:creationId xmlns:a16="http://schemas.microsoft.com/office/drawing/2014/main" xmlns="" id="{9BEF66FF-A43F-4AA1-90F1-C3C3AFC0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142" y="6369932"/>
            <a:ext cx="2743200" cy="365125"/>
          </a:xfrm>
        </p:spPr>
        <p:txBody>
          <a:bodyPr/>
          <a:lstStyle/>
          <a:p>
            <a:fld id="{A58E789A-0B01-4D03-A84D-14AF74804E16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" y="1807369"/>
            <a:ext cx="2727344" cy="317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85" y="1821658"/>
            <a:ext cx="4091016" cy="317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52" name="Group 51"/>
          <p:cNvGrpSpPr/>
          <p:nvPr/>
        </p:nvGrpSpPr>
        <p:grpSpPr>
          <a:xfrm>
            <a:off x="7459133" y="1835948"/>
            <a:ext cx="4559300" cy="3396452"/>
            <a:chOff x="169259" y="1053077"/>
            <a:chExt cx="6717156" cy="4839732"/>
          </a:xfrm>
        </p:grpSpPr>
        <p:sp>
          <p:nvSpPr>
            <p:cNvPr id="53" name="TextBox 52"/>
            <p:cNvSpPr txBox="1"/>
            <p:nvPr/>
          </p:nvSpPr>
          <p:spPr>
            <a:xfrm>
              <a:off x="3265179" y="5425730"/>
              <a:ext cx="2910273" cy="467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/>
                <a:t>P2-SSR-BARC-A-PS-008</a:t>
              </a:r>
              <a:endParaRPr lang="en-GB" sz="1400" b="1" i="1" dirty="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9" y="1053077"/>
              <a:ext cx="6717156" cy="4478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12700" stA="38000" endPos="28000" dist="5000" dir="5400000" sy="-100000" algn="bl" rotWithShape="0"/>
            </a:effectLst>
          </p:spPr>
        </p:pic>
        <p:sp>
          <p:nvSpPr>
            <p:cNvPr id="55" name="TextBox 54"/>
            <p:cNvSpPr txBox="1"/>
            <p:nvPr/>
          </p:nvSpPr>
          <p:spPr>
            <a:xfrm>
              <a:off x="1024105" y="4377708"/>
              <a:ext cx="2855917" cy="467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/>
                <a:t>P2-SSR-BARC-A-PS-007</a:t>
              </a:r>
              <a:endParaRPr lang="en-GB" sz="1400" b="1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25660" y="1677861"/>
              <a:ext cx="2934449" cy="467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/>
                <a:t>P2-SSR-BARC-A-PS-003</a:t>
              </a:r>
              <a:endParaRPr lang="en-GB" sz="1400" b="1" i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6000" y="537210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Pre-series Magnet development was carried out with 0.4mm bare diameter SC wire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0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200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00538" y="0"/>
            <a:ext cx="11391461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Quench </a:t>
            </a:r>
            <a:r>
              <a:rPr lang="en-US" dirty="0" smtClean="0"/>
              <a:t>detection</a:t>
            </a:r>
            <a:endParaRPr lang="en-US" dirty="0"/>
          </a:p>
        </p:txBody>
      </p:sp>
      <p:pic>
        <p:nvPicPr>
          <p:cNvPr id="116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Date Placeholder 7">
            <a:extLst>
              <a:ext uri="{FF2B5EF4-FFF2-40B4-BE49-F238E27FC236}">
                <a16:creationId xmlns:a16="http://schemas.microsoft.com/office/drawing/2014/main" xmlns="" id="{4A8E2AC2-F5BA-4C85-836B-0535E811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6E735AD0-F4AB-41AE-966A-75DEDB137ED8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7" t="58102" r="7430" b="16975"/>
          <a:stretch/>
        </p:blipFill>
        <p:spPr bwMode="auto">
          <a:xfrm>
            <a:off x="32555" y="1001440"/>
            <a:ext cx="8621218" cy="443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5300" y="1001440"/>
            <a:ext cx="34713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Helvetica" pitchFamily="34" charset="0"/>
                <a:cs typeface="Helvetica" pitchFamily="34" charset="0"/>
              </a:rPr>
              <a:t>Voltage taps to monitor and record any event of quench</a:t>
            </a:r>
          </a:p>
          <a:p>
            <a:pPr algn="just"/>
            <a:endParaRPr lang="en-US" dirty="0">
              <a:latin typeface="Helvetica" pitchFamily="34" charset="0"/>
              <a:cs typeface="Helvetica" pitchFamily="34" charset="0"/>
            </a:endParaRPr>
          </a:p>
          <a:p>
            <a:pPr algn="just"/>
            <a:r>
              <a:rPr lang="en-US" dirty="0" smtClean="0">
                <a:latin typeface="Helvetica" pitchFamily="34" charset="0"/>
                <a:cs typeface="Helvetica" pitchFamily="34" charset="0"/>
              </a:rPr>
              <a:t>Based on the theoretical studies and pre-series magnet quench measurement the quench detection circuit is considered to be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efficinet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to detect and protect the magnet in event of quench. </a:t>
            </a:r>
            <a:endParaRPr lang="en-GB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2191999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928990" y="0"/>
            <a:ext cx="11263009" cy="67025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Final Magnet parameters</a:t>
            </a:r>
          </a:p>
        </p:txBody>
      </p:sp>
      <p:pic>
        <p:nvPicPr>
          <p:cNvPr id="116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820" y="1021724"/>
            <a:ext cx="5366197" cy="2169825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               Coil1          Coil2        Coil3      Coil4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Coil1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      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5.82H        4.823H   -0.319H     -0.3191H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Coil2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     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4.823H     9.297H      -0.722H     -0.722H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Coil3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     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-0.319H   -0.722H      1.461H       0.521H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Coil4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    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-0.319H   -0.722H      0.521H       1.461H </a:t>
            </a:r>
            <a:endParaRPr lang="en-GB" dirty="0"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682443"/>
              </p:ext>
            </p:extLst>
          </p:nvPr>
        </p:nvGraphicFramePr>
        <p:xfrm>
          <a:off x="231820" y="3507243"/>
          <a:ext cx="11498627" cy="21186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657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0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60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06068">
                  <a:extLst>
                    <a:ext uri="{9D8B030D-6E8A-4147-A177-3AD203B41FA5}">
                      <a16:colId xmlns:a16="http://schemas.microsoft.com/office/drawing/2014/main" xmlns="" val="3692079837"/>
                    </a:ext>
                  </a:extLst>
                </a:gridCol>
              </a:tblGrid>
              <a:tr h="6222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Helvetica" pitchFamily="34" charset="0"/>
                          <a:cs typeface="Helvetica" pitchFamily="34" charset="0"/>
                        </a:rPr>
                        <a:t>Engineering current density ~</a:t>
                      </a:r>
                      <a:r>
                        <a:rPr lang="en-US" sz="1800" kern="1200" baseline="0" dirty="0">
                          <a:latin typeface="Helvetica" pitchFamily="34" charset="0"/>
                          <a:cs typeface="Helvetica" pitchFamily="34" charset="0"/>
                        </a:rPr>
                        <a:t> 382 A/mm </a:t>
                      </a:r>
                      <a:r>
                        <a:rPr lang="en-US" sz="1800" kern="1200" baseline="30000" dirty="0">
                          <a:latin typeface="Helvetica" pitchFamily="34" charset="0"/>
                          <a:cs typeface="Helvetica" pitchFamily="34" charset="0"/>
                        </a:rPr>
                        <a:t>2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kern="1200" baseline="30000" dirty="0">
                        <a:solidFill>
                          <a:schemeClr val="dk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Helvetica" pitchFamily="34" charset="0"/>
                          <a:cs typeface="Helvetica" pitchFamily="34" charset="0"/>
                        </a:rPr>
                        <a:t>Excitation current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Helvetica" pitchFamily="34" charset="0"/>
                          <a:cs typeface="Helvetica" pitchFamily="34" charset="0"/>
                        </a:rPr>
                        <a:t>75A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59000">
                          <a:srgbClr val="21D6E0"/>
                        </a:gs>
                        <a:gs pos="88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Focusing strength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4.57 T</a:t>
                      </a:r>
                      <a:r>
                        <a:rPr lang="en-US" sz="1800" kern="1200" baseline="300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2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m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71000">
                          <a:srgbClr val="21D6E0"/>
                        </a:gs>
                        <a:gs pos="92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Solenoid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517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Helvetica" pitchFamily="34" charset="0"/>
                          <a:cs typeface="Helvetica" pitchFamily="34" charset="0"/>
                        </a:rPr>
                        <a:t>Engineering current density ~</a:t>
                      </a:r>
                      <a:r>
                        <a:rPr lang="en-US" sz="1800" kern="1200" baseline="0" dirty="0">
                          <a:latin typeface="Helvetica" pitchFamily="34" charset="0"/>
                          <a:cs typeface="Helvetica" pitchFamily="34" charset="0"/>
                        </a:rPr>
                        <a:t> 50.995 A/mm </a:t>
                      </a:r>
                      <a:r>
                        <a:rPr lang="en-US" sz="1800" kern="1200" baseline="30000" dirty="0">
                          <a:latin typeface="Helvetica" pitchFamily="34" charset="0"/>
                          <a:cs typeface="Helvetica" pitchFamily="34" charset="0"/>
                        </a:rPr>
                        <a:t>2</a:t>
                      </a:r>
                      <a:endParaRPr lang="en-GB" sz="1800" kern="1200" baseline="30000" dirty="0">
                        <a:solidFill>
                          <a:schemeClr val="dk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Helvetica" pitchFamily="34" charset="0"/>
                          <a:cs typeface="Helvetica" pitchFamily="34" charset="0"/>
                        </a:rPr>
                        <a:t>Excitation current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Helvetica" pitchFamily="34" charset="0"/>
                          <a:cs typeface="Helvetica" pitchFamily="34" charset="0"/>
                        </a:rPr>
                        <a:t>10A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59000">
                          <a:srgbClr val="21D6E0"/>
                        </a:gs>
                        <a:gs pos="88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Focusing strength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6.3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mT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-m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71000">
                          <a:srgbClr val="21D6E0"/>
                        </a:gs>
                        <a:gs pos="92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Dipole Corrector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6255661"/>
                  </a:ext>
                </a:extLst>
              </a:tr>
            </a:tbl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6061167" y="1062507"/>
            <a:ext cx="5366197" cy="1338828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Peak coil to ground voltage = 1.1kV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Peak temperature in case of quench = 65K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Magnet </a:t>
            </a:r>
            <a:r>
              <a:rPr lang="en-US" b="1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physical length = 140 mm</a:t>
            </a:r>
            <a:endParaRPr lang="en-GB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xmlns="" id="{283B405F-7329-4801-B899-BAC8D678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F7B933CD-1E95-4F82-88A4-983FDA5ABD03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58240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91633" y="0"/>
            <a:ext cx="11060734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Conclusion</a:t>
            </a:r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xmlns="" id="{547F15E2-2029-4379-A82E-B5A75A6E8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54AAD388-8915-41F8-B174-F561F0EAAA8D}" type="datetime1">
              <a:rPr lang="en-US" smtClean="0"/>
              <a:t>1/15/2025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xmlns="" id="{3EC1EA08-4CC5-DCA0-AB6B-7F37AA07BF6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09881767"/>
                  </p:ext>
                </p:extLst>
              </p:nvPr>
            </p:nvGraphicFramePr>
            <p:xfrm>
              <a:off x="1257300" y="838200"/>
              <a:ext cx="9829799" cy="42782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9929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326261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2326261">
                      <a:extLst>
                        <a:ext uri="{9D8B030D-6E8A-4147-A177-3AD203B41FA5}">
                          <a16:colId xmlns:a16="http://schemas.microsoft.com/office/drawing/2014/main" xmlns="" val="4233975123"/>
                        </a:ext>
                      </a:extLst>
                    </a:gridCol>
                    <a:gridCol w="1477985"/>
                  </a:tblGrid>
                  <a:tr h="8035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Parameters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SSR1/SSR2 New specification (Ver.3)</a:t>
                          </a:r>
                        </a:p>
                        <a:p>
                          <a:pPr algn="ctr"/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Achieved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Remarks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2077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Focusing Strength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4.57T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6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  <a:endParaRPr lang="en-US" sz="1600" b="0" kern="1200" dirty="0">
                            <a:solidFill>
                              <a:srgbClr val="00B050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95737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Bending strength of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Helvetica" pitchFamily="34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6.0 (5.0)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mT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-m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6.3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mT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-m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9161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Beam pipe aperture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903992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Uncertainty in the location of magnetic</a:t>
                          </a:r>
                          <a:r>
                            <a:rPr lang="en-US" sz="1400" b="0" baseline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 axis w.r.t Reference points (Transverse and angular alignment)</a:t>
                          </a:r>
                          <a:endParaRPr lang="en-US" sz="1400" b="0" dirty="0">
                            <a:solidFill>
                              <a:srgbClr val="003087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&lt;0.1mm RMS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mrad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 RMS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Majorly from the Mechanical design of magnet former and winding accuracy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95737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kern="120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Active magnetic shielding requirements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~&lt;10G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&lt;10 G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4082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solenoid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90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75 A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4082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12 (50)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10 A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EC1EA08-4CC5-DCA0-AB6B-7F37AA07BF6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09881767"/>
                  </p:ext>
                </p:extLst>
              </p:nvPr>
            </p:nvGraphicFramePr>
            <p:xfrm>
              <a:off x="1257300" y="838200"/>
              <a:ext cx="9829799" cy="42782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9929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23262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  <a:gridCol w="23262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4233975123"/>
                        </a:ext>
                      </a:extLst>
                    </a:gridCol>
                    <a:gridCol w="1477985"/>
                  </a:tblGrid>
                  <a:tr h="8035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Parameters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SSR1/SSR2 New specification (Ver.3)</a:t>
                          </a:r>
                        </a:p>
                        <a:p>
                          <a:pPr algn="ctr"/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Achieved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Remarks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Focusing Strength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4.57T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6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  <a:endParaRPr lang="en-US" sz="1600" b="0" kern="1200" dirty="0">
                            <a:solidFill>
                              <a:srgbClr val="00B050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Bending strength of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>
                        <a:blipFill rotWithShape="1">
                          <a:blip r:embed="rId2"/>
                          <a:stretch>
                            <a:fillRect l="-158901" t="-223810" r="-163351" b="-513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6.3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mT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-m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Beam pipe aperture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Uncertainty in the location of magnetic</a:t>
                          </a:r>
                          <a:r>
                            <a:rPr lang="en-US" sz="1400" b="0" baseline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 axis w.r.t Reference points (Transverse and angular alignment)</a:t>
                          </a:r>
                          <a:endParaRPr lang="en-US" sz="1400" b="0" dirty="0">
                            <a:solidFill>
                              <a:srgbClr val="003087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&lt;0.1mm RMS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mrad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 RMS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Majorly from the Mechanical design of magnet former and winding accuracy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kern="120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Active magnetic shielding requirements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~&lt;10G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&lt;10 G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6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solenoid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90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75 A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7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12 (50)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10 A</a:t>
                          </a:r>
                        </a:p>
                      </a:txBody>
                      <a:tcPr marL="24661" marR="24661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 smtClean="0">
                              <a:solidFill>
                                <a:srgbClr val="00B050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√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0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733" y="5139267"/>
            <a:ext cx="1183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 smtClean="0"/>
              <a:t>Electromagnetic design </a:t>
            </a:r>
            <a:r>
              <a:rPr lang="en-GB" dirty="0"/>
              <a:t>of the SSR </a:t>
            </a:r>
            <a:r>
              <a:rPr lang="en-GB" dirty="0" smtClean="0"/>
              <a:t>solenoid has been carried out </a:t>
            </a:r>
            <a:r>
              <a:rPr lang="en-GB" dirty="0"/>
              <a:t>meet the specified </a:t>
            </a:r>
            <a:r>
              <a:rPr lang="en-GB" dirty="0" smtClean="0"/>
              <a:t>requirements </a:t>
            </a:r>
            <a:endParaRPr lang="en-GB" dirty="0"/>
          </a:p>
          <a:p>
            <a:pPr marL="285750" indent="-285750">
              <a:buFont typeface="Wingdings" pitchFamily="2" charset="2"/>
              <a:buChar char="ü"/>
            </a:pPr>
            <a:r>
              <a:rPr lang="en-GB" dirty="0" smtClean="0"/>
              <a:t>Predicted </a:t>
            </a:r>
            <a:r>
              <a:rPr lang="en-GB" dirty="0"/>
              <a:t>performance metrics and margins </a:t>
            </a:r>
            <a:r>
              <a:rPr lang="en-GB" dirty="0" smtClean="0"/>
              <a:t>have been considered </a:t>
            </a:r>
          </a:p>
          <a:p>
            <a:r>
              <a:rPr lang="en-GB" dirty="0" smtClean="0"/>
              <a:t>   In terms of (a) Operational </a:t>
            </a:r>
            <a:r>
              <a:rPr lang="en-GB" dirty="0"/>
              <a:t>margin </a:t>
            </a:r>
            <a:r>
              <a:rPr lang="en-GB" dirty="0" smtClean="0"/>
              <a:t>(b) </a:t>
            </a:r>
            <a:r>
              <a:rPr lang="en-GB" dirty="0"/>
              <a:t>Manufacturing tolerance impact on </a:t>
            </a:r>
            <a:r>
              <a:rPr lang="en-GB" dirty="0" smtClean="0"/>
              <a:t>performance (c) Fringe </a:t>
            </a:r>
            <a:r>
              <a:rPr lang="en-GB" dirty="0"/>
              <a:t>field on the cavity surface </a:t>
            </a:r>
          </a:p>
          <a:p>
            <a:pPr marL="285750" indent="-285750">
              <a:buFont typeface="Wingdings" pitchFamily="2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5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706029"/>
            <a:ext cx="11730447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582400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91633" y="0"/>
            <a:ext cx="11060734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Conclusion</a:t>
            </a:r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xmlns="" id="{547F15E2-2029-4379-A82E-B5A75A6E8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00781B55-CFB2-4010-85EF-A680B0F26BAF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11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0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967" y="1011767"/>
            <a:ext cx="118364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Helvetica" pitchFamily="34" charset="0"/>
                <a:cs typeface="Helvetica" pitchFamily="34" charset="0"/>
              </a:rPr>
              <a:t>New design considerably has higher margin compared to pre-series magnets</a:t>
            </a:r>
          </a:p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Helvetica" pitchFamily="34" charset="0"/>
                <a:cs typeface="Helvetica" pitchFamily="34" charset="0"/>
              </a:rPr>
              <a:t>Dipole corrector current requirements have been reduced for reducing thermal load</a:t>
            </a:r>
            <a:endParaRPr lang="en-GB" sz="2400" dirty="0">
              <a:latin typeface="Helvetica" pitchFamily="34" charset="0"/>
              <a:cs typeface="Helvetica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2400" dirty="0" smtClean="0">
                <a:latin typeface="Helvetica" pitchFamily="34" charset="0"/>
                <a:cs typeface="Helvetica" pitchFamily="34" charset="0"/>
              </a:rPr>
              <a:t>Based on the magnetic measurements and design performance of pre-series magnets predicted electromagnetic design will meet the design requirements</a:t>
            </a:r>
          </a:p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Helvetica" pitchFamily="34" charset="0"/>
                <a:cs typeface="Helvetica" pitchFamily="34" charset="0"/>
              </a:rPr>
              <a:t>Manufacturing tolerances has been accounted for during design and positioning accuracies of main coil and bucking coil shall be maintained to meet fringe field requirements under all conditions.</a:t>
            </a:r>
          </a:p>
          <a:p>
            <a:endParaRPr lang="en-GB" sz="2400" dirty="0"/>
          </a:p>
          <a:p>
            <a:pPr marL="285750" indent="-285750">
              <a:buFont typeface="Wingdings" pitchFamily="2" charset="2"/>
              <a:buChar char="ü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127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269967" y="64290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References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9967" y="924128"/>
            <a:ext cx="117680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pitchFamily="34" charset="0"/>
                <a:cs typeface="Helvetica" pitchFamily="34" charset="0"/>
              </a:rPr>
              <a:t>[1] PIP-II SSR2 CRYOMODULE FRS : ED0001829-D</a:t>
            </a:r>
            <a:endParaRPr lang="en-GB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" pitchFamily="34" charset="0"/>
                <a:cs typeface="Helvetica" pitchFamily="34" charset="0"/>
              </a:rPr>
              <a:t>[2] FOCUSING LENS FOR SSR1 AND SSR2 - Technical Requirements Specification (TRS)"</a:t>
            </a:r>
            <a:endParaRPr lang="en-GB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" pitchFamily="34" charset="0"/>
                <a:cs typeface="Helvetica" pitchFamily="34" charset="0"/>
              </a:rPr>
              <a:t>[3] BCR: SSR Solenoid design/validation test, PIP-II BCR </a:t>
            </a:r>
            <a:endParaRPr lang="en-GB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" pitchFamily="34" charset="0"/>
                <a:cs typeface="Helvetica" pitchFamily="34" charset="0"/>
              </a:rPr>
              <a:t>[4] “SSR1 Cavity Quenching in the Presence of  Magnetic Field,” FNAL TD note  TD-12-007, June 2012 , T.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Khabiboulline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, D.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Sergatskov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, and I.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Terechkine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, </a:t>
            </a:r>
            <a:endParaRPr lang="en-GB" dirty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" pitchFamily="34" charset="0"/>
                <a:cs typeface="Helvetica" pitchFamily="34" charset="0"/>
              </a:rPr>
              <a:t>[5] “Acceptable Level of Magnetic Field on the Surface of a Superconducting RF Cavity,” FNAL, TD note TD-12-008, June 2012T.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Khabiboulline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, T.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Nicol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, and I.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Terechkine</a:t>
            </a:r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" pitchFamily="34" charset="0"/>
                <a:cs typeface="Helvetica" pitchFamily="34" charset="0"/>
              </a:rPr>
              <a:t>[7] Electromagnetic design and performance of conduction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cooled superconducting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magnet for spoke resonator cryomodule for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Proton Improvement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Plan (PIP)-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II, Kumud Singh,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Janvin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Itteera,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Mahima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Vikas Tiwari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Himanshu Bisht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Sanjay Malhotra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,R.R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. Singh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Rajesh Jalan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Sanjay Howal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Rajesh Chimurkar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Sunil Kumar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S.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Stoynev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,M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. Turenne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M. </a:t>
            </a:r>
            <a:r>
              <a:rPr lang="en-US" dirty="0" err="1">
                <a:latin typeface="Helvetica" pitchFamily="34" charset="0"/>
                <a:cs typeface="Helvetica" pitchFamily="34" charset="0"/>
              </a:rPr>
              <a:t>Yub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, B. Hanna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J. Hayman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en-US" dirty="0">
                <a:latin typeface="Helvetica" pitchFamily="34" charset="0"/>
                <a:cs typeface="Helvetica" pitchFamily="34" charset="0"/>
              </a:rPr>
              <a:t>C.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Boffo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, July 2024 Elsevier, Superconductivity</a:t>
            </a:r>
            <a:endParaRPr lang="en-GB" dirty="0" smtClean="0">
              <a:latin typeface="Helvetica" pitchFamily="34" charset="0"/>
              <a:cs typeface="Helvetica" pitchFamily="34" charset="0"/>
            </a:endParaRPr>
          </a:p>
          <a:p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xmlns="" id="{B78FEAB4-7158-4031-ADD3-2370F7BC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D4E1B9E1-23B8-497A-9BBE-C8A702B7DD1D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85" y="28164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Thank you for your kind attention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xmlns="" id="{A1C2179F-B32B-427D-843F-4C75DF15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B7A44BC6-E5CD-4C05-A6A9-5DA8B664C8D0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393703-5273-9C77-05F5-76A989E8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2766218"/>
            <a:ext cx="10515600" cy="1325563"/>
          </a:xfrm>
        </p:spPr>
        <p:txBody>
          <a:bodyPr/>
          <a:lstStyle/>
          <a:p>
            <a:pPr algn="ctr"/>
            <a:r>
              <a:rPr lang="en-IN" dirty="0"/>
              <a:t>Back 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F4DF06-C2ED-FA50-D971-889B83B79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C1A5-42CF-4037-ADB5-18D60D620421}" type="datetime1">
              <a:rPr lang="en-US" smtClean="0"/>
              <a:t>1/15/2025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71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0082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65761" y="64290"/>
            <a:ext cx="10986605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Summary of quench studies</a:t>
            </a:r>
            <a:endParaRPr lang="en-US" sz="2800" dirty="0"/>
          </a:p>
        </p:txBody>
      </p:sp>
      <p:pic>
        <p:nvPicPr>
          <p:cNvPr id="13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05122F1-B47D-4E51-AB0C-775649C34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69159"/>
              </p:ext>
            </p:extLst>
          </p:nvPr>
        </p:nvGraphicFramePr>
        <p:xfrm>
          <a:off x="269967" y="946074"/>
          <a:ext cx="11258303" cy="1966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7111">
                  <a:extLst>
                    <a:ext uri="{9D8B030D-6E8A-4147-A177-3AD203B41FA5}">
                      <a16:colId xmlns:a16="http://schemas.microsoft.com/office/drawing/2014/main" xmlns="" val="905548392"/>
                    </a:ext>
                  </a:extLst>
                </a:gridCol>
                <a:gridCol w="1621348">
                  <a:extLst>
                    <a:ext uri="{9D8B030D-6E8A-4147-A177-3AD203B41FA5}">
                      <a16:colId xmlns:a16="http://schemas.microsoft.com/office/drawing/2014/main" xmlns="" val="3953497232"/>
                    </a:ext>
                  </a:extLst>
                </a:gridCol>
                <a:gridCol w="2833100">
                  <a:extLst>
                    <a:ext uri="{9D8B030D-6E8A-4147-A177-3AD203B41FA5}">
                      <a16:colId xmlns:a16="http://schemas.microsoft.com/office/drawing/2014/main" xmlns="" val="3145052914"/>
                    </a:ext>
                  </a:extLst>
                </a:gridCol>
                <a:gridCol w="2742793">
                  <a:extLst>
                    <a:ext uri="{9D8B030D-6E8A-4147-A177-3AD203B41FA5}">
                      <a16:colId xmlns:a16="http://schemas.microsoft.com/office/drawing/2014/main" xmlns="" val="755978173"/>
                    </a:ext>
                  </a:extLst>
                </a:gridCol>
                <a:gridCol w="2743951">
                  <a:extLst>
                    <a:ext uri="{9D8B030D-6E8A-4147-A177-3AD203B41FA5}">
                      <a16:colId xmlns:a16="http://schemas.microsoft.com/office/drawing/2014/main" xmlns="" val="575408444"/>
                    </a:ext>
                  </a:extLst>
                </a:gridCol>
              </a:tblGrid>
              <a:tr h="75614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Sr. no.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Series dump resistor value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Peak voltage in coil 1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Peak Voltage in coil 2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Voltage across Coil1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Voltage across Coil2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Coil 1 temperature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Coil 2 temperature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02060527"/>
                  </a:ext>
                </a:extLst>
              </a:tr>
              <a:tr h="40337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1.</a:t>
                      </a:r>
                      <a:endParaRPr lang="en-IN" sz="1200" b="1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 Ohms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600V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1100 V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60K</a:t>
                      </a:r>
                      <a:endParaRPr lang="en-IN" sz="1200" kern="120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60K</a:t>
                      </a:r>
                      <a:endParaRPr lang="en-IN" sz="1200" kern="120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33675589"/>
                  </a:ext>
                </a:extLst>
              </a:tr>
              <a:tr h="40337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2.</a:t>
                      </a:r>
                      <a:endParaRPr lang="en-IN" sz="1200" b="1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0.005 Ohms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60V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200V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 4.5V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 4.5V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45K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38K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50556457"/>
                  </a:ext>
                </a:extLst>
              </a:tr>
              <a:tr h="403373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3. </a:t>
                      </a:r>
                      <a:endParaRPr lang="en-IN" sz="1200" b="1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Ohms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100 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120 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 400 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~128 V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38 K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27 K</a:t>
                      </a: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0730931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63F4C1F8-2185-4B7F-A509-E5753FC48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682828"/>
              </p:ext>
            </p:extLst>
          </p:nvPr>
        </p:nvGraphicFramePr>
        <p:xfrm>
          <a:off x="256027" y="3217324"/>
          <a:ext cx="11414760" cy="2702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649">
                  <a:extLst>
                    <a:ext uri="{9D8B030D-6E8A-4147-A177-3AD203B41FA5}">
                      <a16:colId xmlns:a16="http://schemas.microsoft.com/office/drawing/2014/main" xmlns="" val="905548392"/>
                    </a:ext>
                  </a:extLst>
                </a:gridCol>
                <a:gridCol w="2951944">
                  <a:extLst>
                    <a:ext uri="{9D8B030D-6E8A-4147-A177-3AD203B41FA5}">
                      <a16:colId xmlns:a16="http://schemas.microsoft.com/office/drawing/2014/main" xmlns="" val="191939580"/>
                    </a:ext>
                  </a:extLst>
                </a:gridCol>
                <a:gridCol w="2563305">
                  <a:extLst>
                    <a:ext uri="{9D8B030D-6E8A-4147-A177-3AD203B41FA5}">
                      <a16:colId xmlns:a16="http://schemas.microsoft.com/office/drawing/2014/main" xmlns="" val="3145052914"/>
                    </a:ext>
                  </a:extLst>
                </a:gridCol>
                <a:gridCol w="2461508">
                  <a:extLst>
                    <a:ext uri="{9D8B030D-6E8A-4147-A177-3AD203B41FA5}">
                      <a16:colId xmlns:a16="http://schemas.microsoft.com/office/drawing/2014/main" xmlns="" val="755978173"/>
                    </a:ext>
                  </a:extLst>
                </a:gridCol>
                <a:gridCol w="2232354">
                  <a:extLst>
                    <a:ext uri="{9D8B030D-6E8A-4147-A177-3AD203B41FA5}">
                      <a16:colId xmlns:a16="http://schemas.microsoft.com/office/drawing/2014/main" xmlns="" val="575408444"/>
                    </a:ext>
                  </a:extLst>
                </a:gridCol>
              </a:tblGrid>
              <a:tr h="52311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Sr. no.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Configuration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Peak voltage in coil 1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Peak Voltage in coil 2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Voltage across Coil1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Voltage across Coil2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Coil 1 temperature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Coil 2 temperature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02060527"/>
                  </a:ext>
                </a:extLst>
              </a:tr>
              <a:tr h="61694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1.</a:t>
                      </a:r>
                      <a:endParaRPr lang="en-IN" sz="1200" b="1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Radial Coil split 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(middle quench)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No dump resistor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0.4J of energy deposition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600V</a:t>
                      </a:r>
                      <a:endParaRPr lang="en-IN" sz="1200" dirty="0"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1100 V</a:t>
                      </a:r>
                      <a:endParaRPr lang="en-IN" sz="1200" b="1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~4V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~4V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65K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60K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3675589"/>
                  </a:ext>
                </a:extLst>
              </a:tr>
              <a:tr h="61694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2.</a:t>
                      </a:r>
                      <a:endParaRPr lang="en-IN" sz="1200" b="1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Axial Coil split 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(middle quench)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No dump resistor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0.4J of energy deposition</a:t>
                      </a:r>
                      <a:endParaRPr lang="en-IN" sz="1100" b="0" kern="12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 850V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~850V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~4V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~4V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75K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75K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50556457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3. </a:t>
                      </a:r>
                      <a:endParaRPr lang="en-IN" sz="1200" b="1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Axial Coil split 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(corner quench)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No dump resistor</a:t>
                      </a:r>
                    </a:p>
                    <a:p>
                      <a:pPr marL="457200" indent="-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0.4J of energy deposition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100" b="0" kern="12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 850V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~850V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~4V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~4V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75K</a:t>
                      </a:r>
                    </a:p>
                    <a:p>
                      <a:pPr marL="457200" indent="-22860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75K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073093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1D4D09-9B7E-41D3-8924-99AF2498FD35}"/>
              </a:ext>
            </a:extLst>
          </p:cNvPr>
          <p:cNvSpPr txBox="1"/>
          <p:nvPr/>
        </p:nvSpPr>
        <p:spPr>
          <a:xfrm>
            <a:off x="203199" y="649968"/>
            <a:ext cx="587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With dump resistor in series with back to back diodes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D1AF84-0849-41A0-B1AA-011CA2F50DC3}"/>
              </a:ext>
            </a:extLst>
          </p:cNvPr>
          <p:cNvSpPr txBox="1"/>
          <p:nvPr/>
        </p:nvSpPr>
        <p:spPr>
          <a:xfrm>
            <a:off x="256026" y="2895814"/>
            <a:ext cx="587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With only back to back diodes in parallel with coil</a:t>
            </a:r>
          </a:p>
        </p:txBody>
      </p:sp>
      <p:sp>
        <p:nvSpPr>
          <p:cNvPr id="15" name="Date Placeholder 7">
            <a:extLst>
              <a:ext uri="{FF2B5EF4-FFF2-40B4-BE49-F238E27FC236}">
                <a16:creationId xmlns:a16="http://schemas.microsoft.com/office/drawing/2014/main" xmlns="" id="{4AE16D07-A32B-4D05-9A36-60DED0E1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94FD870C-31A0-49C6-AA05-23602C0A8AC4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56" y="0"/>
            <a:ext cx="11488343" cy="706029"/>
          </a:xfr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lIns="0" tIns="0" rIns="0" bIns="0" anchor="ctr" anchorCtr="0"/>
          <a:lstStyle/>
          <a:p>
            <a:pPr defTabSz="457200" fontAlgn="base">
              <a:spcAft>
                <a:spcPct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rPr>
              <a:t>Pre-series magnet testing</a:t>
            </a:r>
            <a:endParaRPr lang="en-US" sz="3200" b="1" dirty="0">
              <a:solidFill>
                <a:schemeClr val="bg1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9967" y="6335486"/>
            <a:ext cx="11630813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85323" y="44835"/>
            <a:ext cx="618333" cy="5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Date Placeholder 7">
            <a:extLst>
              <a:ext uri="{FF2B5EF4-FFF2-40B4-BE49-F238E27FC236}">
                <a16:creationId xmlns:a16="http://schemas.microsoft.com/office/drawing/2014/main" xmlns="" id="{9BEF66FF-A43F-4AA1-90F1-C3C3AFC0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142" y="6369932"/>
            <a:ext cx="2743200" cy="365125"/>
          </a:xfrm>
        </p:spPr>
        <p:txBody>
          <a:bodyPr/>
          <a:lstStyle/>
          <a:p>
            <a:fld id="{94D18F68-D0E6-4742-9B81-057525C12493}" type="datetime1">
              <a:rPr lang="en-US" smtClean="0"/>
              <a:t>1/15/2025</a:t>
            </a:fld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" y="908848"/>
            <a:ext cx="2727344" cy="317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84" y="908847"/>
            <a:ext cx="4091016" cy="317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36" y="814705"/>
            <a:ext cx="4234815" cy="2823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717870"/>
            <a:ext cx="7572679" cy="4955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60" y="3808072"/>
            <a:ext cx="3078166" cy="2052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55412" y="4593517"/>
            <a:ext cx="786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Axial field mapping</a:t>
            </a:r>
          </a:p>
          <a:p>
            <a:pPr algn="ctr"/>
            <a:r>
              <a:rPr lang="en-US" b="1" i="1" dirty="0" smtClean="0"/>
              <a:t>Fringe field @35A - 4.1G</a:t>
            </a:r>
          </a:p>
          <a:p>
            <a:pPr algn="ctr"/>
            <a:r>
              <a:rPr lang="en-US" b="1" i="1" dirty="0"/>
              <a:t>Fringe field </a:t>
            </a:r>
            <a:r>
              <a:rPr lang="en-US" b="1" i="1" dirty="0" smtClean="0"/>
              <a:t>@45A </a:t>
            </a:r>
            <a:r>
              <a:rPr lang="en-US" b="1" i="1" dirty="0"/>
              <a:t>- </a:t>
            </a:r>
            <a:r>
              <a:rPr lang="en-US" b="1" i="1" dirty="0" smtClean="0"/>
              <a:t>5.2G Integral strength </a:t>
            </a:r>
            <a:endParaRPr lang="en-US" b="1" i="1" dirty="0"/>
          </a:p>
          <a:p>
            <a:pPr algn="ctr"/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4699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708673" cy="20866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59417" y="1"/>
            <a:ext cx="11432583" cy="70602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Functional Requirement Specifications (FRS)</a:t>
            </a:r>
            <a:endParaRPr lang="en-US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Content Placeholder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64857738"/>
                  </p:ext>
                </p:extLst>
              </p:nvPr>
            </p:nvGraphicFramePr>
            <p:xfrm>
              <a:off x="3593215" y="806892"/>
              <a:ext cx="7248350" cy="47029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1053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018909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2018909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</a:tblGrid>
                  <a:tr h="85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Parameters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SSR1/SSR2 New specification (</a:t>
                          </a:r>
                          <a:r>
                            <a:rPr lang="en-US" sz="1400" dirty="0" err="1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Ver</a:t>
                          </a:r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 2.)</a:t>
                          </a:r>
                        </a:p>
                        <a:p>
                          <a:pPr algn="ctr"/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SSR1/SSR2 New specification (Ver.3)</a:t>
                          </a:r>
                        </a:p>
                        <a:p>
                          <a:pPr algn="ctr"/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9507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Focusing Strength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 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696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Bending strength of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mT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-m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Helvetica" pitchFamily="34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6.0 (5.0)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mT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-m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95075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Beam pipe aperture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681018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Uncertainty in the location of magnetic</a:t>
                          </a:r>
                          <a:r>
                            <a:rPr lang="en-US" sz="1400" b="0" baseline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 axis w.r.t Reference points (Transverse and angular alignment)</a:t>
                          </a:r>
                          <a:endParaRPr lang="en-US" sz="1400" b="0" dirty="0">
                            <a:solidFill>
                              <a:srgbClr val="003087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&lt;0.1mm RMS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mrad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 RMS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&lt;0.1mm RMS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mrad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 RMS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696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kern="120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Effective length of solenoid (FWHM)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&lt;18cm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&lt;18.5cm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52974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kern="120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Active magnetic shielding requirements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~ &lt;10G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~&lt;10G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4696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solenoid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100A</a:t>
                          </a:r>
                        </a:p>
                      </a:txBody>
                      <a:tcPr marL="121920" marR="12192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 smtClean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90 A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509675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50 A </a:t>
                          </a:r>
                        </a:p>
                      </a:txBody>
                      <a:tcPr marL="121920" marR="12192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12 </a:t>
                          </a:r>
                          <a:r>
                            <a:rPr lang="en-US" sz="1400" b="0" kern="1200" dirty="0" smtClean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A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Content Placeholder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64857738"/>
                  </p:ext>
                </p:extLst>
              </p:nvPr>
            </p:nvGraphicFramePr>
            <p:xfrm>
              <a:off x="3593215" y="806892"/>
              <a:ext cx="7248350" cy="47029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1053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201890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  <a:gridCol w="201890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</a:tblGrid>
                  <a:tr h="85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Parameters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SSR1/SSR2 New specification (</a:t>
                          </a:r>
                          <a:r>
                            <a:rPr lang="en-US" sz="1400" dirty="0" err="1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Ver</a:t>
                          </a:r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 2.)</a:t>
                          </a:r>
                        </a:p>
                        <a:p>
                          <a:pPr algn="ctr"/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bg1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SSR1/SSR2 New specification (Ver.3)</a:t>
                          </a:r>
                        </a:p>
                        <a:p>
                          <a:pPr algn="ctr"/>
                          <a:endParaRPr lang="en-US" sz="1400" dirty="0">
                            <a:solidFill>
                              <a:schemeClr val="bg1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Focusing Strength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 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4.5T</a:t>
                          </a:r>
                          <a:r>
                            <a:rPr lang="en-US" sz="1400" b="0" kern="1200" baseline="300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2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Bending strength of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mT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-m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>
                        <a:blipFill rotWithShape="1">
                          <a:blip r:embed="rId3"/>
                          <a:stretch>
                            <a:fillRect l="-259215" t="-225882" r="-302" b="-59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Beam pipe aperture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40 mm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Uncertainty in the location of magnetic</a:t>
                          </a:r>
                          <a:r>
                            <a:rPr lang="en-US" sz="1400" b="0" baseline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 axis w.r.t Reference points (Transverse and angular alignment)</a:t>
                          </a:r>
                          <a:endParaRPr lang="en-US" sz="1400" b="0" dirty="0">
                            <a:solidFill>
                              <a:srgbClr val="003087"/>
                            </a:solidFill>
                            <a:latin typeface="Helvetica" pitchFamily="34" charset="0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&lt;0.1mm RMS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mrad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 RMS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&lt;0.1mm RMS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&lt;0.5 </a:t>
                          </a:r>
                          <a:r>
                            <a:rPr lang="en-US" sz="1400" b="0" kern="1200" dirty="0" err="1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mrad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 RMS</a:t>
                          </a:r>
                        </a:p>
                        <a:p>
                          <a:pPr marL="0" algn="ctr" defTabSz="914400" rtl="0" eaLnBrk="1" latinLnBrk="0" hangingPunct="1"/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4"/>
                      </a:ext>
                    </a:extLst>
                  </a:tr>
                  <a:tr h="4696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kern="120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Effective length of solenoid (FWHM)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&lt;18cm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&lt;18.5cm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5"/>
                      </a:ext>
                    </a:extLst>
                  </a:tr>
                  <a:tr h="52974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kern="120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Active magnetic shielding requirements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~ &lt;10G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~&lt;10G</a:t>
                          </a:r>
                        </a:p>
                      </a:txBody>
                      <a:tcPr marL="121920" marR="121920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6"/>
                      </a:ext>
                    </a:extLst>
                  </a:tr>
                  <a:tr h="4696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solenoid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100A</a:t>
                          </a:r>
                        </a:p>
                      </a:txBody>
                      <a:tcPr marL="121920" marR="12192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 smtClean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90 A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0" dirty="0">
                              <a:solidFill>
                                <a:srgbClr val="003087"/>
                              </a:solidFill>
                              <a:latin typeface="Helvetica" pitchFamily="34" charset="0"/>
                              <a:cs typeface="Helvetica" pitchFamily="34" charset="0"/>
                            </a:rPr>
                            <a:t>Maximum current in the dipole correctors</a:t>
                          </a:r>
                        </a:p>
                      </a:txBody>
                      <a:tcPr marL="121920" marR="121920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50 A </a:t>
                          </a:r>
                        </a:p>
                      </a:txBody>
                      <a:tcPr marL="121920" marR="12192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12 </a:t>
                          </a:r>
                          <a:r>
                            <a:rPr lang="en-US" sz="1400" b="0" kern="1200" dirty="0" smtClean="0">
                              <a:solidFill>
                                <a:schemeClr val="tx1"/>
                              </a:solidFill>
                              <a:latin typeface="Helvetica" pitchFamily="34" charset="0"/>
                              <a:ea typeface="+mn-ea"/>
                              <a:cs typeface="Helvetica" pitchFamily="34" charset="0"/>
                            </a:rPr>
                            <a:t>A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Helvetica" pitchFamily="34" charset="0"/>
                            <a:ea typeface="+mn-ea"/>
                            <a:cs typeface="Helvetica" pitchFamily="34" charset="0"/>
                          </a:endParaRPr>
                        </a:p>
                      </a:txBody>
                      <a:tcPr marL="24661" marR="24661" marT="0" marB="0"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053F26-50CB-4C34-9135-68C9A3AD3AE2}"/>
              </a:ext>
            </a:extLst>
          </p:cNvPr>
          <p:cNvSpPr txBox="1"/>
          <p:nvPr/>
        </p:nvSpPr>
        <p:spPr>
          <a:xfrm>
            <a:off x="269967" y="853202"/>
            <a:ext cx="3017520" cy="3600986"/>
          </a:xfrm>
          <a:prstGeom prst="rect">
            <a:avLst/>
          </a:prstGeom>
          <a:ln w="28575">
            <a:solidFill>
              <a:srgbClr val="66FF3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i="1" u="sng" dirty="0">
                <a:solidFill>
                  <a:srgbClr val="09168F"/>
                </a:solidFill>
                <a:latin typeface="Helevetica"/>
              </a:rPr>
              <a:t>Primary Design objectives:</a:t>
            </a:r>
          </a:p>
          <a:p>
            <a:endParaRPr lang="en-IN" sz="1600" dirty="0">
              <a:solidFill>
                <a:srgbClr val="09168F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sz="1600" b="1" i="1" dirty="0">
                <a:solidFill>
                  <a:srgbClr val="09168F"/>
                </a:solidFill>
                <a:latin typeface="Helevetica"/>
              </a:rPr>
              <a:t>High Field (focusing strength)</a:t>
            </a:r>
          </a:p>
          <a:p>
            <a:pPr algn="just"/>
            <a:endParaRPr lang="en-IN" sz="1600" b="1" i="1" dirty="0">
              <a:solidFill>
                <a:srgbClr val="09168F"/>
              </a:solidFill>
              <a:latin typeface="Helevetic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i="1" dirty="0">
                <a:solidFill>
                  <a:srgbClr val="09168F"/>
                </a:solidFill>
                <a:latin typeface="Helevetica"/>
              </a:rPr>
              <a:t>Low stray field as fringe field level on the adjacent spoke cavity surface is a major concern.</a:t>
            </a:r>
          </a:p>
          <a:p>
            <a:pPr algn="just"/>
            <a:endParaRPr lang="en-US" sz="1600" b="1" i="1" dirty="0">
              <a:solidFill>
                <a:srgbClr val="09168F"/>
              </a:solidFill>
              <a:latin typeface="Helevetic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i="1" dirty="0">
                <a:solidFill>
                  <a:srgbClr val="09168F"/>
                </a:solidFill>
                <a:latin typeface="Helevetica"/>
              </a:rPr>
              <a:t>Dipole field and skew quadrupole field coils incorporated in the same magnet package.</a:t>
            </a:r>
          </a:p>
          <a:p>
            <a:endParaRPr lang="en-IN" dirty="0"/>
          </a:p>
        </p:txBody>
      </p:sp>
      <p:pic>
        <p:nvPicPr>
          <p:cNvPr id="11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65EACA85-0ECC-40B6-9CDE-9871EDE9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0C0D9-1AB0-4264-9769-6B29B1D81ED4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7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16" y="727438"/>
            <a:ext cx="8896130" cy="2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16" y="3109504"/>
            <a:ext cx="8723101" cy="312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69967" y="6335486"/>
            <a:ext cx="114226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59416" y="-1"/>
            <a:ext cx="11432584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Arrangement of magnet assemblies in cryomodule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F9E53C-1DD1-42C6-B162-C0CFF92688DF}"/>
              </a:ext>
            </a:extLst>
          </p:cNvPr>
          <p:cNvSpPr/>
          <p:nvPr/>
        </p:nvSpPr>
        <p:spPr>
          <a:xfrm>
            <a:off x="3173151" y="2990059"/>
            <a:ext cx="5654112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Magnet cavity string arrangement in SSR1 Cryomodule 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0E6D2AFD-E4AC-4C5F-A1D1-42FD15FEBD82}"/>
              </a:ext>
            </a:extLst>
          </p:cNvPr>
          <p:cNvSpPr/>
          <p:nvPr/>
        </p:nvSpPr>
        <p:spPr>
          <a:xfrm>
            <a:off x="3211844" y="5901789"/>
            <a:ext cx="5654112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Magnet cavity string arrangement in SSR2 Cryomodule 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91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Date Placeholder 7">
            <a:extLst>
              <a:ext uri="{FF2B5EF4-FFF2-40B4-BE49-F238E27FC236}">
                <a16:creationId xmlns:a16="http://schemas.microsoft.com/office/drawing/2014/main" xmlns="" id="{BCE09371-B612-4E0A-A96A-DC7D95BA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05B38526-9A52-497C-8FAD-931E88BD4760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7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759416" y="0"/>
            <a:ext cx="11092951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Electromagnetic Design</a:t>
            </a:r>
          </a:p>
        </p:txBody>
      </p:sp>
      <p:pic>
        <p:nvPicPr>
          <p:cNvPr id="20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12461" r="31158" b="1154"/>
          <a:stretch/>
        </p:blipFill>
        <p:spPr>
          <a:xfrm>
            <a:off x="2807593" y="1068946"/>
            <a:ext cx="5488465" cy="4859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" name="Straight Arrow Connector 2"/>
          <p:cNvCxnSpPr/>
          <p:nvPr/>
        </p:nvCxnSpPr>
        <p:spPr>
          <a:xfrm>
            <a:off x="6000207" y="3417195"/>
            <a:ext cx="3440007" cy="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412383" y="1946925"/>
            <a:ext cx="3489686" cy="1367238"/>
          </a:xfrm>
          <a:prstGeom prst="straightConnector1">
            <a:avLst/>
          </a:prstGeom>
          <a:ln w="28575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24726" y="2002665"/>
            <a:ext cx="3178620" cy="1"/>
          </a:xfrm>
          <a:prstGeom prst="straightConnector1">
            <a:avLst/>
          </a:prstGeom>
          <a:ln w="28575">
            <a:solidFill>
              <a:srgbClr val="5FBBD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59154" y="1734355"/>
            <a:ext cx="2146479" cy="369332"/>
          </a:xfrm>
          <a:prstGeom prst="rect">
            <a:avLst/>
          </a:prstGeom>
          <a:noFill/>
          <a:ln w="28575"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Active shielding coils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545391" y="3232528"/>
            <a:ext cx="2146479" cy="369332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Main Coil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9440214" y="4801604"/>
            <a:ext cx="2146479" cy="369332"/>
          </a:xfrm>
          <a:prstGeom prst="rect">
            <a:avLst/>
          </a:prstGeom>
          <a:noFill/>
          <a:ln w="285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Corrector Coils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412383" y="3825025"/>
            <a:ext cx="3601792" cy="1459606"/>
          </a:xfrm>
          <a:prstGeom prst="straightConnector1">
            <a:avLst/>
          </a:prstGeom>
          <a:ln w="28575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3764" y="3387074"/>
            <a:ext cx="2146479" cy="369332"/>
          </a:xfrm>
          <a:prstGeom prst="rect">
            <a:avLst/>
          </a:prstGeom>
          <a:noFill/>
          <a:ln w="285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 Corrector Coils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3979572" y="5814742"/>
            <a:ext cx="2146479" cy="369332"/>
          </a:xfrm>
          <a:prstGeom prst="rect">
            <a:avLst/>
          </a:prstGeom>
          <a:noFill/>
          <a:ln w="285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X Corrector Coils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847008" y="3945228"/>
            <a:ext cx="772733" cy="1820214"/>
          </a:xfrm>
          <a:prstGeom prst="straightConnector1">
            <a:avLst/>
          </a:prstGeom>
          <a:ln w="28575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520225" y="3880834"/>
            <a:ext cx="609112" cy="1884608"/>
          </a:xfrm>
          <a:prstGeom prst="straightConnector1">
            <a:avLst/>
          </a:prstGeom>
          <a:ln w="28575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7">
            <a:extLst>
              <a:ext uri="{FF2B5EF4-FFF2-40B4-BE49-F238E27FC236}">
                <a16:creationId xmlns:a16="http://schemas.microsoft.com/office/drawing/2014/main" xmlns="" id="{4FC956A2-A41E-482C-AD91-616B759C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CF21C260-B3C3-48AA-B545-151DB34AA631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2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/>
          <p:cNvSpPr txBox="1">
            <a:spLocks/>
          </p:cNvSpPr>
          <p:nvPr/>
        </p:nvSpPr>
        <p:spPr>
          <a:xfrm>
            <a:off x="269967" y="100097"/>
            <a:ext cx="11582400" cy="6417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8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69967" y="706029"/>
            <a:ext cx="11460480" cy="0"/>
          </a:xfrm>
          <a:prstGeom prst="line">
            <a:avLst/>
          </a:prstGeom>
          <a:ln w="38100">
            <a:solidFill>
              <a:srgbClr val="5FB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269967" y="6335486"/>
            <a:ext cx="11460480" cy="0"/>
          </a:xfrm>
          <a:prstGeom prst="line">
            <a:avLst/>
          </a:prstGeom>
          <a:ln w="76200">
            <a:solidFill>
              <a:srgbClr val="7DC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/>
          <p:cNvSpPr txBox="1">
            <a:spLocks/>
          </p:cNvSpPr>
          <p:nvPr/>
        </p:nvSpPr>
        <p:spPr>
          <a:xfrm>
            <a:off x="828392" y="0"/>
            <a:ext cx="11363608" cy="706029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N" dirty="0">
                <a:solidFill>
                  <a:schemeClr val="bg1"/>
                </a:solidFill>
              </a:rPr>
              <a:t>Magnetic Field Due to a Solenoid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" name="Picture 2" descr="http://jobsfor.in/wp-content/uploads/2015/07/Bhabha-Atomic-Research-Centre-Vacanc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4073" r="20460" b="3584"/>
          <a:stretch/>
        </p:blipFill>
        <p:spPr bwMode="auto">
          <a:xfrm>
            <a:off x="32555" y="0"/>
            <a:ext cx="726861" cy="6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xmlns="" id="{1AA40F29-3517-455B-AEDE-7AEBC93D2B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9966" y="822654"/>
                <a:ext cx="7429436" cy="5305363"/>
              </a:xfrm>
            </p:spPr>
            <p:txBody>
              <a:bodyPr>
                <a:noAutofit/>
              </a:bodyPr>
              <a:lstStyle/>
              <a:p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Peak magnetic Field is given by:-</a:t>
                </a:r>
              </a:p>
              <a:p>
                <a:pPr marL="0" indent="0">
                  <a:buNone/>
                </a:pP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8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IN" sz="18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IN" sz="1800" i="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800" b="0" i="1" dirty="0" smtClean="0">
                        <a:latin typeface="Cambria Math" panose="02040503050406030204" pitchFamily="18" charset="0"/>
                      </a:rPr>
                      <m:t>𝐽𝑎</m:t>
                    </m:r>
                    <m:r>
                      <a:rPr lang="en-IN" sz="1800" i="1" dirty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IN" sz="18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IN" sz="1800" i="1" dirty="0" smtClean="0">
                            <a:latin typeface="Cambria Math" panose="02040503050406030204" pitchFamily="18" charset="0"/>
                          </a:rPr>
                          <m:t>𝛼𝛽</m:t>
                        </m:r>
                      </m:e>
                    </m:d>
                  </m:oMath>
                </a14:m>
                <a:endParaRPr lang="en-IN" sz="1800" dirty="0">
                  <a:latin typeface="Helvetica" pitchFamily="34" charset="0"/>
                  <a:cs typeface="Helvetica" pitchFamily="34" charset="0"/>
                </a:endParaRPr>
              </a:p>
              <a:p>
                <a:pPr marL="0" indent="0">
                  <a:buNone/>
                </a:pP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   Where </a:t>
                </a:r>
              </a:p>
              <a:p>
                <a:pPr marL="0" indent="0">
                  <a:buNone/>
                </a:pP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IN" sz="1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IN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1800" i="1" dirty="0" smtClean="0">
                        <a:latin typeface="Cambria Math" panose="02040503050406030204" pitchFamily="18" charset="0"/>
                      </a:rPr>
                      <m:t>𝛼𝛽</m:t>
                    </m:r>
                  </m:oMath>
                </a14:m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)=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8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IN" sz="18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IN" sz="180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m:rPr>
                        <m:sty m:val="p"/>
                      </m:rPr>
                      <a:rPr lang="en-IN" sz="1800" dirty="0" smtClean="0">
                        <a:latin typeface="Cambria Math" panose="02040503050406030204" pitchFamily="18" charset="0"/>
                      </a:rPr>
                      <m:t>ln</m:t>
                    </m:r>
                    <m:d>
                      <m:dPr>
                        <m:begChr m:val="{"/>
                        <m:endChr m:val="}"/>
                        <m:ctrlPr>
                          <a:rPr lang="en-IN" sz="1800" i="1" dirty="0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N" sz="1800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IN" sz="180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IN" sz="1800" i="1" dirty="0" smtClean="0">
                                <a:latin typeface="Cambria Math" panose="02040503050406030204" pitchFamily="18" charset="0"/>
                              </a:rPr>
                              <m:t>+(</m:t>
                            </m:r>
                            <m:sSup>
                              <m:sSupPr>
                                <m:ctrlPr>
                                  <a:rPr lang="en-IN" sz="1800" b="0" i="1" dirty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IN" sz="1800" i="1" dirty="0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N" sz="1800" i="1" dirty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IN" sz="18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IN" sz="18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IN" sz="1800" i="1" dirty="0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N" sz="1800" i="1" dirty="0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IN" sz="18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IN" sz="18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IN" sz="1800" b="0" i="1" dirty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18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I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r>
                              <a:rPr lang="en-IN" sz="1800" b="0" i="1" dirty="0" smtClean="0">
                                <a:latin typeface="Cambria Math" panose="02040503050406030204" pitchFamily="18" charset="0"/>
                              </a:rPr>
                              <m:t>1+(</m:t>
                            </m:r>
                            <m:sSup>
                              <m:sSupPr>
                                <m:ctrlPr>
                                  <a:rPr lang="en-IN" sz="1800" b="0" i="1" dirty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IN" sz="1800" b="0" i="1" dirty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IN" sz="1800" i="1" dirty="0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N" sz="1800" i="1" dirty="0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IN" sz="18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IN" sz="18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IN" sz="1800" b="0" i="1" dirty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N" sz="18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I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d>
                    <m:r>
                      <a:rPr lang="en-IN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18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IN" sz="1800" b="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IN" sz="1800" b="0" i="1" dirty="0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IN" sz="18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IN" sz="180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sz="18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IN" sz="18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   ,          </a:t>
                </a:r>
                <a14:m>
                  <m:oMath xmlns:m="http://schemas.openxmlformats.org/officeDocument/2006/math">
                    <m:r>
                      <a:rPr lang="en-IN" sz="180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IN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IN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IN" sz="1800" dirty="0">
                  <a:latin typeface="Helvetica" pitchFamily="34" charset="0"/>
                  <a:cs typeface="Helvetica" pitchFamily="34" charset="0"/>
                </a:endParaRPr>
              </a:p>
              <a:p>
                <a:endParaRPr lang="en-IN" sz="1800" dirty="0">
                  <a:latin typeface="Helvetica" pitchFamily="34" charset="0"/>
                  <a:cs typeface="Helvetica" pitchFamily="34" charset="0"/>
                </a:endParaRPr>
              </a:p>
              <a:p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The magnetic field (B</a:t>
                </a:r>
                <a:r>
                  <a:rPr lang="en-IN" sz="1800" baseline="-25000" dirty="0">
                    <a:latin typeface="Helvetica" pitchFamily="34" charset="0"/>
                    <a:cs typeface="Helvetica" pitchFamily="34" charset="0"/>
                  </a:rPr>
                  <a:t>w</a:t>
                </a: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) responsible for determining critical current density is close to the winding  is proportional to B</a:t>
                </a:r>
                <a:r>
                  <a:rPr lang="en-IN" sz="1800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.</a:t>
                </a:r>
              </a:p>
              <a:p>
                <a:pPr marL="0" indent="0">
                  <a:buNone/>
                </a:pP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       B</a:t>
                </a:r>
                <a:r>
                  <a:rPr lang="en-IN" sz="1800" baseline="-25000" dirty="0">
                    <a:latin typeface="Helvetica" pitchFamily="34" charset="0"/>
                    <a:cs typeface="Helvetica" pitchFamily="34" charset="0"/>
                  </a:rPr>
                  <a:t>w</a:t>
                </a: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= c</a:t>
                </a:r>
                <a:r>
                  <a:rPr lang="en-IN" sz="1800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</a:t>
                </a:r>
                <a:r>
                  <a:rPr lang="en-IN" sz="1800" dirty="0" smtClean="0">
                    <a:latin typeface="Helvetica" pitchFamily="34" charset="0"/>
                    <a:cs typeface="Helvetica" pitchFamily="34" charset="0"/>
                  </a:rPr>
                  <a:t>B</a:t>
                </a:r>
                <a:r>
                  <a:rPr lang="en-IN" sz="1800" baseline="-25000" dirty="0" smtClean="0">
                    <a:latin typeface="Helvetica" pitchFamily="34" charset="0"/>
                    <a:cs typeface="Helvetica" pitchFamily="34" charset="0"/>
                  </a:rPr>
                  <a:t>0  </a:t>
                </a:r>
                <a:r>
                  <a:rPr lang="en-IN" sz="1800" dirty="0" smtClean="0">
                    <a:latin typeface="Helvetica" pitchFamily="34" charset="0"/>
                    <a:cs typeface="Helvetica" pitchFamily="34" charset="0"/>
                  </a:rPr>
                  <a:t>, </a:t>
                </a:r>
                <a:r>
                  <a:rPr lang="en-IN" sz="1800" dirty="0" smtClean="0">
                    <a:latin typeface="Helvetica" pitchFamily="34" charset="0"/>
                    <a:cs typeface="Helvetica" pitchFamily="34" charset="0"/>
                  </a:rPr>
                  <a:t>where </a:t>
                </a: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c</a:t>
                </a:r>
                <a:r>
                  <a:rPr lang="en-IN" sz="1800" baseline="-25000" dirty="0">
                    <a:latin typeface="Helvetica" pitchFamily="34" charset="0"/>
                    <a:cs typeface="Helvetica" pitchFamily="34" charset="0"/>
                  </a:rPr>
                  <a:t>0</a:t>
                </a: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is a function of shape factor </a:t>
                </a:r>
                <a14:m>
                  <m:oMath xmlns:m="http://schemas.openxmlformats.org/officeDocument/2006/math">
                    <m:r>
                      <a:rPr lang="en-IN" sz="18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IN" sz="18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.</a:t>
                </a:r>
              </a:p>
              <a:p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The magnetic field on axis of the solenoid is given by:-</a:t>
                </a:r>
              </a:p>
              <a:p>
                <a:pPr marL="0" indent="0">
                  <a:buNone/>
                </a:pP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IN" sz="1800" b="0" i="1" dirty="0" smtClean="0">
                            <a:latin typeface="Cambria Math" panose="02040503050406030204" pitchFamily="18" charset="0"/>
                          </a:rPr>
                          <m:t>            </m:t>
                        </m:r>
                        <m:r>
                          <a:rPr lang="en-IN" sz="18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1800" b="0" i="0" dirty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IN" sz="1800" i="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18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IN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sz="1800" b="0" i="1" dirty="0" smtClean="0">
                        <a:latin typeface="Cambria Math" panose="02040503050406030204" pitchFamily="18" charset="0"/>
                      </a:rPr>
                      <m:t>𝐽𝑎</m:t>
                    </m:r>
                    <m:r>
                      <a:rPr lang="en-IN" sz="1800" b="0" i="1" dirty="0" smtClean="0">
                        <a:latin typeface="Cambria Math" panose="02040503050406030204" pitchFamily="18" charset="0"/>
                      </a:rPr>
                      <m:t> { </m:t>
                    </m:r>
                    <m:r>
                      <a:rPr lang="en-IN" sz="1800" i="1" dirty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IN" sz="18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IN" sz="18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IN" sz="1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180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IN" sz="1800" b="0" i="1" baseline="-2500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en-IN" sz="1800" i="1" dirty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IN" sz="18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IN" sz="18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IN" sz="1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180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IN" sz="1800" b="0" i="1" baseline="-2500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} </a:t>
                </a:r>
              </a:p>
              <a:p>
                <a:pPr marL="0" indent="0">
                  <a:buNone/>
                </a:pPr>
                <a:r>
                  <a:rPr lang="en-IN" sz="1800" dirty="0">
                    <a:latin typeface="Helvetica" pitchFamily="34" charset="0"/>
                    <a:cs typeface="Helvetica" pitchFamily="34" charset="0"/>
                  </a:rPr>
                  <a:t>      where</a:t>
                </a:r>
              </a:p>
              <a:p>
                <a:pPr marL="0" indent="0">
                  <a:buNone/>
                </a:pPr>
                <a:r>
                  <a:rPr lang="en-IN" sz="1800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sz="1800" b="0" i="0" dirty="0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IN" sz="180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IN" sz="1800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IN" sz="1800" dirty="0">
                    <a:latin typeface="Arial" pitchFamily="34" charset="0"/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 – 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)</m:t>
                        </m:r>
                      </m:num>
                      <m:den>
                        <m:r>
                          <a:rPr lang="en-IN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IN" sz="1800" dirty="0">
                    <a:latin typeface="Arial" pitchFamily="34" charset="0"/>
                    <a:cs typeface="Arial" pitchFamily="34" charset="0"/>
                  </a:rPr>
                  <a:t>      and  </a:t>
                </a:r>
                <a14:m>
                  <m:oMath xmlns:m="http://schemas.openxmlformats.org/officeDocument/2006/math">
                    <m:r>
                      <a:rPr lang="en-IN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180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IN" sz="1800" b="0" i="1" baseline="-25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IN" sz="1800" dirty="0">
                    <a:latin typeface="Arial" pitchFamily="34" charset="0"/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 + 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IN" sz="1800" dirty="0" smtClean="0">
                            <a:latin typeface="Arial" pitchFamily="34" charset="0"/>
                            <a:cs typeface="Arial" pitchFamily="34" charset="0"/>
                          </a:rPr>
                          <m:t>)</m:t>
                        </m:r>
                      </m:num>
                      <m:den>
                        <m:r>
                          <a:rPr lang="en-IN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IN" sz="1800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A40F29-3517-455B-AEDE-7AEBC93D2B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66" y="822654"/>
                <a:ext cx="7429436" cy="5305363"/>
              </a:xfrm>
              <a:blipFill rotWithShape="1">
                <a:blip r:embed="rId3"/>
                <a:stretch>
                  <a:fillRect l="-492" t="-10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9" t="27500" r="9782" b="14865"/>
          <a:stretch/>
        </p:blipFill>
        <p:spPr bwMode="auto">
          <a:xfrm>
            <a:off x="7432895" y="910225"/>
            <a:ext cx="4366622" cy="504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7">
            <a:extLst>
              <a:ext uri="{FF2B5EF4-FFF2-40B4-BE49-F238E27FC236}">
                <a16:creationId xmlns:a16="http://schemas.microsoft.com/office/drawing/2014/main" xmlns="" id="{36EBCED0-FADE-4C81-8228-C92777F6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FFB673E0-9E11-469C-BD22-3B5E3BE0DE3E}" type="datetime1">
              <a:rPr lang="en-US" smtClean="0"/>
              <a:t>1/15/2025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17223</TotalTime>
  <Words>3159</Words>
  <Application>Microsoft Office PowerPoint</Application>
  <PresentationFormat>Custom</PresentationFormat>
  <Paragraphs>726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Magnet Contribution- PIP-II LINAC Technology map</vt:lpstr>
      <vt:lpstr>Pre-series magnet development</vt:lpstr>
      <vt:lpstr>Pre-series magnet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kind attention</vt:lpstr>
      <vt:lpstr>Back up slides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Kumud Singh x 31057V</dc:creator>
  <cp:lastModifiedBy>Kumud Singh</cp:lastModifiedBy>
  <cp:revision>435</cp:revision>
  <cp:lastPrinted>2019-04-01T12:09:28Z</cp:lastPrinted>
  <dcterms:created xsi:type="dcterms:W3CDTF">2016-01-30T18:37:57Z</dcterms:created>
  <dcterms:modified xsi:type="dcterms:W3CDTF">2025-01-15T12:18:58Z</dcterms:modified>
</cp:coreProperties>
</file>