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3" r:id="rId5"/>
    <p:sldId id="716" r:id="rId6"/>
    <p:sldId id="713" r:id="rId7"/>
    <p:sldId id="714" r:id="rId8"/>
    <p:sldId id="715" r:id="rId9"/>
    <p:sldId id="711" r:id="rId10"/>
    <p:sldId id="708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00"/>
    <a:srgbClr val="FFCC66"/>
    <a:srgbClr val="D3E7F1"/>
    <a:srgbClr val="007400"/>
    <a:srgbClr val="009900"/>
    <a:srgbClr val="5F5F5F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CC3E4-CE69-4A1F-267F-8A884C68373C}" v="66" dt="2024-12-16T14:22:25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48" y="52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handoutMaster" Target="handoutMasters/handout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notesMaster" Target="notesMasters/notesMaster1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20" Type="http://schemas.microsoft.com/office/2015/10/relationships/revisionInfo" Target="revisionInfo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19" Type="http://schemas.microsoft.com/office/2016/11/relationships/changesInfo" Target="changesInfos/changesInfo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commentAuthors" Target="commentAuthor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D58B3311-3729-1E4B-8E77-165917EE0161}"/>
    <pc:docChg chg="modSld">
      <pc:chgData name="Kurian, Febin" userId="b8909568-2362-46fd-acec-3c1d43419ac8" providerId="ADAL" clId="{D58B3311-3729-1E4B-8E77-165917EE0161}" dt="2024-12-16T14:40:40.384" v="3" actId="20577"/>
      <pc:docMkLst>
        <pc:docMk/>
      </pc:docMkLst>
      <pc:sldChg chg="modSp">
        <pc:chgData name="Kurian, Febin" userId="b8909568-2362-46fd-acec-3c1d43419ac8" providerId="ADAL" clId="{D58B3311-3729-1E4B-8E77-165917EE0161}" dt="2024-12-16T14:40:40.384" v="3" actId="20577"/>
        <pc:sldMkLst>
          <pc:docMk/>
          <pc:sldMk cId="0" sldId="263"/>
        </pc:sldMkLst>
        <pc:spChg chg="mod">
          <ac:chgData name="Kurian, Febin" userId="b8909568-2362-46fd-acec-3c1d43419ac8" providerId="ADAL" clId="{D58B3311-3729-1E4B-8E77-165917EE0161}" dt="2024-12-16T14:40:40.384" v="3" actId="20577"/>
          <ac:spMkLst>
            <pc:docMk/>
            <pc:sldMk cId="0" sldId="263"/>
            <ac:spMk id="3" creationId="{00000000-0000-0000-0000-000000000000}"/>
          </ac:spMkLst>
        </pc:spChg>
      </pc:sldChg>
    </pc:docChg>
  </pc:docChgLst>
  <pc:docChgLst>
    <pc:chgData name="Kurian, Febin" userId="S::fkurian@bnl.gov::b8909568-2362-46fd-acec-3c1d43419ac8" providerId="AD" clId="Web-{6CACC3E4-CE69-4A1F-267F-8A884C68373C}"/>
    <pc:docChg chg="modSld">
      <pc:chgData name="Kurian, Febin" userId="S::fkurian@bnl.gov::b8909568-2362-46fd-acec-3c1d43419ac8" providerId="AD" clId="Web-{6CACC3E4-CE69-4A1F-267F-8A884C68373C}" dt="2024-12-16T14:22:23.133" v="63" actId="20577"/>
      <pc:docMkLst>
        <pc:docMk/>
      </pc:docMkLst>
      <pc:sldChg chg="modSp">
        <pc:chgData name="Kurian, Febin" userId="S::fkurian@bnl.gov::b8909568-2362-46fd-acec-3c1d43419ac8" providerId="AD" clId="Web-{6CACC3E4-CE69-4A1F-267F-8A884C68373C}" dt="2024-12-16T14:21:45.789" v="50" actId="20577"/>
        <pc:sldMkLst>
          <pc:docMk/>
          <pc:sldMk cId="4227688576" sldId="708"/>
        </pc:sldMkLst>
        <pc:spChg chg="mod">
          <ac:chgData name="Kurian, Febin" userId="S::fkurian@bnl.gov::b8909568-2362-46fd-acec-3c1d43419ac8" providerId="AD" clId="Web-{6CACC3E4-CE69-4A1F-267F-8A884C68373C}" dt="2024-12-16T14:21:45.789" v="50" actId="20577"/>
          <ac:spMkLst>
            <pc:docMk/>
            <pc:sldMk cId="4227688576" sldId="708"/>
            <ac:spMk id="3" creationId="{2E6AB8A8-C13E-10E8-4311-D8921CBC70D8}"/>
          </ac:spMkLst>
        </pc:spChg>
      </pc:sldChg>
      <pc:sldChg chg="modSp">
        <pc:chgData name="Kurian, Febin" userId="S::fkurian@bnl.gov::b8909568-2362-46fd-acec-3c1d43419ac8" providerId="AD" clId="Web-{6CACC3E4-CE69-4A1F-267F-8A884C68373C}" dt="2024-12-16T14:21:28.429" v="44" actId="20577"/>
        <pc:sldMkLst>
          <pc:docMk/>
          <pc:sldMk cId="4267641917" sldId="711"/>
        </pc:sldMkLst>
        <pc:spChg chg="mod">
          <ac:chgData name="Kurian, Febin" userId="S::fkurian@bnl.gov::b8909568-2362-46fd-acec-3c1d43419ac8" providerId="AD" clId="Web-{6CACC3E4-CE69-4A1F-267F-8A884C68373C}" dt="2024-12-16T14:21:28.429" v="44" actId="20577"/>
          <ac:spMkLst>
            <pc:docMk/>
            <pc:sldMk cId="4267641917" sldId="711"/>
            <ac:spMk id="3" creationId="{A18CA867-8E3F-7123-DF06-737D8E9BE1E4}"/>
          </ac:spMkLst>
        </pc:spChg>
      </pc:sldChg>
      <pc:sldChg chg="modSp">
        <pc:chgData name="Kurian, Febin" userId="S::fkurian@bnl.gov::b8909568-2362-46fd-acec-3c1d43419ac8" providerId="AD" clId="Web-{6CACC3E4-CE69-4A1F-267F-8A884C68373C}" dt="2024-12-16T14:21:12.257" v="42" actId="20577"/>
        <pc:sldMkLst>
          <pc:docMk/>
          <pc:sldMk cId="1451520586" sldId="713"/>
        </pc:sldMkLst>
        <pc:spChg chg="mod">
          <ac:chgData name="Kurian, Febin" userId="S::fkurian@bnl.gov::b8909568-2362-46fd-acec-3c1d43419ac8" providerId="AD" clId="Web-{6CACC3E4-CE69-4A1F-267F-8A884C68373C}" dt="2024-12-16T14:21:12.257" v="42" actId="20577"/>
          <ac:spMkLst>
            <pc:docMk/>
            <pc:sldMk cId="1451520586" sldId="713"/>
            <ac:spMk id="3" creationId="{0F148531-CF74-06C3-190F-21E545B88EC2}"/>
          </ac:spMkLst>
        </pc:spChg>
      </pc:sldChg>
      <pc:sldChg chg="modSp">
        <pc:chgData name="Kurian, Febin" userId="S::fkurian@bnl.gov::b8909568-2362-46fd-acec-3c1d43419ac8" providerId="AD" clId="Web-{6CACC3E4-CE69-4A1F-267F-8A884C68373C}" dt="2024-12-16T14:22:23.133" v="63" actId="20577"/>
        <pc:sldMkLst>
          <pc:docMk/>
          <pc:sldMk cId="1911820580" sldId="716"/>
        </pc:sldMkLst>
        <pc:spChg chg="mod">
          <ac:chgData name="Kurian, Febin" userId="S::fkurian@bnl.gov::b8909568-2362-46fd-acec-3c1d43419ac8" providerId="AD" clId="Web-{6CACC3E4-CE69-4A1F-267F-8A884C68373C}" dt="2024-12-16T14:22:23.133" v="63" actId="20577"/>
          <ac:spMkLst>
            <pc:docMk/>
            <pc:sldMk cId="1911820580" sldId="716"/>
            <ac:spMk id="3" creationId="{194ED026-6229-B925-F56A-E0682219F84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Microsoft_Excel_Worksheet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Microsoft_Excel_Worksheet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MQXFA 12b Vertical Test</a:t>
            </a:r>
          </a:p>
          <a:p>
            <a:pPr>
              <a:defRPr/>
            </a:pPr>
            <a:r>
              <a:rPr lang="en-US" sz="1200"/>
              <a:t>All tests at</a:t>
            </a:r>
            <a:r>
              <a:rPr lang="en-US" sz="1200" baseline="0"/>
              <a:t> 1.9 K, 20A/s unless specified otherwise </a:t>
            </a:r>
            <a:endParaRPr lang="en-US" sz="1200"/>
          </a:p>
        </c:rich>
      </c:tx>
      <c:layout>
        <c:manualLayout>
          <c:xMode val="edge"/>
          <c:yMode val="edge"/>
          <c:x val="0.61881065304633343"/>
          <c:y val="2.7044298034174293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4"/>
          <c:order val="0"/>
          <c:tx>
            <c:strRef>
              <c:f>'12b_QuenchList_BNL'!$K$1</c:f>
              <c:strCache>
                <c:ptCount val="1"/>
                <c:pt idx="0">
                  <c:v>Trip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plus"/>
            <c:size val="10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tx>
                <c:rich>
                  <a:bodyPr rot="-540000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8829AFF-A1C8-EC46-A84C-DDC6DAEBBE2C}" type="CELLRANGE">
                      <a:rPr lang="en-US"/>
                      <a:pPr>
                        <a:defRPr sz="1100">
                          <a:solidFill>
                            <a:sysClr val="windowText" lastClr="000000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solidFill>
                  <a:srgbClr val="E97132">
                    <a:lumMod val="20000"/>
                    <a:lumOff val="80000"/>
                  </a:srgbClr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-540000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1D01-4FC0-AC85-D821F176BF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D01-4FC0-AC85-D821F176BF3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D01-4FC0-AC85-D821F176BF3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D01-4FC0-AC85-D821F176BF3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D01-4FC0-AC85-D821F176BF3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D01-4FC0-AC85-D821F176BF3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D01-4FC0-AC85-D821F176BF3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1D01-4FC0-AC85-D821F176BF3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1D01-4FC0-AC85-D821F176BF3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1D01-4FC0-AC85-D821F176BF3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D01-4FC0-AC85-D821F176BF3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1D01-4FC0-AC85-D821F176BF3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1D01-4FC0-AC85-D821F176BF3C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1D01-4FC0-AC85-D821F176BF3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1D01-4FC0-AC85-D821F176BF3C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1D01-4FC0-AC85-D821F176BF3C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1D01-4FC0-AC85-D821F176BF3C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1D01-4FC0-AC85-D821F176BF3C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1D01-4FC0-AC85-D821F176BF3C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1D01-4FC0-AC85-D821F176BF3C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1D01-4FC0-AC85-D821F176BF3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1D01-4FC0-AC85-D821F176BF3C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1D01-4FC0-AC85-D821F176BF3C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1D01-4FC0-AC85-D821F176BF3C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1D01-4FC0-AC85-D821F176BF3C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1D01-4FC0-AC85-D821F176BF3C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1D01-4FC0-AC85-D821F176BF3C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1D01-4FC0-AC85-D821F176BF3C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1D01-4FC0-AC85-D821F176BF3C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1D01-4FC0-AC85-D821F176BF3C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1D01-4FC0-AC85-D821F176BF3C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1D01-4FC0-AC85-D821F176BF3C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1D01-4FC0-AC85-D821F176BF3C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1D01-4FC0-AC85-D821F176BF3C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'12b_QuenchList_BNL'!$B$15:$B$54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</c:numCache>
            </c:numRef>
          </c:xVal>
          <c:yVal>
            <c:numRef>
              <c:f>'12b_QuenchList_BNL'!$K$15:$K$54</c:f>
              <c:numCache>
                <c:formatCode>General</c:formatCode>
                <c:ptCount val="34"/>
                <c:pt idx="0">
                  <c:v>14.731999999999999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'12b_QuenchList_BNL'!$K$15</c15:f>
                <c15:dlblRangeCache>
                  <c:ptCount val="1"/>
                  <c:pt idx="0">
                    <c:v>14.732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2-1D01-4FC0-AC85-D821F176BF3C}"/>
            </c:ext>
          </c:extLst>
        </c:ser>
        <c:ser>
          <c:idx val="0"/>
          <c:order val="1"/>
          <c:tx>
            <c:strRef>
              <c:f>'12b_QuenchList_BNL'!$G$1</c:f>
              <c:strCache>
                <c:ptCount val="1"/>
                <c:pt idx="0">
                  <c:v>Quench(Q1)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0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9"/>
            <c:marker>
              <c:symbol val="x"/>
              <c:size val="10"/>
              <c:spPr>
                <a:solidFill>
                  <a:schemeClr val="accent4"/>
                </a:solidFill>
                <a:ln w="9525">
                  <a:solidFill>
                    <a:srgbClr val="0093BE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43-1D01-4FC0-AC85-D821F176BF3C}"/>
              </c:ext>
            </c:extLst>
          </c:dPt>
          <c:dLbls>
            <c:spPr>
              <a:solidFill>
                <a:srgbClr val="0E2841">
                  <a:lumMod val="10000"/>
                  <a:lumOff val="9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9050" rIns="182880" bIns="91440" anchor="b" anchorCtr="0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'12b_QuenchList_BNL'!$B$15:$B$54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</c:numCache>
            </c:numRef>
          </c:xVal>
          <c:yVal>
            <c:numRef>
              <c:f>'12b_QuenchList_BNL'!$G$15:$G$54</c:f>
              <c:numCache>
                <c:formatCode>General</c:formatCode>
                <c:ptCount val="34"/>
                <c:pt idx="9">
                  <c:v>16.419</c:v>
                </c:pt>
                <c:pt idx="10">
                  <c:v>16.273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1D01-4FC0-AC85-D821F176B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scatterChart>
        <c:scatterStyle val="smoothMarker"/>
        <c:varyColors val="0"/>
        <c:ser>
          <c:idx val="7"/>
          <c:order val="2"/>
          <c:tx>
            <c:strRef>
              <c:f>'12b_QuenchList_BNL'!$H$1</c:f>
              <c:strCache>
                <c:ptCount val="1"/>
                <c:pt idx="0">
                  <c:v>Quench(Q2)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A90C0"/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Pt>
            <c:idx val="3"/>
            <c:marker>
              <c:symbol val="circle"/>
              <c:size val="10"/>
              <c:spPr>
                <a:solidFill>
                  <a:srgbClr val="FA90C0"/>
                </a:solidFill>
                <a:ln w="9525">
                  <a:solidFill>
                    <a:schemeClr val="accent2">
                      <a:lumMod val="6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4-1D01-4FC0-AC85-D821F176BF3C}"/>
              </c:ext>
            </c:extLst>
          </c:dPt>
          <c:dLbls>
            <c:dLbl>
              <c:idx val="3"/>
              <c:spPr>
                <a:solidFill>
                  <a:srgbClr val="A02B93">
                    <a:lumMod val="20000"/>
                    <a:lumOff val="80000"/>
                  </a:srgbClr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-5400000" spcFirstLastPara="1" vertOverflow="clip" horzOverflow="clip" vert="horz" wrap="square" lIns="45720" tIns="18288" rIns="182880" bIns="18288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24-1D01-4FC0-AC85-D821F176BF3C}"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45720" tIns="19050" rIns="18288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'12b_QuenchList_BNL'!$B$15:$B$33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</c:numCache>
            </c:numRef>
          </c:xVal>
          <c:yVal>
            <c:numRef>
              <c:f>'12b_QuenchList_BNL'!$H$15:$H$33</c:f>
              <c:numCache>
                <c:formatCode>General</c:formatCode>
                <c:ptCount val="19"/>
                <c:pt idx="3">
                  <c:v>15.88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5-1D01-4FC0-AC85-D821F176BF3C}"/>
            </c:ext>
          </c:extLst>
        </c:ser>
        <c:ser>
          <c:idx val="1"/>
          <c:order val="3"/>
          <c:tx>
            <c:strRef>
              <c:f>'12b_QuenchList_BNL'!$I$1</c:f>
              <c:strCache>
                <c:ptCount val="1"/>
                <c:pt idx="0">
                  <c:v>Quench(Q3)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1"/>
              <c:tx>
                <c:rich>
                  <a:bodyPr rot="-5400000" spcFirstLastPara="1" vertOverflow="ellipsis" wrap="square" lIns="38100" tIns="19050" rIns="182880" bIns="19050" anchor="b" anchorCtr="0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A10DD34-F160-40C8-9538-B0CC1F6D9B52}" type="CELLREF">
                      <a:rPr lang="en-US" sz="1100" b="1">
                        <a:solidFill>
                          <a:sysClr val="windowText" lastClr="000000"/>
                        </a:solidFill>
                      </a:rPr>
                      <a:pPr>
                        <a:defRPr sz="1100" b="1">
                          <a:solidFill>
                            <a:sysClr val="windowText" lastClr="000000"/>
                          </a:solidFill>
                        </a:defRPr>
                      </a:pPr>
                      <a:t>[CELLREF]</a:t>
                    </a:fld>
                    <a:endParaRPr lang="en-US"/>
                  </a:p>
                </c:rich>
              </c:tx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182880" bIns="19050" anchor="b" anchorCtr="0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{1A10DD34-F160-40C8-9538-B0CC1F6D9B52}</c15:txfldGUID>
                      <c15:f>'12b_QuenchList_BNL'!$U$44</c15:f>
                      <c15:dlblFieldTableCache>
                        <c:ptCount val="1"/>
                        <c:pt idx="0">
                          <c:v>at 4.5 K, 30 min hold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6-1D01-4FC0-AC85-D821F176BF3C}"/>
                </c:ext>
              </c:extLst>
            </c:dLbl>
            <c:spPr>
              <a:solidFill>
                <a:srgbClr val="4EA72E">
                  <a:lumMod val="20000"/>
                  <a:lumOff val="8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8100" tIns="19050" rIns="182880" bIns="19050" anchor="b" anchorCtr="0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'12b_QuenchList_BNL'!$B$15:$B$58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</c:numCache>
            </c:numRef>
          </c:xVal>
          <c:yVal>
            <c:numRef>
              <c:f>'12b_QuenchList_BNL'!$I$15:$I$63</c:f>
              <c:numCache>
                <c:formatCode>General</c:formatCode>
                <c:ptCount val="43"/>
                <c:pt idx="1">
                  <c:v>15.282999999999999</c:v>
                </c:pt>
                <c:pt idx="2">
                  <c:v>15.782999999999999</c:v>
                </c:pt>
                <c:pt idx="4">
                  <c:v>15.964</c:v>
                </c:pt>
                <c:pt idx="5">
                  <c:v>16.097000000000001</c:v>
                </c:pt>
                <c:pt idx="6">
                  <c:v>16.334</c:v>
                </c:pt>
                <c:pt idx="7">
                  <c:v>16.341000000000001</c:v>
                </c:pt>
                <c:pt idx="8">
                  <c:v>16.157</c:v>
                </c:pt>
                <c:pt idx="11">
                  <c:v>16.332000000000001</c:v>
                </c:pt>
                <c:pt idx="12">
                  <c:v>16.419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7-1D01-4FC0-AC85-D821F176BF3C}"/>
            </c:ext>
          </c:extLst>
        </c:ser>
        <c:ser>
          <c:idx val="5"/>
          <c:order val="4"/>
          <c:tx>
            <c:strRef>
              <c:f>'12b_QuenchList_BNL'!$J$1</c:f>
              <c:strCache>
                <c:ptCount val="1"/>
                <c:pt idx="0">
                  <c:v>Quench(Q4)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xVal>
            <c:numRef>
              <c:f>'12b_QuenchList_BNL'!$B$15:$B$58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</c:numCache>
            </c:numRef>
          </c:xVal>
          <c:yVal>
            <c:numRef>
              <c:f>'12b_QuenchList_BNL'!$J$15:$J$58</c:f>
              <c:numCache>
                <c:formatCode>General</c:formatCode>
                <c:ptCount val="38"/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8-1D01-4FC0-AC85-D821F176BF3C}"/>
            </c:ext>
          </c:extLst>
        </c:ser>
        <c:ser>
          <c:idx val="3"/>
          <c:order val="5"/>
          <c:tx>
            <c:strRef>
              <c:f>'12b_QuenchList_BNL'!$P$1</c:f>
              <c:strCache>
                <c:ptCount val="1"/>
                <c:pt idx="0">
                  <c:v>Inominal(kA)</c:v>
                </c:pt>
              </c:strCache>
            </c:strRef>
          </c:tx>
          <c:spPr>
            <a:ln w="158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'12b_QuenchList_BNL'!$B$15:$B$49</c:f>
              <c:numCache>
                <c:formatCode>General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xVal>
          <c:yVal>
            <c:numRef>
              <c:f>'12b_QuenchList_BNL'!$P$15:$P$49</c:f>
              <c:numCache>
                <c:formatCode>General</c:formatCode>
                <c:ptCount val="29"/>
                <c:pt idx="0">
                  <c:v>16.23</c:v>
                </c:pt>
                <c:pt idx="1">
                  <c:v>16.23</c:v>
                </c:pt>
                <c:pt idx="2">
                  <c:v>16.23</c:v>
                </c:pt>
                <c:pt idx="3">
                  <c:v>16.23</c:v>
                </c:pt>
                <c:pt idx="4">
                  <c:v>16.23</c:v>
                </c:pt>
                <c:pt idx="5">
                  <c:v>16.23</c:v>
                </c:pt>
                <c:pt idx="6">
                  <c:v>16.23</c:v>
                </c:pt>
                <c:pt idx="7">
                  <c:v>16.23</c:v>
                </c:pt>
                <c:pt idx="8">
                  <c:v>16.23</c:v>
                </c:pt>
                <c:pt idx="9">
                  <c:v>16.23</c:v>
                </c:pt>
                <c:pt idx="10">
                  <c:v>16.23</c:v>
                </c:pt>
                <c:pt idx="11">
                  <c:v>16.23</c:v>
                </c:pt>
                <c:pt idx="12">
                  <c:v>16.23</c:v>
                </c:pt>
                <c:pt idx="13">
                  <c:v>16.23</c:v>
                </c:pt>
                <c:pt idx="14">
                  <c:v>16.23</c:v>
                </c:pt>
                <c:pt idx="15">
                  <c:v>16.23</c:v>
                </c:pt>
                <c:pt idx="16">
                  <c:v>16.23</c:v>
                </c:pt>
                <c:pt idx="17">
                  <c:v>16.23</c:v>
                </c:pt>
                <c:pt idx="18">
                  <c:v>16.23</c:v>
                </c:pt>
                <c:pt idx="19">
                  <c:v>16.23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  <c:pt idx="23">
                  <c:v>16.23</c:v>
                </c:pt>
                <c:pt idx="24">
                  <c:v>16.23</c:v>
                </c:pt>
                <c:pt idx="25">
                  <c:v>16.23</c:v>
                </c:pt>
                <c:pt idx="26">
                  <c:v>16.23</c:v>
                </c:pt>
                <c:pt idx="27">
                  <c:v>16.23</c:v>
                </c:pt>
                <c:pt idx="28">
                  <c:v>16.23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9-1D01-4FC0-AC85-D821F176BF3C}"/>
            </c:ext>
          </c:extLst>
        </c:ser>
        <c:ser>
          <c:idx val="2"/>
          <c:order val="6"/>
          <c:tx>
            <c:strRef>
              <c:f>'12b_QuenchList_BNL'!$Q$1</c:f>
              <c:strCache>
                <c:ptCount val="1"/>
                <c:pt idx="0">
                  <c:v>I_Acceptance (kA)</c:v>
                </c:pt>
              </c:strCache>
            </c:strRef>
          </c:tx>
          <c:spPr>
            <a:ln w="158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'12b_QuenchList_BNL'!$B$15:$B$49</c:f>
              <c:numCache>
                <c:formatCode>General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xVal>
          <c:yVal>
            <c:numRef>
              <c:f>'12b_QuenchList_BNL'!$Q$15:$Q$49</c:f>
              <c:numCache>
                <c:formatCode>General</c:formatCode>
                <c:ptCount val="29"/>
                <c:pt idx="0">
                  <c:v>16.53</c:v>
                </c:pt>
                <c:pt idx="1">
                  <c:v>16.53</c:v>
                </c:pt>
                <c:pt idx="2">
                  <c:v>16.53</c:v>
                </c:pt>
                <c:pt idx="3">
                  <c:v>16.53</c:v>
                </c:pt>
                <c:pt idx="4">
                  <c:v>16.53</c:v>
                </c:pt>
                <c:pt idx="5">
                  <c:v>16.53</c:v>
                </c:pt>
                <c:pt idx="6">
                  <c:v>16.53</c:v>
                </c:pt>
                <c:pt idx="7">
                  <c:v>16.53</c:v>
                </c:pt>
                <c:pt idx="8">
                  <c:v>16.53</c:v>
                </c:pt>
                <c:pt idx="9">
                  <c:v>16.53</c:v>
                </c:pt>
                <c:pt idx="10">
                  <c:v>16.53</c:v>
                </c:pt>
                <c:pt idx="11">
                  <c:v>16.53</c:v>
                </c:pt>
                <c:pt idx="12">
                  <c:v>16.53</c:v>
                </c:pt>
                <c:pt idx="13">
                  <c:v>16.53</c:v>
                </c:pt>
                <c:pt idx="14">
                  <c:v>16.53</c:v>
                </c:pt>
                <c:pt idx="15">
                  <c:v>16.53</c:v>
                </c:pt>
                <c:pt idx="16">
                  <c:v>16.53</c:v>
                </c:pt>
                <c:pt idx="17">
                  <c:v>16.53</c:v>
                </c:pt>
                <c:pt idx="18">
                  <c:v>16.53</c:v>
                </c:pt>
                <c:pt idx="19">
                  <c:v>16.53</c:v>
                </c:pt>
                <c:pt idx="20">
                  <c:v>16.53</c:v>
                </c:pt>
                <c:pt idx="21">
                  <c:v>16.53</c:v>
                </c:pt>
                <c:pt idx="22">
                  <c:v>16.53</c:v>
                </c:pt>
                <c:pt idx="23">
                  <c:v>16.53</c:v>
                </c:pt>
                <c:pt idx="24">
                  <c:v>16.53</c:v>
                </c:pt>
                <c:pt idx="25">
                  <c:v>16.53</c:v>
                </c:pt>
                <c:pt idx="26">
                  <c:v>16.53</c:v>
                </c:pt>
                <c:pt idx="27">
                  <c:v>16.53</c:v>
                </c:pt>
                <c:pt idx="28">
                  <c:v>16.53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A-1D01-4FC0-AC85-D821F176BF3C}"/>
            </c:ext>
          </c:extLst>
        </c:ser>
        <c:ser>
          <c:idx val="6"/>
          <c:order val="7"/>
          <c:tx>
            <c:strRef>
              <c:f>'12b_QuenchList_BNL'!$L$1</c:f>
              <c:strCache>
                <c:ptCount val="1"/>
                <c:pt idx="0">
                  <c:v>No Quench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12"/>
            <c:spPr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1D01-4FC0-AC85-D821F176BF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1D01-4FC0-AC85-D821F176BF3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1D01-4FC0-AC85-D821F176BF3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1D01-4FC0-AC85-D821F176BF3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1D01-4FC0-AC85-D821F176BF3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1D01-4FC0-AC85-D821F176BF3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1D01-4FC0-AC85-D821F176BF3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1D01-4FC0-AC85-D821F176BF3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1D01-4FC0-AC85-D821F176BF3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1D01-4FC0-AC85-D821F176BF3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1D01-4FC0-AC85-D821F176BF3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1D01-4FC0-AC85-D821F176BF3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1D01-4FC0-AC85-D821F176BF3C}"/>
                </c:ext>
              </c:extLst>
            </c:dLbl>
            <c:dLbl>
              <c:idx val="13"/>
              <c:tx>
                <c:rich>
                  <a:bodyPr rot="-5400000" spcFirstLastPara="1" vertOverflow="clip" horzOverflow="clip" vert="horz" wrap="square" lIns="36576" tIns="18288" rIns="91440" bIns="18288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17EB367-86E5-E14F-975A-37432F97DB1C}" type="CELLRANGE">
                      <a:rPr lang="en-US"/>
                      <a:pPr>
                        <a:defRPr sz="1100">
                          <a:solidFill>
                            <a:sysClr val="windowText" lastClr="000000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solidFill>
                  <a:srgbClr val="EAEAEA"/>
                </a:solidFill>
                <a:ln>
                  <a:solidFill>
                    <a:srgbClr val="156082"/>
                  </a:solidFill>
                </a:ln>
                <a:effectLst/>
              </c:spPr>
              <c:txPr>
                <a:bodyPr rot="-5400000" spcFirstLastPara="1" vertOverflow="clip" horzOverflow="clip" vert="horz" wrap="square" lIns="36576" tIns="18288" rIns="91440" bIns="18288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1D01-4FC0-AC85-D821F176BF3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1D01-4FC0-AC85-D821F176BF3C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1D01-4FC0-AC85-D821F176BF3C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1D01-4FC0-AC85-D821F176BF3C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1D01-4FC0-AC85-D821F176BF3C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1D01-4FC0-AC85-D821F176BF3C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E-1D01-4FC0-AC85-D821F176BF3C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F-1D01-4FC0-AC85-D821F176BF3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0-1D01-4FC0-AC85-D821F176BF3C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1D01-4FC0-AC85-D821F176BF3C}"/>
                </c:ext>
              </c:extLst>
            </c:dLbl>
            <c:spPr>
              <a:solidFill>
                <a:srgbClr val="EAEAEA"/>
              </a:solidFill>
              <a:ln>
                <a:solidFill>
                  <a:srgbClr val="156082"/>
                </a:solidFill>
              </a:ln>
              <a:effectLst/>
            </c:spPr>
            <c:txPr>
              <a:bodyPr rot="-5400000" spcFirstLastPara="1" vertOverflow="clip" horzOverflow="clip" vert="horz" wrap="square" lIns="36576" tIns="18288" rIns="91440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'12b_QuenchList_BNL'!$B$15:$B$40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</c:numCache>
            </c:numRef>
          </c:xVal>
          <c:yVal>
            <c:numRef>
              <c:f>'12b_QuenchList_BNL'!$L$15:$L$40</c:f>
              <c:numCache>
                <c:formatCode>General</c:formatCode>
                <c:ptCount val="23"/>
                <c:pt idx="13">
                  <c:v>16.53</c:v>
                </c:pt>
                <c:pt idx="16">
                  <c:v>16.53</c:v>
                </c:pt>
                <c:pt idx="17">
                  <c:v>16.23</c:v>
                </c:pt>
                <c:pt idx="18">
                  <c:v>16.53</c:v>
                </c:pt>
                <c:pt idx="19">
                  <c:v>16.23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'12b_QuenchList_BNL'!$U$15:$U$28</c15:f>
                <c15:dlblRangeCache>
                  <c:ptCount val="14"/>
                  <c:pt idx="13">
                    <c:v>30 min hold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42-1D01-4FC0-AC85-D821F176B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valAx>
        <c:axId val="1108509951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Training Quench/ Holding</a:t>
                </a:r>
                <a:r>
                  <a:rPr lang="en-US" sz="1400" b="1" baseline="0">
                    <a:solidFill>
                      <a:sysClr val="windowText" lastClr="000000"/>
                    </a:solidFill>
                  </a:rPr>
                  <a:t> Current #</a:t>
                </a:r>
                <a:endParaRPr lang="en-US" sz="14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499871"/>
        <c:crossesAt val="0"/>
        <c:crossBetween val="midCat"/>
        <c:majorUnit val="1"/>
      </c:valAx>
      <c:valAx>
        <c:axId val="1108499871"/>
        <c:scaling>
          <c:orientation val="minMax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Quench\Holding</a:t>
                </a:r>
                <a:r>
                  <a:rPr lang="en-US" sz="1400" b="1" baseline="0">
                    <a:solidFill>
                      <a:sysClr val="windowText" lastClr="000000"/>
                    </a:solidFill>
                  </a:rPr>
                  <a:t> Current (kA)</a:t>
                </a:r>
                <a:endParaRPr lang="en-US" sz="14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509951"/>
        <c:crossesAt val="1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84360406426759593"/>
          <c:y val="0.52691502847858307"/>
          <c:w val="0.10567268110092588"/>
          <c:h val="0.26252504151266803"/>
        </c:manualLayout>
      </c:layout>
      <c:overlay val="1"/>
      <c:spPr>
        <a:solidFill>
          <a:sysClr val="window" lastClr="FFFFFF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7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/>
                </a:solidFill>
              </a:rPr>
              <a:t>MQXF12b</a:t>
            </a:r>
          </a:p>
          <a:p>
            <a:pPr>
              <a:defRPr/>
            </a:pPr>
            <a:r>
              <a:rPr lang="en-US" sz="1400" b="0" i="0" u="none" strike="noStrike" kern="1200" spc="0" baseline="0">
                <a:solidFill>
                  <a:sysClr val="windowText" lastClr="000000"/>
                </a:solidFill>
              </a:rPr>
              <a:t>Longitudinal quench location from Quench Antenna</a:t>
            </a:r>
          </a:p>
        </c:rich>
      </c:tx>
      <c:overlay val="0"/>
      <c:spPr>
        <a:noFill/>
        <a:ln w="3175"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1"/>
          <c:tx>
            <c:strRef>
              <c:f>QuenchLocation!$K$1</c:f>
              <c:strCache>
                <c:ptCount val="1"/>
                <c:pt idx="0">
                  <c:v>Q1 (224)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QuenchLocation!$K$4:$K$22</c:f>
              <c:numCache>
                <c:formatCode>General</c:formatCode>
                <c:ptCount val="19"/>
                <c:pt idx="9">
                  <c:v>1311</c:v>
                </c:pt>
                <c:pt idx="10">
                  <c:v>-1989</c:v>
                </c:pt>
              </c:numCache>
            </c:numRef>
          </c:xVal>
          <c:yVal>
            <c:numRef>
              <c:f>QuenchLocation!$J$4:$J$22</c:f>
              <c:numCache>
                <c:formatCode>General</c:formatCode>
                <c:ptCount val="19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F4D-4233-90A8-C08F4EC2B23E}"/>
            </c:ext>
          </c:extLst>
        </c:ser>
        <c:ser>
          <c:idx val="3"/>
          <c:order val="2"/>
          <c:tx>
            <c:strRef>
              <c:f>QuenchLocation!$L$1</c:f>
              <c:strCache>
                <c:ptCount val="1"/>
                <c:pt idx="0">
                  <c:v>Q2(159)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QuenchLocation!$L$5:$L$22</c:f>
              <c:numCache>
                <c:formatCode>General</c:formatCode>
                <c:ptCount val="18"/>
                <c:pt idx="2">
                  <c:v>1661</c:v>
                </c:pt>
              </c:numCache>
            </c:numRef>
          </c:xVal>
          <c:yVal>
            <c:numRef>
              <c:f>QuenchLocation!$J$5:$J$22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F4D-4233-90A8-C08F4EC2B23E}"/>
            </c:ext>
          </c:extLst>
        </c:ser>
        <c:ser>
          <c:idx val="2"/>
          <c:order val="3"/>
          <c:tx>
            <c:strRef>
              <c:f>QuenchLocation!$M$1</c:f>
              <c:strCache>
                <c:ptCount val="1"/>
                <c:pt idx="0">
                  <c:v>Q3 (225)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2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marker>
              <c:symbol val="triang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78C-4AFF-9D36-B7089B3FCD85}"/>
              </c:ext>
            </c:extLst>
          </c:dPt>
          <c:dPt>
            <c:idx val="7"/>
            <c:marker>
              <c:symbol val="triangle"/>
              <c:size val="12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78C-4AFF-9D36-B7089B3FCD85}"/>
              </c:ext>
            </c:extLst>
          </c:dPt>
          <c:dPt>
            <c:idx val="9"/>
            <c:marker>
              <c:symbol val="triangle"/>
              <c:size val="12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78C-4AFF-9D36-B7089B3FCD85}"/>
              </c:ext>
            </c:extLst>
          </c:dPt>
          <c:xVal>
            <c:numRef>
              <c:f>QuenchLocation!$M$4:$M$22</c:f>
              <c:numCache>
                <c:formatCode>General</c:formatCode>
                <c:ptCount val="19"/>
                <c:pt idx="1">
                  <c:v>61</c:v>
                </c:pt>
                <c:pt idx="2">
                  <c:v>911</c:v>
                </c:pt>
                <c:pt idx="4">
                  <c:v>-1089</c:v>
                </c:pt>
                <c:pt idx="5">
                  <c:v>61</c:v>
                </c:pt>
                <c:pt idx="6">
                  <c:v>-1339</c:v>
                </c:pt>
                <c:pt idx="7">
                  <c:v>-1239</c:v>
                </c:pt>
                <c:pt idx="8">
                  <c:v>-1339</c:v>
                </c:pt>
                <c:pt idx="11">
                  <c:v>-1239</c:v>
                </c:pt>
                <c:pt idx="12">
                  <c:v>-1289</c:v>
                </c:pt>
              </c:numCache>
            </c:numRef>
          </c:xVal>
          <c:yVal>
            <c:numRef>
              <c:f>QuenchLocation!$J$4:$J$22</c:f>
              <c:numCache>
                <c:formatCode>General</c:formatCode>
                <c:ptCount val="19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F4D-4233-90A8-C08F4EC2B23E}"/>
            </c:ext>
          </c:extLst>
        </c:ser>
        <c:ser>
          <c:idx val="5"/>
          <c:order val="4"/>
          <c:tx>
            <c:strRef>
              <c:f>QuenchLocation!$N$1</c:f>
              <c:strCache>
                <c:ptCount val="1"/>
                <c:pt idx="0">
                  <c:v>Q4(148)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2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QuenchLocation!$N$5:$N$22</c:f>
              <c:numCache>
                <c:formatCode>General</c:formatCode>
                <c:ptCount val="18"/>
              </c:numCache>
            </c:numRef>
          </c:xVal>
          <c:yVal>
            <c:numRef>
              <c:f>QuenchLocation!$J$5:$J$22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F4D-4233-90A8-C08F4EC2B23E}"/>
            </c:ext>
          </c:extLst>
        </c:ser>
        <c:ser>
          <c:idx val="0"/>
          <c:order val="5"/>
          <c:tx>
            <c:strRef>
              <c:f>QuenchLocation!$J$1</c:f>
              <c:strCache>
                <c:ptCount val="1"/>
                <c:pt idx="0">
                  <c:v>Quench No.</c:v>
                </c:pt>
              </c:strCache>
            </c:strRef>
          </c:tx>
          <c:spPr>
            <a:ln w="1270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QuenchLocation!$O$4:$O$20</c:f>
              <c:numCache>
                <c:formatCode>General</c:formatCode>
                <c:ptCount val="17"/>
                <c:pt idx="1">
                  <c:v>61</c:v>
                </c:pt>
                <c:pt idx="2">
                  <c:v>911</c:v>
                </c:pt>
                <c:pt idx="3">
                  <c:v>1661</c:v>
                </c:pt>
                <c:pt idx="4">
                  <c:v>-1089</c:v>
                </c:pt>
                <c:pt idx="5">
                  <c:v>61</c:v>
                </c:pt>
                <c:pt idx="6">
                  <c:v>-1339</c:v>
                </c:pt>
                <c:pt idx="7">
                  <c:v>-1239</c:v>
                </c:pt>
                <c:pt idx="8">
                  <c:v>-1339</c:v>
                </c:pt>
                <c:pt idx="9">
                  <c:v>1311</c:v>
                </c:pt>
                <c:pt idx="10">
                  <c:v>-1989</c:v>
                </c:pt>
                <c:pt idx="11">
                  <c:v>-1239</c:v>
                </c:pt>
                <c:pt idx="12">
                  <c:v>-1289</c:v>
                </c:pt>
              </c:numCache>
            </c:numRef>
          </c:xVal>
          <c:yVal>
            <c:numRef>
              <c:f>QuenchLocation!$J$4:$J$20</c:f>
              <c:numCache>
                <c:formatCode>General</c:formatCode>
                <c:ptCount val="17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F4D-4233-90A8-C08F4EC2B2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6235776"/>
        <c:axId val="1672538464"/>
        <c:extLst>
          <c:ext xmlns:c15="http://schemas.microsoft.com/office/drawing/2012/chart" uri="{02D57815-91ED-43cb-92C2-25804820EDAC}">
            <c15:filteredScatterSeries>
              <c15:ser>
                <c:idx val="4"/>
                <c:order val="0"/>
                <c:tx>
                  <c:strRef>
                    <c:extLst>
                      <c:ext uri="{02D57815-91ED-43cb-92C2-25804820EDAC}">
                        <c15:formulaRef>
                          <c15:sqref>QuenchLocation!$O$1</c15:sqref>
                        </c15:formulaRef>
                      </c:ext>
                    </c:extLst>
                    <c:strCache>
                      <c:ptCount val="1"/>
                      <c:pt idx="0">
                        <c:v>Z position</c:v>
                      </c:pt>
                    </c:strCache>
                  </c:strRef>
                </c:tx>
                <c:spPr>
                  <a:ln w="22225" cap="rnd">
                    <a:solidFill>
                      <a:schemeClr val="tx1">
                        <a:lumMod val="95000"/>
                        <a:lumOff val="5000"/>
                      </a:schemeClr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QuenchLocation!$O$5:$O$22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61</c:v>
                      </c:pt>
                      <c:pt idx="1">
                        <c:v>911</c:v>
                      </c:pt>
                      <c:pt idx="2">
                        <c:v>1661</c:v>
                      </c:pt>
                      <c:pt idx="3">
                        <c:v>-1089</c:v>
                      </c:pt>
                      <c:pt idx="4">
                        <c:v>61</c:v>
                      </c:pt>
                      <c:pt idx="5">
                        <c:v>-1339</c:v>
                      </c:pt>
                      <c:pt idx="6">
                        <c:v>-1239</c:v>
                      </c:pt>
                      <c:pt idx="7">
                        <c:v>-1339</c:v>
                      </c:pt>
                      <c:pt idx="8">
                        <c:v>1311</c:v>
                      </c:pt>
                      <c:pt idx="9">
                        <c:v>-1989</c:v>
                      </c:pt>
                      <c:pt idx="10">
                        <c:v>-1239</c:v>
                      </c:pt>
                      <c:pt idx="11">
                        <c:v>-1289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QuenchLocation!$J$5:$J$22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08-3F4D-4233-90A8-C08F4EC2B23E}"/>
                  </c:ext>
                </c:extLst>
              </c15:ser>
            </c15:filteredScatterSeries>
          </c:ext>
        </c:extLst>
      </c:scatterChart>
      <c:valAx>
        <c:axId val="876235776"/>
        <c:scaling>
          <c:orientation val="minMax"/>
          <c:max val="2250"/>
          <c:min val="-22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kern="1200" baseline="0">
                    <a:solidFill>
                      <a:sysClr val="windowText" lastClr="000000"/>
                    </a:solidFill>
                  </a:rPr>
                  <a:t>Z-position (mm), zero is the magnetic center, positive values towards 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538464"/>
        <c:crossesAt val="-2000"/>
        <c:crossBetween val="midCat"/>
      </c:valAx>
      <c:valAx>
        <c:axId val="1672538464"/>
        <c:scaling>
          <c:orientation val="minMax"/>
          <c:max val="1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kern="1200" baseline="0">
                    <a:solidFill>
                      <a:sysClr val="windowText" lastClr="000000"/>
                    </a:solidFill>
                  </a:rPr>
                  <a:t>Quench #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235776"/>
        <c:crossesAt val="-2500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0.83815028901734101"/>
          <c:y val="0.15730839323743201"/>
          <c:w val="0.10961362944934593"/>
          <c:h val="0.22417567900291807"/>
        </c:manualLayout>
      </c:layout>
      <c:overlay val="1"/>
      <c:spPr>
        <a:solidFill>
          <a:schemeClr val="bg1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0.15418</cdr:x>
      <cdr:y>0.11735</cdr:y>
    </cdr:from>
    <cdr:to>
      <cdr:x>0.20724</cdr:x>
      <cdr:y>0.21166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783EE59D-ED38-798B-021E-A75ACFF24581}"/>
            </a:ext>
          </a:extLst>
        </cdr:cNvPr>
        <cdr:cNvCxnSpPr>
          <a:stCxn xmlns:a="http://schemas.openxmlformats.org/drawingml/2006/main" id="15" idx="2"/>
        </cdr:cNvCxnSpPr>
      </cdr:nvCxnSpPr>
      <cdr:spPr>
        <a:xfrm xmlns:a="http://schemas.openxmlformats.org/drawingml/2006/main">
          <a:off x="1341297" y="657242"/>
          <a:ext cx="461587" cy="528202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0.33832</cdr:x>
      <cdr:y>0.11765</cdr:y>
    </cdr:from>
    <cdr:to>
      <cdr:x>0.38234</cdr:x>
      <cdr:y>0.17404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2B2745C1-56F4-E48D-C253-EDAEB4EC8F4F}"/>
            </a:ext>
          </a:extLst>
        </cdr:cNvPr>
        <cdr:cNvCxnSpPr>
          <a:stCxn xmlns:a="http://schemas.openxmlformats.org/drawingml/2006/main" id="12" idx="2"/>
        </cdr:cNvCxnSpPr>
      </cdr:nvCxnSpPr>
      <cdr:spPr>
        <a:xfrm xmlns:a="http://schemas.openxmlformats.org/drawingml/2006/main">
          <a:off x="2943244" y="658922"/>
          <a:ext cx="382923" cy="3158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0.24526</cdr:x>
      <cdr:y>0.06868</cdr:y>
    </cdr:from>
    <cdr:to>
      <cdr:x>0.43139</cdr:x>
      <cdr:y>0.11765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AB8626B3-2790-D09E-4873-48039BB1FDA2}"/>
            </a:ext>
          </a:extLst>
        </cdr:cNvPr>
        <cdr:cNvSpPr txBox="1"/>
      </cdr:nvSpPr>
      <cdr:spPr>
        <a:xfrm xmlns:a="http://schemas.openxmlformats.org/drawingml/2006/main">
          <a:off x="2133639" y="384656"/>
          <a:ext cx="1619210" cy="27426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/>
            <a:t>I</a:t>
          </a:r>
          <a:r>
            <a:rPr lang="en-US" sz="1200" baseline="0"/>
            <a:t>_Acceptance:16.53 kA</a:t>
          </a:r>
          <a:endParaRPr lang="en-US" sz="1200"/>
        </a:p>
      </cdr:txBody>
    </cdr:sp>
  </cdr:relSizeAnchor>
  <cdr:relSizeAnchor xmlns:cdr="http://schemas.openxmlformats.org/drawingml/2006/chartDrawing">
    <cdr:from>
      <cdr:x>0.07953</cdr:x>
      <cdr:y>0.07245</cdr:y>
    </cdr:from>
    <cdr:to>
      <cdr:x>0.22883</cdr:x>
      <cdr:y>0.11735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6B35A972-9923-8829-E841-B6E74B20DAB3}"/>
            </a:ext>
          </a:extLst>
        </cdr:cNvPr>
        <cdr:cNvSpPr txBox="1"/>
      </cdr:nvSpPr>
      <cdr:spPr>
        <a:xfrm xmlns:a="http://schemas.openxmlformats.org/drawingml/2006/main">
          <a:off x="691870" y="405771"/>
          <a:ext cx="1298853" cy="25147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2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/>
            <a:t>I_nominal:16.23 kA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16/12/2024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16/12/2024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Relationship Id="rId9" Type="http://schemas.openxmlformats.org/officeDocument/2006/relationships/image" Target="../media/image2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302.4.01 Magnets Vertical Test at BNL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Weekly Status</a:t>
            </a:r>
            <a:endParaRPr lang="en-GB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3164228" cy="788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Febin Kurian</a:t>
            </a:r>
          </a:p>
          <a:p>
            <a:r>
              <a:rPr lang="en-IN" dirty="0">
                <a:solidFill>
                  <a:schemeClr val="tx1"/>
                </a:solidFill>
              </a:rPr>
              <a:t>16</a:t>
            </a:r>
            <a:r>
              <a:rPr lang="en-GB" dirty="0">
                <a:solidFill>
                  <a:schemeClr val="tx1"/>
                </a:solidFill>
              </a:rPr>
              <a:t>-Dec-2024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95C0C-604D-3858-43E4-D8A69667E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Major Power Failure in the 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ED026-6229-B925-F56A-E0682219F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Power in most parts of the building is down since Sunday evening 5.30 pm and is still not restored.</a:t>
            </a:r>
            <a:endParaRPr lang="en-US" sz="2400" b="1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cs typeface="Arial"/>
              </a:rPr>
              <a:t>Power is fully restored yesterday (12/15/24) night</a:t>
            </a:r>
            <a:endParaRPr lang="en-US" sz="2400" b="1">
              <a:solidFill>
                <a:schemeClr val="tx1"/>
              </a:solidFill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cs typeface="Arial"/>
              </a:rPr>
              <a:t>Assessing any damage, extend of helium loss etc.. starting today morning</a:t>
            </a:r>
          </a:p>
          <a:p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2D819-6E9C-449D-54D5-E0517C66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82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EA5B-7A08-FD37-6D2B-1C4C6A69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MQXFA12b-Status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48531-CF74-06C3-190F-21E545B88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>
                    <a:lumMod val="85000"/>
                  </a:schemeClr>
                </a:solidFill>
              </a:rPr>
              <a:t>Cooldown– started on 19</a:t>
            </a:r>
            <a:r>
              <a:rPr lang="en-US" sz="1800" b="1" baseline="30000" dirty="0">
                <a:solidFill>
                  <a:schemeClr val="bg1">
                    <a:lumMod val="85000"/>
                  </a:schemeClr>
                </a:solidFill>
              </a:rPr>
              <a:t>th</a:t>
            </a:r>
            <a:r>
              <a:rPr lang="en-US" sz="1800" b="1" dirty="0">
                <a:solidFill>
                  <a:schemeClr val="bg1">
                    <a:lumMod val="85000"/>
                  </a:schemeClr>
                </a:solidFill>
              </a:rPr>
              <a:t> Nov.</a:t>
            </a:r>
            <a:endParaRPr lang="en-US" sz="1800" b="1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>
                    <a:lumMod val="85000"/>
                  </a:schemeClr>
                </a:solidFill>
              </a:rPr>
              <a:t>Magnet reached 4.5K on 22</a:t>
            </a:r>
            <a:r>
              <a:rPr lang="en-US" sz="1800" b="1" baseline="30000" dirty="0">
                <a:solidFill>
                  <a:schemeClr val="bg1">
                    <a:lumMod val="85000"/>
                  </a:schemeClr>
                </a:solidFill>
              </a:rPr>
              <a:t>nd</a:t>
            </a:r>
            <a:r>
              <a:rPr lang="en-US" sz="1800" b="1" dirty="0">
                <a:solidFill>
                  <a:schemeClr val="bg1">
                    <a:lumMod val="85000"/>
                  </a:schemeClr>
                </a:solidFill>
              </a:rPr>
              <a:t> Nov.</a:t>
            </a:r>
            <a:endParaRPr lang="en-US" sz="1800" b="1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>
                    <a:lumMod val="85000"/>
                  </a:schemeClr>
                </a:solidFill>
              </a:rPr>
              <a:t>Spontaneous quench test started: Nov-26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Trip#1: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=14732 A, QI= 26.62 Miits (trips on the coil difference, as observed in few previous magnets)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Quench#1: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=15283 A on Q3, QI= 26.03 Miits, Quench Location: 0.06 m from center towards 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Quench#2: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=15783 A on Q3, QI= 26.46 Miits, Quench Location: 0.91 m from center towards 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Quench#3: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=15880 A on Q2, QI= 26.10 Miits, Quench Location: 1.66 m from center towards 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Quench#4: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=15964 A on Q3, QI= 25.52 Miits, Quench Location: -1.09 m from center towards NLE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Quench#5: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=16097 A on Q3, QI= 26.14 Miits, Quench Location: 0.06 m from center towards 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Quench#6: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=16334 A on Q3, QI= 26.25 Miits, Quench Location: -1.34 m from center towards NLE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Quench#7: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=16341 A on Q3, QI= 25.49 Miits, Quench Location: -1.24 m from center towards NLE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Quench#8: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=16157 A on Q3, QI= 25.17 Miits, Quench Location: -1.34 m from center towards NLE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Quench#9: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=16419 A on Q1, QI= 26.34 Miits, Quench Location: 1.31 m from center towards 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Quench#10: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=16273 A on Q1, QI= 25.73 Miits, Quench Location: -1.99 m from center towards NLE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Quench#11: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=16332 A on Q3, QI= 25.96 Miits, Quench Location: -1.24 m from center towards NLE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Quench#12:  I</a:t>
            </a:r>
            <a:r>
              <a:rPr lang="en-US" sz="1400" b="1" baseline="-25000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=16419 A on Q3, QI= 26.42 Miits, Quench Location~ -1.29 m from center towards NLE (Likely, not very clear on this location)</a:t>
            </a:r>
            <a:endParaRPr lang="en-US" sz="1400">
              <a:solidFill>
                <a:schemeClr val="bg1">
                  <a:lumMod val="85000"/>
                </a:schemeClr>
              </a:solidFill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400" b="1" dirty="0">
                <a:solidFill>
                  <a:schemeClr val="bg1">
                    <a:lumMod val="85000"/>
                  </a:schemeClr>
                </a:solidFill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Ramp#14: No Quench, 16530 A at a ramp rate of +/-20A/s, 30 min hold.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6BA0B-10ED-EFF3-474A-527C3F71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2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E4B6C-BB0E-DD52-14D0-B503DC04E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2280C-6605-369E-FF9F-EDD40347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MQXFA12b-Quench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45FB-E944-A7D1-5DCF-85BA3BD6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6B43C-21F9-0781-BE27-2805CE92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4540BE8-A5CC-4E27-8594-F54A95420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352388"/>
              </p:ext>
            </p:extLst>
          </p:nvPr>
        </p:nvGraphicFramePr>
        <p:xfrm>
          <a:off x="223837" y="766762"/>
          <a:ext cx="8696325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54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0F5BA-6A46-D95E-DF80-CAD7198FF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5EBD-9B5D-7F2B-0968-EC08E3337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MQXFA12b-Quench 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2141A-37A5-0607-E8EE-D04FFD6F3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FCC17-0234-14DC-3DEF-6AABB304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D9E9846-4CCF-06B1-7764-10B3CC86F0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309837"/>
              </p:ext>
            </p:extLst>
          </p:nvPr>
        </p:nvGraphicFramePr>
        <p:xfrm>
          <a:off x="397510" y="861378"/>
          <a:ext cx="8348980" cy="544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063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803E-71FE-62FB-BAE5-526145ED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Top Hat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CA867-8E3F-7123-DF06-737D8E9B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19200"/>
            <a:ext cx="7609362" cy="4906963"/>
          </a:xfrm>
        </p:spPr>
        <p:txBody>
          <a:bodyPr vert="horz" lIns="0" tIns="0" rIns="0" bIns="0" rtlCol="0" anchor="t">
            <a:normAutofit/>
          </a:bodyPr>
          <a:lstStyle/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Heaters: All Passed Hi Pot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V-taps: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lvl="2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Passed: VT1, VT2, VT3, VT4, VT6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lvl="2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Failed: VT5 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VT7 is being replaced to VT5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lvl="2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To be “</a:t>
            </a:r>
            <a:r>
              <a:rPr lang="en-US" err="1">
                <a:solidFill>
                  <a:schemeClr val="bg1">
                    <a:lumMod val="85000"/>
                  </a:schemeClr>
                </a:solidFill>
              </a:rPr>
              <a:t>hipotted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” sometime this week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3C3C-AA8B-60BD-A609-E7FD335B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64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FAF3-ED07-7789-A47E-52194D3D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8A8-C13E-10E8-4311-D8921CBC7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CTI 4000 system status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shut down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Linde 1610 system status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Shut down</a:t>
            </a:r>
            <a:endParaRPr lang="en-US" dirty="0">
              <a:solidFill>
                <a:schemeClr val="bg1">
                  <a:lumMod val="85000"/>
                </a:schemeClr>
              </a:solidFill>
              <a:cs typeface="Arial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2B388-9C8F-6E69-73CF-90AAD4D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88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cc2c26d-dd06-45c2-b5c7-9fed14398e80"/>
    <ds:schemaRef ds:uri="96c425c5-5c10-4741-aa56-6cf001acb5ab"/>
  </ds:schemaRefs>
</ds:datastoreItem>
</file>

<file path=customXml/itemProps2.xml><?xml version="1.0" encoding="utf-8"?>
<ds:datastoreItem xmlns:ds="http://schemas.openxmlformats.org/officeDocument/2006/customXml" ds:itemID="{BF8EF391-2BAD-45F4-B22E-736040720C99}">
  <ds:schemaRefs>
    <ds:schemaRef ds:uri="http://schemas.microsoft.com/office/2006/metadata/properties"/>
    <ds:schemaRef ds:uri="http://www.w3.org/2000/xmlns/"/>
    <ds:schemaRef ds:uri="4cc2c26d-dd06-45c2-b5c7-9fed14398e80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17783</TotalTime>
  <Words>588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Thème Office</vt:lpstr>
      <vt:lpstr>302.4.01 Magnets Vertical Test at BNL Weekly Status</vt:lpstr>
      <vt:lpstr>Major Power Failure in the Building</vt:lpstr>
      <vt:lpstr>MQXFA12b-Status</vt:lpstr>
      <vt:lpstr>MQXFA12b-Quench Summary</vt:lpstr>
      <vt:lpstr>MQXFA12b-Quench Locations</vt:lpstr>
      <vt:lpstr>Second Top Hat Repair</vt:lpstr>
      <vt:lpstr>CRYOGENIC STATUS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44</cp:revision>
  <cp:lastPrinted>2017-05-01T15:41:46Z</cp:lastPrinted>
  <dcterms:created xsi:type="dcterms:W3CDTF">2016-03-23T12:58:39Z</dcterms:created>
  <dcterms:modified xsi:type="dcterms:W3CDTF">2024-12-16T14:40:49Z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