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90" r:id="rId2"/>
  </p:sldMasterIdLst>
  <p:notesMasterIdLst>
    <p:notesMasterId r:id="rId22"/>
  </p:notesMasterIdLst>
  <p:handoutMasterIdLst>
    <p:handoutMasterId r:id="rId23"/>
  </p:handoutMasterIdLst>
  <p:sldIdLst>
    <p:sldId id="327" r:id="rId3"/>
    <p:sldId id="347" r:id="rId4"/>
    <p:sldId id="349" r:id="rId5"/>
    <p:sldId id="362" r:id="rId6"/>
    <p:sldId id="364" r:id="rId7"/>
    <p:sldId id="354" r:id="rId8"/>
    <p:sldId id="356" r:id="rId9"/>
    <p:sldId id="366" r:id="rId10"/>
    <p:sldId id="355" r:id="rId11"/>
    <p:sldId id="359" r:id="rId12"/>
    <p:sldId id="367" r:id="rId13"/>
    <p:sldId id="368" r:id="rId14"/>
    <p:sldId id="369" r:id="rId15"/>
    <p:sldId id="370" r:id="rId16"/>
    <p:sldId id="371" r:id="rId17"/>
    <p:sldId id="363" r:id="rId18"/>
    <p:sldId id="351" r:id="rId19"/>
    <p:sldId id="372" r:id="rId20"/>
    <p:sldId id="352" r:id="rId21"/>
  </p:sldIdLst>
  <p:sldSz cx="12192000" cy="6858000"/>
  <p:notesSz cx="9296400" cy="147828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76" userDrawn="1">
          <p15:clr>
            <a:srgbClr val="A4A3A4"/>
          </p15:clr>
        </p15:guide>
        <p15:guide id="3" orient="horz" pos="1443" userDrawn="1">
          <p15:clr>
            <a:srgbClr val="A4A3A4"/>
          </p15:clr>
        </p15:guide>
        <p15:guide id="4" orient="horz" pos="966" userDrawn="1">
          <p15:clr>
            <a:srgbClr val="A4A3A4"/>
          </p15:clr>
        </p15:guide>
        <p15:guide id="5" orient="horz" pos="1876" userDrawn="1">
          <p15:clr>
            <a:srgbClr val="A4A3A4"/>
          </p15:clr>
        </p15:guide>
        <p15:guide id="6" orient="horz" pos="3616" userDrawn="1">
          <p15:clr>
            <a:srgbClr val="A4A3A4"/>
          </p15:clr>
        </p15:guide>
        <p15:guide id="7" pos="2920"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09291"/>
    <a:srgbClr val="AAAACF"/>
    <a:srgbClr val="EDEDD6"/>
    <a:srgbClr val="BC5F2B"/>
    <a:srgbClr val="E95125"/>
    <a:srgbClr val="F37C23"/>
    <a:srgbClr val="3C5A77"/>
    <a:srgbClr val="32547A"/>
    <a:srgbClr val="B85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99027" autoAdjust="0"/>
  </p:normalViewPr>
  <p:slideViewPr>
    <p:cSldViewPr snapToGrid="0" snapToObjects="1">
      <p:cViewPr varScale="1">
        <p:scale>
          <a:sx n="127" d="100"/>
          <a:sy n="127" d="100"/>
        </p:scale>
        <p:origin x="162" y="270"/>
      </p:cViewPr>
      <p:guideLst>
        <p:guide orient="horz" pos="4204"/>
        <p:guide orient="horz" pos="476"/>
        <p:guide orient="horz" pos="1443"/>
        <p:guide orient="horz" pos="966"/>
        <p:guide orient="horz" pos="1876"/>
        <p:guide orient="horz" pos="3616"/>
        <p:guide pos="2920"/>
        <p:guide pos="2917"/>
        <p:guide pos="6701"/>
        <p:guide pos="3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FB589245-636E-234E-BFAD-9607949806CA}" type="datetimeFigureOut">
              <a:rPr lang="en-US"/>
              <a:pPr>
                <a:defRPr/>
              </a:pPr>
              <a:t>12/17/2024</a:t>
            </a:fld>
            <a:endParaRPr lang="en-US" dirty="0"/>
          </a:p>
        </p:txBody>
      </p:sp>
      <p:sp>
        <p:nvSpPr>
          <p:cNvPr id="4" name="Footer Placeholder 3"/>
          <p:cNvSpPr>
            <a:spLocks noGrp="1"/>
          </p:cNvSpPr>
          <p:nvPr>
            <p:ph type="ftr" sz="quarter" idx="2"/>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62F3B233-32CA-1B4D-AFEE-D703F5CA5C37}" type="slidenum">
              <a:rPr lang="en-US"/>
              <a:pPr>
                <a:defRPr/>
              </a:pPr>
              <a:t>‹#›</a:t>
            </a:fld>
            <a:endParaRPr lang="en-US" dirty="0"/>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129BCED8-DCF3-A94B-99F8-D2FB79A8911E}" type="datetimeFigureOut">
              <a:rPr lang="en-US"/>
              <a:pPr>
                <a:defRPr/>
              </a:pPr>
              <a:t>12/17/2024</a:t>
            </a:fld>
            <a:endParaRPr lang="en-US" dirty="0"/>
          </a:p>
        </p:txBody>
      </p:sp>
      <p:sp>
        <p:nvSpPr>
          <p:cNvPr id="4" name="Slide Image Placeholder 3"/>
          <p:cNvSpPr>
            <a:spLocks noGrp="1" noRot="1" noChangeAspect="1"/>
          </p:cNvSpPr>
          <p:nvPr>
            <p:ph type="sldImg" idx="2"/>
          </p:nvPr>
        </p:nvSpPr>
        <p:spPr>
          <a:xfrm>
            <a:off x="-279400" y="1109663"/>
            <a:ext cx="9855200" cy="5545137"/>
          </a:xfrm>
          <a:prstGeom prst="rect">
            <a:avLst/>
          </a:prstGeom>
          <a:noFill/>
          <a:ln w="12700">
            <a:solidFill>
              <a:prstClr val="black"/>
            </a:solidFill>
          </a:ln>
        </p:spPr>
        <p:txBody>
          <a:bodyPr vert="horz" lIns="137560" tIns="68781" rIns="137560" bIns="68781" rtlCol="0" anchor="ctr"/>
          <a:lstStyle/>
          <a:p>
            <a:pPr lvl="0"/>
            <a:endParaRPr lang="en-US" noProof="0" dirty="0"/>
          </a:p>
        </p:txBody>
      </p:sp>
      <p:sp>
        <p:nvSpPr>
          <p:cNvPr id="5" name="Notes Placeholder 4"/>
          <p:cNvSpPr>
            <a:spLocks noGrp="1"/>
          </p:cNvSpPr>
          <p:nvPr>
            <p:ph type="body" sz="quarter" idx="3"/>
          </p:nvPr>
        </p:nvSpPr>
        <p:spPr>
          <a:xfrm>
            <a:off x="929641" y="7021831"/>
            <a:ext cx="7437120" cy="6652260"/>
          </a:xfrm>
          <a:prstGeom prst="rect">
            <a:avLst/>
          </a:prstGeom>
        </p:spPr>
        <p:txBody>
          <a:bodyPr vert="horz" lIns="137560" tIns="68781" rIns="137560" bIns="6878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EEA82294-BF3E-954A-9E49-35D72A5F0004}" type="slidenum">
              <a:rPr lang="en-US"/>
              <a:pPr>
                <a:defRPr/>
              </a:pPr>
              <a:t>‹#›</a:t>
            </a:fld>
            <a:endParaRPr lang="en-US" dirty="0"/>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352915" y="6537430"/>
            <a:ext cx="1968355" cy="171978"/>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9" name="Footer Placeholder 4"/>
          <p:cNvSpPr>
            <a:spLocks noGrp="1"/>
          </p:cNvSpPr>
          <p:nvPr>
            <p:ph type="ftr" sz="quarter" idx="3"/>
          </p:nvPr>
        </p:nvSpPr>
        <p:spPr>
          <a:xfrm>
            <a:off x="3666470" y="6537430"/>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12/17/24</a:t>
            </a:r>
            <a:endParaRPr lang="en-US" dirty="0"/>
          </a:p>
        </p:txBody>
      </p:sp>
      <p:sp>
        <p:nvSpPr>
          <p:cNvPr id="5" name="Footer Placeholder 4"/>
          <p:cNvSpPr>
            <a:spLocks noGrp="1"/>
          </p:cNvSpPr>
          <p:nvPr>
            <p:ph type="ftr" sz="quarter" idx="11"/>
          </p:nvPr>
        </p:nvSpPr>
        <p:spPr/>
        <p:txBody>
          <a:bodyPr/>
          <a:lstStyle/>
          <a:p>
            <a:r>
              <a:rPr lang="en-US" dirty="0"/>
              <a:t>APA Installation tests at Ash River</a:t>
            </a:r>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310817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12/17/24</a:t>
            </a:r>
            <a:endParaRPr lang="en-US" dirty="0"/>
          </a:p>
        </p:txBody>
      </p:sp>
      <p:sp>
        <p:nvSpPr>
          <p:cNvPr id="5" name="Footer Placeholder 4"/>
          <p:cNvSpPr>
            <a:spLocks noGrp="1"/>
          </p:cNvSpPr>
          <p:nvPr>
            <p:ph type="ftr" sz="quarter" idx="11"/>
          </p:nvPr>
        </p:nvSpPr>
        <p:spPr/>
        <p:txBody>
          <a:bodyPr/>
          <a:lstStyle/>
          <a:p>
            <a:r>
              <a:rPr lang="en-US" dirty="0"/>
              <a:t>APA Installation tests at Ash River</a:t>
            </a:r>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76510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12/17/24</a:t>
            </a:r>
            <a:endParaRPr lang="en-US" dirty="0"/>
          </a:p>
        </p:txBody>
      </p:sp>
      <p:sp>
        <p:nvSpPr>
          <p:cNvPr id="6" name="Footer Placeholder 5"/>
          <p:cNvSpPr>
            <a:spLocks noGrp="1"/>
          </p:cNvSpPr>
          <p:nvPr>
            <p:ph type="ftr" sz="quarter" idx="11"/>
          </p:nvPr>
        </p:nvSpPr>
        <p:spPr/>
        <p:txBody>
          <a:bodyPr/>
          <a:lstStyle/>
          <a:p>
            <a:r>
              <a:rPr lang="en-US" dirty="0"/>
              <a:t>APA Installation tests at Ash River</a:t>
            </a:r>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1772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12/17/24</a:t>
            </a:r>
            <a:endParaRPr lang="en-US" dirty="0"/>
          </a:p>
        </p:txBody>
      </p:sp>
      <p:sp>
        <p:nvSpPr>
          <p:cNvPr id="8" name="Footer Placeholder 7"/>
          <p:cNvSpPr>
            <a:spLocks noGrp="1"/>
          </p:cNvSpPr>
          <p:nvPr>
            <p:ph type="ftr" sz="quarter" idx="11"/>
          </p:nvPr>
        </p:nvSpPr>
        <p:spPr/>
        <p:txBody>
          <a:bodyPr/>
          <a:lstStyle/>
          <a:p>
            <a:r>
              <a:rPr lang="en-US" dirty="0"/>
              <a:t>APA Installation tests at Ash River</a:t>
            </a:r>
          </a:p>
        </p:txBody>
      </p:sp>
      <p:sp>
        <p:nvSpPr>
          <p:cNvPr id="9" name="Slide Number Placeholder 8"/>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68868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12/17/24</a:t>
            </a:r>
            <a:endParaRPr lang="en-US" dirty="0"/>
          </a:p>
        </p:txBody>
      </p:sp>
      <p:sp>
        <p:nvSpPr>
          <p:cNvPr id="4" name="Footer Placeholder 3"/>
          <p:cNvSpPr>
            <a:spLocks noGrp="1"/>
          </p:cNvSpPr>
          <p:nvPr>
            <p:ph type="ftr" sz="quarter" idx="11"/>
          </p:nvPr>
        </p:nvSpPr>
        <p:spPr/>
        <p:txBody>
          <a:bodyPr/>
          <a:lstStyle/>
          <a:p>
            <a:r>
              <a:rPr lang="en-US" dirty="0"/>
              <a:t>APA Installation tests at Ash River</a:t>
            </a:r>
          </a:p>
        </p:txBody>
      </p:sp>
      <p:sp>
        <p:nvSpPr>
          <p:cNvPr id="5" name="Slide Number Placeholder 4"/>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837271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12/17/24</a:t>
            </a:r>
            <a:endParaRPr lang="en-US" dirty="0"/>
          </a:p>
        </p:txBody>
      </p:sp>
      <p:sp>
        <p:nvSpPr>
          <p:cNvPr id="3" name="Footer Placeholder 2"/>
          <p:cNvSpPr>
            <a:spLocks noGrp="1"/>
          </p:cNvSpPr>
          <p:nvPr>
            <p:ph type="ftr" sz="quarter" idx="11"/>
          </p:nvPr>
        </p:nvSpPr>
        <p:spPr/>
        <p:txBody>
          <a:bodyPr/>
          <a:lstStyle/>
          <a:p>
            <a:r>
              <a:rPr lang="en-US" dirty="0"/>
              <a:t>APA Installation tests at Ash River</a:t>
            </a:r>
          </a:p>
        </p:txBody>
      </p:sp>
      <p:sp>
        <p:nvSpPr>
          <p:cNvPr id="4" name="Slide Number Placeholder 3"/>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74004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12/17/24</a:t>
            </a:r>
            <a:endParaRPr lang="en-US" dirty="0"/>
          </a:p>
        </p:txBody>
      </p:sp>
      <p:sp>
        <p:nvSpPr>
          <p:cNvPr id="6" name="Footer Placeholder 5"/>
          <p:cNvSpPr>
            <a:spLocks noGrp="1"/>
          </p:cNvSpPr>
          <p:nvPr>
            <p:ph type="ftr" sz="quarter" idx="11"/>
          </p:nvPr>
        </p:nvSpPr>
        <p:spPr/>
        <p:txBody>
          <a:bodyPr/>
          <a:lstStyle/>
          <a:p>
            <a:r>
              <a:rPr lang="en-US" dirty="0"/>
              <a:t>APA Installation tests at Ash River</a:t>
            </a:r>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9138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12/17/24</a:t>
            </a:r>
            <a:endParaRPr lang="en-US" dirty="0"/>
          </a:p>
        </p:txBody>
      </p:sp>
      <p:sp>
        <p:nvSpPr>
          <p:cNvPr id="6" name="Footer Placeholder 5"/>
          <p:cNvSpPr>
            <a:spLocks noGrp="1"/>
          </p:cNvSpPr>
          <p:nvPr>
            <p:ph type="ftr" sz="quarter" idx="11"/>
          </p:nvPr>
        </p:nvSpPr>
        <p:spPr/>
        <p:txBody>
          <a:bodyPr/>
          <a:lstStyle/>
          <a:p>
            <a:r>
              <a:rPr lang="en-US" dirty="0"/>
              <a:t>APA Installation tests at Ash River</a:t>
            </a:r>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429062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12/17/24</a:t>
            </a:r>
            <a:endParaRPr lang="en-US" dirty="0"/>
          </a:p>
        </p:txBody>
      </p:sp>
      <p:sp>
        <p:nvSpPr>
          <p:cNvPr id="5" name="Footer Placeholder 4"/>
          <p:cNvSpPr>
            <a:spLocks noGrp="1"/>
          </p:cNvSpPr>
          <p:nvPr>
            <p:ph type="ftr" sz="quarter" idx="11"/>
          </p:nvPr>
        </p:nvSpPr>
        <p:spPr/>
        <p:txBody>
          <a:bodyPr/>
          <a:lstStyle/>
          <a:p>
            <a:r>
              <a:rPr lang="en-US" dirty="0"/>
              <a:t>APA Installation tests at Ash River</a:t>
            </a:r>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85777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12/17/24</a:t>
            </a:r>
            <a:endParaRPr lang="en-US" dirty="0"/>
          </a:p>
        </p:txBody>
      </p:sp>
      <p:sp>
        <p:nvSpPr>
          <p:cNvPr id="5" name="Footer Placeholder 4"/>
          <p:cNvSpPr>
            <a:spLocks noGrp="1"/>
          </p:cNvSpPr>
          <p:nvPr>
            <p:ph type="ftr" sz="quarter" idx="11"/>
          </p:nvPr>
        </p:nvSpPr>
        <p:spPr/>
        <p:txBody>
          <a:bodyPr/>
          <a:lstStyle/>
          <a:p>
            <a:r>
              <a:rPr lang="en-US" dirty="0"/>
              <a:t>APA Installation tests at Ash River</a:t>
            </a:r>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6371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95979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9" name="Footer Placeholder 4"/>
          <p:cNvSpPr>
            <a:spLocks noGrp="1"/>
          </p:cNvSpPr>
          <p:nvPr>
            <p:ph type="ftr" sz="quarter" idx="3"/>
          </p:nvPr>
        </p:nvSpPr>
        <p:spPr>
          <a:xfrm>
            <a:off x="37229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448371" y="6549549"/>
            <a:ext cx="1980812"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11" name="Footer Placeholder 4"/>
          <p:cNvSpPr>
            <a:spLocks noGrp="1"/>
          </p:cNvSpPr>
          <p:nvPr>
            <p:ph type="ftr" sz="quarter" idx="3"/>
          </p:nvPr>
        </p:nvSpPr>
        <p:spPr>
          <a:xfrm>
            <a:off x="3954142" y="6556407"/>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2" y="6549549"/>
            <a:ext cx="172856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8"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7"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10"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855065"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9" name="Footer Placeholder 4"/>
          <p:cNvSpPr>
            <a:spLocks noGrp="1"/>
          </p:cNvSpPr>
          <p:nvPr>
            <p:ph type="ftr" sz="quarter" idx="3"/>
          </p:nvPr>
        </p:nvSpPr>
        <p:spPr>
          <a:xfrm>
            <a:off x="3365562"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
        <p:nvSpPr>
          <p:cNvPr id="3" name="Date Placeholder 2">
            <a:extLst>
              <a:ext uri="{FF2B5EF4-FFF2-40B4-BE49-F238E27FC236}">
                <a16:creationId xmlns:a16="http://schemas.microsoft.com/office/drawing/2014/main" id="{3108AF28-5701-496F-BB94-EC80D2EA5BF7}"/>
              </a:ext>
            </a:extLst>
          </p:cNvPr>
          <p:cNvSpPr>
            <a:spLocks noGrp="1"/>
          </p:cNvSpPr>
          <p:nvPr>
            <p:ph type="dt" sz="half" idx="11"/>
          </p:nvPr>
        </p:nvSpPr>
        <p:spPr>
          <a:xfrm>
            <a:off x="1172293" y="6549549"/>
            <a:ext cx="1875708" cy="158697"/>
          </a:xfrm>
        </p:spPr>
        <p:txBody>
          <a:bodyPr/>
          <a:lstStyle/>
          <a:p>
            <a:pPr>
              <a:defRPr/>
            </a:pPr>
            <a:r>
              <a:rPr lang="en-US">
                <a:latin typeface="Helvetica"/>
                <a:cs typeface="Helvetica"/>
              </a:rPr>
              <a:t>12/17/24</a:t>
            </a:r>
            <a:endParaRPr lang="en-US" dirty="0">
              <a:latin typeface="Helvetica"/>
              <a:cs typeface="Helvetica"/>
            </a:endParaRPr>
          </a:p>
        </p:txBody>
      </p:sp>
      <p:sp>
        <p:nvSpPr>
          <p:cNvPr id="5" name="Footer Placeholder 4">
            <a:extLst>
              <a:ext uri="{FF2B5EF4-FFF2-40B4-BE49-F238E27FC236}">
                <a16:creationId xmlns:a16="http://schemas.microsoft.com/office/drawing/2014/main" id="{BDE3FF9F-621A-48B4-9AE1-182E78DB5D8F}"/>
              </a:ext>
            </a:extLst>
          </p:cNvPr>
          <p:cNvSpPr>
            <a:spLocks noGrp="1"/>
          </p:cNvSpPr>
          <p:nvPr>
            <p:ph type="ftr" sz="quarter" idx="12"/>
          </p:nvPr>
        </p:nvSpPr>
        <p:spPr>
          <a:xfrm>
            <a:off x="3239439" y="6543536"/>
            <a:ext cx="6523352" cy="170720"/>
          </a:xfrm>
        </p:spPr>
        <p:txBody>
          <a:bodyPr/>
          <a:lstStyle/>
          <a:p>
            <a:pPr>
              <a:defRPr/>
            </a:pPr>
            <a:r>
              <a:rPr lang="en-US" dirty="0"/>
              <a:t>APA Installation tests at Ash River</a:t>
            </a:r>
            <a:endParaRPr lang="en-GB" dirty="0"/>
          </a:p>
        </p:txBody>
      </p:sp>
      <p:sp>
        <p:nvSpPr>
          <p:cNvPr id="6" name="Slide Number Placeholder 5">
            <a:extLst>
              <a:ext uri="{FF2B5EF4-FFF2-40B4-BE49-F238E27FC236}">
                <a16:creationId xmlns:a16="http://schemas.microsoft.com/office/drawing/2014/main" id="{3A2BC027-1E1A-471C-AA90-E1293244A997}"/>
              </a:ext>
            </a:extLst>
          </p:cNvPr>
          <p:cNvSpPr>
            <a:spLocks noGrp="1"/>
          </p:cNvSpPr>
          <p:nvPr>
            <p:ph type="sldNum" sz="quarter" idx="13"/>
          </p:nvPr>
        </p:nvSpPr>
        <p:spPr/>
        <p:txBody>
          <a:body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7934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12/17/24</a:t>
            </a:r>
            <a:endParaRPr lang="en-US" dirty="0"/>
          </a:p>
        </p:txBody>
      </p:sp>
      <p:sp>
        <p:nvSpPr>
          <p:cNvPr id="5" name="Footer Placeholder 4"/>
          <p:cNvSpPr>
            <a:spLocks noGrp="1"/>
          </p:cNvSpPr>
          <p:nvPr>
            <p:ph type="ftr" sz="quarter" idx="11"/>
          </p:nvPr>
        </p:nvSpPr>
        <p:spPr/>
        <p:txBody>
          <a:bodyPr/>
          <a:lstStyle/>
          <a:p>
            <a:r>
              <a:rPr lang="en-US" dirty="0"/>
              <a:t>APA Installation tests at Ash River</a:t>
            </a:r>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27591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2" y="6549549"/>
            <a:ext cx="193877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12/17/24</a:t>
            </a:r>
            <a:endParaRPr lang="en-US" dirty="0">
              <a:latin typeface="Helvetica"/>
              <a:cs typeface="Helvetica"/>
            </a:endParaRPr>
          </a:p>
        </p:txBody>
      </p:sp>
      <p:sp>
        <p:nvSpPr>
          <p:cNvPr id="5" name="Footer Placeholder 4"/>
          <p:cNvSpPr>
            <a:spLocks noGrp="1"/>
          </p:cNvSpPr>
          <p:nvPr>
            <p:ph type="ftr" sz="quarter" idx="3"/>
          </p:nvPr>
        </p:nvSpPr>
        <p:spPr>
          <a:xfrm>
            <a:off x="3410964" y="6537525"/>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dirty="0"/>
              <a:t>APA Installation tests at Ash River</a:t>
            </a:r>
            <a:endParaRPr lang="en-GB" dirty="0"/>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9"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12/17/24</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APA Installation tests at Ash River</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2A6F-0506-4E36-A7D8-2780F9E6E2D2}" type="slidenum">
              <a:rPr lang="en-US" smtClean="0"/>
              <a:t>‹#›</a:t>
            </a:fld>
            <a:endParaRPr lang="en-US" dirty="0"/>
          </a:p>
        </p:txBody>
      </p:sp>
    </p:spTree>
    <p:extLst>
      <p:ext uri="{BB962C8B-B14F-4D97-AF65-F5344CB8AC3E}">
        <p14:creationId xmlns:p14="http://schemas.microsoft.com/office/powerpoint/2010/main" val="13548468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BA7551-CC37-41BE-B5AD-74FD601585D7}"/>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7777D4E2-1D5E-482E-940D-65F3A1ADE2DC}"/>
              </a:ext>
            </a:extLst>
          </p:cNvPr>
          <p:cNvSpPr>
            <a:spLocks noGrp="1"/>
          </p:cNvSpPr>
          <p:nvPr>
            <p:ph type="ftr" sz="quarter" idx="3"/>
          </p:nvPr>
        </p:nvSpPr>
        <p:spPr/>
        <p:txBody>
          <a:bodyPr/>
          <a:lstStyle/>
          <a:p>
            <a:pPr>
              <a:defRPr/>
            </a:pPr>
            <a:r>
              <a:rPr lang="en-US" dirty="0"/>
              <a:t>APA Installation tests at Ash River</a:t>
            </a:r>
          </a:p>
        </p:txBody>
      </p:sp>
      <p:sp>
        <p:nvSpPr>
          <p:cNvPr id="5" name="Slide Number Placeholder 4">
            <a:extLst>
              <a:ext uri="{FF2B5EF4-FFF2-40B4-BE49-F238E27FC236}">
                <a16:creationId xmlns:a16="http://schemas.microsoft.com/office/drawing/2014/main" id="{6C1E3A57-651B-435A-BB47-C55DA3068736}"/>
              </a:ext>
            </a:extLst>
          </p:cNvPr>
          <p:cNvSpPr>
            <a:spLocks noGrp="1"/>
          </p:cNvSpPr>
          <p:nvPr>
            <p:ph type="sldNum" sz="quarter" idx="4"/>
          </p:nvPr>
        </p:nvSpPr>
        <p:spPr/>
        <p:txBody>
          <a:bodyPr/>
          <a:lstStyle/>
          <a:p>
            <a:pPr>
              <a:defRPr/>
            </a:pPr>
            <a:fld id="{0C39C72E-2A13-EB4D-AD45-6D4E6ACAED8D}" type="slidenum">
              <a:rPr lang="en-US" smtClean="0"/>
              <a:pPr>
                <a:defRPr/>
              </a:pPr>
              <a:t>1</a:t>
            </a:fld>
            <a:endParaRPr lang="en-US" dirty="0"/>
          </a:p>
        </p:txBody>
      </p:sp>
      <p:sp>
        <p:nvSpPr>
          <p:cNvPr id="19" name="TextBox 18">
            <a:extLst>
              <a:ext uri="{FF2B5EF4-FFF2-40B4-BE49-F238E27FC236}">
                <a16:creationId xmlns:a16="http://schemas.microsoft.com/office/drawing/2014/main" id="{93B1537E-FFFB-4856-82AB-869F5A5309A9}"/>
              </a:ext>
            </a:extLst>
          </p:cNvPr>
          <p:cNvSpPr txBox="1"/>
          <p:nvPr/>
        </p:nvSpPr>
        <p:spPr>
          <a:xfrm>
            <a:off x="221871" y="2226930"/>
            <a:ext cx="4927979" cy="3785652"/>
          </a:xfrm>
          <a:prstGeom prst="rect">
            <a:avLst/>
          </a:prstGeom>
          <a:noFill/>
        </p:spPr>
        <p:txBody>
          <a:bodyPr wrap="square" rtlCol="0">
            <a:spAutoFit/>
          </a:bodyPr>
          <a:lstStyle/>
          <a:p>
            <a:pPr algn="ctr"/>
            <a:r>
              <a:rPr lang="en-US" sz="2400" dirty="0"/>
              <a:t>December 2024</a:t>
            </a:r>
          </a:p>
          <a:p>
            <a:pPr algn="ctr"/>
            <a:r>
              <a:rPr lang="en-US" sz="2400" dirty="0"/>
              <a:t>APA tests at Ash River</a:t>
            </a:r>
          </a:p>
          <a:p>
            <a:pPr algn="ctr"/>
            <a:r>
              <a:rPr lang="en-US" sz="2400" dirty="0"/>
              <a:t>Ship to SURF List</a:t>
            </a:r>
          </a:p>
          <a:p>
            <a:pPr algn="ctr"/>
            <a:endParaRPr lang="en-US" sz="2400" dirty="0"/>
          </a:p>
          <a:p>
            <a:pPr algn="ctr"/>
            <a:r>
              <a:rPr lang="en-US" sz="2400" dirty="0"/>
              <a:t>William Miller</a:t>
            </a:r>
          </a:p>
          <a:p>
            <a:pPr algn="ctr"/>
            <a:endParaRPr lang="en-US" sz="2400" dirty="0"/>
          </a:p>
          <a:p>
            <a:pPr algn="ctr"/>
            <a:r>
              <a:rPr lang="en-US" sz="2400" dirty="0"/>
              <a:t> December 3-13, 2024</a:t>
            </a:r>
          </a:p>
          <a:p>
            <a:pPr algn="ctr"/>
            <a:endParaRPr lang="en-US" sz="2400" dirty="0"/>
          </a:p>
          <a:p>
            <a:pPr algn="ctr"/>
            <a:r>
              <a:rPr lang="en-US" sz="2400" dirty="0"/>
              <a:t>Lessons Learned &amp; Shipping Lists</a:t>
            </a:r>
          </a:p>
          <a:p>
            <a:pPr algn="ctr"/>
            <a:endParaRPr lang="en-US" sz="2400" dirty="0"/>
          </a:p>
        </p:txBody>
      </p:sp>
      <p:sp>
        <p:nvSpPr>
          <p:cNvPr id="10" name="TextBox 9">
            <a:extLst>
              <a:ext uri="{FF2B5EF4-FFF2-40B4-BE49-F238E27FC236}">
                <a16:creationId xmlns:a16="http://schemas.microsoft.com/office/drawing/2014/main" id="{0E414072-82F1-4ACD-89A6-7E5B85A165C1}"/>
              </a:ext>
            </a:extLst>
          </p:cNvPr>
          <p:cNvSpPr txBox="1"/>
          <p:nvPr/>
        </p:nvSpPr>
        <p:spPr>
          <a:xfrm>
            <a:off x="6751426" y="5372715"/>
            <a:ext cx="4170556" cy="369332"/>
          </a:xfrm>
          <a:prstGeom prst="rect">
            <a:avLst/>
          </a:prstGeom>
          <a:noFill/>
        </p:spPr>
        <p:txBody>
          <a:bodyPr wrap="square" rtlCol="0">
            <a:spAutoFit/>
          </a:bodyPr>
          <a:lstStyle/>
          <a:p>
            <a:r>
              <a:rPr lang="en-US" dirty="0"/>
              <a:t> </a:t>
            </a:r>
          </a:p>
        </p:txBody>
      </p:sp>
      <p:sp>
        <p:nvSpPr>
          <p:cNvPr id="7" name="TextBox 6">
            <a:extLst>
              <a:ext uri="{FF2B5EF4-FFF2-40B4-BE49-F238E27FC236}">
                <a16:creationId xmlns:a16="http://schemas.microsoft.com/office/drawing/2014/main" id="{ED298492-CC51-46C2-6DC1-5287CA157727}"/>
              </a:ext>
            </a:extLst>
          </p:cNvPr>
          <p:cNvSpPr txBox="1"/>
          <p:nvPr/>
        </p:nvSpPr>
        <p:spPr>
          <a:xfrm>
            <a:off x="6751426" y="5689416"/>
            <a:ext cx="4170556" cy="646331"/>
          </a:xfrm>
          <a:prstGeom prst="rect">
            <a:avLst/>
          </a:prstGeom>
          <a:noFill/>
        </p:spPr>
        <p:txBody>
          <a:bodyPr wrap="square" rtlCol="0">
            <a:spAutoFit/>
          </a:bodyPr>
          <a:lstStyle/>
          <a:p>
            <a:pPr algn="ctr"/>
            <a:r>
              <a:rPr lang="en-US" dirty="0"/>
              <a:t>Phase 2 DSS support structure, APA Tower and ASF at Ash River</a:t>
            </a:r>
          </a:p>
        </p:txBody>
      </p:sp>
      <p:pic>
        <p:nvPicPr>
          <p:cNvPr id="8" name="Picture 7" descr="A high angle view of a metal structure&#10;&#10;Description automatically generated">
            <a:extLst>
              <a:ext uri="{FF2B5EF4-FFF2-40B4-BE49-F238E27FC236}">
                <a16:creationId xmlns:a16="http://schemas.microsoft.com/office/drawing/2014/main" id="{5622A985-9A78-94E0-2AFC-DF69EDC4F9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9338" y="193856"/>
            <a:ext cx="4022644" cy="5363525"/>
          </a:xfrm>
          <a:prstGeom prst="rect">
            <a:avLst/>
          </a:prstGeom>
        </p:spPr>
      </p:pic>
    </p:spTree>
    <p:extLst>
      <p:ext uri="{BB962C8B-B14F-4D97-AF65-F5344CB8AC3E}">
        <p14:creationId xmlns:p14="http://schemas.microsoft.com/office/powerpoint/2010/main" val="199340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3DB3-1277-72DA-2ECD-EA3B3415F219}"/>
              </a:ext>
            </a:extLst>
          </p:cNvPr>
          <p:cNvSpPr>
            <a:spLocks noGrp="1"/>
          </p:cNvSpPr>
          <p:nvPr>
            <p:ph type="title"/>
          </p:nvPr>
        </p:nvSpPr>
        <p:spPr>
          <a:xfrm>
            <a:off x="375411" y="398327"/>
            <a:ext cx="5640402" cy="2089852"/>
          </a:xfrm>
        </p:spPr>
        <p:txBody>
          <a:bodyPr/>
          <a:lstStyle/>
          <a:p>
            <a:r>
              <a:rPr lang="en-US" dirty="0"/>
              <a:t>Build Production APA Doublet-Move to Cryostat</a:t>
            </a:r>
          </a:p>
        </p:txBody>
      </p:sp>
      <p:sp>
        <p:nvSpPr>
          <p:cNvPr id="3" name="Date Placeholder 2">
            <a:extLst>
              <a:ext uri="{FF2B5EF4-FFF2-40B4-BE49-F238E27FC236}">
                <a16:creationId xmlns:a16="http://schemas.microsoft.com/office/drawing/2014/main" id="{9312BFD1-5E9C-9FB5-02C4-8DD2D021FE8B}"/>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244E10D0-DD6E-C146-12B4-2B9728376C15}"/>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0D8FA4E7-1262-6547-346D-44DFD13212AE}"/>
              </a:ext>
            </a:extLst>
          </p:cNvPr>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
        <p:nvSpPr>
          <p:cNvPr id="6" name="Content Placeholder 5">
            <a:extLst>
              <a:ext uri="{FF2B5EF4-FFF2-40B4-BE49-F238E27FC236}">
                <a16:creationId xmlns:a16="http://schemas.microsoft.com/office/drawing/2014/main" id="{D82C6022-B1A4-F294-1277-5DD26D97ABB5}"/>
              </a:ext>
            </a:extLst>
          </p:cNvPr>
          <p:cNvSpPr>
            <a:spLocks noGrp="1"/>
          </p:cNvSpPr>
          <p:nvPr>
            <p:ph idx="11"/>
          </p:nvPr>
        </p:nvSpPr>
        <p:spPr>
          <a:xfrm>
            <a:off x="369712" y="2650018"/>
            <a:ext cx="5321000" cy="3575853"/>
          </a:xfrm>
        </p:spPr>
        <p:txBody>
          <a:bodyPr>
            <a:normAutofit fontScale="85000" lnSpcReduction="20000"/>
          </a:bodyPr>
          <a:lstStyle/>
          <a:p>
            <a:r>
              <a:rPr lang="en-US" dirty="0"/>
              <a:t>Numerous times the adjustable link would get snagged when lowering the top APA. We had to continuously go up and down to make sure things did not jam. </a:t>
            </a:r>
          </a:p>
          <a:p>
            <a:r>
              <a:rPr lang="en-US" dirty="0"/>
              <a:t>We had problems with vertical alignment pin to get it to lined up, need to be careful that you do not raise top APA up!</a:t>
            </a:r>
          </a:p>
          <a:p>
            <a:r>
              <a:rPr lang="en-US" dirty="0"/>
              <a:t>We repeated the Doublet procedures one more time. This time we leveled the Top APA and put beam clamps in place to hold it. </a:t>
            </a:r>
          </a:p>
          <a:p>
            <a:r>
              <a:rPr lang="en-US" dirty="0"/>
              <a:t>This added step made the everything line up MUCH better. </a:t>
            </a:r>
          </a:p>
        </p:txBody>
      </p:sp>
      <p:sp>
        <p:nvSpPr>
          <p:cNvPr id="7" name="Content Placeholder 6">
            <a:extLst>
              <a:ext uri="{FF2B5EF4-FFF2-40B4-BE49-F238E27FC236}">
                <a16:creationId xmlns:a16="http://schemas.microsoft.com/office/drawing/2014/main" id="{7F671490-B7C7-D7E9-DC25-CDD81ED96A2D}"/>
              </a:ext>
            </a:extLst>
          </p:cNvPr>
          <p:cNvSpPr>
            <a:spLocks noGrp="1"/>
          </p:cNvSpPr>
          <p:nvPr>
            <p:ph idx="12"/>
          </p:nvPr>
        </p:nvSpPr>
        <p:spPr>
          <a:xfrm>
            <a:off x="6340913" y="285418"/>
            <a:ext cx="5321000" cy="5845037"/>
          </a:xfrm>
        </p:spPr>
        <p:txBody>
          <a:bodyPr>
            <a:normAutofit fontScale="92500"/>
          </a:bodyPr>
          <a:lstStyle/>
          <a:p>
            <a:r>
              <a:rPr lang="en-US" dirty="0"/>
              <a:t>We then surveyed the APA for the envelope and adjusted as needed.</a:t>
            </a:r>
          </a:p>
          <a:p>
            <a:r>
              <a:rPr lang="en-US" dirty="0"/>
              <a:t>We installed 4 prisms along the long axis of the doublet, with the intended purpose of making them colinear in a single axis. </a:t>
            </a:r>
          </a:p>
          <a:p>
            <a:r>
              <a:rPr lang="en-US" dirty="0"/>
              <a:t>We took measurements by releasing all stabilizer pins except the lowest set, and then shooting the 4 prisms, as well as the face of the APA to establish an axis, and then processed in AutoCAD. </a:t>
            </a:r>
          </a:p>
          <a:p>
            <a:r>
              <a:rPr lang="en-US" dirty="0"/>
              <a:t>We were able to get it +/- 2mm consistently, either by pre-measuring with calipers (fastest method) on the outside edge boards</a:t>
            </a:r>
            <a:br>
              <a:rPr lang="en-US" dirty="0"/>
            </a:br>
            <a:r>
              <a:rPr lang="en-US" dirty="0"/>
              <a:t>and then checking with survey</a:t>
            </a:r>
          </a:p>
          <a:p>
            <a:pPr lvl="1"/>
            <a:r>
              <a:rPr lang="en-US" dirty="0"/>
              <a:t>Better to use a step gauge, hard to measure with a real APA</a:t>
            </a:r>
          </a:p>
          <a:p>
            <a:pPr marL="0" indent="0">
              <a:buNone/>
            </a:pPr>
            <a:endParaRPr lang="en-US" dirty="0"/>
          </a:p>
          <a:p>
            <a:endParaRPr lang="en-US" dirty="0"/>
          </a:p>
        </p:txBody>
      </p:sp>
    </p:spTree>
    <p:extLst>
      <p:ext uri="{BB962C8B-B14F-4D97-AF65-F5344CB8AC3E}">
        <p14:creationId xmlns:p14="http://schemas.microsoft.com/office/powerpoint/2010/main" val="32743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D8D0-E3FC-EF81-520F-008C2CECD3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26C9B-A7A2-5173-DB44-D35FA23CE1CB}"/>
              </a:ext>
            </a:extLst>
          </p:cNvPr>
          <p:cNvSpPr>
            <a:spLocks noGrp="1"/>
          </p:cNvSpPr>
          <p:nvPr>
            <p:ph type="title"/>
          </p:nvPr>
        </p:nvSpPr>
        <p:spPr>
          <a:xfrm>
            <a:off x="455598" y="350619"/>
            <a:ext cx="5640402" cy="2089852"/>
          </a:xfrm>
        </p:spPr>
        <p:txBody>
          <a:bodyPr/>
          <a:lstStyle/>
          <a:p>
            <a:r>
              <a:rPr lang="en-US" dirty="0"/>
              <a:t>Build Production APA Doublet-Move to Cryostat</a:t>
            </a:r>
          </a:p>
        </p:txBody>
      </p:sp>
      <p:sp>
        <p:nvSpPr>
          <p:cNvPr id="3" name="Date Placeholder 2">
            <a:extLst>
              <a:ext uri="{FF2B5EF4-FFF2-40B4-BE49-F238E27FC236}">
                <a16:creationId xmlns:a16="http://schemas.microsoft.com/office/drawing/2014/main" id="{C1FBEDD4-4D23-0E0B-BC6C-550C32D13E57}"/>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09EFAA41-23D8-42A1-F384-79453C16C613}"/>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4D597F91-B2EF-74CC-C6BC-2FF074E93EEA}"/>
              </a:ext>
            </a:extLst>
          </p:cNvPr>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6" name="Content Placeholder 5">
            <a:extLst>
              <a:ext uri="{FF2B5EF4-FFF2-40B4-BE49-F238E27FC236}">
                <a16:creationId xmlns:a16="http://schemas.microsoft.com/office/drawing/2014/main" id="{4C9B418A-8870-C38E-B7FC-F866E921B933}"/>
              </a:ext>
            </a:extLst>
          </p:cNvPr>
          <p:cNvSpPr>
            <a:spLocks noGrp="1"/>
          </p:cNvSpPr>
          <p:nvPr>
            <p:ph idx="11"/>
          </p:nvPr>
        </p:nvSpPr>
        <p:spPr>
          <a:xfrm>
            <a:off x="369712" y="2650018"/>
            <a:ext cx="5321000" cy="3575853"/>
          </a:xfrm>
        </p:spPr>
        <p:txBody>
          <a:bodyPr>
            <a:normAutofit fontScale="92500" lnSpcReduction="10000"/>
          </a:bodyPr>
          <a:lstStyle/>
          <a:p>
            <a:r>
              <a:rPr lang="en-US" dirty="0"/>
              <a:t>We repeated this several times with Olga and Marzio present so they could see the survey and linkage adjustment process</a:t>
            </a:r>
          </a:p>
          <a:p>
            <a:r>
              <a:rPr lang="en-US" dirty="0"/>
              <a:t>We could not move the completed Doublet out of the APA Tower without moving the ASF out of our way! This is not an issue underground for DUNE.</a:t>
            </a:r>
          </a:p>
          <a:p>
            <a:r>
              <a:rPr lang="en-US" dirty="0"/>
              <a:t>Kyle and Nick moved APA Doublet thru the TCO and shuttle beam system into position and bolted the production APA to the DSS Beam </a:t>
            </a:r>
          </a:p>
          <a:p>
            <a:pPr marL="0" indent="0">
              <a:buNone/>
            </a:pPr>
            <a:endParaRPr lang="en-US" dirty="0"/>
          </a:p>
        </p:txBody>
      </p:sp>
      <p:sp>
        <p:nvSpPr>
          <p:cNvPr id="7" name="Content Placeholder 6">
            <a:extLst>
              <a:ext uri="{FF2B5EF4-FFF2-40B4-BE49-F238E27FC236}">
                <a16:creationId xmlns:a16="http://schemas.microsoft.com/office/drawing/2014/main" id="{951F778F-C416-5C9D-FCB8-190D1C0D07B6}"/>
              </a:ext>
            </a:extLst>
          </p:cNvPr>
          <p:cNvSpPr>
            <a:spLocks noGrp="1"/>
          </p:cNvSpPr>
          <p:nvPr>
            <p:ph idx="12"/>
          </p:nvPr>
        </p:nvSpPr>
        <p:spPr>
          <a:xfrm>
            <a:off x="6340913" y="285419"/>
            <a:ext cx="5321000" cy="2433928"/>
          </a:xfrm>
        </p:spPr>
        <p:txBody>
          <a:bodyPr>
            <a:normAutofit/>
          </a:bodyPr>
          <a:lstStyle/>
          <a:p>
            <a:pPr marL="342900" indent="-342900"/>
            <a:r>
              <a:rPr lang="en-US" dirty="0"/>
              <a:t>We completed moving the Production APA Doublet to the shuttle beam</a:t>
            </a:r>
          </a:p>
          <a:p>
            <a:r>
              <a:rPr lang="en-US" dirty="0"/>
              <a:t>Removed all the protection panels and side rails.</a:t>
            </a:r>
          </a:p>
          <a:p>
            <a:r>
              <a:rPr lang="en-US" dirty="0"/>
              <a:t>Add the FC Latches and prepared for it to move into its final position</a:t>
            </a:r>
          </a:p>
          <a:p>
            <a:pPr marL="0" indent="0">
              <a:buNone/>
            </a:pPr>
            <a:endParaRPr lang="en-US" dirty="0"/>
          </a:p>
        </p:txBody>
      </p:sp>
      <p:pic>
        <p:nvPicPr>
          <p:cNvPr id="11" name="Picture 10" descr="A close up of a device&#10;&#10;Description automatically generated">
            <a:extLst>
              <a:ext uri="{FF2B5EF4-FFF2-40B4-BE49-F238E27FC236}">
                <a16:creationId xmlns:a16="http://schemas.microsoft.com/office/drawing/2014/main" id="{BC65B7F9-4EEC-3968-87AC-E2B66126F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602451" y="4495777"/>
            <a:ext cx="2277277" cy="1714656"/>
          </a:xfrm>
          <a:prstGeom prst="rect">
            <a:avLst/>
          </a:prstGeom>
        </p:spPr>
      </p:pic>
      <p:pic>
        <p:nvPicPr>
          <p:cNvPr id="13" name="Picture 12" descr="A person working on a machine&#10;&#10;Description automatically generated">
            <a:extLst>
              <a:ext uri="{FF2B5EF4-FFF2-40B4-BE49-F238E27FC236}">
                <a16:creationId xmlns:a16="http://schemas.microsoft.com/office/drawing/2014/main" id="{490429EB-A9B0-C37C-B672-D40780C59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37632" y="3396858"/>
            <a:ext cx="3215514" cy="2411636"/>
          </a:xfrm>
          <a:prstGeom prst="rect">
            <a:avLst/>
          </a:prstGeom>
        </p:spPr>
      </p:pic>
      <p:pic>
        <p:nvPicPr>
          <p:cNvPr id="15" name="Picture 14" descr="A yellow and silver metal frame&#10;&#10;Description automatically generated">
            <a:extLst>
              <a:ext uri="{FF2B5EF4-FFF2-40B4-BE49-F238E27FC236}">
                <a16:creationId xmlns:a16="http://schemas.microsoft.com/office/drawing/2014/main" id="{D2F8E143-B000-80AB-52C0-4E17A40FD7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252814" y="3412296"/>
            <a:ext cx="3215514" cy="2411636"/>
          </a:xfrm>
          <a:prstGeom prst="rect">
            <a:avLst/>
          </a:prstGeom>
        </p:spPr>
      </p:pic>
    </p:spTree>
    <p:extLst>
      <p:ext uri="{BB962C8B-B14F-4D97-AF65-F5344CB8AC3E}">
        <p14:creationId xmlns:p14="http://schemas.microsoft.com/office/powerpoint/2010/main" val="87134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A0F1-7854-B1D2-888B-450FE743E8B2}"/>
              </a:ext>
            </a:extLst>
          </p:cNvPr>
          <p:cNvSpPr>
            <a:spLocks noGrp="1"/>
          </p:cNvSpPr>
          <p:nvPr>
            <p:ph type="title"/>
          </p:nvPr>
        </p:nvSpPr>
        <p:spPr>
          <a:xfrm>
            <a:off x="609600" y="186456"/>
            <a:ext cx="10972800" cy="647102"/>
          </a:xfrm>
        </p:spPr>
        <p:txBody>
          <a:bodyPr/>
          <a:lstStyle/>
          <a:p>
            <a:r>
              <a:rPr lang="en-US" dirty="0"/>
              <a:t>Building the Ash River APA Doublet</a:t>
            </a:r>
          </a:p>
        </p:txBody>
      </p:sp>
      <p:sp>
        <p:nvSpPr>
          <p:cNvPr id="3" name="Date Placeholder 2">
            <a:extLst>
              <a:ext uri="{FF2B5EF4-FFF2-40B4-BE49-F238E27FC236}">
                <a16:creationId xmlns:a16="http://schemas.microsoft.com/office/drawing/2014/main" id="{406605BE-6A2A-F067-DE7D-983C52113C52}"/>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81B7A08E-888C-61C7-5DD0-844E57EC961C}"/>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CEBB6B28-F590-F845-6C9B-B3F96EF15385}"/>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
        <p:nvSpPr>
          <p:cNvPr id="6" name="Content Placeholder 5">
            <a:extLst>
              <a:ext uri="{FF2B5EF4-FFF2-40B4-BE49-F238E27FC236}">
                <a16:creationId xmlns:a16="http://schemas.microsoft.com/office/drawing/2014/main" id="{0C963ECF-C4FB-572B-F7B6-C029F19D4863}"/>
              </a:ext>
            </a:extLst>
          </p:cNvPr>
          <p:cNvSpPr>
            <a:spLocks noGrp="1"/>
          </p:cNvSpPr>
          <p:nvPr>
            <p:ph idx="11"/>
          </p:nvPr>
        </p:nvSpPr>
        <p:spPr>
          <a:xfrm>
            <a:off x="605368" y="1207770"/>
            <a:ext cx="5016204" cy="5031626"/>
          </a:xfrm>
        </p:spPr>
        <p:txBody>
          <a:bodyPr/>
          <a:lstStyle/>
          <a:p>
            <a:r>
              <a:rPr lang="en-US" dirty="0"/>
              <a:t>After loading the bottom APA into the APA tower we had to undo the straps securing the ASF to the floor, pick it up a few inches and slowly rotate it back into position. This is the same procedure we will need in the cleanroom. </a:t>
            </a:r>
          </a:p>
          <a:p>
            <a:r>
              <a:rPr lang="en-US" dirty="0"/>
              <a:t>Using the final production Yoke and Structural Tees, we loaded the Top APA into the APA Tower</a:t>
            </a:r>
          </a:p>
          <a:p>
            <a:r>
              <a:rPr lang="en-US" dirty="0"/>
              <a:t>Again, we went through the adjustable linkage and survey process. Getting much better at it! </a:t>
            </a:r>
          </a:p>
        </p:txBody>
      </p:sp>
      <p:pic>
        <p:nvPicPr>
          <p:cNvPr id="9" name="Content Placeholder 8" descr="A metal frame with a couple of bolts and a yellow frame&#10;&#10;Description automatically generated with medium confidence">
            <a:extLst>
              <a:ext uri="{FF2B5EF4-FFF2-40B4-BE49-F238E27FC236}">
                <a16:creationId xmlns:a16="http://schemas.microsoft.com/office/drawing/2014/main" id="{FE5DF5A4-E395-A012-DBAF-69D7979CCB74}"/>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6217919" y="3716860"/>
            <a:ext cx="1759031" cy="2345375"/>
          </a:xfrm>
        </p:spPr>
      </p:pic>
      <p:pic>
        <p:nvPicPr>
          <p:cNvPr id="11" name="Picture 10" descr="A group of men standing next to a yellow metal structure&#10;&#10;Description automatically generated">
            <a:extLst>
              <a:ext uri="{FF2B5EF4-FFF2-40B4-BE49-F238E27FC236}">
                <a16:creationId xmlns:a16="http://schemas.microsoft.com/office/drawing/2014/main" id="{3632E2DF-2C36-0AB2-EB6B-690149367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9756" y="972057"/>
            <a:ext cx="3575395" cy="4767193"/>
          </a:xfrm>
          <a:prstGeom prst="rect">
            <a:avLst/>
          </a:prstGeom>
        </p:spPr>
      </p:pic>
      <p:sp>
        <p:nvSpPr>
          <p:cNvPr id="12" name="TextBox 11">
            <a:extLst>
              <a:ext uri="{FF2B5EF4-FFF2-40B4-BE49-F238E27FC236}">
                <a16:creationId xmlns:a16="http://schemas.microsoft.com/office/drawing/2014/main" id="{79D9A9B4-6659-098E-9369-6AE83514DCED}"/>
              </a:ext>
            </a:extLst>
          </p:cNvPr>
          <p:cNvSpPr txBox="1"/>
          <p:nvPr/>
        </p:nvSpPr>
        <p:spPr>
          <a:xfrm>
            <a:off x="8214165" y="5748141"/>
            <a:ext cx="3514009" cy="646331"/>
          </a:xfrm>
          <a:prstGeom prst="rect">
            <a:avLst/>
          </a:prstGeom>
          <a:noFill/>
        </p:spPr>
        <p:txBody>
          <a:bodyPr wrap="square" rtlCol="0">
            <a:spAutoFit/>
          </a:bodyPr>
          <a:lstStyle/>
          <a:p>
            <a:pPr algn="ctr"/>
            <a:r>
              <a:rPr lang="en-US" dirty="0"/>
              <a:t>Rotating an ASF with only one APA in it was not an issue</a:t>
            </a:r>
          </a:p>
        </p:txBody>
      </p:sp>
      <p:sp>
        <p:nvSpPr>
          <p:cNvPr id="13" name="TextBox 12">
            <a:extLst>
              <a:ext uri="{FF2B5EF4-FFF2-40B4-BE49-F238E27FC236}">
                <a16:creationId xmlns:a16="http://schemas.microsoft.com/office/drawing/2014/main" id="{37F96BD4-7D83-BE92-0564-7A968758428D}"/>
              </a:ext>
            </a:extLst>
          </p:cNvPr>
          <p:cNvSpPr txBox="1"/>
          <p:nvPr/>
        </p:nvSpPr>
        <p:spPr>
          <a:xfrm>
            <a:off x="6166300" y="6012127"/>
            <a:ext cx="2153456" cy="369332"/>
          </a:xfrm>
          <a:prstGeom prst="rect">
            <a:avLst/>
          </a:prstGeom>
          <a:noFill/>
        </p:spPr>
        <p:txBody>
          <a:bodyPr wrap="square" rtlCol="0">
            <a:spAutoFit/>
          </a:bodyPr>
          <a:lstStyle/>
          <a:p>
            <a:r>
              <a:rPr lang="en-US" dirty="0"/>
              <a:t>Installing new Yoke</a:t>
            </a:r>
          </a:p>
        </p:txBody>
      </p:sp>
      <p:pic>
        <p:nvPicPr>
          <p:cNvPr id="15" name="Picture 14" descr="A person wearing a hard hat and gloves working with a screwdriver&#10;&#10;Description automatically generated">
            <a:extLst>
              <a:ext uri="{FF2B5EF4-FFF2-40B4-BE49-F238E27FC236}">
                <a16:creationId xmlns:a16="http://schemas.microsoft.com/office/drawing/2014/main" id="{8255FEF4-BAF3-39BE-3395-3A5E7F85D5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211" y="834323"/>
            <a:ext cx="1759031" cy="2345375"/>
          </a:xfrm>
          <a:prstGeom prst="rect">
            <a:avLst/>
          </a:prstGeom>
        </p:spPr>
      </p:pic>
      <p:sp>
        <p:nvSpPr>
          <p:cNvPr id="16" name="TextBox 15">
            <a:extLst>
              <a:ext uri="{FF2B5EF4-FFF2-40B4-BE49-F238E27FC236}">
                <a16:creationId xmlns:a16="http://schemas.microsoft.com/office/drawing/2014/main" id="{C015B35A-EF79-0EB3-07D5-66B06EE2FC76}"/>
              </a:ext>
            </a:extLst>
          </p:cNvPr>
          <p:cNvSpPr txBox="1"/>
          <p:nvPr/>
        </p:nvSpPr>
        <p:spPr>
          <a:xfrm>
            <a:off x="5783298" y="3127180"/>
            <a:ext cx="2658855" cy="646331"/>
          </a:xfrm>
          <a:prstGeom prst="rect">
            <a:avLst/>
          </a:prstGeom>
          <a:noFill/>
        </p:spPr>
        <p:txBody>
          <a:bodyPr wrap="square" rtlCol="0">
            <a:spAutoFit/>
          </a:bodyPr>
          <a:lstStyle/>
          <a:p>
            <a:r>
              <a:rPr lang="en-US" dirty="0"/>
              <a:t>Installing standard linkage for lifting Bottom APA</a:t>
            </a:r>
          </a:p>
        </p:txBody>
      </p:sp>
    </p:spTree>
    <p:extLst>
      <p:ext uri="{BB962C8B-B14F-4D97-AF65-F5344CB8AC3E}">
        <p14:creationId xmlns:p14="http://schemas.microsoft.com/office/powerpoint/2010/main" val="1139931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holding a black cable&#10;&#10;Description automatically generated">
            <a:extLst>
              <a:ext uri="{FF2B5EF4-FFF2-40B4-BE49-F238E27FC236}">
                <a16:creationId xmlns:a16="http://schemas.microsoft.com/office/drawing/2014/main" id="{65F90584-991A-87DE-E81A-F5E86FA5BB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5634" y="2109873"/>
            <a:ext cx="2087314" cy="2783085"/>
          </a:xfrm>
          <a:prstGeom prst="rect">
            <a:avLst/>
          </a:prstGeom>
        </p:spPr>
      </p:pic>
      <p:sp>
        <p:nvSpPr>
          <p:cNvPr id="2" name="Title 1">
            <a:extLst>
              <a:ext uri="{FF2B5EF4-FFF2-40B4-BE49-F238E27FC236}">
                <a16:creationId xmlns:a16="http://schemas.microsoft.com/office/drawing/2014/main" id="{F969C701-3BDC-3F64-7929-5A9BC7B6F91E}"/>
              </a:ext>
            </a:extLst>
          </p:cNvPr>
          <p:cNvSpPr>
            <a:spLocks noGrp="1"/>
          </p:cNvSpPr>
          <p:nvPr>
            <p:ph type="title"/>
          </p:nvPr>
        </p:nvSpPr>
        <p:spPr>
          <a:xfrm>
            <a:off x="373710" y="462518"/>
            <a:ext cx="11577099" cy="647102"/>
          </a:xfrm>
        </p:spPr>
        <p:txBody>
          <a:bodyPr/>
          <a:lstStyle/>
          <a:p>
            <a:r>
              <a:rPr lang="en-US" dirty="0"/>
              <a:t>Re-Testing Cable insertion on APA Doublet</a:t>
            </a:r>
          </a:p>
        </p:txBody>
      </p:sp>
      <p:sp>
        <p:nvSpPr>
          <p:cNvPr id="3" name="Date Placeholder 2">
            <a:extLst>
              <a:ext uri="{FF2B5EF4-FFF2-40B4-BE49-F238E27FC236}">
                <a16:creationId xmlns:a16="http://schemas.microsoft.com/office/drawing/2014/main" id="{AF5E1250-339A-9E1F-67C2-3ABC15911597}"/>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1F94BE05-95EB-CF12-AE4C-821BA7D9AD5A}"/>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4215FC69-4683-08D9-A642-56BB3EEADA69}"/>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pic>
        <p:nvPicPr>
          <p:cNvPr id="9" name="Content Placeholder 8" descr="A person holding a black tube&#10;&#10;Description automatically generated">
            <a:extLst>
              <a:ext uri="{FF2B5EF4-FFF2-40B4-BE49-F238E27FC236}">
                <a16:creationId xmlns:a16="http://schemas.microsoft.com/office/drawing/2014/main" id="{4860E66B-2F57-92CD-5D5E-1BE2B520671C}"/>
              </a:ext>
            </a:extLst>
          </p:cNvPr>
          <p:cNvPicPr>
            <a:picLocks noGrp="1" noChangeAspect="1"/>
          </p:cNvPicPr>
          <p:nvPr>
            <p:ph idx="12"/>
          </p:nvPr>
        </p:nvPicPr>
        <p:blipFill>
          <a:blip r:embed="rId3" cstate="screen">
            <a:extLst>
              <a:ext uri="{28A0092B-C50C-407E-A947-70E740481C1C}">
                <a14:useLocalDpi xmlns:a14="http://schemas.microsoft.com/office/drawing/2010/main"/>
              </a:ext>
            </a:extLst>
          </a:blip>
          <a:stretch>
            <a:fillRect/>
          </a:stretch>
        </p:blipFill>
        <p:spPr>
          <a:xfrm>
            <a:off x="4737994" y="1222309"/>
            <a:ext cx="1868225" cy="2490967"/>
          </a:xfrm>
        </p:spPr>
      </p:pic>
      <p:pic>
        <p:nvPicPr>
          <p:cNvPr id="13" name="Picture 12" descr="A metal frame with red and grey metal beams&#10;&#10;Description automatically generated with medium confidence">
            <a:extLst>
              <a:ext uri="{FF2B5EF4-FFF2-40B4-BE49-F238E27FC236}">
                <a16:creationId xmlns:a16="http://schemas.microsoft.com/office/drawing/2014/main" id="{0DB51EFE-618D-25FB-0806-545AD49AD6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0022" y="1338617"/>
            <a:ext cx="3578253" cy="4771004"/>
          </a:xfrm>
          <a:prstGeom prst="rect">
            <a:avLst/>
          </a:prstGeom>
        </p:spPr>
      </p:pic>
      <p:sp>
        <p:nvSpPr>
          <p:cNvPr id="15" name="Content Placeholder 14">
            <a:extLst>
              <a:ext uri="{FF2B5EF4-FFF2-40B4-BE49-F238E27FC236}">
                <a16:creationId xmlns:a16="http://schemas.microsoft.com/office/drawing/2014/main" id="{0842B5FD-85AD-0319-5D6F-D7DB1ACA21FF}"/>
              </a:ext>
            </a:extLst>
          </p:cNvPr>
          <p:cNvSpPr>
            <a:spLocks noGrp="1"/>
          </p:cNvSpPr>
          <p:nvPr>
            <p:ph idx="11"/>
          </p:nvPr>
        </p:nvSpPr>
        <p:spPr>
          <a:xfrm>
            <a:off x="605368" y="1207770"/>
            <a:ext cx="3995923" cy="5031626"/>
          </a:xfrm>
        </p:spPr>
        <p:txBody>
          <a:bodyPr>
            <a:normAutofit lnSpcReduction="10000"/>
          </a:bodyPr>
          <a:lstStyle/>
          <a:p>
            <a:r>
              <a:rPr lang="en-US" dirty="0"/>
              <a:t>Once the Ash River APA Doublet was completed, we tested cable insertion process.</a:t>
            </a:r>
          </a:p>
          <a:p>
            <a:r>
              <a:rPr lang="en-US" dirty="0"/>
              <a:t>This is an older test cable bundle which has been used numerous times. The cable dressing several times got hung up going into the tube since it was not dressed properly. The cable dressing needs to be pulled tight when it is being installed. </a:t>
            </a:r>
          </a:p>
          <a:p>
            <a:r>
              <a:rPr lang="en-US" dirty="0"/>
              <a:t>But we easily lowered it and pulled it back out by hand </a:t>
            </a:r>
          </a:p>
        </p:txBody>
      </p:sp>
      <p:pic>
        <p:nvPicPr>
          <p:cNvPr id="19" name="Picture 18" descr="A black and orange tube wrapped in black plastic&#10;&#10;Description automatically generated">
            <a:extLst>
              <a:ext uri="{FF2B5EF4-FFF2-40B4-BE49-F238E27FC236}">
                <a16:creationId xmlns:a16="http://schemas.microsoft.com/office/drawing/2014/main" id="{A39636F2-5B66-711F-45FC-64634276C9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0780" y="3792144"/>
            <a:ext cx="1835439" cy="2447252"/>
          </a:xfrm>
          <a:prstGeom prst="rect">
            <a:avLst/>
          </a:prstGeom>
        </p:spPr>
      </p:pic>
      <p:sp>
        <p:nvSpPr>
          <p:cNvPr id="20" name="TextBox 19">
            <a:extLst>
              <a:ext uri="{FF2B5EF4-FFF2-40B4-BE49-F238E27FC236}">
                <a16:creationId xmlns:a16="http://schemas.microsoft.com/office/drawing/2014/main" id="{B0F065D1-70C3-3FCC-A5D3-42D10094D810}"/>
              </a:ext>
            </a:extLst>
          </p:cNvPr>
          <p:cNvSpPr txBox="1"/>
          <p:nvPr/>
        </p:nvSpPr>
        <p:spPr>
          <a:xfrm>
            <a:off x="6775707" y="4919845"/>
            <a:ext cx="1514826" cy="646331"/>
          </a:xfrm>
          <a:prstGeom prst="rect">
            <a:avLst/>
          </a:prstGeom>
          <a:noFill/>
        </p:spPr>
        <p:txBody>
          <a:bodyPr wrap="square" rtlCol="0">
            <a:spAutoFit/>
          </a:bodyPr>
          <a:lstStyle/>
          <a:p>
            <a:r>
              <a:rPr lang="en-US" dirty="0"/>
              <a:t>Cable hanging by Harness</a:t>
            </a:r>
          </a:p>
        </p:txBody>
      </p:sp>
      <p:sp>
        <p:nvSpPr>
          <p:cNvPr id="21" name="TextBox 20">
            <a:extLst>
              <a:ext uri="{FF2B5EF4-FFF2-40B4-BE49-F238E27FC236}">
                <a16:creationId xmlns:a16="http://schemas.microsoft.com/office/drawing/2014/main" id="{8F61CBBC-3AD0-39A6-CFCC-B6522973D8E5}"/>
              </a:ext>
            </a:extLst>
          </p:cNvPr>
          <p:cNvSpPr txBox="1"/>
          <p:nvPr/>
        </p:nvSpPr>
        <p:spPr>
          <a:xfrm>
            <a:off x="6713293" y="5605958"/>
            <a:ext cx="1639656" cy="646331"/>
          </a:xfrm>
          <a:prstGeom prst="rect">
            <a:avLst/>
          </a:prstGeom>
          <a:noFill/>
        </p:spPr>
        <p:txBody>
          <a:bodyPr wrap="square" rtlCol="0">
            <a:spAutoFit/>
          </a:bodyPr>
          <a:lstStyle/>
          <a:p>
            <a:r>
              <a:rPr lang="en-US" dirty="0"/>
              <a:t>Cable dressing  problem</a:t>
            </a:r>
          </a:p>
        </p:txBody>
      </p:sp>
      <p:sp>
        <p:nvSpPr>
          <p:cNvPr id="22" name="TextBox 21">
            <a:extLst>
              <a:ext uri="{FF2B5EF4-FFF2-40B4-BE49-F238E27FC236}">
                <a16:creationId xmlns:a16="http://schemas.microsoft.com/office/drawing/2014/main" id="{7464F3CE-2C6A-1B15-2876-BE5086A70208}"/>
              </a:ext>
            </a:extLst>
          </p:cNvPr>
          <p:cNvSpPr txBox="1"/>
          <p:nvPr/>
        </p:nvSpPr>
        <p:spPr>
          <a:xfrm>
            <a:off x="6622454" y="1145096"/>
            <a:ext cx="1868224" cy="923330"/>
          </a:xfrm>
          <a:prstGeom prst="rect">
            <a:avLst/>
          </a:prstGeom>
          <a:noFill/>
        </p:spPr>
        <p:txBody>
          <a:bodyPr wrap="square" rtlCol="0">
            <a:spAutoFit/>
          </a:bodyPr>
          <a:lstStyle/>
          <a:p>
            <a:r>
              <a:rPr lang="en-US" dirty="0"/>
              <a:t>Inserting Cable Bundle Nosecone and Tube</a:t>
            </a:r>
          </a:p>
        </p:txBody>
      </p:sp>
      <p:cxnSp>
        <p:nvCxnSpPr>
          <p:cNvPr id="24" name="Straight Arrow Connector 23">
            <a:extLst>
              <a:ext uri="{FF2B5EF4-FFF2-40B4-BE49-F238E27FC236}">
                <a16:creationId xmlns:a16="http://schemas.microsoft.com/office/drawing/2014/main" id="{5AF32CC5-8C3E-5C7B-9B1C-FFF0A5182E5B}"/>
              </a:ext>
            </a:extLst>
          </p:cNvPr>
          <p:cNvCxnSpPr>
            <a:cxnSpLocks/>
            <a:stCxn id="21" idx="1"/>
          </p:cNvCxnSpPr>
          <p:nvPr/>
        </p:nvCxnSpPr>
        <p:spPr>
          <a:xfrm flipH="1" flipV="1">
            <a:off x="5926368" y="5025224"/>
            <a:ext cx="786925" cy="90390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A123FA1-A6A2-9BB2-B0BC-C6154C609825}"/>
              </a:ext>
            </a:extLst>
          </p:cNvPr>
          <p:cNvCxnSpPr>
            <a:cxnSpLocks/>
            <a:stCxn id="20" idx="0"/>
          </p:cNvCxnSpPr>
          <p:nvPr/>
        </p:nvCxnSpPr>
        <p:spPr>
          <a:xfrm flipH="1" flipV="1">
            <a:off x="7309291" y="4197585"/>
            <a:ext cx="223829" cy="72226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102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7CBA-2BE9-48E1-58E2-41816720BCC7}"/>
              </a:ext>
            </a:extLst>
          </p:cNvPr>
          <p:cNvSpPr>
            <a:spLocks noGrp="1"/>
          </p:cNvSpPr>
          <p:nvPr>
            <p:ph type="title"/>
          </p:nvPr>
        </p:nvSpPr>
        <p:spPr/>
        <p:txBody>
          <a:bodyPr/>
          <a:lstStyle/>
          <a:p>
            <a:r>
              <a:rPr lang="en-US" dirty="0"/>
              <a:t>Two APA Doublets next to each other</a:t>
            </a:r>
          </a:p>
        </p:txBody>
      </p:sp>
      <p:sp>
        <p:nvSpPr>
          <p:cNvPr id="3" name="Date Placeholder 2">
            <a:extLst>
              <a:ext uri="{FF2B5EF4-FFF2-40B4-BE49-F238E27FC236}">
                <a16:creationId xmlns:a16="http://schemas.microsoft.com/office/drawing/2014/main" id="{A17E4B07-47FE-E972-0A50-533FA3CE58F7}"/>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08E5FE4E-66AC-BCFE-C55C-EE500943FD56}"/>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A450572E-B1DF-096E-9A2A-2F3B972F1873}"/>
              </a:ext>
            </a:extLst>
          </p:cNvPr>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6" name="Content Placeholder 5">
            <a:extLst>
              <a:ext uri="{FF2B5EF4-FFF2-40B4-BE49-F238E27FC236}">
                <a16:creationId xmlns:a16="http://schemas.microsoft.com/office/drawing/2014/main" id="{A161E290-EB4E-4307-C2B8-82144D0600A4}"/>
              </a:ext>
            </a:extLst>
          </p:cNvPr>
          <p:cNvSpPr>
            <a:spLocks noGrp="1"/>
          </p:cNvSpPr>
          <p:nvPr>
            <p:ph idx="11"/>
          </p:nvPr>
        </p:nvSpPr>
        <p:spPr>
          <a:xfrm>
            <a:off x="605368" y="1207770"/>
            <a:ext cx="3646205" cy="5031626"/>
          </a:xfrm>
        </p:spPr>
        <p:txBody>
          <a:bodyPr>
            <a:normAutofit fontScale="92500" lnSpcReduction="20000"/>
          </a:bodyPr>
          <a:lstStyle/>
          <a:p>
            <a:r>
              <a:rPr lang="en-US" dirty="0"/>
              <a:t>Getting the two Doublets to come together was not as easy as we thought. Two big wet noodles! That do not hang plumb!</a:t>
            </a:r>
          </a:p>
          <a:p>
            <a:r>
              <a:rPr lang="en-US" dirty="0"/>
              <a:t>We had to start at the top and VERY slowly align pins from the top to the bottom. The only place you can adjust is but moving in and out holding the standoff bar at the bottom.</a:t>
            </a:r>
          </a:p>
          <a:p>
            <a:r>
              <a:rPr lang="en-US" dirty="0"/>
              <a:t>The G10 pins need to have a small chamfer to help</a:t>
            </a:r>
          </a:p>
          <a:p>
            <a:r>
              <a:rPr lang="en-US" dirty="0"/>
              <a:t>We did a quick survey on both sides of the two Doublets after they were joined. The formed a nice plane </a:t>
            </a:r>
          </a:p>
          <a:p>
            <a:endParaRPr lang="en-US" dirty="0"/>
          </a:p>
        </p:txBody>
      </p:sp>
      <p:pic>
        <p:nvPicPr>
          <p:cNvPr id="9" name="Content Placeholder 8" descr="A close-up of a door&#10;&#10;Description automatically generated">
            <a:extLst>
              <a:ext uri="{FF2B5EF4-FFF2-40B4-BE49-F238E27FC236}">
                <a16:creationId xmlns:a16="http://schemas.microsoft.com/office/drawing/2014/main" id="{D1EBC4BA-07BA-0603-A412-2BDD65DB4DDB}"/>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6622454" y="1207770"/>
            <a:ext cx="2003960" cy="2671947"/>
          </a:xfrm>
        </p:spPr>
      </p:pic>
      <p:pic>
        <p:nvPicPr>
          <p:cNvPr id="11" name="Picture 10" descr="Metal beams with holes in them&#10;&#10;Description automatically generated with medium confidence">
            <a:extLst>
              <a:ext uri="{FF2B5EF4-FFF2-40B4-BE49-F238E27FC236}">
                <a16:creationId xmlns:a16="http://schemas.microsoft.com/office/drawing/2014/main" id="{FB621132-999B-C86C-4429-C8F924633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7999" y="1879013"/>
            <a:ext cx="2174457" cy="2899276"/>
          </a:xfrm>
          <a:prstGeom prst="rect">
            <a:avLst/>
          </a:prstGeom>
        </p:spPr>
      </p:pic>
      <p:pic>
        <p:nvPicPr>
          <p:cNvPr id="15" name="Picture 14" descr="A person working on a machine&#10;&#10;Description automatically generated">
            <a:extLst>
              <a:ext uri="{FF2B5EF4-FFF2-40B4-BE49-F238E27FC236}">
                <a16:creationId xmlns:a16="http://schemas.microsoft.com/office/drawing/2014/main" id="{16ED5577-36A8-B32E-6F68-DB43E1BB6E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7363" y="1207770"/>
            <a:ext cx="3068210" cy="4090946"/>
          </a:xfrm>
          <a:prstGeom prst="rect">
            <a:avLst/>
          </a:prstGeom>
        </p:spPr>
      </p:pic>
      <p:sp>
        <p:nvSpPr>
          <p:cNvPr id="16" name="TextBox 15">
            <a:extLst>
              <a:ext uri="{FF2B5EF4-FFF2-40B4-BE49-F238E27FC236}">
                <a16:creationId xmlns:a16="http://schemas.microsoft.com/office/drawing/2014/main" id="{A36674F9-8EBF-418B-CF92-76DEF8041318}"/>
              </a:ext>
            </a:extLst>
          </p:cNvPr>
          <p:cNvSpPr txBox="1"/>
          <p:nvPr/>
        </p:nvSpPr>
        <p:spPr>
          <a:xfrm>
            <a:off x="9624055" y="5497670"/>
            <a:ext cx="2088216" cy="646331"/>
          </a:xfrm>
          <a:prstGeom prst="rect">
            <a:avLst/>
          </a:prstGeom>
          <a:noFill/>
        </p:spPr>
        <p:txBody>
          <a:bodyPr wrap="square" rtlCol="0">
            <a:spAutoFit/>
          </a:bodyPr>
          <a:lstStyle/>
          <a:p>
            <a:r>
              <a:rPr lang="en-US" dirty="0"/>
              <a:t>Installing APA Tie Bar Assembly </a:t>
            </a:r>
          </a:p>
        </p:txBody>
      </p:sp>
      <p:pic>
        <p:nvPicPr>
          <p:cNvPr id="13" name="Picture 12" descr="A machine with tools on the floor&#10;&#10;Description automatically generated">
            <a:extLst>
              <a:ext uri="{FF2B5EF4-FFF2-40B4-BE49-F238E27FC236}">
                <a16:creationId xmlns:a16="http://schemas.microsoft.com/office/drawing/2014/main" id="{69D427C3-2825-0621-1071-7B25CEB88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4821" y="4054640"/>
            <a:ext cx="1649234" cy="2198979"/>
          </a:xfrm>
          <a:prstGeom prst="rect">
            <a:avLst/>
          </a:prstGeom>
        </p:spPr>
      </p:pic>
      <p:pic>
        <p:nvPicPr>
          <p:cNvPr id="18" name="Picture 17" descr="A piece of plastic with a nut and bolt&#10;&#10;Description automatically generated">
            <a:extLst>
              <a:ext uri="{FF2B5EF4-FFF2-40B4-BE49-F238E27FC236}">
                <a16:creationId xmlns:a16="http://schemas.microsoft.com/office/drawing/2014/main" id="{457C827F-5027-8F07-94C8-7B0AA01787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8883" y="4605599"/>
            <a:ext cx="1225348" cy="1633797"/>
          </a:xfrm>
          <a:prstGeom prst="rect">
            <a:avLst/>
          </a:prstGeom>
        </p:spPr>
      </p:pic>
      <p:sp>
        <p:nvSpPr>
          <p:cNvPr id="19" name="TextBox 18">
            <a:extLst>
              <a:ext uri="{FF2B5EF4-FFF2-40B4-BE49-F238E27FC236}">
                <a16:creationId xmlns:a16="http://schemas.microsoft.com/office/drawing/2014/main" id="{3B563751-FD9E-BE44-F181-7DA046639157}"/>
              </a:ext>
            </a:extLst>
          </p:cNvPr>
          <p:cNvSpPr txBox="1"/>
          <p:nvPr/>
        </p:nvSpPr>
        <p:spPr>
          <a:xfrm>
            <a:off x="6638883" y="3977867"/>
            <a:ext cx="1225348" cy="646331"/>
          </a:xfrm>
          <a:prstGeom prst="rect">
            <a:avLst/>
          </a:prstGeom>
          <a:noFill/>
        </p:spPr>
        <p:txBody>
          <a:bodyPr wrap="square" rtlCol="0">
            <a:spAutoFit/>
          </a:bodyPr>
          <a:lstStyle/>
          <a:p>
            <a:pPr algn="ctr"/>
            <a:r>
              <a:rPr lang="en-US" dirty="0"/>
              <a:t>APA to APA Pins</a:t>
            </a:r>
          </a:p>
        </p:txBody>
      </p:sp>
      <p:sp>
        <p:nvSpPr>
          <p:cNvPr id="20" name="TextBox 19">
            <a:extLst>
              <a:ext uri="{FF2B5EF4-FFF2-40B4-BE49-F238E27FC236}">
                <a16:creationId xmlns:a16="http://schemas.microsoft.com/office/drawing/2014/main" id="{7641CF96-1FEA-1076-FC9E-55FB615E25E0}"/>
              </a:ext>
            </a:extLst>
          </p:cNvPr>
          <p:cNvSpPr txBox="1"/>
          <p:nvPr/>
        </p:nvSpPr>
        <p:spPr>
          <a:xfrm>
            <a:off x="4330693" y="4947517"/>
            <a:ext cx="2229070" cy="1200329"/>
          </a:xfrm>
          <a:prstGeom prst="rect">
            <a:avLst/>
          </a:prstGeom>
          <a:noFill/>
        </p:spPr>
        <p:txBody>
          <a:bodyPr wrap="square" rtlCol="0">
            <a:spAutoFit/>
          </a:bodyPr>
          <a:lstStyle/>
          <a:p>
            <a:pPr algn="ctr"/>
            <a:r>
              <a:rPr lang="en-US" dirty="0"/>
              <a:t>The doublets did not hang plumb by themselves, need to help align them</a:t>
            </a:r>
          </a:p>
        </p:txBody>
      </p:sp>
    </p:spTree>
    <p:extLst>
      <p:ext uri="{BB962C8B-B14F-4D97-AF65-F5344CB8AC3E}">
        <p14:creationId xmlns:p14="http://schemas.microsoft.com/office/powerpoint/2010/main" val="287341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3DD2-23CD-2642-0A52-C02106DCC424}"/>
              </a:ext>
            </a:extLst>
          </p:cNvPr>
          <p:cNvSpPr>
            <a:spLocks noGrp="1"/>
          </p:cNvSpPr>
          <p:nvPr>
            <p:ph type="title"/>
          </p:nvPr>
        </p:nvSpPr>
        <p:spPr>
          <a:xfrm>
            <a:off x="531223" y="264146"/>
            <a:ext cx="4624251" cy="647102"/>
          </a:xfrm>
        </p:spPr>
        <p:txBody>
          <a:bodyPr/>
          <a:lstStyle/>
          <a:p>
            <a:r>
              <a:rPr lang="en-US" dirty="0"/>
              <a:t>Deploying the FC</a:t>
            </a:r>
          </a:p>
        </p:txBody>
      </p:sp>
      <p:sp>
        <p:nvSpPr>
          <p:cNvPr id="3" name="Date Placeholder 2">
            <a:extLst>
              <a:ext uri="{FF2B5EF4-FFF2-40B4-BE49-F238E27FC236}">
                <a16:creationId xmlns:a16="http://schemas.microsoft.com/office/drawing/2014/main" id="{73A0021C-DB4D-4014-433F-A8DA1D3C8957}"/>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750579FD-FED3-E586-D162-3744234CB9DC}"/>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060D26E5-93B7-0D11-9BFA-899A9999ABE6}"/>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sp>
        <p:nvSpPr>
          <p:cNvPr id="6" name="Content Placeholder 5">
            <a:extLst>
              <a:ext uri="{FF2B5EF4-FFF2-40B4-BE49-F238E27FC236}">
                <a16:creationId xmlns:a16="http://schemas.microsoft.com/office/drawing/2014/main" id="{50E78D9F-87E2-5208-69EA-1786D11CE423}"/>
              </a:ext>
            </a:extLst>
          </p:cNvPr>
          <p:cNvSpPr>
            <a:spLocks noGrp="1"/>
          </p:cNvSpPr>
          <p:nvPr>
            <p:ph idx="11"/>
          </p:nvPr>
        </p:nvSpPr>
        <p:spPr>
          <a:xfrm>
            <a:off x="605368" y="1207770"/>
            <a:ext cx="2447871" cy="5031626"/>
          </a:xfrm>
        </p:spPr>
        <p:txBody>
          <a:bodyPr/>
          <a:lstStyle/>
          <a:p>
            <a:r>
              <a:rPr lang="en-US" dirty="0"/>
              <a:t>Again, not any great pictures of the deployment but there were no real issues. </a:t>
            </a:r>
          </a:p>
          <a:p>
            <a:r>
              <a:rPr lang="en-US" dirty="0"/>
              <a:t>Just the standard tricks of getting the latches to align since everything is so </a:t>
            </a:r>
            <a:r>
              <a:rPr lang="en-US" dirty="0" err="1"/>
              <a:t>flexable</a:t>
            </a:r>
            <a:endParaRPr lang="en-US" dirty="0"/>
          </a:p>
        </p:txBody>
      </p:sp>
      <p:pic>
        <p:nvPicPr>
          <p:cNvPr id="9" name="Content Placeholder 8" descr="A person working on a metal structure&#10;&#10;Description automatically generated">
            <a:extLst>
              <a:ext uri="{FF2B5EF4-FFF2-40B4-BE49-F238E27FC236}">
                <a16:creationId xmlns:a16="http://schemas.microsoft.com/office/drawing/2014/main" id="{780EE24E-D962-D9CD-A3C9-CD476FC7BC49}"/>
              </a:ext>
            </a:extLst>
          </p:cNvPr>
          <p:cNvPicPr>
            <a:picLocks noGrp="1" noChangeAspect="1"/>
          </p:cNvPicPr>
          <p:nvPr>
            <p:ph idx="12"/>
          </p:nvPr>
        </p:nvPicPr>
        <p:blipFill>
          <a:blip r:embed="rId4" cstate="screen">
            <a:extLst>
              <a:ext uri="{28A0092B-C50C-407E-A947-70E740481C1C}">
                <a14:useLocalDpi xmlns:a14="http://schemas.microsoft.com/office/drawing/2010/main"/>
              </a:ext>
            </a:extLst>
          </a:blip>
          <a:stretch>
            <a:fillRect/>
          </a:stretch>
        </p:blipFill>
        <p:spPr>
          <a:xfrm>
            <a:off x="6922018" y="149754"/>
            <a:ext cx="2521132" cy="3361510"/>
          </a:xfrm>
        </p:spPr>
      </p:pic>
      <p:pic>
        <p:nvPicPr>
          <p:cNvPr id="11" name="Picture 10" descr="A high angle view of a metal structure&#10;&#10;Description automatically generated">
            <a:extLst>
              <a:ext uri="{FF2B5EF4-FFF2-40B4-BE49-F238E27FC236}">
                <a16:creationId xmlns:a16="http://schemas.microsoft.com/office/drawing/2014/main" id="{32480F11-A77A-E2C1-C948-8A1CBB4694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2084" y="1221401"/>
            <a:ext cx="3500562" cy="4667416"/>
          </a:xfrm>
          <a:prstGeom prst="rect">
            <a:avLst/>
          </a:prstGeom>
        </p:spPr>
      </p:pic>
      <p:pic>
        <p:nvPicPr>
          <p:cNvPr id="12" name="IMG_2763">
            <a:hlinkClick r:id="" action="ppaction://media"/>
            <a:extLst>
              <a:ext uri="{FF2B5EF4-FFF2-40B4-BE49-F238E27FC236}">
                <a16:creationId xmlns:a16="http://schemas.microsoft.com/office/drawing/2014/main" id="{4D59FF2C-46E6-DFE8-53BE-D0613D4251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21995" y="1207770"/>
            <a:ext cx="2470603" cy="4392183"/>
          </a:xfrm>
          <a:prstGeom prst="rect">
            <a:avLst/>
          </a:prstGeom>
        </p:spPr>
      </p:pic>
      <p:pic>
        <p:nvPicPr>
          <p:cNvPr id="14" name="Picture 13" descr="A machine with a yellow strap&#10;&#10;Description automatically generated">
            <a:extLst>
              <a:ext uri="{FF2B5EF4-FFF2-40B4-BE49-F238E27FC236}">
                <a16:creationId xmlns:a16="http://schemas.microsoft.com/office/drawing/2014/main" id="{FDDDC797-4A2A-D186-97E3-6EB614B5B02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22018" y="3583282"/>
            <a:ext cx="2521132" cy="2656114"/>
          </a:xfrm>
          <a:prstGeom prst="rect">
            <a:avLst/>
          </a:prstGeom>
        </p:spPr>
      </p:pic>
    </p:spTree>
    <p:extLst>
      <p:ext uri="{BB962C8B-B14F-4D97-AF65-F5344CB8AC3E}">
        <p14:creationId xmlns:p14="http://schemas.microsoft.com/office/powerpoint/2010/main" val="22953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E1CFF0F-CA6B-D6AF-7999-393195C759CE}"/>
              </a:ext>
            </a:extLst>
          </p:cNvPr>
          <p:cNvSpPr>
            <a:spLocks noGrp="1"/>
          </p:cNvSpPr>
          <p:nvPr>
            <p:ph type="title"/>
          </p:nvPr>
        </p:nvSpPr>
        <p:spPr>
          <a:xfrm>
            <a:off x="731520" y="834887"/>
            <a:ext cx="6249724" cy="5152445"/>
          </a:xfrm>
        </p:spPr>
        <p:txBody>
          <a:bodyPr/>
          <a:lstStyle/>
          <a:p>
            <a:pPr algn="ctr"/>
            <a:r>
              <a:rPr lang="en-US" dirty="0"/>
              <a:t>Detailed </a:t>
            </a:r>
            <a:br>
              <a:rPr lang="en-US" dirty="0"/>
            </a:br>
            <a:r>
              <a:rPr lang="en-US" dirty="0"/>
              <a:t>Day by Day Tasks and Lessons Learned</a:t>
            </a:r>
            <a:br>
              <a:rPr lang="en-US" dirty="0"/>
            </a:br>
            <a:r>
              <a:rPr lang="en-US" dirty="0"/>
              <a:t>Work in Progress </a:t>
            </a:r>
            <a:br>
              <a:rPr lang="en-US" dirty="0"/>
            </a:br>
            <a:r>
              <a:rPr lang="en-US" dirty="0"/>
              <a:t>Need some input from others, including photo’s taken</a:t>
            </a:r>
          </a:p>
        </p:txBody>
      </p:sp>
      <p:sp>
        <p:nvSpPr>
          <p:cNvPr id="3" name="Date Placeholder 2">
            <a:extLst>
              <a:ext uri="{FF2B5EF4-FFF2-40B4-BE49-F238E27FC236}">
                <a16:creationId xmlns:a16="http://schemas.microsoft.com/office/drawing/2014/main" id="{D0753E72-6CFB-8076-F1E5-EB2F655E9A33}"/>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DF098457-B1D8-6796-A25C-CC973BAFF46C}"/>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29C46D50-BEBE-8557-EAF8-ECF8231E9E4A}"/>
              </a:ext>
            </a:extLst>
          </p:cNvPr>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pic>
        <p:nvPicPr>
          <p:cNvPr id="14" name="Content Placeholder 13" descr="A high angle view of a metal structure&#10;&#10;Description automatically generated">
            <a:extLst>
              <a:ext uri="{FF2B5EF4-FFF2-40B4-BE49-F238E27FC236}">
                <a16:creationId xmlns:a16="http://schemas.microsoft.com/office/drawing/2014/main" id="{70BD0F8B-F43B-0DFB-5F70-A4A12F508C97}"/>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7311420" y="580445"/>
            <a:ext cx="4249776" cy="5666368"/>
          </a:xfrm>
        </p:spPr>
      </p:pic>
    </p:spTree>
    <p:extLst>
      <p:ext uri="{BB962C8B-B14F-4D97-AF65-F5344CB8AC3E}">
        <p14:creationId xmlns:p14="http://schemas.microsoft.com/office/powerpoint/2010/main" val="3192861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69C7-B054-7B25-F147-9CB00B397857}"/>
              </a:ext>
            </a:extLst>
          </p:cNvPr>
          <p:cNvSpPr>
            <a:spLocks noGrp="1"/>
          </p:cNvSpPr>
          <p:nvPr>
            <p:ph type="title"/>
          </p:nvPr>
        </p:nvSpPr>
        <p:spPr>
          <a:xfrm>
            <a:off x="351063" y="462518"/>
            <a:ext cx="11389179" cy="647102"/>
          </a:xfrm>
        </p:spPr>
        <p:txBody>
          <a:bodyPr/>
          <a:lstStyle/>
          <a:p>
            <a:r>
              <a:rPr lang="en-US" dirty="0"/>
              <a:t>Decommissioning Phase 2 and APA Tower</a:t>
            </a:r>
          </a:p>
        </p:txBody>
      </p:sp>
      <p:sp>
        <p:nvSpPr>
          <p:cNvPr id="3" name="Date Placeholder 2">
            <a:extLst>
              <a:ext uri="{FF2B5EF4-FFF2-40B4-BE49-F238E27FC236}">
                <a16:creationId xmlns:a16="http://schemas.microsoft.com/office/drawing/2014/main" id="{86C32D7F-4A77-FF65-6736-EDECF6C39C20}"/>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944305A9-5AE3-3A59-A33B-059A69C39768}"/>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4F360E1F-4D59-481C-3233-07571875908B}"/>
              </a:ext>
            </a:extLst>
          </p:cNvPr>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6" name="Content Placeholder 5">
            <a:extLst>
              <a:ext uri="{FF2B5EF4-FFF2-40B4-BE49-F238E27FC236}">
                <a16:creationId xmlns:a16="http://schemas.microsoft.com/office/drawing/2014/main" id="{A7E38905-6D26-DC84-1CB7-E39A6E87FC60}"/>
              </a:ext>
            </a:extLst>
          </p:cNvPr>
          <p:cNvSpPr>
            <a:spLocks noGrp="1"/>
          </p:cNvSpPr>
          <p:nvPr>
            <p:ph idx="11"/>
          </p:nvPr>
        </p:nvSpPr>
        <p:spPr>
          <a:xfrm>
            <a:off x="605368" y="1207770"/>
            <a:ext cx="5588698" cy="5031626"/>
          </a:xfrm>
        </p:spPr>
        <p:txBody>
          <a:bodyPr>
            <a:normAutofit fontScale="92500" lnSpcReduction="20000"/>
          </a:bodyPr>
          <a:lstStyle/>
          <a:p>
            <a:pPr marL="342900" indent="-342900"/>
            <a:r>
              <a:rPr lang="en-US" dirty="0"/>
              <a:t>Matt put together an RFI to understand what the costs would be to decommission.  Estimates came in much higher then expected. $30k to take down the scaffold and only $5k for the scrap steel.</a:t>
            </a:r>
          </a:p>
          <a:p>
            <a:pPr marL="342900" indent="-342900"/>
            <a:r>
              <a:rPr lang="en-US" dirty="0"/>
              <a:t>For sure we should take down the scaffolding ourselves and package that for shipment. It is standard pieces that can be added to as needed.</a:t>
            </a:r>
          </a:p>
          <a:p>
            <a:pPr marL="342900" indent="-342900"/>
            <a:r>
              <a:rPr lang="en-US" dirty="0"/>
              <a:t>Marzio is VERY interested in both the APA tower and the Phase 2 steel structure. I will send him the drawings and 3D models to see if it is feasible to use it has part of the cleanroom. </a:t>
            </a:r>
          </a:p>
          <a:p>
            <a:pPr marL="342900" indent="-342900"/>
            <a:r>
              <a:rPr lang="en-US" dirty="0"/>
              <a:t>If this is the best path forward it maybe we use Deputy Installation managers and Sr Techs to help take it down. </a:t>
            </a:r>
          </a:p>
          <a:p>
            <a:pPr marL="342900" indent="-342900"/>
            <a:endParaRPr lang="en-US" dirty="0"/>
          </a:p>
        </p:txBody>
      </p:sp>
      <p:sp>
        <p:nvSpPr>
          <p:cNvPr id="7" name="Content Placeholder 6">
            <a:extLst>
              <a:ext uri="{FF2B5EF4-FFF2-40B4-BE49-F238E27FC236}">
                <a16:creationId xmlns:a16="http://schemas.microsoft.com/office/drawing/2014/main" id="{78CA0FDD-27DE-8163-9E05-E3E3CB083B47}"/>
              </a:ext>
            </a:extLst>
          </p:cNvPr>
          <p:cNvSpPr>
            <a:spLocks noGrp="1"/>
          </p:cNvSpPr>
          <p:nvPr>
            <p:ph idx="12"/>
          </p:nvPr>
        </p:nvSpPr>
        <p:spPr>
          <a:noFill/>
        </p:spPr>
        <p:txBody>
          <a:bodyPr/>
          <a:lstStyle/>
          <a:p>
            <a:pPr marL="342900" indent="-342900"/>
            <a:r>
              <a:rPr lang="en-US" dirty="0"/>
              <a:t>We should try and decide on the this soon.</a:t>
            </a:r>
          </a:p>
          <a:p>
            <a:pPr marL="342900" indent="-342900"/>
            <a:r>
              <a:rPr lang="en-US" dirty="0"/>
              <a:t>Trucking costs appear to be one of the cost drivers</a:t>
            </a:r>
          </a:p>
          <a:p>
            <a:pPr marL="342900" indent="-342900"/>
            <a:r>
              <a:rPr lang="en-US" dirty="0"/>
              <a:t>We would run out of DUNE funding for Ash River work in ~March depending on shipping and decommissioning costs. If we do not pay to have it taken down, it would increase the available labor Ash River has.</a:t>
            </a:r>
          </a:p>
          <a:p>
            <a:pPr marL="342900" indent="-342900"/>
            <a:endParaRPr lang="en-US" dirty="0"/>
          </a:p>
        </p:txBody>
      </p:sp>
    </p:spTree>
    <p:extLst>
      <p:ext uri="{BB962C8B-B14F-4D97-AF65-F5344CB8AC3E}">
        <p14:creationId xmlns:p14="http://schemas.microsoft.com/office/powerpoint/2010/main" val="123362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FA87-9415-005E-D174-8B4C2F53043D}"/>
              </a:ext>
            </a:extLst>
          </p:cNvPr>
          <p:cNvSpPr>
            <a:spLocks noGrp="1"/>
          </p:cNvSpPr>
          <p:nvPr>
            <p:ph type="title"/>
          </p:nvPr>
        </p:nvSpPr>
        <p:spPr/>
        <p:txBody>
          <a:bodyPr/>
          <a:lstStyle/>
          <a:p>
            <a:r>
              <a:rPr lang="en-US" dirty="0"/>
              <a:t>Soudan Lab and NOvA Tools</a:t>
            </a:r>
          </a:p>
        </p:txBody>
      </p:sp>
      <p:sp>
        <p:nvSpPr>
          <p:cNvPr id="3" name="Date Placeholder 2">
            <a:extLst>
              <a:ext uri="{FF2B5EF4-FFF2-40B4-BE49-F238E27FC236}">
                <a16:creationId xmlns:a16="http://schemas.microsoft.com/office/drawing/2014/main" id="{E52BF82E-C0C9-9F4B-2B6C-9CB450D149FF}"/>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59F5E53F-4985-0EEB-5E34-978DD9FE9877}"/>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387CF61F-1E6D-D6D5-2B57-AC2E61D44F3D}"/>
              </a:ext>
            </a:extLst>
          </p:cNvPr>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sp>
        <p:nvSpPr>
          <p:cNvPr id="6" name="Content Placeholder 5">
            <a:extLst>
              <a:ext uri="{FF2B5EF4-FFF2-40B4-BE49-F238E27FC236}">
                <a16:creationId xmlns:a16="http://schemas.microsoft.com/office/drawing/2014/main" id="{9A9F88A8-1C46-2706-361C-49FDC2C9C805}"/>
              </a:ext>
            </a:extLst>
          </p:cNvPr>
          <p:cNvSpPr>
            <a:spLocks noGrp="1"/>
          </p:cNvSpPr>
          <p:nvPr>
            <p:ph idx="11"/>
          </p:nvPr>
        </p:nvSpPr>
        <p:spPr>
          <a:xfrm>
            <a:off x="605369" y="1207770"/>
            <a:ext cx="4917608" cy="5031626"/>
          </a:xfrm>
        </p:spPr>
        <p:txBody>
          <a:bodyPr/>
          <a:lstStyle/>
          <a:p>
            <a:r>
              <a:rPr lang="en-US" dirty="0"/>
              <a:t>There are numerous tools and equipment that are no longer used at Ash River. </a:t>
            </a:r>
          </a:p>
          <a:p>
            <a:r>
              <a:rPr lang="en-US" dirty="0"/>
              <a:t>After looking over everything with Marzio and Jim we had a list, then agreed with Alec Habig (Lab Director) and Matt Nixon (Lab Manager) what items can go right away and what would be in a second shipment. </a:t>
            </a:r>
          </a:p>
          <a:p>
            <a:r>
              <a:rPr lang="en-US" dirty="0"/>
              <a:t>With the Ash River APA Frames and the size/weight of some of the tooling it will be several trucks worth. </a:t>
            </a:r>
          </a:p>
        </p:txBody>
      </p:sp>
      <p:pic>
        <p:nvPicPr>
          <p:cNvPr id="9" name="Content Placeholder 8" descr="A machine in a room&#10;&#10;Description automatically generated">
            <a:extLst>
              <a:ext uri="{FF2B5EF4-FFF2-40B4-BE49-F238E27FC236}">
                <a16:creationId xmlns:a16="http://schemas.microsoft.com/office/drawing/2014/main" id="{E5358D45-4E2E-6F93-1CE3-BC1E5D8B1FCD}"/>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rot="5400000">
            <a:off x="7363154" y="1516175"/>
            <a:ext cx="2467246" cy="1850435"/>
          </a:xfrm>
        </p:spPr>
      </p:pic>
      <p:pic>
        <p:nvPicPr>
          <p:cNvPr id="11" name="Picture 10" descr="A machine in a factory&#10;&#10;Description automatically generated">
            <a:extLst>
              <a:ext uri="{FF2B5EF4-FFF2-40B4-BE49-F238E27FC236}">
                <a16:creationId xmlns:a16="http://schemas.microsoft.com/office/drawing/2014/main" id="{0624E01E-5399-50F9-8B84-7EF435351E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440646" y="1516175"/>
            <a:ext cx="2467247" cy="1850435"/>
          </a:xfrm>
          <a:prstGeom prst="rect">
            <a:avLst/>
          </a:prstGeom>
        </p:spPr>
      </p:pic>
      <p:pic>
        <p:nvPicPr>
          <p:cNvPr id="13" name="Picture 12" descr="A machine in a room&#10;&#10;Description automatically generated">
            <a:extLst>
              <a:ext uri="{FF2B5EF4-FFF2-40B4-BE49-F238E27FC236}">
                <a16:creationId xmlns:a16="http://schemas.microsoft.com/office/drawing/2014/main" id="{200BDEA8-2673-D366-80C3-E7512CC04A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445529" y="4102527"/>
            <a:ext cx="2442137" cy="1831603"/>
          </a:xfrm>
          <a:prstGeom prst="rect">
            <a:avLst/>
          </a:prstGeom>
        </p:spPr>
      </p:pic>
      <p:pic>
        <p:nvPicPr>
          <p:cNvPr id="15" name="Picture 14" descr="A yellow cabinet with tools on top&#10;&#10;Description automatically generated">
            <a:extLst>
              <a:ext uri="{FF2B5EF4-FFF2-40B4-BE49-F238E27FC236}">
                <a16:creationId xmlns:a16="http://schemas.microsoft.com/office/drawing/2014/main" id="{FEE196B3-A917-59AC-C7F0-C593E96B91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71557" y="3797260"/>
            <a:ext cx="1850437" cy="2467247"/>
          </a:xfrm>
          <a:prstGeom prst="rect">
            <a:avLst/>
          </a:prstGeom>
        </p:spPr>
      </p:pic>
      <p:pic>
        <p:nvPicPr>
          <p:cNvPr id="17" name="Picture 16" descr="A blue crane in a factory&#10;&#10;Description automatically generated">
            <a:extLst>
              <a:ext uri="{FF2B5EF4-FFF2-40B4-BE49-F238E27FC236}">
                <a16:creationId xmlns:a16="http://schemas.microsoft.com/office/drawing/2014/main" id="{E74DE1C8-6FB6-234A-50CA-07FB4901C2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388830" y="1528222"/>
            <a:ext cx="2467247" cy="1850435"/>
          </a:xfrm>
          <a:prstGeom prst="rect">
            <a:avLst/>
          </a:prstGeom>
        </p:spPr>
      </p:pic>
      <p:pic>
        <p:nvPicPr>
          <p:cNvPr id="19" name="Picture 18" descr="A person standing in a warehouse&#10;&#10;Description automatically generated">
            <a:extLst>
              <a:ext uri="{FF2B5EF4-FFF2-40B4-BE49-F238E27FC236}">
                <a16:creationId xmlns:a16="http://schemas.microsoft.com/office/drawing/2014/main" id="{1350B3DE-E7C3-02D2-8ACD-6D16889EEA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376197" y="4102525"/>
            <a:ext cx="2442139" cy="1831604"/>
          </a:xfrm>
          <a:prstGeom prst="rect">
            <a:avLst/>
          </a:prstGeom>
        </p:spPr>
      </p:pic>
    </p:spTree>
    <p:extLst>
      <p:ext uri="{BB962C8B-B14F-4D97-AF65-F5344CB8AC3E}">
        <p14:creationId xmlns:p14="http://schemas.microsoft.com/office/powerpoint/2010/main" val="11727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0870-4480-1086-454E-F0EEE3D5DA2B}"/>
              </a:ext>
            </a:extLst>
          </p:cNvPr>
          <p:cNvSpPr>
            <a:spLocks noGrp="1"/>
          </p:cNvSpPr>
          <p:nvPr>
            <p:ph type="title"/>
          </p:nvPr>
        </p:nvSpPr>
        <p:spPr/>
        <p:txBody>
          <a:bodyPr/>
          <a:lstStyle/>
          <a:p>
            <a:r>
              <a:rPr lang="en-US" dirty="0"/>
              <a:t>Summary</a:t>
            </a:r>
          </a:p>
        </p:txBody>
      </p:sp>
      <p:sp>
        <p:nvSpPr>
          <p:cNvPr id="3" name="Date Placeholder 2">
            <a:extLst>
              <a:ext uri="{FF2B5EF4-FFF2-40B4-BE49-F238E27FC236}">
                <a16:creationId xmlns:a16="http://schemas.microsoft.com/office/drawing/2014/main" id="{B91F1A01-2747-3FBF-2C88-AC2971B52BB0}"/>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45937CC6-C00A-0353-3A4B-A2BE8F410FB0}"/>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9C2FF1DD-B60A-2425-6547-CA6F4F105A3E}"/>
              </a:ext>
            </a:extLst>
          </p:cNvPr>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6" name="Content Placeholder 5">
            <a:extLst>
              <a:ext uri="{FF2B5EF4-FFF2-40B4-BE49-F238E27FC236}">
                <a16:creationId xmlns:a16="http://schemas.microsoft.com/office/drawing/2014/main" id="{174A7C0F-DE33-C03C-4CC9-42B2E8603661}"/>
              </a:ext>
            </a:extLst>
          </p:cNvPr>
          <p:cNvSpPr>
            <a:spLocks noGrp="1"/>
          </p:cNvSpPr>
          <p:nvPr>
            <p:ph idx="11"/>
          </p:nvPr>
        </p:nvSpPr>
        <p:spPr>
          <a:xfrm>
            <a:off x="605368" y="1207770"/>
            <a:ext cx="5490632" cy="5031626"/>
          </a:xfrm>
        </p:spPr>
        <p:txBody>
          <a:bodyPr>
            <a:normAutofit lnSpcReduction="10000"/>
          </a:bodyPr>
          <a:lstStyle/>
          <a:p>
            <a:r>
              <a:rPr lang="en-US" dirty="0"/>
              <a:t>It was very useful few weeks doing the final APA assembly tests as usual there was never enough time to properly document everything that happened.</a:t>
            </a:r>
          </a:p>
          <a:p>
            <a:r>
              <a:rPr lang="en-US" dirty="0"/>
              <a:t>It is going to take a few months to pack everything up and ship it to the proper locations. There is still a LARGE amount of work to do to clean and box properly.</a:t>
            </a:r>
          </a:p>
          <a:p>
            <a:r>
              <a:rPr lang="en-US" dirty="0"/>
              <a:t>We want to use the Hardware database system to make sure that we can properly track all the components, so we know what is exactly in what box. We have already communicated with Hajime to help with printing proper labels. </a:t>
            </a:r>
          </a:p>
        </p:txBody>
      </p:sp>
      <p:sp>
        <p:nvSpPr>
          <p:cNvPr id="7" name="Content Placeholder 6">
            <a:extLst>
              <a:ext uri="{FF2B5EF4-FFF2-40B4-BE49-F238E27FC236}">
                <a16:creationId xmlns:a16="http://schemas.microsoft.com/office/drawing/2014/main" id="{81B122B3-AAF8-6631-DF8E-71E2F416DFE5}"/>
              </a:ext>
            </a:extLst>
          </p:cNvPr>
          <p:cNvSpPr>
            <a:spLocks noGrp="1"/>
          </p:cNvSpPr>
          <p:nvPr>
            <p:ph idx="12"/>
          </p:nvPr>
        </p:nvSpPr>
        <p:spPr>
          <a:xfrm>
            <a:off x="6096000" y="1827325"/>
            <a:ext cx="5321000" cy="2593600"/>
          </a:xfrm>
        </p:spPr>
        <p:txBody>
          <a:bodyPr>
            <a:normAutofit/>
          </a:bodyPr>
          <a:lstStyle/>
          <a:p>
            <a:pPr marL="0" indent="0" algn="ctr">
              <a:buNone/>
            </a:pPr>
            <a:r>
              <a:rPr lang="en-US" b="1" dirty="0"/>
              <a:t>It has been a fantastic Trial Assembly Area for both ProtoDUNE and DUNE we started summer of 2016 and will complete spring of 2025!</a:t>
            </a:r>
          </a:p>
          <a:p>
            <a:pPr marL="0" indent="0" algn="ctr">
              <a:buNone/>
            </a:pPr>
            <a:r>
              <a:rPr lang="en-US" b="1" dirty="0"/>
              <a:t>It has greatly improved the installation plan, documentation and final design of the Horizontal Drift Detector!</a:t>
            </a:r>
          </a:p>
        </p:txBody>
      </p:sp>
    </p:spTree>
    <p:extLst>
      <p:ext uri="{BB962C8B-B14F-4D97-AF65-F5344CB8AC3E}">
        <p14:creationId xmlns:p14="http://schemas.microsoft.com/office/powerpoint/2010/main" val="264929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34386E-3BA2-29F1-92FF-3F3771CBDD22}"/>
              </a:ext>
            </a:extLst>
          </p:cNvPr>
          <p:cNvSpPr>
            <a:spLocks noGrp="1"/>
          </p:cNvSpPr>
          <p:nvPr>
            <p:ph type="title"/>
          </p:nvPr>
        </p:nvSpPr>
        <p:spPr/>
        <p:txBody>
          <a:bodyPr/>
          <a:lstStyle/>
          <a:p>
            <a:r>
              <a:rPr lang="en-US" dirty="0"/>
              <a:t>Goals – Dec. 3-13, 2024 </a:t>
            </a:r>
          </a:p>
        </p:txBody>
      </p:sp>
      <p:sp>
        <p:nvSpPr>
          <p:cNvPr id="3" name="Date Placeholder 2">
            <a:extLst>
              <a:ext uri="{FF2B5EF4-FFF2-40B4-BE49-F238E27FC236}">
                <a16:creationId xmlns:a16="http://schemas.microsoft.com/office/drawing/2014/main" id="{013F7F43-8443-B5E3-AAD6-7492171E3855}"/>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94BEA165-BE26-B298-2D80-4BA09878CA4F}"/>
              </a:ext>
            </a:extLst>
          </p:cNvPr>
          <p:cNvSpPr>
            <a:spLocks noGrp="1"/>
          </p:cNvSpPr>
          <p:nvPr>
            <p:ph type="ftr" sz="quarter" idx="3"/>
          </p:nvPr>
        </p:nvSpPr>
        <p:spPr/>
        <p:txBody>
          <a:bodyPr/>
          <a:lstStyle/>
          <a:p>
            <a:pPr>
              <a:defRPr/>
            </a:pPr>
            <a:r>
              <a:rPr lang="en-US" dirty="0"/>
              <a:t>APA Installation tests at Ash River</a:t>
            </a:r>
          </a:p>
        </p:txBody>
      </p:sp>
      <p:sp>
        <p:nvSpPr>
          <p:cNvPr id="5" name="Slide Number Placeholder 4">
            <a:extLst>
              <a:ext uri="{FF2B5EF4-FFF2-40B4-BE49-F238E27FC236}">
                <a16:creationId xmlns:a16="http://schemas.microsoft.com/office/drawing/2014/main" id="{B90DCFDD-45D1-37AF-22B2-EE867A111C4F}"/>
              </a:ext>
            </a:extLst>
          </p:cNvPr>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
        <p:nvSpPr>
          <p:cNvPr id="7" name="Content Placeholder 6">
            <a:extLst>
              <a:ext uri="{FF2B5EF4-FFF2-40B4-BE49-F238E27FC236}">
                <a16:creationId xmlns:a16="http://schemas.microsoft.com/office/drawing/2014/main" id="{BE6DA7F5-F4FE-E68C-A5BE-E6CFDB33C22F}"/>
              </a:ext>
            </a:extLst>
          </p:cNvPr>
          <p:cNvSpPr>
            <a:spLocks noGrp="1"/>
          </p:cNvSpPr>
          <p:nvPr>
            <p:ph idx="11"/>
          </p:nvPr>
        </p:nvSpPr>
        <p:spPr/>
        <p:txBody>
          <a:bodyPr>
            <a:normAutofit/>
          </a:bodyPr>
          <a:lstStyle/>
          <a:p>
            <a:r>
              <a:rPr lang="en-US" dirty="0"/>
              <a:t>Participants</a:t>
            </a:r>
          </a:p>
          <a:p>
            <a:r>
              <a:rPr lang="en-US" dirty="0"/>
              <a:t>APA Alignment in Assembly Frame</a:t>
            </a:r>
          </a:p>
          <a:p>
            <a:r>
              <a:rPr lang="en-US" dirty="0"/>
              <a:t>Using two doublets in Phase 2 Cryostat</a:t>
            </a:r>
          </a:p>
          <a:p>
            <a:r>
              <a:rPr lang="en-US" dirty="0"/>
              <a:t>Row 25 tests</a:t>
            </a:r>
          </a:p>
          <a:p>
            <a:r>
              <a:rPr lang="en-US" dirty="0"/>
              <a:t>What to Ship to SURF-Now</a:t>
            </a:r>
          </a:p>
          <a:p>
            <a:pPr lvl="1"/>
            <a:r>
              <a:rPr lang="en-US" dirty="0"/>
              <a:t>List of materials </a:t>
            </a:r>
          </a:p>
          <a:p>
            <a:r>
              <a:rPr lang="en-US" dirty="0"/>
              <a:t>Decommissioning Phase 2 and the APA tower</a:t>
            </a:r>
          </a:p>
          <a:p>
            <a:r>
              <a:rPr lang="en-US" dirty="0"/>
              <a:t>Closeout of DUNE work at Ash River</a:t>
            </a:r>
          </a:p>
        </p:txBody>
      </p:sp>
      <p:pic>
        <p:nvPicPr>
          <p:cNvPr id="10" name="Content Placeholder 8" descr="A large metal structure in a building&#10;&#10;Description automatically generated">
            <a:extLst>
              <a:ext uri="{FF2B5EF4-FFF2-40B4-BE49-F238E27FC236}">
                <a16:creationId xmlns:a16="http://schemas.microsoft.com/office/drawing/2014/main" id="{4F953D35-E5A4-C652-CD61-9FCDC2DFE7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9976" y="149754"/>
            <a:ext cx="4572000" cy="6096001"/>
          </a:xfrm>
          <a:prstGeom prst="rect">
            <a:avLst/>
          </a:prstGeom>
        </p:spPr>
      </p:pic>
    </p:spTree>
    <p:extLst>
      <p:ext uri="{BB962C8B-B14F-4D97-AF65-F5344CB8AC3E}">
        <p14:creationId xmlns:p14="http://schemas.microsoft.com/office/powerpoint/2010/main" val="99999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DC4C-AE41-FF48-9AF5-6422F0653BBA}"/>
              </a:ext>
            </a:extLst>
          </p:cNvPr>
          <p:cNvSpPr>
            <a:spLocks noGrp="1"/>
          </p:cNvSpPr>
          <p:nvPr>
            <p:ph type="title"/>
          </p:nvPr>
        </p:nvSpPr>
        <p:spPr>
          <a:xfrm>
            <a:off x="235889" y="400597"/>
            <a:ext cx="10972800" cy="647102"/>
          </a:xfrm>
        </p:spPr>
        <p:txBody>
          <a:bodyPr/>
          <a:lstStyle/>
          <a:p>
            <a:r>
              <a:rPr lang="en-US" dirty="0"/>
              <a:t>List of Visitors-Dec 3</a:t>
            </a:r>
            <a:r>
              <a:rPr lang="en-US" baseline="30000" dirty="0"/>
              <a:t>rd</a:t>
            </a:r>
            <a:r>
              <a:rPr lang="en-US" dirty="0"/>
              <a:t>- 13</a:t>
            </a:r>
            <a:r>
              <a:rPr lang="en-US" baseline="30000" dirty="0"/>
              <a:t>th</a:t>
            </a:r>
            <a:endParaRPr lang="en-US" dirty="0"/>
          </a:p>
        </p:txBody>
      </p:sp>
      <p:sp>
        <p:nvSpPr>
          <p:cNvPr id="3" name="Date Placeholder 2">
            <a:extLst>
              <a:ext uri="{FF2B5EF4-FFF2-40B4-BE49-F238E27FC236}">
                <a16:creationId xmlns:a16="http://schemas.microsoft.com/office/drawing/2014/main" id="{FCA65BDE-3243-6FE2-4DD6-DFAB37126314}"/>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4FB88FA6-C00E-A5BB-91A1-EB2BCE420026}"/>
              </a:ext>
            </a:extLst>
          </p:cNvPr>
          <p:cNvSpPr>
            <a:spLocks noGrp="1"/>
          </p:cNvSpPr>
          <p:nvPr>
            <p:ph type="ftr" sz="quarter" idx="3"/>
          </p:nvPr>
        </p:nvSpPr>
        <p:spPr/>
        <p:txBody>
          <a:bodyPr/>
          <a:lstStyle/>
          <a:p>
            <a:pPr>
              <a:defRPr/>
            </a:pPr>
            <a:r>
              <a:rPr lang="en-US" dirty="0"/>
              <a:t>APA Installation tests at Ash River</a:t>
            </a:r>
          </a:p>
        </p:txBody>
      </p:sp>
      <p:sp>
        <p:nvSpPr>
          <p:cNvPr id="5" name="Slide Number Placeholder 4">
            <a:extLst>
              <a:ext uri="{FF2B5EF4-FFF2-40B4-BE49-F238E27FC236}">
                <a16:creationId xmlns:a16="http://schemas.microsoft.com/office/drawing/2014/main" id="{43450F97-E25E-3395-3F9F-33672C39F4A7}"/>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6" name="Content Placeholder 5">
            <a:extLst>
              <a:ext uri="{FF2B5EF4-FFF2-40B4-BE49-F238E27FC236}">
                <a16:creationId xmlns:a16="http://schemas.microsoft.com/office/drawing/2014/main" id="{1B96D537-4556-01EA-FBF7-EAB56A634253}"/>
              </a:ext>
            </a:extLst>
          </p:cNvPr>
          <p:cNvSpPr>
            <a:spLocks noGrp="1"/>
          </p:cNvSpPr>
          <p:nvPr>
            <p:ph idx="11"/>
          </p:nvPr>
        </p:nvSpPr>
        <p:spPr/>
        <p:txBody>
          <a:bodyPr>
            <a:normAutofit fontScale="77500" lnSpcReduction="20000"/>
          </a:bodyPr>
          <a:lstStyle/>
          <a:p>
            <a:r>
              <a:rPr lang="en-US" dirty="0"/>
              <a:t>Bill Miller </a:t>
            </a:r>
          </a:p>
          <a:p>
            <a:r>
              <a:rPr lang="en-US" dirty="0"/>
              <a:t>Jim Stewart</a:t>
            </a:r>
          </a:p>
          <a:p>
            <a:r>
              <a:rPr lang="en-US" dirty="0"/>
              <a:t>Marzio Nessi</a:t>
            </a:r>
          </a:p>
          <a:p>
            <a:r>
              <a:rPr lang="en-US" dirty="0"/>
              <a:t>Olga Beltramello</a:t>
            </a:r>
          </a:p>
          <a:p>
            <a:r>
              <a:rPr lang="en-US" dirty="0"/>
              <a:t>Eric James</a:t>
            </a:r>
          </a:p>
          <a:p>
            <a:r>
              <a:rPr lang="en-US" dirty="0"/>
              <a:t>Anselmo Villanueva</a:t>
            </a:r>
          </a:p>
          <a:p>
            <a:r>
              <a:rPr lang="en-US" dirty="0"/>
              <a:t>Tom Wieber</a:t>
            </a:r>
          </a:p>
          <a:p>
            <a:r>
              <a:rPr lang="en-US" dirty="0"/>
              <a:t>Kyle Rovick</a:t>
            </a:r>
          </a:p>
          <a:p>
            <a:r>
              <a:rPr lang="en-US" dirty="0"/>
              <a:t>Nickolas Carouso</a:t>
            </a:r>
          </a:p>
          <a:p>
            <a:r>
              <a:rPr lang="en-US" dirty="0"/>
              <a:t>Brian Rebel</a:t>
            </a:r>
          </a:p>
          <a:p>
            <a:r>
              <a:rPr lang="en-US" dirty="0"/>
              <a:t>Joe Munski (PSL)</a:t>
            </a:r>
          </a:p>
          <a:p>
            <a:endParaRPr lang="en-US" dirty="0"/>
          </a:p>
          <a:p>
            <a:r>
              <a:rPr lang="en-US" dirty="0"/>
              <a:t>Ash River Crew-Matt N., Brian L., Tina L., Karl K. Chris S.</a:t>
            </a:r>
          </a:p>
        </p:txBody>
      </p:sp>
      <p:pic>
        <p:nvPicPr>
          <p:cNvPr id="9" name="Content Placeholder 8" descr="A large yellow and red metal frame&#10;&#10;Description automatically generated">
            <a:extLst>
              <a:ext uri="{FF2B5EF4-FFF2-40B4-BE49-F238E27FC236}">
                <a16:creationId xmlns:a16="http://schemas.microsoft.com/office/drawing/2014/main" id="{0816BC56-3BE4-EE19-43E0-AC1D4D5670E0}"/>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7585235" y="338940"/>
            <a:ext cx="4001397" cy="5314437"/>
          </a:xfrm>
        </p:spPr>
      </p:pic>
      <p:sp>
        <p:nvSpPr>
          <p:cNvPr id="10" name="TextBox 9">
            <a:extLst>
              <a:ext uri="{FF2B5EF4-FFF2-40B4-BE49-F238E27FC236}">
                <a16:creationId xmlns:a16="http://schemas.microsoft.com/office/drawing/2014/main" id="{101B5D4C-088D-60F7-3E05-613E657DD0E9}"/>
              </a:ext>
            </a:extLst>
          </p:cNvPr>
          <p:cNvSpPr txBox="1"/>
          <p:nvPr/>
        </p:nvSpPr>
        <p:spPr>
          <a:xfrm>
            <a:off x="7318866" y="5653377"/>
            <a:ext cx="4534134" cy="646331"/>
          </a:xfrm>
          <a:prstGeom prst="rect">
            <a:avLst/>
          </a:prstGeom>
          <a:noFill/>
        </p:spPr>
        <p:txBody>
          <a:bodyPr wrap="square" rtlCol="0">
            <a:spAutoFit/>
          </a:bodyPr>
          <a:lstStyle/>
          <a:p>
            <a:pPr algn="ctr"/>
            <a:r>
              <a:rPr lang="en-US" dirty="0"/>
              <a:t>Production APA pair cleaned, wrapped and in final stages of prep for shipping to Chicago </a:t>
            </a:r>
          </a:p>
        </p:txBody>
      </p:sp>
    </p:spTree>
    <p:extLst>
      <p:ext uri="{BB962C8B-B14F-4D97-AF65-F5344CB8AC3E}">
        <p14:creationId xmlns:p14="http://schemas.microsoft.com/office/powerpoint/2010/main" val="277077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523C-AF5E-DCF9-9AB9-7F951FD00B4E}"/>
              </a:ext>
            </a:extLst>
          </p:cNvPr>
          <p:cNvSpPr>
            <a:spLocks noGrp="1"/>
          </p:cNvSpPr>
          <p:nvPr>
            <p:ph type="title"/>
          </p:nvPr>
        </p:nvSpPr>
        <p:spPr/>
        <p:txBody>
          <a:bodyPr/>
          <a:lstStyle/>
          <a:p>
            <a:r>
              <a:rPr lang="en-US" dirty="0"/>
              <a:t>Workshop Summary</a:t>
            </a:r>
          </a:p>
        </p:txBody>
      </p:sp>
      <p:sp>
        <p:nvSpPr>
          <p:cNvPr id="3" name="Date Placeholder 2">
            <a:extLst>
              <a:ext uri="{FF2B5EF4-FFF2-40B4-BE49-F238E27FC236}">
                <a16:creationId xmlns:a16="http://schemas.microsoft.com/office/drawing/2014/main" id="{97C1B1FD-753E-DD75-55CA-5E3C316217C3}"/>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B8B9DB73-41F9-0953-82A1-EC87CADA58D4}"/>
              </a:ext>
            </a:extLst>
          </p:cNvPr>
          <p:cNvSpPr>
            <a:spLocks noGrp="1"/>
          </p:cNvSpPr>
          <p:nvPr>
            <p:ph type="ftr" sz="quarter" idx="3"/>
          </p:nvPr>
        </p:nvSpPr>
        <p:spPr/>
        <p:txBody>
          <a:bodyPr/>
          <a:lstStyle/>
          <a:p>
            <a:pPr>
              <a:defRPr/>
            </a:pPr>
            <a:r>
              <a:rPr lang="en-US" dirty="0"/>
              <a:t>APA Installation tests at Ash River</a:t>
            </a:r>
          </a:p>
        </p:txBody>
      </p:sp>
      <p:sp>
        <p:nvSpPr>
          <p:cNvPr id="5" name="Slide Number Placeholder 4">
            <a:extLst>
              <a:ext uri="{FF2B5EF4-FFF2-40B4-BE49-F238E27FC236}">
                <a16:creationId xmlns:a16="http://schemas.microsoft.com/office/drawing/2014/main" id="{1B844775-BF47-0669-4617-C32AEDC14897}"/>
              </a:ext>
            </a:extLst>
          </p:cNvPr>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
        <p:nvSpPr>
          <p:cNvPr id="6" name="Content Placeholder 5">
            <a:extLst>
              <a:ext uri="{FF2B5EF4-FFF2-40B4-BE49-F238E27FC236}">
                <a16:creationId xmlns:a16="http://schemas.microsoft.com/office/drawing/2014/main" id="{43A575F6-46DB-1778-A172-20565A50182C}"/>
              </a:ext>
            </a:extLst>
          </p:cNvPr>
          <p:cNvSpPr>
            <a:spLocks noGrp="1"/>
          </p:cNvSpPr>
          <p:nvPr>
            <p:ph idx="11"/>
          </p:nvPr>
        </p:nvSpPr>
        <p:spPr>
          <a:xfrm>
            <a:off x="278297" y="1207769"/>
            <a:ext cx="6909682" cy="5341779"/>
          </a:xfrm>
        </p:spPr>
        <p:txBody>
          <a:bodyPr>
            <a:normAutofit fontScale="92500"/>
          </a:bodyPr>
          <a:lstStyle/>
          <a:p>
            <a:r>
              <a:rPr lang="en-US" dirty="0"/>
              <a:t>No real issues with any of the procedures</a:t>
            </a:r>
          </a:p>
          <a:p>
            <a:r>
              <a:rPr lang="en-US" dirty="0"/>
              <a:t>Excellent training for Nick  and Kyle, we had them do most of the hands-on procedures</a:t>
            </a:r>
          </a:p>
          <a:p>
            <a:r>
              <a:rPr lang="en-US" dirty="0"/>
              <a:t>Kyle took care of all the survey details for checking the APA Envelope. I have not seen the recorded data yet, but we had no problem adjusting the APA linkage and getting to +/- 2mm level consistently. </a:t>
            </a:r>
          </a:p>
          <a:p>
            <a:r>
              <a:rPr lang="en-US" dirty="0"/>
              <a:t>It was good to have Joe Munski there from PSL paying attention to all the APA small details. I am hoping we will get some detailed feedback from him as well. </a:t>
            </a:r>
          </a:p>
          <a:p>
            <a:r>
              <a:rPr lang="en-US" dirty="0"/>
              <a:t>Tested VD Synchronized Hoists, they still need to be sent back to the supplier so one button controls both hoists. </a:t>
            </a:r>
          </a:p>
          <a:p>
            <a:r>
              <a:rPr lang="en-US" dirty="0"/>
              <a:t>Produced a reasonable list of items to pack up for shipment to SURF, PSL, and HV consortia</a:t>
            </a:r>
          </a:p>
        </p:txBody>
      </p:sp>
      <p:pic>
        <p:nvPicPr>
          <p:cNvPr id="9" name="Content Placeholder 8" descr="A high angle view of a metal structure&#10;&#10;Description automatically generated">
            <a:extLst>
              <a:ext uri="{FF2B5EF4-FFF2-40B4-BE49-F238E27FC236}">
                <a16:creationId xmlns:a16="http://schemas.microsoft.com/office/drawing/2014/main" id="{D17BEC4C-FF4A-A6F3-F90E-B89A2763D2A9}"/>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7366713" y="310758"/>
            <a:ext cx="4215687" cy="5620916"/>
          </a:xfrm>
        </p:spPr>
      </p:pic>
      <p:sp>
        <p:nvSpPr>
          <p:cNvPr id="10" name="TextBox 9">
            <a:extLst>
              <a:ext uri="{FF2B5EF4-FFF2-40B4-BE49-F238E27FC236}">
                <a16:creationId xmlns:a16="http://schemas.microsoft.com/office/drawing/2014/main" id="{2F1B5C4F-BE48-E7F2-CDF3-FC08743EADD2}"/>
              </a:ext>
            </a:extLst>
          </p:cNvPr>
          <p:cNvSpPr txBox="1"/>
          <p:nvPr/>
        </p:nvSpPr>
        <p:spPr>
          <a:xfrm>
            <a:off x="7307249" y="6019137"/>
            <a:ext cx="4275151" cy="369332"/>
          </a:xfrm>
          <a:prstGeom prst="rect">
            <a:avLst/>
          </a:prstGeom>
          <a:noFill/>
        </p:spPr>
        <p:txBody>
          <a:bodyPr wrap="square" rtlCol="0">
            <a:spAutoFit/>
          </a:bodyPr>
          <a:lstStyle/>
          <a:p>
            <a:r>
              <a:rPr lang="en-US" dirty="0"/>
              <a:t>Two Completed Doublets with Deployed HV</a:t>
            </a:r>
          </a:p>
        </p:txBody>
      </p:sp>
    </p:spTree>
    <p:extLst>
      <p:ext uri="{BB962C8B-B14F-4D97-AF65-F5344CB8AC3E}">
        <p14:creationId xmlns:p14="http://schemas.microsoft.com/office/powerpoint/2010/main" val="189927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E143-391B-4DF4-B09B-B085E321819A}"/>
              </a:ext>
            </a:extLst>
          </p:cNvPr>
          <p:cNvSpPr>
            <a:spLocks noGrp="1"/>
          </p:cNvSpPr>
          <p:nvPr>
            <p:ph type="title"/>
          </p:nvPr>
        </p:nvSpPr>
        <p:spPr/>
        <p:txBody>
          <a:bodyPr/>
          <a:lstStyle/>
          <a:p>
            <a:r>
              <a:rPr lang="en-US" dirty="0"/>
              <a:t>First few Days</a:t>
            </a:r>
          </a:p>
        </p:txBody>
      </p:sp>
      <p:sp>
        <p:nvSpPr>
          <p:cNvPr id="3" name="Date Placeholder 2">
            <a:extLst>
              <a:ext uri="{FF2B5EF4-FFF2-40B4-BE49-F238E27FC236}">
                <a16:creationId xmlns:a16="http://schemas.microsoft.com/office/drawing/2014/main" id="{7A6C89B9-058A-29BD-D828-1DF9EBAB4358}"/>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C17E2FE8-1F66-5AC2-1718-1C120EEFD1A8}"/>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E36BA5A3-0AE6-5DE2-8DE6-E537187DCF60}"/>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
        <p:nvSpPr>
          <p:cNvPr id="6" name="Content Placeholder 5">
            <a:extLst>
              <a:ext uri="{FF2B5EF4-FFF2-40B4-BE49-F238E27FC236}">
                <a16:creationId xmlns:a16="http://schemas.microsoft.com/office/drawing/2014/main" id="{5040A5B6-ACDC-7135-3CFC-97907160F927}"/>
              </a:ext>
            </a:extLst>
          </p:cNvPr>
          <p:cNvSpPr>
            <a:spLocks noGrp="1"/>
          </p:cNvSpPr>
          <p:nvPr>
            <p:ph idx="11"/>
          </p:nvPr>
        </p:nvSpPr>
        <p:spPr>
          <a:xfrm>
            <a:off x="605368" y="1207770"/>
            <a:ext cx="6916566" cy="5031626"/>
          </a:xfrm>
        </p:spPr>
        <p:txBody>
          <a:bodyPr>
            <a:normAutofit lnSpcReduction="10000"/>
          </a:bodyPr>
          <a:lstStyle/>
          <a:p>
            <a:r>
              <a:rPr lang="en-US" dirty="0"/>
              <a:t>Eric, Kyle and Tom arrived on Tuesday, and we started the week </a:t>
            </a:r>
            <a:r>
              <a:rPr lang="en-US" b="1" dirty="0"/>
              <a:t>building an End Wall</a:t>
            </a:r>
            <a:r>
              <a:rPr lang="en-US" dirty="0"/>
              <a:t> so that Kyle could use our procedures firsthand. I took detailed notes on any comments or lessons learned.</a:t>
            </a:r>
          </a:p>
          <a:p>
            <a:pPr lvl="1"/>
            <a:r>
              <a:rPr lang="en-US" dirty="0"/>
              <a:t>Reduce the weight (42 lbs) of the End Wall hoist system, lifting it ~ 5 ft. above the deck of the scissor lift in cramped quarters is difficult at best.</a:t>
            </a:r>
          </a:p>
          <a:p>
            <a:pPr lvl="1"/>
            <a:r>
              <a:rPr lang="en-US" dirty="0"/>
              <a:t>Drill Motors are really maxed out, should order one piece impact deep sockets for drills so that you can’t drop socket attached standard ½” drive.</a:t>
            </a:r>
          </a:p>
          <a:p>
            <a:pPr lvl="1"/>
            <a:r>
              <a:rPr lang="en-US" dirty="0"/>
              <a:t>In numerous cases the links to drawings are wrong since they have been updated. </a:t>
            </a:r>
          </a:p>
          <a:p>
            <a:pPr lvl="1"/>
            <a:r>
              <a:rPr lang="en-US" dirty="0"/>
              <a:t>These procedures need to be updated with the consortia to include all QC tests, update to final drawings. They should be ported into Hajime’s  HW Database program</a:t>
            </a:r>
          </a:p>
        </p:txBody>
      </p:sp>
      <p:pic>
        <p:nvPicPr>
          <p:cNvPr id="8" name="Content Placeholder 8" descr="A person in a blue helmet&#10;&#10;Description automatically generated">
            <a:extLst>
              <a:ext uri="{FF2B5EF4-FFF2-40B4-BE49-F238E27FC236}">
                <a16:creationId xmlns:a16="http://schemas.microsoft.com/office/drawing/2014/main" id="{1D5FD716-E838-36CE-A1BB-35E5406BAA42}"/>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rot="5400000">
            <a:off x="7179072" y="1845072"/>
            <a:ext cx="5032375" cy="3774281"/>
          </a:xfrm>
        </p:spPr>
      </p:pic>
    </p:spTree>
    <p:extLst>
      <p:ext uri="{BB962C8B-B14F-4D97-AF65-F5344CB8AC3E}">
        <p14:creationId xmlns:p14="http://schemas.microsoft.com/office/powerpoint/2010/main" val="889908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4F98-6BCD-B381-49B5-4DAACEA6EE76}"/>
              </a:ext>
            </a:extLst>
          </p:cNvPr>
          <p:cNvSpPr>
            <a:spLocks noGrp="1"/>
          </p:cNvSpPr>
          <p:nvPr>
            <p:ph type="title"/>
          </p:nvPr>
        </p:nvSpPr>
        <p:spPr/>
        <p:txBody>
          <a:bodyPr/>
          <a:lstStyle/>
          <a:p>
            <a:r>
              <a:rPr lang="en-US" dirty="0"/>
              <a:t>Organizing Shipments</a:t>
            </a:r>
          </a:p>
        </p:txBody>
      </p:sp>
      <p:sp>
        <p:nvSpPr>
          <p:cNvPr id="3" name="Date Placeholder 2">
            <a:extLst>
              <a:ext uri="{FF2B5EF4-FFF2-40B4-BE49-F238E27FC236}">
                <a16:creationId xmlns:a16="http://schemas.microsoft.com/office/drawing/2014/main" id="{B781F4B3-BA69-2A97-AC3D-58B5ED612E5E}"/>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DD934BEB-44CF-53CA-AA55-76EB3C3983BA}"/>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94EEB916-8D59-63F5-844F-4DD6CD8B2E2F}"/>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6" name="Content Placeholder 5">
            <a:extLst>
              <a:ext uri="{FF2B5EF4-FFF2-40B4-BE49-F238E27FC236}">
                <a16:creationId xmlns:a16="http://schemas.microsoft.com/office/drawing/2014/main" id="{FD2A786B-FBBA-0FAF-F154-DEB2EAF79B7C}"/>
              </a:ext>
            </a:extLst>
          </p:cNvPr>
          <p:cNvSpPr>
            <a:spLocks noGrp="1"/>
          </p:cNvSpPr>
          <p:nvPr>
            <p:ph idx="11"/>
          </p:nvPr>
        </p:nvSpPr>
        <p:spPr>
          <a:xfrm>
            <a:off x="605367" y="1207770"/>
            <a:ext cx="5983837" cy="5031626"/>
          </a:xfrm>
        </p:spPr>
        <p:txBody>
          <a:bodyPr>
            <a:normAutofit lnSpcReduction="10000"/>
          </a:bodyPr>
          <a:lstStyle/>
          <a:p>
            <a:pPr marL="0" indent="0">
              <a:buNone/>
            </a:pPr>
            <a:r>
              <a:rPr lang="en-US" dirty="0"/>
              <a:t>HV Equipment</a:t>
            </a:r>
          </a:p>
          <a:p>
            <a:r>
              <a:rPr lang="en-US" dirty="0"/>
              <a:t>Received Detailed Requests from HV Consortia</a:t>
            </a:r>
          </a:p>
          <a:p>
            <a:r>
              <a:rPr lang="en-US" dirty="0"/>
              <a:t>LSU- 1-End Wall, all roller bases Al profiles, box beams</a:t>
            </a:r>
          </a:p>
          <a:p>
            <a:r>
              <a:rPr lang="en-US" dirty="0"/>
              <a:t>UMN- FC lifting fixture, FC Cart, Small spreader beam. </a:t>
            </a:r>
          </a:p>
          <a:p>
            <a:r>
              <a:rPr lang="en-US" dirty="0"/>
              <a:t>ANL- hoist system, FC Deployment too, CPA lifting tools, Associated hardware for CPA frame.</a:t>
            </a:r>
          </a:p>
          <a:p>
            <a:r>
              <a:rPr lang="en-US" dirty="0"/>
              <a:t>Send to SURF-End wall beam, endwall yoke, 1- complete end wall, associated hardware. Blue CPA Frame</a:t>
            </a:r>
          </a:p>
        </p:txBody>
      </p:sp>
      <p:pic>
        <p:nvPicPr>
          <p:cNvPr id="9" name="Content Placeholder 8" descr="A metal frame in a factory&#10;&#10;Description automatically generated">
            <a:extLst>
              <a:ext uri="{FF2B5EF4-FFF2-40B4-BE49-F238E27FC236}">
                <a16:creationId xmlns:a16="http://schemas.microsoft.com/office/drawing/2014/main" id="{1D6017E0-3659-A966-3499-91C1686C0719}"/>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9620515" y="276500"/>
            <a:ext cx="2376791" cy="3169055"/>
          </a:xfrm>
        </p:spPr>
      </p:pic>
      <p:pic>
        <p:nvPicPr>
          <p:cNvPr id="11" name="Picture 10" descr="A stack of metal panels in a warehouse&#10;&#10;Description automatically generated">
            <a:extLst>
              <a:ext uri="{FF2B5EF4-FFF2-40B4-BE49-F238E27FC236}">
                <a16:creationId xmlns:a16="http://schemas.microsoft.com/office/drawing/2014/main" id="{1A63358D-11FD-7194-D09B-8E606BA12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9621" y="1740163"/>
            <a:ext cx="2376790" cy="3169053"/>
          </a:xfrm>
          <a:prstGeom prst="rect">
            <a:avLst/>
          </a:prstGeom>
        </p:spPr>
      </p:pic>
      <p:pic>
        <p:nvPicPr>
          <p:cNvPr id="13" name="Picture 12" descr="A red handle on a blue pole&#10;&#10;Description automatically generated">
            <a:extLst>
              <a:ext uri="{FF2B5EF4-FFF2-40B4-BE49-F238E27FC236}">
                <a16:creationId xmlns:a16="http://schemas.microsoft.com/office/drawing/2014/main" id="{C3ABD789-583F-3DB1-5A52-DB2D4C67E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6827" y="3580914"/>
            <a:ext cx="2011174" cy="2681565"/>
          </a:xfrm>
          <a:prstGeom prst="rect">
            <a:avLst/>
          </a:prstGeom>
        </p:spPr>
      </p:pic>
    </p:spTree>
    <p:extLst>
      <p:ext uri="{BB962C8B-B14F-4D97-AF65-F5344CB8AC3E}">
        <p14:creationId xmlns:p14="http://schemas.microsoft.com/office/powerpoint/2010/main" val="236639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6A58-DB67-E105-141A-1085FF29732E}"/>
              </a:ext>
            </a:extLst>
          </p:cNvPr>
          <p:cNvSpPr>
            <a:spLocks noGrp="1"/>
          </p:cNvSpPr>
          <p:nvPr>
            <p:ph type="title"/>
          </p:nvPr>
        </p:nvSpPr>
        <p:spPr/>
        <p:txBody>
          <a:bodyPr/>
          <a:lstStyle/>
          <a:p>
            <a:r>
              <a:rPr lang="en-US" dirty="0"/>
              <a:t>Organizing Shipments</a:t>
            </a:r>
          </a:p>
        </p:txBody>
      </p:sp>
      <p:sp>
        <p:nvSpPr>
          <p:cNvPr id="3" name="Date Placeholder 2">
            <a:extLst>
              <a:ext uri="{FF2B5EF4-FFF2-40B4-BE49-F238E27FC236}">
                <a16:creationId xmlns:a16="http://schemas.microsoft.com/office/drawing/2014/main" id="{F76F70D0-8DBB-B255-B30F-2D25EA87C645}"/>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75B4272B-7849-0D38-DCEB-43F441430BDF}"/>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4566CD8F-0FA1-E009-4D10-0F61A1B36877}"/>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6" name="Content Placeholder 5">
            <a:extLst>
              <a:ext uri="{FF2B5EF4-FFF2-40B4-BE49-F238E27FC236}">
                <a16:creationId xmlns:a16="http://schemas.microsoft.com/office/drawing/2014/main" id="{975C7498-04FF-1E5C-B68E-C9C16B98684D}"/>
              </a:ext>
            </a:extLst>
          </p:cNvPr>
          <p:cNvSpPr>
            <a:spLocks noGrp="1"/>
          </p:cNvSpPr>
          <p:nvPr>
            <p:ph idx="11"/>
          </p:nvPr>
        </p:nvSpPr>
        <p:spPr>
          <a:xfrm>
            <a:off x="605368" y="1207770"/>
            <a:ext cx="5321000" cy="4882929"/>
          </a:xfrm>
        </p:spPr>
        <p:txBody>
          <a:bodyPr>
            <a:normAutofit/>
          </a:bodyPr>
          <a:lstStyle/>
          <a:p>
            <a:pPr marL="0" indent="0">
              <a:buNone/>
            </a:pPr>
            <a:r>
              <a:rPr lang="en-US" dirty="0"/>
              <a:t>APA </a:t>
            </a:r>
          </a:p>
          <a:p>
            <a:r>
              <a:rPr lang="en-US" dirty="0"/>
              <a:t>APA Production Frames:</a:t>
            </a:r>
          </a:p>
          <a:p>
            <a:pPr lvl="1"/>
            <a:r>
              <a:rPr lang="en-US" dirty="0"/>
              <a:t>Ship University of Chicago, Eric will pay for shipping</a:t>
            </a:r>
          </a:p>
          <a:p>
            <a:pPr lvl="1"/>
            <a:r>
              <a:rPr lang="en-US" dirty="0"/>
              <a:t>Cleaned with Isopropyl,  Wrapped and inserted into ASF. Add Al skins, tape and send in Trapped flatbed.</a:t>
            </a:r>
          </a:p>
          <a:p>
            <a:r>
              <a:rPr lang="en-US" dirty="0"/>
              <a:t>APA Ash River Frames:</a:t>
            </a:r>
          </a:p>
          <a:p>
            <a:pPr lvl="1"/>
            <a:r>
              <a:rPr lang="en-US" dirty="0"/>
              <a:t>These need to go to SURF. Ship in enclosed truck with other equipment </a:t>
            </a:r>
          </a:p>
          <a:p>
            <a:pPr lvl="1"/>
            <a:r>
              <a:rPr lang="en-US" dirty="0"/>
              <a:t>Box up yokes, trolleys and all other APA hardware that did not go back to PSL</a:t>
            </a:r>
          </a:p>
        </p:txBody>
      </p:sp>
      <p:sp>
        <p:nvSpPr>
          <p:cNvPr id="7" name="Content Placeholder 6">
            <a:extLst>
              <a:ext uri="{FF2B5EF4-FFF2-40B4-BE49-F238E27FC236}">
                <a16:creationId xmlns:a16="http://schemas.microsoft.com/office/drawing/2014/main" id="{B11349D4-8794-C7BF-901D-0761D75928B9}"/>
              </a:ext>
            </a:extLst>
          </p:cNvPr>
          <p:cNvSpPr>
            <a:spLocks noGrp="1"/>
          </p:cNvSpPr>
          <p:nvPr>
            <p:ph idx="12"/>
          </p:nvPr>
        </p:nvSpPr>
        <p:spPr/>
        <p:txBody>
          <a:bodyPr/>
          <a:lstStyle/>
          <a:p>
            <a:r>
              <a:rPr lang="en-US" dirty="0"/>
              <a:t>APA Assembly frame needs to be taken apart and stacked on pallets and shipped to PSL.</a:t>
            </a:r>
          </a:p>
          <a:p>
            <a:r>
              <a:rPr lang="en-US" b="1" dirty="0"/>
              <a:t>Is there anything else? </a:t>
            </a:r>
          </a:p>
        </p:txBody>
      </p:sp>
      <p:pic>
        <p:nvPicPr>
          <p:cNvPr id="11" name="Picture 10" descr="A metal structure with metal bars&#10;&#10;Description automatically generated with medium confidence">
            <a:extLst>
              <a:ext uri="{FF2B5EF4-FFF2-40B4-BE49-F238E27FC236}">
                <a16:creationId xmlns:a16="http://schemas.microsoft.com/office/drawing/2014/main" id="{D13FB13F-AC33-B08D-1375-EDB3A59F54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1400" y="2799382"/>
            <a:ext cx="2585974" cy="3447965"/>
          </a:xfrm>
          <a:prstGeom prst="rect">
            <a:avLst/>
          </a:prstGeom>
        </p:spPr>
      </p:pic>
      <p:sp>
        <p:nvSpPr>
          <p:cNvPr id="9" name="TextBox 8">
            <a:extLst>
              <a:ext uri="{FF2B5EF4-FFF2-40B4-BE49-F238E27FC236}">
                <a16:creationId xmlns:a16="http://schemas.microsoft.com/office/drawing/2014/main" id="{644E3AAF-052D-EC95-7FD8-A0F75A73D29E}"/>
              </a:ext>
            </a:extLst>
          </p:cNvPr>
          <p:cNvSpPr txBox="1"/>
          <p:nvPr/>
        </p:nvSpPr>
        <p:spPr>
          <a:xfrm>
            <a:off x="9070638" y="3093057"/>
            <a:ext cx="2655735" cy="2246769"/>
          </a:xfrm>
          <a:prstGeom prst="rect">
            <a:avLst/>
          </a:prstGeom>
          <a:noFill/>
        </p:spPr>
        <p:txBody>
          <a:bodyPr wrap="square">
            <a:spAutoFit/>
          </a:bodyPr>
          <a:lstStyle/>
          <a:p>
            <a:pPr algn="ctr"/>
            <a:r>
              <a:rPr lang="en-US" sz="2000" dirty="0"/>
              <a:t>Thanks to Tom and Kyle for working hard with housekeeping to help organize hardware for shipments and better preparing us for the rest of the workshop</a:t>
            </a:r>
          </a:p>
        </p:txBody>
      </p:sp>
    </p:spTree>
    <p:extLst>
      <p:ext uri="{BB962C8B-B14F-4D97-AF65-F5344CB8AC3E}">
        <p14:creationId xmlns:p14="http://schemas.microsoft.com/office/powerpoint/2010/main" val="317765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372F-F9CF-169D-5D5C-89B3A359B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5C413-746E-0699-C58C-56950133B349}"/>
              </a:ext>
            </a:extLst>
          </p:cNvPr>
          <p:cNvSpPr>
            <a:spLocks noGrp="1"/>
          </p:cNvSpPr>
          <p:nvPr>
            <p:ph type="title"/>
          </p:nvPr>
        </p:nvSpPr>
        <p:spPr>
          <a:xfrm>
            <a:off x="609600" y="336256"/>
            <a:ext cx="6220010" cy="1365323"/>
          </a:xfrm>
        </p:spPr>
        <p:txBody>
          <a:bodyPr/>
          <a:lstStyle/>
          <a:p>
            <a:pPr algn="ctr"/>
            <a:r>
              <a:rPr lang="en-US" dirty="0"/>
              <a:t>Testing APA Envelope Procedures</a:t>
            </a:r>
          </a:p>
        </p:txBody>
      </p:sp>
      <p:sp>
        <p:nvSpPr>
          <p:cNvPr id="3" name="Date Placeholder 2">
            <a:extLst>
              <a:ext uri="{FF2B5EF4-FFF2-40B4-BE49-F238E27FC236}">
                <a16:creationId xmlns:a16="http://schemas.microsoft.com/office/drawing/2014/main" id="{A88E3B09-5552-ADA8-8A87-1732957879B8}"/>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337D6BDC-1634-4876-9455-738AD961534B}"/>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D3932B66-0E6F-EE30-6EF5-5B3447322F8F}"/>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6" name="Content Placeholder 5">
            <a:extLst>
              <a:ext uri="{FF2B5EF4-FFF2-40B4-BE49-F238E27FC236}">
                <a16:creationId xmlns:a16="http://schemas.microsoft.com/office/drawing/2014/main" id="{5AAD2FEC-A5EB-9669-C023-CC41E98F05E5}"/>
              </a:ext>
            </a:extLst>
          </p:cNvPr>
          <p:cNvSpPr>
            <a:spLocks noGrp="1"/>
          </p:cNvSpPr>
          <p:nvPr>
            <p:ph idx="11"/>
          </p:nvPr>
        </p:nvSpPr>
        <p:spPr>
          <a:xfrm>
            <a:off x="502793" y="1812897"/>
            <a:ext cx="6414841" cy="4244901"/>
          </a:xfrm>
        </p:spPr>
        <p:txBody>
          <a:bodyPr>
            <a:normAutofit lnSpcReduction="10000"/>
          </a:bodyPr>
          <a:lstStyle/>
          <a:p>
            <a:r>
              <a:rPr lang="en-US" dirty="0"/>
              <a:t>We spent most of Wednesday and Thursday morning testing APA adjustable link procedures and survey.</a:t>
            </a:r>
          </a:p>
          <a:p>
            <a:r>
              <a:rPr lang="en-US" dirty="0"/>
              <a:t>Did not take enough pictures! None showing the survey process! </a:t>
            </a:r>
          </a:p>
          <a:p>
            <a:r>
              <a:rPr lang="en-US" dirty="0"/>
              <a:t>We aligned, adjusted and surveyed numerous times. </a:t>
            </a:r>
          </a:p>
          <a:p>
            <a:r>
              <a:rPr lang="en-US" dirty="0"/>
              <a:t>Often had problems getting Vertical Alignment pin to go into the “Fake” electronics board. </a:t>
            </a:r>
          </a:p>
          <a:p>
            <a:pPr lvl="1"/>
            <a:r>
              <a:rPr lang="en-US" dirty="0"/>
              <a:t>Critical to make sure Top APA is as plumb as possible using beam clamps on the trolley since it is free to move. This helped it to work much better</a:t>
            </a:r>
          </a:p>
        </p:txBody>
      </p:sp>
      <p:pic>
        <p:nvPicPr>
          <p:cNvPr id="9" name="Content Placeholder 8" descr="A close-up of a metal object&#10;&#10;Description automatically generated">
            <a:extLst>
              <a:ext uri="{FF2B5EF4-FFF2-40B4-BE49-F238E27FC236}">
                <a16:creationId xmlns:a16="http://schemas.microsoft.com/office/drawing/2014/main" id="{A4ADFFB8-0A34-583D-4280-B4AFC92C1BFC}"/>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9694170" y="211377"/>
            <a:ext cx="2142580" cy="2856773"/>
          </a:xfrm>
        </p:spPr>
      </p:pic>
      <p:pic>
        <p:nvPicPr>
          <p:cNvPr id="11" name="Picture 10" descr="A person in a blue hard hat working on a piece of metal&#10;&#10;Description automatically generated">
            <a:extLst>
              <a:ext uri="{FF2B5EF4-FFF2-40B4-BE49-F238E27FC236}">
                <a16:creationId xmlns:a16="http://schemas.microsoft.com/office/drawing/2014/main" id="{E328B4B9-864C-701C-07DF-2058DD311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5055" y="211377"/>
            <a:ext cx="2142579" cy="2856772"/>
          </a:xfrm>
          <a:prstGeom prst="rect">
            <a:avLst/>
          </a:prstGeom>
        </p:spPr>
      </p:pic>
      <p:pic>
        <p:nvPicPr>
          <p:cNvPr id="13" name="Picture 12" descr="A black object on a white surface&#10;&#10;Description automatically generated">
            <a:extLst>
              <a:ext uri="{FF2B5EF4-FFF2-40B4-BE49-F238E27FC236}">
                <a16:creationId xmlns:a16="http://schemas.microsoft.com/office/drawing/2014/main" id="{2C63CE95-3292-D25F-D7AA-301F181C5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1810" y="3789851"/>
            <a:ext cx="2875629" cy="2156722"/>
          </a:xfrm>
          <a:prstGeom prst="rect">
            <a:avLst/>
          </a:prstGeom>
        </p:spPr>
      </p:pic>
      <p:sp>
        <p:nvSpPr>
          <p:cNvPr id="14" name="TextBox 13">
            <a:extLst>
              <a:ext uri="{FF2B5EF4-FFF2-40B4-BE49-F238E27FC236}">
                <a16:creationId xmlns:a16="http://schemas.microsoft.com/office/drawing/2014/main" id="{C2A962C9-F0CD-A716-5DFF-ECCA1C9255D6}"/>
              </a:ext>
            </a:extLst>
          </p:cNvPr>
          <p:cNvSpPr txBox="1"/>
          <p:nvPr/>
        </p:nvSpPr>
        <p:spPr>
          <a:xfrm>
            <a:off x="8380582" y="5938167"/>
            <a:ext cx="3578086" cy="369332"/>
          </a:xfrm>
          <a:prstGeom prst="rect">
            <a:avLst/>
          </a:prstGeom>
          <a:noFill/>
        </p:spPr>
        <p:txBody>
          <a:bodyPr wrap="square" rtlCol="0">
            <a:spAutoFit/>
          </a:bodyPr>
          <a:lstStyle/>
          <a:p>
            <a:r>
              <a:rPr lang="en-US" dirty="0"/>
              <a:t>Vertical Alignment Pin-Not Aligning! </a:t>
            </a:r>
          </a:p>
        </p:txBody>
      </p:sp>
      <p:sp>
        <p:nvSpPr>
          <p:cNvPr id="15" name="TextBox 14">
            <a:extLst>
              <a:ext uri="{FF2B5EF4-FFF2-40B4-BE49-F238E27FC236}">
                <a16:creationId xmlns:a16="http://schemas.microsoft.com/office/drawing/2014/main" id="{0F60C19C-64B4-5E6B-FA0E-996ABC0AF735}"/>
              </a:ext>
            </a:extLst>
          </p:cNvPr>
          <p:cNvSpPr txBox="1"/>
          <p:nvPr/>
        </p:nvSpPr>
        <p:spPr>
          <a:xfrm>
            <a:off x="6829610" y="3096829"/>
            <a:ext cx="2793468" cy="646331"/>
          </a:xfrm>
          <a:prstGeom prst="rect">
            <a:avLst/>
          </a:prstGeom>
          <a:noFill/>
        </p:spPr>
        <p:txBody>
          <a:bodyPr wrap="square" rtlCol="0">
            <a:spAutoFit/>
          </a:bodyPr>
          <a:lstStyle/>
          <a:p>
            <a:pPr algn="ctr"/>
            <a:r>
              <a:rPr lang="en-US" dirty="0"/>
              <a:t>Inserting APA linkage shoulder bolt, survey prism</a:t>
            </a:r>
          </a:p>
        </p:txBody>
      </p:sp>
      <p:sp>
        <p:nvSpPr>
          <p:cNvPr id="16" name="TextBox 15">
            <a:extLst>
              <a:ext uri="{FF2B5EF4-FFF2-40B4-BE49-F238E27FC236}">
                <a16:creationId xmlns:a16="http://schemas.microsoft.com/office/drawing/2014/main" id="{5FD42FF4-1F5D-8217-C486-01FEDCBAA41F}"/>
              </a:ext>
            </a:extLst>
          </p:cNvPr>
          <p:cNvSpPr txBox="1"/>
          <p:nvPr/>
        </p:nvSpPr>
        <p:spPr>
          <a:xfrm>
            <a:off x="9618147" y="3096828"/>
            <a:ext cx="2294625" cy="646331"/>
          </a:xfrm>
          <a:prstGeom prst="rect">
            <a:avLst/>
          </a:prstGeom>
          <a:noFill/>
        </p:spPr>
        <p:txBody>
          <a:bodyPr wrap="square" rtlCol="0">
            <a:spAutoFit/>
          </a:bodyPr>
          <a:lstStyle/>
          <a:p>
            <a:pPr algn="ctr"/>
            <a:r>
              <a:rPr lang="en-US" dirty="0"/>
              <a:t>Adjustable Linkage Bolt</a:t>
            </a:r>
          </a:p>
        </p:txBody>
      </p:sp>
    </p:spTree>
    <p:extLst>
      <p:ext uri="{BB962C8B-B14F-4D97-AF65-F5344CB8AC3E}">
        <p14:creationId xmlns:p14="http://schemas.microsoft.com/office/powerpoint/2010/main" val="398772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541B-A758-754F-D7BC-E552C6ED12CF}"/>
              </a:ext>
            </a:extLst>
          </p:cNvPr>
          <p:cNvSpPr>
            <a:spLocks noGrp="1"/>
          </p:cNvSpPr>
          <p:nvPr>
            <p:ph type="title"/>
          </p:nvPr>
        </p:nvSpPr>
        <p:spPr/>
        <p:txBody>
          <a:bodyPr/>
          <a:lstStyle/>
          <a:p>
            <a:r>
              <a:rPr lang="en-US" dirty="0"/>
              <a:t>VD Synchronized Hoist</a:t>
            </a:r>
          </a:p>
        </p:txBody>
      </p:sp>
      <p:sp>
        <p:nvSpPr>
          <p:cNvPr id="3" name="Date Placeholder 2">
            <a:extLst>
              <a:ext uri="{FF2B5EF4-FFF2-40B4-BE49-F238E27FC236}">
                <a16:creationId xmlns:a16="http://schemas.microsoft.com/office/drawing/2014/main" id="{23CA2E07-46E0-E1D0-9A5F-C3103B97803C}"/>
              </a:ext>
            </a:extLst>
          </p:cNvPr>
          <p:cNvSpPr>
            <a:spLocks noGrp="1"/>
          </p:cNvSpPr>
          <p:nvPr>
            <p:ph type="dt" sz="half" idx="2"/>
          </p:nvPr>
        </p:nvSpPr>
        <p:spPr/>
        <p:txBody>
          <a:bodyPr/>
          <a:lstStyle/>
          <a:p>
            <a:pPr>
              <a:defRPr/>
            </a:pPr>
            <a:r>
              <a:rPr lang="en-US">
                <a:latin typeface="Helvetica"/>
                <a:cs typeface="Helvetica"/>
              </a:rPr>
              <a:t>12/17/24</a:t>
            </a:r>
            <a:endParaRPr lang="en-US" dirty="0">
              <a:latin typeface="Helvetica"/>
              <a:cs typeface="Helvetica"/>
            </a:endParaRPr>
          </a:p>
        </p:txBody>
      </p:sp>
      <p:sp>
        <p:nvSpPr>
          <p:cNvPr id="4" name="Footer Placeholder 3">
            <a:extLst>
              <a:ext uri="{FF2B5EF4-FFF2-40B4-BE49-F238E27FC236}">
                <a16:creationId xmlns:a16="http://schemas.microsoft.com/office/drawing/2014/main" id="{34DD7F36-7EC1-D41F-6936-F5C40ECB4535}"/>
              </a:ext>
            </a:extLst>
          </p:cNvPr>
          <p:cNvSpPr>
            <a:spLocks noGrp="1"/>
          </p:cNvSpPr>
          <p:nvPr>
            <p:ph type="ftr" sz="quarter" idx="3"/>
          </p:nvPr>
        </p:nvSpPr>
        <p:spPr/>
        <p:txBody>
          <a:bodyPr/>
          <a:lstStyle/>
          <a:p>
            <a:pPr>
              <a:defRPr/>
            </a:pPr>
            <a:r>
              <a:rPr lang="en-US"/>
              <a:t>APA Installation tests at Ash River</a:t>
            </a:r>
            <a:endParaRPr lang="en-US" dirty="0"/>
          </a:p>
        </p:txBody>
      </p:sp>
      <p:sp>
        <p:nvSpPr>
          <p:cNvPr id="5" name="Slide Number Placeholder 4">
            <a:extLst>
              <a:ext uri="{FF2B5EF4-FFF2-40B4-BE49-F238E27FC236}">
                <a16:creationId xmlns:a16="http://schemas.microsoft.com/office/drawing/2014/main" id="{25F4CA83-89C3-0492-0582-57967DC32D99}"/>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
        <p:nvSpPr>
          <p:cNvPr id="6" name="Content Placeholder 5">
            <a:extLst>
              <a:ext uri="{FF2B5EF4-FFF2-40B4-BE49-F238E27FC236}">
                <a16:creationId xmlns:a16="http://schemas.microsoft.com/office/drawing/2014/main" id="{3E313733-7B79-7583-3A07-E1EE80BC86BD}"/>
              </a:ext>
            </a:extLst>
          </p:cNvPr>
          <p:cNvSpPr>
            <a:spLocks noGrp="1"/>
          </p:cNvSpPr>
          <p:nvPr>
            <p:ph idx="11"/>
          </p:nvPr>
        </p:nvSpPr>
        <p:spPr>
          <a:xfrm>
            <a:off x="605368" y="1207769"/>
            <a:ext cx="5467412" cy="5247217"/>
          </a:xfrm>
        </p:spPr>
        <p:txBody>
          <a:bodyPr>
            <a:normAutofit fontScale="92500"/>
          </a:bodyPr>
          <a:lstStyle/>
          <a:p>
            <a:r>
              <a:rPr lang="en-US" dirty="0"/>
              <a:t>Test of VD Synchronized</a:t>
            </a:r>
          </a:p>
          <a:p>
            <a:r>
              <a:rPr lang="en-US" dirty="0"/>
              <a:t> Lifting Hoist onto gantry is basically impossible without lifting using forklift or something it weights ~150lbs.</a:t>
            </a:r>
          </a:p>
          <a:p>
            <a:pPr lvl="1"/>
            <a:r>
              <a:rPr lang="en-US" dirty="0"/>
              <a:t>Shown in the top two pictures is the hoist being lifted on a pallet.</a:t>
            </a:r>
          </a:p>
          <a:p>
            <a:pPr lvl="1"/>
            <a:r>
              <a:rPr lang="en-US" dirty="0"/>
              <a:t>The trolley for the hoist comes in 2 parts and needs to be fixed to the gantry.</a:t>
            </a:r>
          </a:p>
          <a:p>
            <a:r>
              <a:rPr lang="en-US" dirty="0"/>
              <a:t>We load tested the hoists and then tested it. </a:t>
            </a:r>
          </a:p>
          <a:p>
            <a:r>
              <a:rPr lang="en-US" dirty="0"/>
              <a:t>Unfortunately, the remote was wired wrong and can’t be controlled via 1 button. It will have to be shipped back down to Minneapolis, rewired and tested again before it is shipped to CERN. Scheduled to be fixed Dec 23</a:t>
            </a:r>
            <a:r>
              <a:rPr lang="en-US" baseline="30000" dirty="0"/>
              <a:t>rd</a:t>
            </a:r>
            <a:r>
              <a:rPr lang="en-US" dirty="0"/>
              <a:t>.</a:t>
            </a:r>
          </a:p>
          <a:p>
            <a:endParaRPr lang="en-US" dirty="0"/>
          </a:p>
        </p:txBody>
      </p:sp>
      <p:pic>
        <p:nvPicPr>
          <p:cNvPr id="9" name="Content Placeholder 8" descr="A forklift in a warehouse&#10;&#10;Description automatically generated">
            <a:extLst>
              <a:ext uri="{FF2B5EF4-FFF2-40B4-BE49-F238E27FC236}">
                <a16:creationId xmlns:a16="http://schemas.microsoft.com/office/drawing/2014/main" id="{C0A1E008-7FF8-0412-6097-B5B069B5BBD1}"/>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6927269" y="1075575"/>
            <a:ext cx="1913782" cy="2551709"/>
          </a:xfrm>
        </p:spPr>
      </p:pic>
      <p:pic>
        <p:nvPicPr>
          <p:cNvPr id="11" name="Picture 10" descr="A forklift in a warehouse&#10;&#10;Description automatically generated">
            <a:extLst>
              <a:ext uri="{FF2B5EF4-FFF2-40B4-BE49-F238E27FC236}">
                <a16:creationId xmlns:a16="http://schemas.microsoft.com/office/drawing/2014/main" id="{54A864D7-DACF-1569-C2AF-3750BE433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5540" y="1077425"/>
            <a:ext cx="1886860" cy="2515813"/>
          </a:xfrm>
          <a:prstGeom prst="rect">
            <a:avLst/>
          </a:prstGeom>
        </p:spPr>
      </p:pic>
      <p:pic>
        <p:nvPicPr>
          <p:cNvPr id="13" name="Picture 12" descr="A hand holding a yellow object&#10;&#10;Description automatically generated">
            <a:extLst>
              <a:ext uri="{FF2B5EF4-FFF2-40B4-BE49-F238E27FC236}">
                <a16:creationId xmlns:a16="http://schemas.microsoft.com/office/drawing/2014/main" id="{C0CFAEE0-C65F-3AB7-FBBE-026F29B723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2079" y="3687686"/>
            <a:ext cx="1913782" cy="2551710"/>
          </a:xfrm>
          <a:prstGeom prst="rect">
            <a:avLst/>
          </a:prstGeom>
        </p:spPr>
      </p:pic>
      <p:pic>
        <p:nvPicPr>
          <p:cNvPr id="15" name="Picture 14" descr="A large room with a crane and a large blue crane&#10;&#10;Description automatically generated with medium confidence">
            <a:extLst>
              <a:ext uri="{FF2B5EF4-FFF2-40B4-BE49-F238E27FC236}">
                <a16:creationId xmlns:a16="http://schemas.microsoft.com/office/drawing/2014/main" id="{48A1101A-D2E3-111A-20EC-D38B2F4CA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4053" y="3689235"/>
            <a:ext cx="3400214" cy="2550161"/>
          </a:xfrm>
          <a:prstGeom prst="rect">
            <a:avLst/>
          </a:prstGeom>
        </p:spPr>
      </p:pic>
    </p:spTree>
    <p:extLst>
      <p:ext uri="{BB962C8B-B14F-4D97-AF65-F5344CB8AC3E}">
        <p14:creationId xmlns:p14="http://schemas.microsoft.com/office/powerpoint/2010/main" val="2160303033"/>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13634</TotalTime>
  <Words>2161</Words>
  <Application>Microsoft Office PowerPoint</Application>
  <PresentationFormat>Widescreen</PresentationFormat>
  <Paragraphs>201</Paragraphs>
  <Slides>19</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Helvetica</vt:lpstr>
      <vt:lpstr>Lucida Grande</vt:lpstr>
      <vt:lpstr>LBNF Content-Footer Theme</vt:lpstr>
      <vt:lpstr>Custom Design</vt:lpstr>
      <vt:lpstr>PowerPoint Presentation</vt:lpstr>
      <vt:lpstr>Goals – Dec. 3-13, 2024 </vt:lpstr>
      <vt:lpstr>List of Visitors-Dec 3rd- 13th</vt:lpstr>
      <vt:lpstr>Workshop Summary</vt:lpstr>
      <vt:lpstr>First few Days</vt:lpstr>
      <vt:lpstr>Organizing Shipments</vt:lpstr>
      <vt:lpstr>Organizing Shipments</vt:lpstr>
      <vt:lpstr>Testing APA Envelope Procedures</vt:lpstr>
      <vt:lpstr>VD Synchronized Hoist</vt:lpstr>
      <vt:lpstr>Build Production APA Doublet-Move to Cryostat</vt:lpstr>
      <vt:lpstr>Build Production APA Doublet-Move to Cryostat</vt:lpstr>
      <vt:lpstr>Building the Ash River APA Doublet</vt:lpstr>
      <vt:lpstr>Re-Testing Cable insertion on APA Doublet</vt:lpstr>
      <vt:lpstr>Two APA Doublets next to each other</vt:lpstr>
      <vt:lpstr>Deploying the FC</vt:lpstr>
      <vt:lpstr>Detailed  Day by Day Tasks and Lessons Learned Work in Progress  Need some input from others, including photo’s taken</vt:lpstr>
      <vt:lpstr>Decommissioning Phase 2 and APA Tower</vt:lpstr>
      <vt:lpstr>Soudan Lab and NOvA Tools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Miller</dc:creator>
  <cp:lastModifiedBy>William Miller</cp:lastModifiedBy>
  <cp:revision>210</cp:revision>
  <dcterms:created xsi:type="dcterms:W3CDTF">2020-02-02T09:46:57Z</dcterms:created>
  <dcterms:modified xsi:type="dcterms:W3CDTF">2024-12-17T14:11:22Z</dcterms:modified>
</cp:coreProperties>
</file>