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13"/>
  </p:notesMasterIdLst>
  <p:handoutMasterIdLst>
    <p:handoutMasterId r:id="rId14"/>
  </p:handoutMasterIdLst>
  <p:sldIdLst>
    <p:sldId id="294" r:id="rId2"/>
    <p:sldId id="417" r:id="rId3"/>
    <p:sldId id="418" r:id="rId4"/>
    <p:sldId id="420" r:id="rId5"/>
    <p:sldId id="399" r:id="rId6"/>
    <p:sldId id="403" r:id="rId7"/>
    <p:sldId id="419" r:id="rId8"/>
    <p:sldId id="335" r:id="rId9"/>
    <p:sldId id="402" r:id="rId10"/>
    <p:sldId id="392" r:id="rId11"/>
    <p:sldId id="363" r:id="rId12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107">
          <p15:clr>
            <a:srgbClr val="A4A3A4"/>
          </p15:clr>
        </p15:guide>
        <p15:guide id="2" orient="horz" pos="1274">
          <p15:clr>
            <a:srgbClr val="A4A3A4"/>
          </p15:clr>
        </p15:guide>
        <p15:guide id="3" orient="horz" pos="114">
          <p15:clr>
            <a:srgbClr val="A4A3A4"/>
          </p15:clr>
        </p15:guide>
        <p15:guide id="4" orient="horz" pos="2093">
          <p15:clr>
            <a:srgbClr val="A4A3A4"/>
          </p15:clr>
        </p15:guide>
        <p15:guide id="5" orient="horz" pos="453">
          <p15:clr>
            <a:srgbClr val="A4A3A4"/>
          </p15:clr>
        </p15:guide>
        <p15:guide id="6" orient="horz" pos="3001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0808"/>
    <a:srgbClr val="F8931F"/>
    <a:srgbClr val="505050"/>
    <a:srgbClr val="2A62B8"/>
    <a:srgbClr val="007045"/>
    <a:srgbClr val="1E1EFF"/>
    <a:srgbClr val="004C97"/>
    <a:srgbClr val="E46F47"/>
    <a:srgbClr val="77116B"/>
    <a:srgbClr val="D56F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85" autoAdjust="0"/>
    <p:restoredTop sz="96370" autoAdjust="0"/>
  </p:normalViewPr>
  <p:slideViewPr>
    <p:cSldViewPr snapToGrid="0" snapToObjects="1" showGuides="1">
      <p:cViewPr varScale="1">
        <p:scale>
          <a:sx n="87" d="100"/>
          <a:sy n="87" d="100"/>
        </p:scale>
        <p:origin x="778" y="67"/>
      </p:cViewPr>
      <p:guideLst>
        <p:guide orient="horz" pos="3107"/>
        <p:guide orient="horz" pos="1274"/>
        <p:guide orient="horz" pos="114"/>
        <p:guide orient="horz" pos="2093"/>
        <p:guide orient="horz" pos="453"/>
        <p:guide orient="horz" pos="3001"/>
        <p:guide pos="5616"/>
        <p:guide pos="136"/>
        <p:guide pos="589"/>
        <p:guide pos="4453"/>
        <p:guide pos="5163"/>
        <p:guide pos="4632"/>
      </p:guideLst>
    </p:cSldViewPr>
  </p:slideViewPr>
  <p:outlineViewPr>
    <p:cViewPr>
      <p:scale>
        <a:sx n="33" d="100"/>
        <a:sy n="33" d="100"/>
      </p:scale>
      <p:origin x="0" y="-1688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89" d="100"/>
          <a:sy n="89" d="100"/>
        </p:scale>
        <p:origin x="4040" y="1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12/17/2024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12/17/2024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855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728663"/>
            <a:ext cx="4206240" cy="2725341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3275" indent="-230188">
              <a:defRPr sz="1500">
                <a:solidFill>
                  <a:srgbClr val="505050"/>
                </a:solidFill>
              </a:defRPr>
            </a:lvl3pPr>
            <a:lvl4pPr marL="1085850" indent="-228600">
              <a:defRPr sz="1400">
                <a:solidFill>
                  <a:srgbClr val="505050"/>
                </a:solidFill>
              </a:defRPr>
            </a:lvl4pPr>
            <a:lvl5pPr marL="1370013" indent="-230188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5" y="728663"/>
            <a:ext cx="4215383" cy="2725341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6450" indent="-228600">
              <a:defRPr sz="1500">
                <a:solidFill>
                  <a:srgbClr val="505050"/>
                </a:solidFill>
              </a:defRPr>
            </a:lvl3pPr>
            <a:lvl4pPr marL="1087438" indent="-228600">
              <a:defRPr sz="1400">
                <a:solidFill>
                  <a:srgbClr val="505050"/>
                </a:solidFill>
              </a:defRPr>
            </a:lvl4pPr>
            <a:lvl5pPr marL="1370013" indent="-228600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3573827"/>
            <a:ext cx="4205476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2" y="3573827"/>
            <a:ext cx="4206239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6" y="4878162"/>
            <a:ext cx="793775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Dec. 6, 2024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Michael Wang | Smart Network R&amp;D for ProtoDUNE NP02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5" name="Picture 14" descr="A picture containing icon&#10;&#10;Description automatically generated">
            <a:extLst>
              <a:ext uri="{FF2B5EF4-FFF2-40B4-BE49-F238E27FC236}">
                <a16:creationId xmlns:a16="http://schemas.microsoft.com/office/drawing/2014/main" id="{D4D081AD-4B52-6F4C-8D4F-511833C98F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9B3E4F6-B022-5F44-B5A5-9E70BD7DAD71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719138"/>
            <a:ext cx="3027894" cy="376700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5" y="719139"/>
            <a:ext cx="5347605" cy="3767006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4350" indent="-230188">
              <a:defRPr sz="1600">
                <a:solidFill>
                  <a:srgbClr val="505050"/>
                </a:solidFill>
              </a:defRPr>
            </a:lvl2pPr>
            <a:lvl3pPr marL="806450" indent="-228600">
              <a:defRPr sz="1500">
                <a:solidFill>
                  <a:srgbClr val="505050"/>
                </a:solidFill>
              </a:defRPr>
            </a:lvl3pPr>
            <a:lvl4pPr marL="1087438" indent="-228600">
              <a:defRPr sz="1400">
                <a:solidFill>
                  <a:srgbClr val="505050"/>
                </a:solidFill>
              </a:defRPr>
            </a:lvl4pPr>
            <a:lvl5pPr marL="1370013" indent="-228600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6" y="4878161"/>
            <a:ext cx="793777" cy="187523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r>
              <a:rPr lang="en-US"/>
              <a:t>Dec. 6, 2024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4" y="4878161"/>
            <a:ext cx="6262119" cy="187523"/>
          </a:xfrm>
        </p:spPr>
        <p:txBody>
          <a:bodyPr/>
          <a:lstStyle>
            <a:lvl1pPr>
              <a:defRPr sz="900" dirty="0" smtClean="0"/>
            </a:lvl1pPr>
          </a:lstStyle>
          <a:p>
            <a:pPr>
              <a:defRPr/>
            </a:pPr>
            <a:r>
              <a:rPr lang="en-US"/>
              <a:t>Michael Wang | Smart Network R&amp;D for ProtoDUNE NP02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90520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9" name="Picture 8" descr="A picture containing icon&#10;&#10;Description automatically generated">
            <a:extLst>
              <a:ext uri="{FF2B5EF4-FFF2-40B4-BE49-F238E27FC236}">
                <a16:creationId xmlns:a16="http://schemas.microsoft.com/office/drawing/2014/main" id="{8EAC481F-6EA8-8842-9A2B-BC4C4B79AB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F7C8AC5-6610-6C44-BBA1-96C0000A5F19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728664"/>
            <a:ext cx="8686800" cy="2795038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3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3707254"/>
            <a:ext cx="8686800" cy="81844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4878161"/>
            <a:ext cx="793776" cy="265339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Dec. 6, 2024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5195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Michael Wang | Smart Network R&amp;D for ProtoDUNE NP02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5C62C411-78B7-E24A-910B-DB22279E20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A7D9CF0-9F7A-8149-A2E0-1D1F97884E19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4878162"/>
            <a:ext cx="793778" cy="177964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/>
              <a:t>Dec. 6, 2024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5" y="4878161"/>
            <a:ext cx="6260399" cy="18215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/>
              <a:t>Michael Wang | Smart Network R&amp;D for ProtoDUNE NP02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190501"/>
            <a:ext cx="8675688" cy="4352192"/>
          </a:xfrm>
          <a:prstGeom prst="rect">
            <a:avLst/>
          </a:prstGeom>
        </p:spPr>
        <p:txBody>
          <a:bodyPr vert="horz"/>
          <a:lstStyle>
            <a:lvl1pPr marL="230188" indent="-230188"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CA34DB5F-D82E-A04F-9A90-7E062B9F5C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A273D8B-1721-BE4B-B1B9-EA445027C472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4878161"/>
            <a:ext cx="793776" cy="250191"/>
          </a:xfrm>
        </p:spPr>
        <p:txBody>
          <a:bodyPr/>
          <a:lstStyle/>
          <a:p>
            <a:pPr>
              <a:defRPr/>
            </a:pPr>
            <a:r>
              <a:rPr lang="en-US"/>
              <a:t>Dec. 6, 2024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4878161"/>
            <a:ext cx="6272278" cy="182155"/>
          </a:xfrm>
        </p:spPr>
        <p:txBody>
          <a:bodyPr/>
          <a:lstStyle/>
          <a:p>
            <a:pPr>
              <a:defRPr/>
            </a:pPr>
            <a:r>
              <a:rPr lang="en-US"/>
              <a:t>Michael Wang | Smart Network R&amp;D for ProtoDUNE NP02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23" name="Picture 22" descr="A picture containing icon&#10;&#10;Description automatically generated">
            <a:extLst>
              <a:ext uri="{FF2B5EF4-FFF2-40B4-BE49-F238E27FC236}">
                <a16:creationId xmlns:a16="http://schemas.microsoft.com/office/drawing/2014/main" id="{9F7A0E67-CA0E-AE4B-9410-E2429A756B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65FF897D-868E-3049-8124-0434F375E4DD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62" y="612648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222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8288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611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52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988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511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377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3" y="728664"/>
            <a:ext cx="8672513" cy="3794522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3275" indent="-230188">
              <a:defRPr sz="1500">
                <a:solidFill>
                  <a:srgbClr val="505050"/>
                </a:solidFill>
              </a:defRPr>
            </a:lvl3pPr>
            <a:lvl4pPr marL="1085850" indent="-228600">
              <a:defRPr sz="1400">
                <a:solidFill>
                  <a:srgbClr val="505050"/>
                </a:solidFill>
              </a:defRPr>
            </a:lvl4pPr>
            <a:lvl5pPr marL="1370013" indent="-230188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793776" cy="265339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Dec. 6, 2024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Michael Wang | Smart Network R&amp;D for ProtoDUNE NP02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4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AA69CF24-F572-1D4A-841D-0D6930238C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E809BEC-FF0E-7C47-ACC3-F2E5E0425E29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0FD53-1DB3-B0CD-7414-807EED9ED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8BE900-21C4-E789-F158-A664CDD6E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Dec. 6, 2024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1795D8-7863-A2D2-5EC7-6BB1248F5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Michael Wang | Smart Network R&amp;D for ProtoDUNE NP02</a:t>
            </a:r>
            <a:endParaRPr lang="en-US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06CEE-0DAD-7BD8-1F22-2C6610AA6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367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2"/>
            <a:ext cx="79377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Dec. 6, 2024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5" y="4878161"/>
            <a:ext cx="6260399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Michael Wang | Smart Network R&amp;D for ProtoDUNE NP02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6" y="3358114"/>
            <a:ext cx="1076325" cy="1809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25" name="Group 24"/>
          <p:cNvGrpSpPr>
            <a:grpSpLocks noChangeAspect="1"/>
          </p:cNvGrpSpPr>
          <p:nvPr userDrawn="1"/>
        </p:nvGrpSpPr>
        <p:grpSpPr>
          <a:xfrm>
            <a:off x="215900" y="4670857"/>
            <a:ext cx="8699500" cy="202387"/>
            <a:chOff x="600217" y="6229673"/>
            <a:chExt cx="8297721" cy="257386"/>
          </a:xfrm>
        </p:grpSpPr>
        <p:cxnSp>
          <p:nvCxnSpPr>
            <p:cNvPr id="26" name="Straight Connector 25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Picture 6" descr="FermiLogo_RGB_NALBlue.png"/>
            <p:cNvPicPr>
              <a:picLocks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29673"/>
              <a:ext cx="1044157" cy="257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23" r:id="rId2"/>
    <p:sldLayoutId id="2147484124" r:id="rId3"/>
    <p:sldLayoutId id="2147484125" r:id="rId4"/>
    <p:sldLayoutId id="2147484126" r:id="rId5"/>
    <p:sldLayoutId id="2147484128" r:id="rId6"/>
    <p:sldLayoutId id="2147484127" r:id="rId7"/>
    <p:sldLayoutId id="2147484104" r:id="rId8"/>
    <p:sldLayoutId id="2147484129" r:id="rId9"/>
    <p:sldLayoutId id="2147484105" r:id="rId10"/>
    <p:sldLayoutId id="2147484120" r:id="rId11"/>
    <p:sldLayoutId id="2147484103" r:id="rId12"/>
    <p:sldLayoutId id="2147484122" r:id="rId13"/>
    <p:sldLayoutId id="2147484116" r:id="rId14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indico.cern.ch/event/940112/contributions/5764878/attachments/2844821/4973763/SmartNIC-IEEE-RT-2024.pdf" TargetMode="Externa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5" Type="http://schemas.openxmlformats.org/officeDocument/2006/relationships/hyperlink" Target="https://indico.fnal.gov/event/58163/contributions/259140/attachments/167733/224046/DAQ_talk.pdf" TargetMode="External"/><Relationship Id="rId4" Type="http://schemas.openxmlformats.org/officeDocument/2006/relationships/hyperlink" Target="https://doi.org/10.1145/3565475.3569083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sv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sv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54524" y="3232834"/>
            <a:ext cx="8036071" cy="935794"/>
          </a:xfrm>
        </p:spPr>
        <p:txBody>
          <a:bodyPr>
            <a:noAutofit/>
          </a:bodyPr>
          <a:lstStyle/>
          <a:p>
            <a:r>
              <a:rPr lang="en-US" sz="1800" dirty="0"/>
              <a:t>Proposed Smart Network R&amp;D Investigations for </a:t>
            </a:r>
            <a:r>
              <a:rPr lang="en-US" sz="1800" dirty="0" err="1"/>
              <a:t>ProtoDUNE</a:t>
            </a:r>
            <a:r>
              <a:rPr lang="en-US" sz="1800" dirty="0"/>
              <a:t> NP02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54524" y="4115856"/>
            <a:ext cx="8316317" cy="935794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Michael Wang (Jim </a:t>
            </a:r>
            <a:r>
              <a:rPr lang="en-US" sz="1400" dirty="0" err="1">
                <a:latin typeface="Helvetica" panose="020B0604020202020204" pitchFamily="34" charset="0"/>
                <a:cs typeface="Helvetica" panose="020B0604020202020204" pitchFamily="34" charset="0"/>
              </a:rPr>
              <a:t>Kowalkowski</a:t>
            </a:r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, Nik Sultana, and Wes Ketchum)</a:t>
            </a:r>
          </a:p>
          <a:p>
            <a:pPr>
              <a:spcBef>
                <a:spcPts val="0"/>
              </a:spcBef>
            </a:pPr>
            <a:r>
              <a:rPr lang="en-US" sz="1400">
                <a:latin typeface="Helvetica" panose="020B0604020202020204" pitchFamily="34" charset="0"/>
                <a:cs typeface="Helvetica" panose="020B0604020202020204" pitchFamily="34" charset="0"/>
              </a:rPr>
              <a:t>DUNE DAQ DS/PP </a:t>
            </a:r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Meeting</a:t>
            </a:r>
          </a:p>
          <a:p>
            <a:pPr>
              <a:spcBef>
                <a:spcPts val="0"/>
              </a:spcBef>
            </a:pPr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December 12, 2024</a:t>
            </a:r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F62D8D0-5C5E-20C3-24DD-138DA55E8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ProtoDUNE</a:t>
            </a:r>
            <a:r>
              <a:rPr lang="en-US" dirty="0"/>
              <a:t> schedule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BA59B4-B0D2-D84E-953A-86358BB0BA8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Dec. 6,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A1555F-3EA8-A088-D394-5181C80900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Michael Wang | Smart Network R&amp;D for ProtoDUNE NP02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F70EDC-9173-CCE4-6BA0-58CF906BC7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8" name="Picture 7" descr="Chart, timeline&#10;&#10;Description automatically generated">
            <a:extLst>
              <a:ext uri="{FF2B5EF4-FFF2-40B4-BE49-F238E27FC236}">
                <a16:creationId xmlns:a16="http://schemas.microsoft.com/office/drawing/2014/main" id="{23028CB0-4DA6-5DBB-9872-368050842E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589" y="530503"/>
            <a:ext cx="7897811" cy="4125251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9E6E963-705C-20E9-796F-914467F49BBE}"/>
              </a:ext>
            </a:extLst>
          </p:cNvPr>
          <p:cNvCxnSpPr>
            <a:cxnSpLocks/>
          </p:cNvCxnSpPr>
          <p:nvPr/>
        </p:nvCxnSpPr>
        <p:spPr>
          <a:xfrm>
            <a:off x="5432611" y="2949389"/>
            <a:ext cx="0" cy="690282"/>
          </a:xfrm>
          <a:prstGeom prst="straightConnector1">
            <a:avLst/>
          </a:prstGeom>
          <a:ln w="50800">
            <a:tailEnd type="triangl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7DCCAEA-82F1-27D9-2C67-B391960F43F4}"/>
              </a:ext>
            </a:extLst>
          </p:cNvPr>
          <p:cNvCxnSpPr>
            <a:cxnSpLocks/>
          </p:cNvCxnSpPr>
          <p:nvPr/>
        </p:nvCxnSpPr>
        <p:spPr>
          <a:xfrm>
            <a:off x="6320117" y="2949389"/>
            <a:ext cx="0" cy="766483"/>
          </a:xfrm>
          <a:prstGeom prst="straightConnector1">
            <a:avLst/>
          </a:prstGeom>
          <a:ln w="50800">
            <a:tailEnd type="triangl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7118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5ED581-90C9-F233-9A32-79181415A80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Dec. 6,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3F482B-5BB5-9E4F-96EE-C51F8B0B6A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Michael Wang | Smart Network R&amp;D for ProtoDUNE NP02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E19911-2FDA-3C0A-F143-06EE8BB33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F207FE59-8F61-CC69-ACC1-5DF89FFE4A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5707" y="2156251"/>
            <a:ext cx="3211910" cy="830997"/>
          </a:xfrm>
          <a:prstGeom prst="rect">
            <a:avLst/>
          </a:prstGeom>
          <a:solidFill>
            <a:srgbClr val="66FF99"/>
          </a:solidFill>
          <a:ln w="44450" algn="ctr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dirty="0">
                <a:latin typeface="+mn-lt"/>
              </a:rPr>
              <a:t>Thank you!</a:t>
            </a:r>
            <a:endParaRPr lang="en-US" altLang="en-US" sz="48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29444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C87FB74-D69A-06A6-8DD8-888D9160AC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Smart networking technology (smart NICs in particular) emerged in the past decade in response to the ever-widening gap between network port speeds and the ability of CPUs to keep up with it</a:t>
            </a:r>
          </a:p>
          <a:p>
            <a:r>
              <a:rPr lang="en-US" dirty="0"/>
              <a:t>Their potential for HEP-DAQ applications has been recognized and investigated.  See Roland’s talk:</a:t>
            </a:r>
            <a:br>
              <a:rPr lang="en-US" dirty="0"/>
            </a:br>
            <a:r>
              <a:rPr lang="en-US" dirty="0">
                <a:hlinkClick r:id="rId2"/>
              </a:rPr>
              <a:t>Evaluation of </a:t>
            </a:r>
            <a:r>
              <a:rPr lang="en-US" dirty="0" err="1">
                <a:hlinkClick r:id="rId2"/>
              </a:rPr>
              <a:t>SmartNIC</a:t>
            </a:r>
            <a:r>
              <a:rPr lang="en-US" dirty="0">
                <a:hlinkClick r:id="rId2"/>
              </a:rPr>
              <a:t> devices for use in Trigger and Data Acquisition Systems</a:t>
            </a:r>
            <a:endParaRPr lang="en-US" dirty="0"/>
          </a:p>
          <a:p>
            <a:r>
              <a:rPr lang="en-US" dirty="0"/>
              <a:t>Rapid development in this field resulting in enhanced hardware capabilities combined  with significantly improved software programmability, warrants a fresh and closer investigation of how this technology can benefit DUNE’s DAQ system.</a:t>
            </a:r>
          </a:p>
          <a:p>
            <a:r>
              <a:rPr lang="en-US" dirty="0"/>
              <a:t>We propose looking at the following two technologies for DUNE:</a:t>
            </a:r>
          </a:p>
          <a:p>
            <a:pPr lvl="1"/>
            <a:r>
              <a:rPr lang="en-US" dirty="0"/>
              <a:t>Smart P4-programmable network switches</a:t>
            </a:r>
          </a:p>
          <a:p>
            <a:pPr lvl="1"/>
            <a:r>
              <a:rPr lang="en-US" dirty="0"/>
              <a:t>High performance smart NICs with DMA capability to accelerators (e.g. GPUs) programmable through high-level but efficient APIs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7C8860E-7010-707C-8F97-8340830D5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83ECA7-0112-AE4C-3B44-2AD918844EF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Dec. 6,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1E3AF9-85EF-C81D-A761-281F658C3A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Michael Wang | Smart Network R&amp;D for ProtoDUNE NP02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885475-E203-B392-F77C-77152A9985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819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88AB091-3948-7CB0-E842-B7D5C19A09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Explore feasibility of replacing DUNE DAQ readout switches (between WIBs and RUs) with smart network switches in order to offload compute-intensive tasks like the TPG:</a:t>
            </a:r>
          </a:p>
          <a:p>
            <a:pPr lvl="1"/>
            <a:r>
              <a:rPr lang="en-US" dirty="0"/>
              <a:t>Implement TPG algorithm using P4 (Programming Protocol-independent Packet Processors) network programming language for execution on the smart switch’s programmable ASIC</a:t>
            </a:r>
          </a:p>
          <a:p>
            <a:pPr lvl="2"/>
            <a:r>
              <a:rPr lang="en-US" dirty="0"/>
              <a:t>We have a preliminary P4 implementation of the TPG tested using the BMv2 P4 switch simulator</a:t>
            </a:r>
          </a:p>
          <a:p>
            <a:pPr lvl="1"/>
            <a:r>
              <a:rPr lang="en-US" dirty="0"/>
              <a:t>Test in real-world environment of NP02 </a:t>
            </a:r>
            <a:r>
              <a:rPr lang="en-US" dirty="0" err="1"/>
              <a:t>ProtoDUNE</a:t>
            </a:r>
            <a:r>
              <a:rPr lang="en-US" dirty="0"/>
              <a:t> to demonstrate proof-of-concept</a:t>
            </a:r>
          </a:p>
          <a:p>
            <a:pPr lvl="1"/>
            <a:r>
              <a:rPr lang="en-US" dirty="0"/>
              <a:t>Use Caswell CAR-5056 programmable switch available at FNAL</a:t>
            </a:r>
          </a:p>
          <a:p>
            <a:pPr lvl="2"/>
            <a:r>
              <a:rPr lang="en-US" dirty="0"/>
              <a:t>Can ship to CERN and install at NP02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D9E0B2D-5B41-47F1-B42D-5CB1E81D1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Smart switch demo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7FA22E-5066-973D-1CE1-D50F44E2F56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Dec. 6,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7103F7-2560-D4E1-2B2C-8745F3898E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Michael Wang | Smart Network R&amp;D for ProtoDUNE NP02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4C1F62-E9DE-DFD6-239F-E03A79162F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60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Text&#10;&#10;Description automatically generated">
            <a:extLst>
              <a:ext uri="{FF2B5EF4-FFF2-40B4-BE49-F238E27FC236}">
                <a16:creationId xmlns:a16="http://schemas.microsoft.com/office/drawing/2014/main" id="{59C8E5C4-479C-57B4-6ED2-412E72B6D8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74504" y="826006"/>
            <a:ext cx="2969396" cy="1935212"/>
          </a:xfrm>
          <a:ln>
            <a:solidFill>
              <a:srgbClr val="080808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832DBCBF-0C3F-A6CD-6C4E-2FF5F7AED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Prototype P4 Implementation of TPG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F90ED7-801E-0A12-504C-7605E5225A4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Dec. 6,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DFE64B-BB75-F069-AFF3-FE7D2DDBBD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Michael Wang | Smart Network R&amp;D for ProtoDUNE NP02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02F91A-D37C-9A86-D1B6-D9E34A43E6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10" name="Picture 9" descr="A picture containing chart&#10;&#10;Description automatically generated">
            <a:extLst>
              <a:ext uri="{FF2B5EF4-FFF2-40B4-BE49-F238E27FC236}">
                <a16:creationId xmlns:a16="http://schemas.microsoft.com/office/drawing/2014/main" id="{9F77EDC1-4B97-4BE3-69F1-DABC1DE8C3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1695" y="509722"/>
            <a:ext cx="3423705" cy="256778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1359785-BCD9-A580-767D-595F172C8012}"/>
              </a:ext>
            </a:extLst>
          </p:cNvPr>
          <p:cNvSpPr txBox="1"/>
          <p:nvPr/>
        </p:nvSpPr>
        <p:spPr>
          <a:xfrm>
            <a:off x="429419" y="1163005"/>
            <a:ext cx="1737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TPG algorithm in P4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BE478BD-074A-AAF3-17DF-F4AF833CCB83}"/>
              </a:ext>
            </a:extLst>
          </p:cNvPr>
          <p:cNvCxnSpPr>
            <a:cxnSpLocks/>
          </p:cNvCxnSpPr>
          <p:nvPr/>
        </p:nvCxnSpPr>
        <p:spPr>
          <a:xfrm>
            <a:off x="1298099" y="1659988"/>
            <a:ext cx="928610" cy="13362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Content Placeholder 1">
            <a:extLst>
              <a:ext uri="{FF2B5EF4-FFF2-40B4-BE49-F238E27FC236}">
                <a16:creationId xmlns:a16="http://schemas.microsoft.com/office/drawing/2014/main" id="{6DD198E4-C6C2-237F-721A-78F3FB7B2A00}"/>
              </a:ext>
            </a:extLst>
          </p:cNvPr>
          <p:cNvSpPr txBox="1">
            <a:spLocks/>
          </p:cNvSpPr>
          <p:nvPr/>
        </p:nvSpPr>
        <p:spPr>
          <a:xfrm>
            <a:off x="228603" y="3077502"/>
            <a:ext cx="8672513" cy="1445683"/>
          </a:xfrm>
          <a:prstGeom prst="rect">
            <a:avLst/>
          </a:prstGeom>
        </p:spPr>
        <p:txBody>
          <a:bodyPr lIns="0" tIns="0" rIns="0" bIns="0"/>
          <a:lstStyle>
            <a:lvl1pPr marL="230188" indent="-230188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rgbClr val="50505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512763" indent="-230188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803275" indent="-230188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08585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1370013" indent="-230188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4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Prototype developed by Nik Sultana (CS Dept., Illinois Institute of Technology)</a:t>
            </a:r>
          </a:p>
          <a:p>
            <a:r>
              <a:rPr lang="en-US" sz="1400" dirty="0"/>
              <a:t>References:</a:t>
            </a:r>
          </a:p>
          <a:p>
            <a:pPr lvl="1"/>
            <a:r>
              <a:rPr lang="en-US" sz="1200" dirty="0">
                <a:hlinkClick r:id="rId4"/>
              </a:rPr>
              <a:t>S. Patel, R. </a:t>
            </a:r>
            <a:r>
              <a:rPr lang="en-US" sz="1200" dirty="0" err="1">
                <a:hlinkClick r:id="rId4"/>
              </a:rPr>
              <a:t>Atsatsang</a:t>
            </a:r>
            <a:r>
              <a:rPr lang="en-US" sz="1200" dirty="0">
                <a:hlinkClick r:id="rId4"/>
              </a:rPr>
              <a:t>, K. M. </a:t>
            </a:r>
            <a:r>
              <a:rPr lang="en-US" sz="1200" dirty="0" err="1">
                <a:hlinkClick r:id="rId4"/>
              </a:rPr>
              <a:t>Tichauer</a:t>
            </a:r>
            <a:r>
              <a:rPr lang="en-US" sz="1200" dirty="0">
                <a:hlinkClick r:id="rId4"/>
              </a:rPr>
              <a:t>, M. H. L. S. Wang, J. B. </a:t>
            </a:r>
            <a:r>
              <a:rPr lang="en-US" sz="1200" dirty="0" err="1">
                <a:hlinkClick r:id="rId4"/>
              </a:rPr>
              <a:t>Kowalkowski</a:t>
            </a:r>
            <a:r>
              <a:rPr lang="en-US" sz="1200" dirty="0">
                <a:hlinkClick r:id="rId4"/>
              </a:rPr>
              <a:t>, and N. Sultana, “In-network fractional calculations using P4 for scientific computing workloads,” in Proceedings of the 5th International Workshop on P4 in Europe, ser. EuroP4 ’22.</a:t>
            </a:r>
            <a:endParaRPr lang="en-US" sz="1200" dirty="0"/>
          </a:p>
          <a:p>
            <a:pPr lvl="1"/>
            <a:r>
              <a:rPr lang="en-US" sz="1200" dirty="0">
                <a:hlinkClick r:id="rId5"/>
              </a:rPr>
              <a:t>N. Sultana, M. Wang, &amp; J. </a:t>
            </a:r>
            <a:r>
              <a:rPr lang="en-US" sz="1200" dirty="0" err="1">
                <a:hlinkClick r:id="rId5"/>
              </a:rPr>
              <a:t>Kowalkowski</a:t>
            </a:r>
            <a:r>
              <a:rPr lang="en-US" sz="1200" dirty="0">
                <a:hlinkClick r:id="rId5"/>
              </a:rPr>
              <a:t>. “In-network DAQ functions”. Presentation at In situ processing for real time MMA in DUNE, Feb. 2023.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6738219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diagram of a computer&#10;&#10;Description automatically generated">
            <a:extLst>
              <a:ext uri="{FF2B5EF4-FFF2-40B4-BE49-F238E27FC236}">
                <a16:creationId xmlns:a16="http://schemas.microsoft.com/office/drawing/2014/main" id="{2D8B63C4-2A99-04E1-EA2B-E0F2B94260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085" y="509722"/>
            <a:ext cx="6838046" cy="4015546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83AD8EE-8270-D068-6865-F1C701BC8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Smart switch demo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C351CF-7811-5C92-C959-8B3E6FCFD81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Dec. 6, 2024</a:t>
            </a:r>
            <a:endParaRPr lang="en-US" dirty="0"/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E619961E-1DA0-8448-E168-587290CA1DE4}"/>
              </a:ext>
            </a:extLst>
          </p:cNvPr>
          <p:cNvGrpSpPr/>
          <p:nvPr/>
        </p:nvGrpSpPr>
        <p:grpSpPr>
          <a:xfrm>
            <a:off x="1317576" y="3278363"/>
            <a:ext cx="5751869" cy="462138"/>
            <a:chOff x="1317576" y="3278363"/>
            <a:chExt cx="5751869" cy="462138"/>
          </a:xfrm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F485F995-ACFD-4B7F-002D-46F96EA218AD}"/>
                </a:ext>
              </a:extLst>
            </p:cNvPr>
            <p:cNvSpPr/>
            <p:nvPr/>
          </p:nvSpPr>
          <p:spPr>
            <a:xfrm>
              <a:off x="2662281" y="3278363"/>
              <a:ext cx="1165622" cy="4581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96A81133-FA33-ED1D-582D-51D34BE81D7F}"/>
                </a:ext>
              </a:extLst>
            </p:cNvPr>
            <p:cNvSpPr/>
            <p:nvPr/>
          </p:nvSpPr>
          <p:spPr>
            <a:xfrm>
              <a:off x="5903823" y="3278363"/>
              <a:ext cx="1165622" cy="458162"/>
            </a:xfrm>
            <a:prstGeom prst="rect">
              <a:avLst/>
            </a:prstGeom>
            <a:solidFill>
              <a:schemeClr val="bg1"/>
            </a:solidFill>
            <a:ln w="63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6F73D9E1-9258-73D3-955B-2B40A7273D5B}"/>
                </a:ext>
              </a:extLst>
            </p:cNvPr>
            <p:cNvSpPr/>
            <p:nvPr/>
          </p:nvSpPr>
          <p:spPr>
            <a:xfrm>
              <a:off x="1317576" y="3282339"/>
              <a:ext cx="1165622" cy="4581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46E79854-E5FE-C963-6FF6-934405B2A96E}"/>
              </a:ext>
            </a:extLst>
          </p:cNvPr>
          <p:cNvGrpSpPr/>
          <p:nvPr/>
        </p:nvGrpSpPr>
        <p:grpSpPr>
          <a:xfrm>
            <a:off x="1317576" y="3278363"/>
            <a:ext cx="5751869" cy="458162"/>
            <a:chOff x="1317576" y="3278363"/>
            <a:chExt cx="5751869" cy="458162"/>
          </a:xfrm>
        </p:grpSpPr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6AE4FBDA-9EF6-A9E1-24DD-24B0752E824E}"/>
                </a:ext>
              </a:extLst>
            </p:cNvPr>
            <p:cNvSpPr/>
            <p:nvPr/>
          </p:nvSpPr>
          <p:spPr>
            <a:xfrm>
              <a:off x="2658305" y="3278363"/>
              <a:ext cx="1165622" cy="458162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347C8815-6715-BF45-A202-68BDA85B51E2}"/>
                </a:ext>
              </a:extLst>
            </p:cNvPr>
            <p:cNvSpPr/>
            <p:nvPr/>
          </p:nvSpPr>
          <p:spPr>
            <a:xfrm>
              <a:off x="5903823" y="3278363"/>
              <a:ext cx="1165622" cy="458162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6350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B2ABA0CB-DEFB-0350-33E8-7A02D81E21A1}"/>
                </a:ext>
              </a:extLst>
            </p:cNvPr>
            <p:cNvSpPr/>
            <p:nvPr/>
          </p:nvSpPr>
          <p:spPr>
            <a:xfrm>
              <a:off x="1317576" y="3278363"/>
              <a:ext cx="1165622" cy="458162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15A58BF3-6D80-E1C2-805F-39E97F8E67C8}"/>
              </a:ext>
            </a:extLst>
          </p:cNvPr>
          <p:cNvGrpSpPr/>
          <p:nvPr/>
        </p:nvGrpSpPr>
        <p:grpSpPr>
          <a:xfrm>
            <a:off x="1317576" y="3278363"/>
            <a:ext cx="5751869" cy="458162"/>
            <a:chOff x="1317576" y="3278363"/>
            <a:chExt cx="5751869" cy="458162"/>
          </a:xfrm>
        </p:grpSpPr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6951601C-815D-3CD8-7BF4-8C29A654BCE4}"/>
                </a:ext>
              </a:extLst>
            </p:cNvPr>
            <p:cNvSpPr/>
            <p:nvPr/>
          </p:nvSpPr>
          <p:spPr>
            <a:xfrm>
              <a:off x="2658305" y="3278363"/>
              <a:ext cx="1165622" cy="458162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8EEA661C-092C-C1F1-0B69-2D2A66F569B0}"/>
                </a:ext>
              </a:extLst>
            </p:cNvPr>
            <p:cNvSpPr/>
            <p:nvPr/>
          </p:nvSpPr>
          <p:spPr>
            <a:xfrm>
              <a:off x="5903823" y="3278363"/>
              <a:ext cx="1165622" cy="458162"/>
            </a:xfrm>
            <a:prstGeom prst="rect">
              <a:avLst/>
            </a:prstGeom>
            <a:solidFill>
              <a:srgbClr val="0070C0"/>
            </a:solidFill>
            <a:ln w="6350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6C7E35EB-C746-8E00-79B6-45AE59EB553A}"/>
                </a:ext>
              </a:extLst>
            </p:cNvPr>
            <p:cNvSpPr/>
            <p:nvPr/>
          </p:nvSpPr>
          <p:spPr>
            <a:xfrm>
              <a:off x="1317576" y="3278363"/>
              <a:ext cx="1165622" cy="458162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94" name="Group 193">
            <a:extLst>
              <a:ext uri="{FF2B5EF4-FFF2-40B4-BE49-F238E27FC236}">
                <a16:creationId xmlns:a16="http://schemas.microsoft.com/office/drawing/2014/main" id="{59CD90C2-B21B-6613-92B4-117768513F40}"/>
              </a:ext>
            </a:extLst>
          </p:cNvPr>
          <p:cNvGrpSpPr/>
          <p:nvPr/>
        </p:nvGrpSpPr>
        <p:grpSpPr>
          <a:xfrm>
            <a:off x="1405356" y="3271453"/>
            <a:ext cx="5570687" cy="481448"/>
            <a:chOff x="1405356" y="3271453"/>
            <a:chExt cx="5570687" cy="481448"/>
          </a:xfrm>
        </p:grpSpPr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471968F9-EB6E-2768-8186-7B18644D9242}"/>
                </a:ext>
              </a:extLst>
            </p:cNvPr>
            <p:cNvGrpSpPr/>
            <p:nvPr/>
          </p:nvGrpSpPr>
          <p:grpSpPr>
            <a:xfrm>
              <a:off x="2752177" y="3275130"/>
              <a:ext cx="981393" cy="477771"/>
              <a:chOff x="2758678" y="3285249"/>
              <a:chExt cx="981393" cy="477771"/>
            </a:xfrm>
          </p:grpSpPr>
          <p:grpSp>
            <p:nvGrpSpPr>
              <p:cNvPr id="175" name="Group 174">
                <a:extLst>
                  <a:ext uri="{FF2B5EF4-FFF2-40B4-BE49-F238E27FC236}">
                    <a16:creationId xmlns:a16="http://schemas.microsoft.com/office/drawing/2014/main" id="{C96FD8A3-73F2-7205-4E1A-1231C0A841D3}"/>
                  </a:ext>
                </a:extLst>
              </p:cNvPr>
              <p:cNvGrpSpPr/>
              <p:nvPr/>
            </p:nvGrpSpPr>
            <p:grpSpPr>
              <a:xfrm>
                <a:off x="2758678" y="3285249"/>
                <a:ext cx="981393" cy="197517"/>
                <a:chOff x="2758678" y="3285249"/>
                <a:chExt cx="981393" cy="197517"/>
              </a:xfr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grpSpPr>
            <p:cxnSp>
              <p:nvCxnSpPr>
                <p:cNvPr id="184" name="Straight Connector 183">
                  <a:extLst>
                    <a:ext uri="{FF2B5EF4-FFF2-40B4-BE49-F238E27FC236}">
                      <a16:creationId xmlns:a16="http://schemas.microsoft.com/office/drawing/2014/main" id="{D42F3C4D-ACED-4C42-41AA-EF2CEC2EFAD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181350" y="3285249"/>
                  <a:ext cx="52159" cy="197517"/>
                </a:xfrm>
                <a:prstGeom prst="line">
                  <a:avLst/>
                </a:prstGeom>
                <a:ln w="12700"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5" name="Straight Connector 184">
                  <a:extLst>
                    <a:ext uri="{FF2B5EF4-FFF2-40B4-BE49-F238E27FC236}">
                      <a16:creationId xmlns:a16="http://schemas.microsoft.com/office/drawing/2014/main" id="{AC8EE096-55BE-C280-1177-46162450A9D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278682" y="3285249"/>
                  <a:ext cx="43162" cy="183376"/>
                </a:xfrm>
                <a:prstGeom prst="line">
                  <a:avLst/>
                </a:prstGeom>
                <a:ln w="12700"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6" name="Straight Connector 185">
                  <a:extLst>
                    <a:ext uri="{FF2B5EF4-FFF2-40B4-BE49-F238E27FC236}">
                      <a16:creationId xmlns:a16="http://schemas.microsoft.com/office/drawing/2014/main" id="{AE2A0E9D-5A95-7A2F-2D64-594E7087D68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037124" y="3285249"/>
                  <a:ext cx="113351" cy="113616"/>
                </a:xfrm>
                <a:prstGeom prst="line">
                  <a:avLst/>
                </a:prstGeom>
                <a:ln w="12700"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7" name="Straight Connector 186">
                  <a:extLst>
                    <a:ext uri="{FF2B5EF4-FFF2-40B4-BE49-F238E27FC236}">
                      <a16:creationId xmlns:a16="http://schemas.microsoft.com/office/drawing/2014/main" id="{EEAE7F28-5ABE-2714-A282-F28C020C95B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338740" y="3288735"/>
                  <a:ext cx="121216" cy="110130"/>
                </a:xfrm>
                <a:prstGeom prst="line">
                  <a:avLst/>
                </a:prstGeom>
                <a:ln w="12700"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8" name="Straight Connector 187">
                  <a:extLst>
                    <a:ext uri="{FF2B5EF4-FFF2-40B4-BE49-F238E27FC236}">
                      <a16:creationId xmlns:a16="http://schemas.microsoft.com/office/drawing/2014/main" id="{1853DAFA-AAC2-EAE7-B1B5-E3E87F0EA76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902744" y="3285249"/>
                  <a:ext cx="231715" cy="168857"/>
                </a:xfrm>
                <a:prstGeom prst="line">
                  <a:avLst/>
                </a:prstGeom>
                <a:ln w="12700"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9" name="Straight Connector 188">
                  <a:extLst>
                    <a:ext uri="{FF2B5EF4-FFF2-40B4-BE49-F238E27FC236}">
                      <a16:creationId xmlns:a16="http://schemas.microsoft.com/office/drawing/2014/main" id="{FBC5E8A3-A2C0-BBE6-DBEC-964BF529C18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366035" y="3285249"/>
                  <a:ext cx="233224" cy="151333"/>
                </a:xfrm>
                <a:prstGeom prst="line">
                  <a:avLst/>
                </a:prstGeom>
                <a:ln w="12700"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0" name="Straight Connector 189">
                  <a:extLst>
                    <a:ext uri="{FF2B5EF4-FFF2-40B4-BE49-F238E27FC236}">
                      <a16:creationId xmlns:a16="http://schemas.microsoft.com/office/drawing/2014/main" id="{4DB9D8EE-08D1-A1AA-949B-22771B15215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758678" y="3285249"/>
                  <a:ext cx="371544" cy="197517"/>
                </a:xfrm>
                <a:prstGeom prst="line">
                  <a:avLst/>
                </a:prstGeom>
                <a:ln w="12700"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1" name="Straight Connector 190">
                  <a:extLst>
                    <a:ext uri="{FF2B5EF4-FFF2-40B4-BE49-F238E27FC236}">
                      <a16:creationId xmlns:a16="http://schemas.microsoft.com/office/drawing/2014/main" id="{02C4A303-E46E-1610-CC0D-7E11477A9AB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338740" y="3288735"/>
                  <a:ext cx="401331" cy="194031"/>
                </a:xfrm>
                <a:prstGeom prst="line">
                  <a:avLst/>
                </a:prstGeom>
                <a:ln w="12700"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6" name="Group 175">
                <a:extLst>
                  <a:ext uri="{FF2B5EF4-FFF2-40B4-BE49-F238E27FC236}">
                    <a16:creationId xmlns:a16="http://schemas.microsoft.com/office/drawing/2014/main" id="{BAEBAEA3-2B35-AA37-0C89-D2752422B89C}"/>
                  </a:ext>
                </a:extLst>
              </p:cNvPr>
              <p:cNvGrpSpPr/>
              <p:nvPr/>
            </p:nvGrpSpPr>
            <p:grpSpPr>
              <a:xfrm>
                <a:off x="2826980" y="3581400"/>
                <a:ext cx="845661" cy="179784"/>
                <a:chOff x="2826980" y="3581400"/>
                <a:chExt cx="845661" cy="179784"/>
              </a:xfrm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p:grpSpPr>
            <p:cxnSp>
              <p:nvCxnSpPr>
                <p:cNvPr id="180" name="Straight Connector 179">
                  <a:extLst>
                    <a:ext uri="{FF2B5EF4-FFF2-40B4-BE49-F238E27FC236}">
                      <a16:creationId xmlns:a16="http://schemas.microsoft.com/office/drawing/2014/main" id="{A7E258D5-877D-C07A-7D5C-CF7E98EC9EE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109753" y="3635412"/>
                  <a:ext cx="61313" cy="125772"/>
                </a:xfrm>
                <a:prstGeom prst="line">
                  <a:avLst/>
                </a:prstGeom>
                <a:ln w="19050"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1" name="Straight Connector 180">
                  <a:extLst>
                    <a:ext uri="{FF2B5EF4-FFF2-40B4-BE49-F238E27FC236}">
                      <a16:creationId xmlns:a16="http://schemas.microsoft.com/office/drawing/2014/main" id="{8EEA4772-5241-9F27-1313-F164304C671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307824" y="3602433"/>
                  <a:ext cx="83107" cy="158751"/>
                </a:xfrm>
                <a:prstGeom prst="line">
                  <a:avLst/>
                </a:prstGeom>
                <a:ln w="19050"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2" name="Straight Connector 181">
                  <a:extLst>
                    <a:ext uri="{FF2B5EF4-FFF2-40B4-BE49-F238E27FC236}">
                      <a16:creationId xmlns:a16="http://schemas.microsoft.com/office/drawing/2014/main" id="{61B74C70-56A0-ADB4-A0EF-962120B0753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826980" y="3581400"/>
                  <a:ext cx="334418" cy="176798"/>
                </a:xfrm>
                <a:prstGeom prst="line">
                  <a:avLst/>
                </a:prstGeom>
                <a:ln w="19050"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3" name="Straight Connector 182">
                  <a:extLst>
                    <a:ext uri="{FF2B5EF4-FFF2-40B4-BE49-F238E27FC236}">
                      <a16:creationId xmlns:a16="http://schemas.microsoft.com/office/drawing/2014/main" id="{51E691C2-33D3-7ECD-9DEB-1B05E8BEB5B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349377" y="3581400"/>
                  <a:ext cx="323264" cy="179784"/>
                </a:xfrm>
                <a:prstGeom prst="line">
                  <a:avLst/>
                </a:prstGeom>
                <a:ln w="19050"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7" name="Group 176">
                <a:extLst>
                  <a:ext uri="{FF2B5EF4-FFF2-40B4-BE49-F238E27FC236}">
                    <a16:creationId xmlns:a16="http://schemas.microsoft.com/office/drawing/2014/main" id="{1E79115F-FC49-F9AF-6AB2-7ED0F8634D3F}"/>
                  </a:ext>
                </a:extLst>
              </p:cNvPr>
              <p:cNvGrpSpPr/>
              <p:nvPr/>
            </p:nvGrpSpPr>
            <p:grpSpPr>
              <a:xfrm>
                <a:off x="3026500" y="3304858"/>
                <a:ext cx="458162" cy="458162"/>
                <a:chOff x="8383247" y="1975029"/>
                <a:chExt cx="458162" cy="458162"/>
              </a:xfr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78" name="Oval 177">
                  <a:extLst>
                    <a:ext uri="{FF2B5EF4-FFF2-40B4-BE49-F238E27FC236}">
                      <a16:creationId xmlns:a16="http://schemas.microsoft.com/office/drawing/2014/main" id="{95F51E38-4D6C-F288-BB97-FF828E45EB3A}"/>
                    </a:ext>
                  </a:extLst>
                </p:cNvPr>
                <p:cNvSpPr/>
                <p:nvPr/>
              </p:nvSpPr>
              <p:spPr>
                <a:xfrm rot="2212468">
                  <a:off x="8499222" y="1998267"/>
                  <a:ext cx="166784" cy="267954"/>
                </a:xfrm>
                <a:prstGeom prst="ellipse">
                  <a:avLst/>
                </a:prstGeom>
                <a:solidFill>
                  <a:srgbClr val="FFFF66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179" name="Graphic 178" descr="Head with gears with solid fill">
                  <a:extLst>
                    <a:ext uri="{FF2B5EF4-FFF2-40B4-BE49-F238E27FC236}">
                      <a16:creationId xmlns:a16="http://schemas.microsoft.com/office/drawing/2014/main" id="{C503AF88-3D33-6EF9-CD9B-CE88CF1C969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383247" y="1975029"/>
                  <a:ext cx="458162" cy="458162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38" name="Group 137">
              <a:extLst>
                <a:ext uri="{FF2B5EF4-FFF2-40B4-BE49-F238E27FC236}">
                  <a16:creationId xmlns:a16="http://schemas.microsoft.com/office/drawing/2014/main" id="{B5494C09-81A6-A051-2D5D-6BB775EC5E49}"/>
                </a:ext>
              </a:extLst>
            </p:cNvPr>
            <p:cNvGrpSpPr/>
            <p:nvPr/>
          </p:nvGrpSpPr>
          <p:grpSpPr>
            <a:xfrm>
              <a:off x="1405356" y="3271453"/>
              <a:ext cx="981393" cy="477771"/>
              <a:chOff x="2758678" y="3285249"/>
              <a:chExt cx="981393" cy="477771"/>
            </a:xfrm>
          </p:grpSpPr>
          <p:grpSp>
            <p:nvGrpSpPr>
              <p:cNvPr id="158" name="Group 157">
                <a:extLst>
                  <a:ext uri="{FF2B5EF4-FFF2-40B4-BE49-F238E27FC236}">
                    <a16:creationId xmlns:a16="http://schemas.microsoft.com/office/drawing/2014/main" id="{902625B4-4FC7-0705-6BF6-B0375BEEFA01}"/>
                  </a:ext>
                </a:extLst>
              </p:cNvPr>
              <p:cNvGrpSpPr/>
              <p:nvPr/>
            </p:nvGrpSpPr>
            <p:grpSpPr>
              <a:xfrm>
                <a:off x="2758678" y="3285249"/>
                <a:ext cx="981393" cy="197517"/>
                <a:chOff x="2758678" y="3285249"/>
                <a:chExt cx="981393" cy="197517"/>
              </a:xfr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grpSpPr>
            <p:cxnSp>
              <p:nvCxnSpPr>
                <p:cNvPr id="167" name="Straight Connector 166">
                  <a:extLst>
                    <a:ext uri="{FF2B5EF4-FFF2-40B4-BE49-F238E27FC236}">
                      <a16:creationId xmlns:a16="http://schemas.microsoft.com/office/drawing/2014/main" id="{F1E7E141-8C64-EA4C-791B-690A1AB1223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181350" y="3285249"/>
                  <a:ext cx="52159" cy="197517"/>
                </a:xfrm>
                <a:prstGeom prst="line">
                  <a:avLst/>
                </a:prstGeom>
                <a:ln w="12700"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8" name="Straight Connector 167">
                  <a:extLst>
                    <a:ext uri="{FF2B5EF4-FFF2-40B4-BE49-F238E27FC236}">
                      <a16:creationId xmlns:a16="http://schemas.microsoft.com/office/drawing/2014/main" id="{010FB4C8-0698-9CF9-DCDB-41B3B8FCAB4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278682" y="3285249"/>
                  <a:ext cx="43162" cy="183376"/>
                </a:xfrm>
                <a:prstGeom prst="line">
                  <a:avLst/>
                </a:prstGeom>
                <a:ln w="12700"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9" name="Straight Connector 168">
                  <a:extLst>
                    <a:ext uri="{FF2B5EF4-FFF2-40B4-BE49-F238E27FC236}">
                      <a16:creationId xmlns:a16="http://schemas.microsoft.com/office/drawing/2014/main" id="{31142915-D991-FBC3-D0FF-2DF28030C12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037124" y="3285249"/>
                  <a:ext cx="113351" cy="113616"/>
                </a:xfrm>
                <a:prstGeom prst="line">
                  <a:avLst/>
                </a:prstGeom>
                <a:ln w="12700"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Straight Connector 169">
                  <a:extLst>
                    <a:ext uri="{FF2B5EF4-FFF2-40B4-BE49-F238E27FC236}">
                      <a16:creationId xmlns:a16="http://schemas.microsoft.com/office/drawing/2014/main" id="{D06775A8-7B23-CA74-2E97-CB9AC65EC30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338740" y="3288735"/>
                  <a:ext cx="121216" cy="110130"/>
                </a:xfrm>
                <a:prstGeom prst="line">
                  <a:avLst/>
                </a:prstGeom>
                <a:ln w="12700"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1" name="Straight Connector 170">
                  <a:extLst>
                    <a:ext uri="{FF2B5EF4-FFF2-40B4-BE49-F238E27FC236}">
                      <a16:creationId xmlns:a16="http://schemas.microsoft.com/office/drawing/2014/main" id="{AF4CD393-7824-A105-C1C8-D0487F4DA6A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902744" y="3285249"/>
                  <a:ext cx="231715" cy="168857"/>
                </a:xfrm>
                <a:prstGeom prst="line">
                  <a:avLst/>
                </a:prstGeom>
                <a:ln w="12700"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2" name="Straight Connector 171">
                  <a:extLst>
                    <a:ext uri="{FF2B5EF4-FFF2-40B4-BE49-F238E27FC236}">
                      <a16:creationId xmlns:a16="http://schemas.microsoft.com/office/drawing/2014/main" id="{ACCE79C5-7446-4B8F-C6E7-E57963BCB97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366035" y="3285249"/>
                  <a:ext cx="233224" cy="151333"/>
                </a:xfrm>
                <a:prstGeom prst="line">
                  <a:avLst/>
                </a:prstGeom>
                <a:ln w="12700"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3" name="Straight Connector 172">
                  <a:extLst>
                    <a:ext uri="{FF2B5EF4-FFF2-40B4-BE49-F238E27FC236}">
                      <a16:creationId xmlns:a16="http://schemas.microsoft.com/office/drawing/2014/main" id="{6E715D3E-C781-CEC5-ADE3-98DA5FA7093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758678" y="3285249"/>
                  <a:ext cx="371544" cy="197517"/>
                </a:xfrm>
                <a:prstGeom prst="line">
                  <a:avLst/>
                </a:prstGeom>
                <a:ln w="12700"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4" name="Straight Connector 173">
                  <a:extLst>
                    <a:ext uri="{FF2B5EF4-FFF2-40B4-BE49-F238E27FC236}">
                      <a16:creationId xmlns:a16="http://schemas.microsoft.com/office/drawing/2014/main" id="{EEBD840C-05FF-2F75-006F-4F49C341714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338740" y="3288735"/>
                  <a:ext cx="401331" cy="194031"/>
                </a:xfrm>
                <a:prstGeom prst="line">
                  <a:avLst/>
                </a:prstGeom>
                <a:ln w="12700"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9" name="Group 158">
                <a:extLst>
                  <a:ext uri="{FF2B5EF4-FFF2-40B4-BE49-F238E27FC236}">
                    <a16:creationId xmlns:a16="http://schemas.microsoft.com/office/drawing/2014/main" id="{EAC7D0D6-3CE0-592F-6870-8C5F877D4140}"/>
                  </a:ext>
                </a:extLst>
              </p:cNvPr>
              <p:cNvGrpSpPr/>
              <p:nvPr/>
            </p:nvGrpSpPr>
            <p:grpSpPr>
              <a:xfrm>
                <a:off x="2826980" y="3581400"/>
                <a:ext cx="845661" cy="179784"/>
                <a:chOff x="2826980" y="3581400"/>
                <a:chExt cx="845661" cy="179784"/>
              </a:xfrm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p:grpSpPr>
            <p:cxnSp>
              <p:nvCxnSpPr>
                <p:cNvPr id="163" name="Straight Connector 162">
                  <a:extLst>
                    <a:ext uri="{FF2B5EF4-FFF2-40B4-BE49-F238E27FC236}">
                      <a16:creationId xmlns:a16="http://schemas.microsoft.com/office/drawing/2014/main" id="{4250A3A2-527A-97A2-487F-B7867D26D3F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109753" y="3635412"/>
                  <a:ext cx="61313" cy="125772"/>
                </a:xfrm>
                <a:prstGeom prst="line">
                  <a:avLst/>
                </a:prstGeom>
                <a:ln w="19050"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4" name="Straight Connector 163">
                  <a:extLst>
                    <a:ext uri="{FF2B5EF4-FFF2-40B4-BE49-F238E27FC236}">
                      <a16:creationId xmlns:a16="http://schemas.microsoft.com/office/drawing/2014/main" id="{12D1BFC9-60E3-5F62-3905-9E0B340A066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307824" y="3602433"/>
                  <a:ext cx="83107" cy="158751"/>
                </a:xfrm>
                <a:prstGeom prst="line">
                  <a:avLst/>
                </a:prstGeom>
                <a:ln w="19050"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5" name="Straight Connector 164">
                  <a:extLst>
                    <a:ext uri="{FF2B5EF4-FFF2-40B4-BE49-F238E27FC236}">
                      <a16:creationId xmlns:a16="http://schemas.microsoft.com/office/drawing/2014/main" id="{3968D5D8-564D-AEB8-BA83-CD423F33CFE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826980" y="3581400"/>
                  <a:ext cx="334418" cy="176798"/>
                </a:xfrm>
                <a:prstGeom prst="line">
                  <a:avLst/>
                </a:prstGeom>
                <a:ln w="19050"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6" name="Straight Connector 165">
                  <a:extLst>
                    <a:ext uri="{FF2B5EF4-FFF2-40B4-BE49-F238E27FC236}">
                      <a16:creationId xmlns:a16="http://schemas.microsoft.com/office/drawing/2014/main" id="{65D73F29-176F-5E29-9CEE-CC1C3C18250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349377" y="3581400"/>
                  <a:ext cx="323264" cy="179784"/>
                </a:xfrm>
                <a:prstGeom prst="line">
                  <a:avLst/>
                </a:prstGeom>
                <a:ln w="19050"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0" name="Group 159">
                <a:extLst>
                  <a:ext uri="{FF2B5EF4-FFF2-40B4-BE49-F238E27FC236}">
                    <a16:creationId xmlns:a16="http://schemas.microsoft.com/office/drawing/2014/main" id="{E1FA47F5-7C00-1F70-AD22-78AD60650385}"/>
                  </a:ext>
                </a:extLst>
              </p:cNvPr>
              <p:cNvGrpSpPr/>
              <p:nvPr/>
            </p:nvGrpSpPr>
            <p:grpSpPr>
              <a:xfrm>
                <a:off x="3026500" y="3304858"/>
                <a:ext cx="458162" cy="458162"/>
                <a:chOff x="8383247" y="1975029"/>
                <a:chExt cx="458162" cy="458162"/>
              </a:xfr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61" name="Oval 160">
                  <a:extLst>
                    <a:ext uri="{FF2B5EF4-FFF2-40B4-BE49-F238E27FC236}">
                      <a16:creationId xmlns:a16="http://schemas.microsoft.com/office/drawing/2014/main" id="{436C9B21-AE52-D471-6C7B-E27229AB229D}"/>
                    </a:ext>
                  </a:extLst>
                </p:cNvPr>
                <p:cNvSpPr/>
                <p:nvPr/>
              </p:nvSpPr>
              <p:spPr>
                <a:xfrm rot="2212468">
                  <a:off x="8499222" y="1998267"/>
                  <a:ext cx="166784" cy="267954"/>
                </a:xfrm>
                <a:prstGeom prst="ellipse">
                  <a:avLst/>
                </a:prstGeom>
                <a:solidFill>
                  <a:srgbClr val="FFFF66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162" name="Graphic 161" descr="Head with gears with solid fill">
                  <a:extLst>
                    <a:ext uri="{FF2B5EF4-FFF2-40B4-BE49-F238E27FC236}">
                      <a16:creationId xmlns:a16="http://schemas.microsoft.com/office/drawing/2014/main" id="{AA4E822D-9162-1EC8-7206-CAA827E22E8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383247" y="1975029"/>
                  <a:ext cx="458162" cy="458162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39" name="Group 138">
              <a:extLst>
                <a:ext uri="{FF2B5EF4-FFF2-40B4-BE49-F238E27FC236}">
                  <a16:creationId xmlns:a16="http://schemas.microsoft.com/office/drawing/2014/main" id="{E00563E8-84A5-EDD0-64AF-0110438B1918}"/>
                </a:ext>
              </a:extLst>
            </p:cNvPr>
            <p:cNvGrpSpPr/>
            <p:nvPr/>
          </p:nvGrpSpPr>
          <p:grpSpPr>
            <a:xfrm>
              <a:off x="5994650" y="3271453"/>
              <a:ext cx="981393" cy="477771"/>
              <a:chOff x="2758678" y="3285249"/>
              <a:chExt cx="981393" cy="477771"/>
            </a:xfrm>
          </p:grpSpPr>
          <p:grpSp>
            <p:nvGrpSpPr>
              <p:cNvPr id="141" name="Group 140">
                <a:extLst>
                  <a:ext uri="{FF2B5EF4-FFF2-40B4-BE49-F238E27FC236}">
                    <a16:creationId xmlns:a16="http://schemas.microsoft.com/office/drawing/2014/main" id="{342756FF-53CB-DE26-8588-EEDCE77A03E4}"/>
                  </a:ext>
                </a:extLst>
              </p:cNvPr>
              <p:cNvGrpSpPr/>
              <p:nvPr/>
            </p:nvGrpSpPr>
            <p:grpSpPr>
              <a:xfrm>
                <a:off x="2758678" y="3285249"/>
                <a:ext cx="981393" cy="197517"/>
                <a:chOff x="2758678" y="3285249"/>
                <a:chExt cx="981393" cy="197517"/>
              </a:xfr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grpSpPr>
            <p:cxnSp>
              <p:nvCxnSpPr>
                <p:cNvPr id="150" name="Straight Connector 149">
                  <a:extLst>
                    <a:ext uri="{FF2B5EF4-FFF2-40B4-BE49-F238E27FC236}">
                      <a16:creationId xmlns:a16="http://schemas.microsoft.com/office/drawing/2014/main" id="{89692DCF-D9F5-AD6B-1332-BE737E7DD43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181350" y="3285249"/>
                  <a:ext cx="52159" cy="197517"/>
                </a:xfrm>
                <a:prstGeom prst="line">
                  <a:avLst/>
                </a:prstGeom>
                <a:ln w="12700"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1" name="Straight Connector 150">
                  <a:extLst>
                    <a:ext uri="{FF2B5EF4-FFF2-40B4-BE49-F238E27FC236}">
                      <a16:creationId xmlns:a16="http://schemas.microsoft.com/office/drawing/2014/main" id="{3E925D10-60CA-110E-068D-BC3E5CC017B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278682" y="3285249"/>
                  <a:ext cx="43162" cy="183376"/>
                </a:xfrm>
                <a:prstGeom prst="line">
                  <a:avLst/>
                </a:prstGeom>
                <a:ln w="12700"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2" name="Straight Connector 151">
                  <a:extLst>
                    <a:ext uri="{FF2B5EF4-FFF2-40B4-BE49-F238E27FC236}">
                      <a16:creationId xmlns:a16="http://schemas.microsoft.com/office/drawing/2014/main" id="{753F8EDF-56B5-575A-06C1-C4CE3BB957D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037124" y="3285249"/>
                  <a:ext cx="113351" cy="113616"/>
                </a:xfrm>
                <a:prstGeom prst="line">
                  <a:avLst/>
                </a:prstGeom>
                <a:ln w="12700"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" name="Straight Connector 152">
                  <a:extLst>
                    <a:ext uri="{FF2B5EF4-FFF2-40B4-BE49-F238E27FC236}">
                      <a16:creationId xmlns:a16="http://schemas.microsoft.com/office/drawing/2014/main" id="{6278486D-927D-12E8-E2BF-7D0E0A4A39A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338740" y="3288735"/>
                  <a:ext cx="121216" cy="110130"/>
                </a:xfrm>
                <a:prstGeom prst="line">
                  <a:avLst/>
                </a:prstGeom>
                <a:ln w="12700"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" name="Straight Connector 153">
                  <a:extLst>
                    <a:ext uri="{FF2B5EF4-FFF2-40B4-BE49-F238E27FC236}">
                      <a16:creationId xmlns:a16="http://schemas.microsoft.com/office/drawing/2014/main" id="{D7D17B5A-6FC2-7E83-F2D5-F16245B905C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902744" y="3285249"/>
                  <a:ext cx="231715" cy="168857"/>
                </a:xfrm>
                <a:prstGeom prst="line">
                  <a:avLst/>
                </a:prstGeom>
                <a:ln w="12700"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5" name="Straight Connector 154">
                  <a:extLst>
                    <a:ext uri="{FF2B5EF4-FFF2-40B4-BE49-F238E27FC236}">
                      <a16:creationId xmlns:a16="http://schemas.microsoft.com/office/drawing/2014/main" id="{48159589-9D20-8449-8E9B-64F3098A26D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366035" y="3285249"/>
                  <a:ext cx="233224" cy="151333"/>
                </a:xfrm>
                <a:prstGeom prst="line">
                  <a:avLst/>
                </a:prstGeom>
                <a:ln w="12700"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6" name="Straight Connector 155">
                  <a:extLst>
                    <a:ext uri="{FF2B5EF4-FFF2-40B4-BE49-F238E27FC236}">
                      <a16:creationId xmlns:a16="http://schemas.microsoft.com/office/drawing/2014/main" id="{48721567-3DD6-06D3-B6CA-FC8BDCDF092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758678" y="3285249"/>
                  <a:ext cx="371544" cy="197517"/>
                </a:xfrm>
                <a:prstGeom prst="line">
                  <a:avLst/>
                </a:prstGeom>
                <a:ln w="12700"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Straight Connector 156">
                  <a:extLst>
                    <a:ext uri="{FF2B5EF4-FFF2-40B4-BE49-F238E27FC236}">
                      <a16:creationId xmlns:a16="http://schemas.microsoft.com/office/drawing/2014/main" id="{9535E5CE-2476-CF44-B9D3-FC92AE3F541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338740" y="3288735"/>
                  <a:ext cx="401331" cy="194031"/>
                </a:xfrm>
                <a:prstGeom prst="line">
                  <a:avLst/>
                </a:prstGeom>
                <a:ln w="12700"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2" name="Group 141">
                <a:extLst>
                  <a:ext uri="{FF2B5EF4-FFF2-40B4-BE49-F238E27FC236}">
                    <a16:creationId xmlns:a16="http://schemas.microsoft.com/office/drawing/2014/main" id="{FDC7A2B4-C7A5-D555-34CB-2F564D64E6D1}"/>
                  </a:ext>
                </a:extLst>
              </p:cNvPr>
              <p:cNvGrpSpPr/>
              <p:nvPr/>
            </p:nvGrpSpPr>
            <p:grpSpPr>
              <a:xfrm>
                <a:off x="2826980" y="3581400"/>
                <a:ext cx="845661" cy="179784"/>
                <a:chOff x="2826980" y="3581400"/>
                <a:chExt cx="845661" cy="179784"/>
              </a:xfrm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p:grpSpPr>
            <p:cxnSp>
              <p:nvCxnSpPr>
                <p:cNvPr id="146" name="Straight Connector 145">
                  <a:extLst>
                    <a:ext uri="{FF2B5EF4-FFF2-40B4-BE49-F238E27FC236}">
                      <a16:creationId xmlns:a16="http://schemas.microsoft.com/office/drawing/2014/main" id="{0C89088C-6F22-0D4A-6B0B-C578CC0FF5B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109753" y="3635412"/>
                  <a:ext cx="61313" cy="125772"/>
                </a:xfrm>
                <a:prstGeom prst="line">
                  <a:avLst/>
                </a:prstGeom>
                <a:ln w="19050"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Straight Connector 146">
                  <a:extLst>
                    <a:ext uri="{FF2B5EF4-FFF2-40B4-BE49-F238E27FC236}">
                      <a16:creationId xmlns:a16="http://schemas.microsoft.com/office/drawing/2014/main" id="{E465DACB-4989-8AD4-3F43-37CBDEA2457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307824" y="3602433"/>
                  <a:ext cx="83107" cy="158751"/>
                </a:xfrm>
                <a:prstGeom prst="line">
                  <a:avLst/>
                </a:prstGeom>
                <a:ln w="19050"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Straight Connector 147">
                  <a:extLst>
                    <a:ext uri="{FF2B5EF4-FFF2-40B4-BE49-F238E27FC236}">
                      <a16:creationId xmlns:a16="http://schemas.microsoft.com/office/drawing/2014/main" id="{FE170C3C-0967-6BF3-B640-AAEE42E577A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826980" y="3581400"/>
                  <a:ext cx="334418" cy="176798"/>
                </a:xfrm>
                <a:prstGeom prst="line">
                  <a:avLst/>
                </a:prstGeom>
                <a:ln w="19050"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9" name="Straight Connector 148">
                  <a:extLst>
                    <a:ext uri="{FF2B5EF4-FFF2-40B4-BE49-F238E27FC236}">
                      <a16:creationId xmlns:a16="http://schemas.microsoft.com/office/drawing/2014/main" id="{A9667888-09C2-7D53-FF38-23B577C02EE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349377" y="3581400"/>
                  <a:ext cx="323264" cy="179784"/>
                </a:xfrm>
                <a:prstGeom prst="line">
                  <a:avLst/>
                </a:prstGeom>
                <a:ln w="19050"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3" name="Group 142">
                <a:extLst>
                  <a:ext uri="{FF2B5EF4-FFF2-40B4-BE49-F238E27FC236}">
                    <a16:creationId xmlns:a16="http://schemas.microsoft.com/office/drawing/2014/main" id="{7D98A490-E7E6-39B4-3EF0-6331636AAD96}"/>
                  </a:ext>
                </a:extLst>
              </p:cNvPr>
              <p:cNvGrpSpPr/>
              <p:nvPr/>
            </p:nvGrpSpPr>
            <p:grpSpPr>
              <a:xfrm>
                <a:off x="3026500" y="3304858"/>
                <a:ext cx="458162" cy="458162"/>
                <a:chOff x="8383247" y="1975029"/>
                <a:chExt cx="458162" cy="458162"/>
              </a:xfr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44" name="Oval 143">
                  <a:extLst>
                    <a:ext uri="{FF2B5EF4-FFF2-40B4-BE49-F238E27FC236}">
                      <a16:creationId xmlns:a16="http://schemas.microsoft.com/office/drawing/2014/main" id="{0135C046-01E8-058D-C0A8-91F4908B3526}"/>
                    </a:ext>
                  </a:extLst>
                </p:cNvPr>
                <p:cNvSpPr/>
                <p:nvPr/>
              </p:nvSpPr>
              <p:spPr>
                <a:xfrm rot="2212468">
                  <a:off x="8499222" y="1998267"/>
                  <a:ext cx="166784" cy="267954"/>
                </a:xfrm>
                <a:prstGeom prst="ellipse">
                  <a:avLst/>
                </a:prstGeom>
                <a:solidFill>
                  <a:srgbClr val="FFFF66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145" name="Graphic 144" descr="Head with gears with solid fill">
                  <a:extLst>
                    <a:ext uri="{FF2B5EF4-FFF2-40B4-BE49-F238E27FC236}">
                      <a16:creationId xmlns:a16="http://schemas.microsoft.com/office/drawing/2014/main" id="{924C247B-BCE4-940F-E378-02F6DDD1EB8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383247" y="1975029"/>
                  <a:ext cx="458162" cy="458162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140" name="TextBox 139">
            <a:extLst>
              <a:ext uri="{FF2B5EF4-FFF2-40B4-BE49-F238E27FC236}">
                <a16:creationId xmlns:a16="http://schemas.microsoft.com/office/drawing/2014/main" id="{F441233B-E23B-541A-77FC-B38A8D3D13A1}"/>
              </a:ext>
            </a:extLst>
          </p:cNvPr>
          <p:cNvSpPr txBox="1"/>
          <p:nvPr/>
        </p:nvSpPr>
        <p:spPr>
          <a:xfrm>
            <a:off x="3981064" y="3468430"/>
            <a:ext cx="1795684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2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 pitchFamily="2" charset="0"/>
              </a:rPr>
              <a:t>smart</a:t>
            </a:r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 pitchFamily="2" charset="0"/>
              </a:rPr>
              <a:t> readout switches</a:t>
            </a:r>
          </a:p>
        </p:txBody>
      </p:sp>
      <p:grpSp>
        <p:nvGrpSpPr>
          <p:cNvPr id="208" name="Group 207">
            <a:extLst>
              <a:ext uri="{FF2B5EF4-FFF2-40B4-BE49-F238E27FC236}">
                <a16:creationId xmlns:a16="http://schemas.microsoft.com/office/drawing/2014/main" id="{5DD64875-B74B-BC2E-29AD-64A0BBDCCA28}"/>
              </a:ext>
            </a:extLst>
          </p:cNvPr>
          <p:cNvGrpSpPr/>
          <p:nvPr/>
        </p:nvGrpSpPr>
        <p:grpSpPr>
          <a:xfrm>
            <a:off x="1412195" y="1929284"/>
            <a:ext cx="5560535" cy="406958"/>
            <a:chOff x="1412195" y="1929284"/>
            <a:chExt cx="5560535" cy="406958"/>
          </a:xfrm>
        </p:grpSpPr>
        <p:grpSp>
          <p:nvGrpSpPr>
            <p:cNvPr id="203" name="Group 202">
              <a:extLst>
                <a:ext uri="{FF2B5EF4-FFF2-40B4-BE49-F238E27FC236}">
                  <a16:creationId xmlns:a16="http://schemas.microsoft.com/office/drawing/2014/main" id="{CD3E1A56-6C2B-E451-5433-2E09A6B9FE16}"/>
                </a:ext>
              </a:extLst>
            </p:cNvPr>
            <p:cNvGrpSpPr/>
            <p:nvPr/>
          </p:nvGrpSpPr>
          <p:grpSpPr>
            <a:xfrm>
              <a:off x="1412195" y="1929284"/>
              <a:ext cx="2318863" cy="406958"/>
              <a:chOff x="1412195" y="1929284"/>
              <a:chExt cx="2318863" cy="406958"/>
            </a:xfrm>
          </p:grpSpPr>
          <p:cxnSp>
            <p:nvCxnSpPr>
              <p:cNvPr id="197" name="Straight Arrow Connector 196">
                <a:extLst>
                  <a:ext uri="{FF2B5EF4-FFF2-40B4-BE49-F238E27FC236}">
                    <a16:creationId xmlns:a16="http://schemas.microsoft.com/office/drawing/2014/main" id="{6414724C-AF2D-812E-1398-254F6D9737DC}"/>
                  </a:ext>
                </a:extLst>
              </p:cNvPr>
              <p:cNvCxnSpPr/>
              <p:nvPr/>
            </p:nvCxnSpPr>
            <p:spPr>
              <a:xfrm>
                <a:off x="1412195" y="1931796"/>
                <a:ext cx="0" cy="404446"/>
              </a:xfrm>
              <a:prstGeom prst="straightConnector1">
                <a:avLst/>
              </a:prstGeom>
              <a:ln w="28575">
                <a:solidFill>
                  <a:srgbClr val="FFC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Arrow Connector 197">
                <a:extLst>
                  <a:ext uri="{FF2B5EF4-FFF2-40B4-BE49-F238E27FC236}">
                    <a16:creationId xmlns:a16="http://schemas.microsoft.com/office/drawing/2014/main" id="{96CEE6AB-DBAE-689D-9FC9-056A173FD52F}"/>
                  </a:ext>
                </a:extLst>
              </p:cNvPr>
              <p:cNvCxnSpPr/>
              <p:nvPr/>
            </p:nvCxnSpPr>
            <p:spPr>
              <a:xfrm>
                <a:off x="1781137" y="1931796"/>
                <a:ext cx="0" cy="404446"/>
              </a:xfrm>
              <a:prstGeom prst="straightConnector1">
                <a:avLst/>
              </a:prstGeom>
              <a:ln w="28575">
                <a:solidFill>
                  <a:srgbClr val="FFC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Arrow Connector 198">
                <a:extLst>
                  <a:ext uri="{FF2B5EF4-FFF2-40B4-BE49-F238E27FC236}">
                    <a16:creationId xmlns:a16="http://schemas.microsoft.com/office/drawing/2014/main" id="{4C183708-2A29-C1EB-AF9D-61ABA20FDA8B}"/>
                  </a:ext>
                </a:extLst>
              </p:cNvPr>
              <p:cNvCxnSpPr/>
              <p:nvPr/>
            </p:nvCxnSpPr>
            <p:spPr>
              <a:xfrm>
                <a:off x="2386749" y="1931796"/>
                <a:ext cx="0" cy="404446"/>
              </a:xfrm>
              <a:prstGeom prst="straightConnector1">
                <a:avLst/>
              </a:prstGeom>
              <a:ln w="28575">
                <a:solidFill>
                  <a:srgbClr val="FFC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Arrow Connector 199">
                <a:extLst>
                  <a:ext uri="{FF2B5EF4-FFF2-40B4-BE49-F238E27FC236}">
                    <a16:creationId xmlns:a16="http://schemas.microsoft.com/office/drawing/2014/main" id="{93C6B40F-5C69-EA3F-5D62-E28973AFC841}"/>
                  </a:ext>
                </a:extLst>
              </p:cNvPr>
              <p:cNvCxnSpPr/>
              <p:nvPr/>
            </p:nvCxnSpPr>
            <p:spPr>
              <a:xfrm>
                <a:off x="2754779" y="1931796"/>
                <a:ext cx="0" cy="404446"/>
              </a:xfrm>
              <a:prstGeom prst="straightConnector1">
                <a:avLst/>
              </a:prstGeom>
              <a:ln w="28575">
                <a:solidFill>
                  <a:srgbClr val="FFC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Arrow Connector 200">
                <a:extLst>
                  <a:ext uri="{FF2B5EF4-FFF2-40B4-BE49-F238E27FC236}">
                    <a16:creationId xmlns:a16="http://schemas.microsoft.com/office/drawing/2014/main" id="{EFD9B537-75B6-E9B7-0678-842F7940F9A5}"/>
                  </a:ext>
                </a:extLst>
              </p:cNvPr>
              <p:cNvCxnSpPr/>
              <p:nvPr/>
            </p:nvCxnSpPr>
            <p:spPr>
              <a:xfrm>
                <a:off x="3126233" y="1929284"/>
                <a:ext cx="0" cy="404446"/>
              </a:xfrm>
              <a:prstGeom prst="straightConnector1">
                <a:avLst/>
              </a:prstGeom>
              <a:ln w="28575">
                <a:solidFill>
                  <a:srgbClr val="FFC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Arrow Connector 201">
                <a:extLst>
                  <a:ext uri="{FF2B5EF4-FFF2-40B4-BE49-F238E27FC236}">
                    <a16:creationId xmlns:a16="http://schemas.microsoft.com/office/drawing/2014/main" id="{DDC0A103-D81A-292B-1BB5-224DCD231BB8}"/>
                  </a:ext>
                </a:extLst>
              </p:cNvPr>
              <p:cNvCxnSpPr/>
              <p:nvPr/>
            </p:nvCxnSpPr>
            <p:spPr>
              <a:xfrm>
                <a:off x="3731058" y="1929284"/>
                <a:ext cx="0" cy="404446"/>
              </a:xfrm>
              <a:prstGeom prst="straightConnector1">
                <a:avLst/>
              </a:prstGeom>
              <a:ln w="28575">
                <a:solidFill>
                  <a:srgbClr val="FFC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7" name="Group 206">
              <a:extLst>
                <a:ext uri="{FF2B5EF4-FFF2-40B4-BE49-F238E27FC236}">
                  <a16:creationId xmlns:a16="http://schemas.microsoft.com/office/drawing/2014/main" id="{E71067EE-D1DF-A591-AD1A-CD935163E232}"/>
                </a:ext>
              </a:extLst>
            </p:cNvPr>
            <p:cNvGrpSpPr/>
            <p:nvPr/>
          </p:nvGrpSpPr>
          <p:grpSpPr>
            <a:xfrm>
              <a:off x="5998889" y="1929284"/>
              <a:ext cx="973841" cy="406958"/>
              <a:chOff x="5998889" y="1929284"/>
              <a:chExt cx="973841" cy="406958"/>
            </a:xfrm>
          </p:grpSpPr>
          <p:cxnSp>
            <p:nvCxnSpPr>
              <p:cNvPr id="204" name="Straight Arrow Connector 203">
                <a:extLst>
                  <a:ext uri="{FF2B5EF4-FFF2-40B4-BE49-F238E27FC236}">
                    <a16:creationId xmlns:a16="http://schemas.microsoft.com/office/drawing/2014/main" id="{245EEE37-3DF5-CB72-3864-8BC8BACF1425}"/>
                  </a:ext>
                </a:extLst>
              </p:cNvPr>
              <p:cNvCxnSpPr/>
              <p:nvPr/>
            </p:nvCxnSpPr>
            <p:spPr>
              <a:xfrm>
                <a:off x="5998889" y="1929284"/>
                <a:ext cx="0" cy="404446"/>
              </a:xfrm>
              <a:prstGeom prst="straightConnector1">
                <a:avLst/>
              </a:prstGeom>
              <a:ln w="28575">
                <a:solidFill>
                  <a:srgbClr val="FFC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Arrow Connector 204">
                <a:extLst>
                  <a:ext uri="{FF2B5EF4-FFF2-40B4-BE49-F238E27FC236}">
                    <a16:creationId xmlns:a16="http://schemas.microsoft.com/office/drawing/2014/main" id="{99B584EE-EA44-85C5-3534-B0ECF6F17148}"/>
                  </a:ext>
                </a:extLst>
              </p:cNvPr>
              <p:cNvCxnSpPr/>
              <p:nvPr/>
            </p:nvCxnSpPr>
            <p:spPr>
              <a:xfrm>
                <a:off x="6604062" y="1929284"/>
                <a:ext cx="0" cy="404446"/>
              </a:xfrm>
              <a:prstGeom prst="straightConnector1">
                <a:avLst/>
              </a:prstGeom>
              <a:ln w="28575">
                <a:solidFill>
                  <a:srgbClr val="FFC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Arrow Connector 205">
                <a:extLst>
                  <a:ext uri="{FF2B5EF4-FFF2-40B4-BE49-F238E27FC236}">
                    <a16:creationId xmlns:a16="http://schemas.microsoft.com/office/drawing/2014/main" id="{B781F621-53E4-57D3-0302-91B073420317}"/>
                  </a:ext>
                </a:extLst>
              </p:cNvPr>
              <p:cNvCxnSpPr/>
              <p:nvPr/>
            </p:nvCxnSpPr>
            <p:spPr>
              <a:xfrm>
                <a:off x="6972730" y="1931796"/>
                <a:ext cx="0" cy="404446"/>
              </a:xfrm>
              <a:prstGeom prst="straightConnector1">
                <a:avLst/>
              </a:prstGeom>
              <a:ln w="28575">
                <a:solidFill>
                  <a:srgbClr val="FFC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89" name="Group 288">
            <a:extLst>
              <a:ext uri="{FF2B5EF4-FFF2-40B4-BE49-F238E27FC236}">
                <a16:creationId xmlns:a16="http://schemas.microsoft.com/office/drawing/2014/main" id="{3809F02E-CE18-7068-62AE-5061DDF23FB9}"/>
              </a:ext>
            </a:extLst>
          </p:cNvPr>
          <p:cNvGrpSpPr/>
          <p:nvPr/>
        </p:nvGrpSpPr>
        <p:grpSpPr>
          <a:xfrm>
            <a:off x="1412195" y="2624003"/>
            <a:ext cx="5566299" cy="657713"/>
            <a:chOff x="1412195" y="2624003"/>
            <a:chExt cx="5566299" cy="657713"/>
          </a:xfrm>
        </p:grpSpPr>
        <p:cxnSp>
          <p:nvCxnSpPr>
            <p:cNvPr id="209" name="Straight Arrow Connector 208">
              <a:extLst>
                <a:ext uri="{FF2B5EF4-FFF2-40B4-BE49-F238E27FC236}">
                  <a16:creationId xmlns:a16="http://schemas.microsoft.com/office/drawing/2014/main" id="{6DDFF830-1D55-CEEE-8A8A-9E61777F0213}"/>
                </a:ext>
              </a:extLst>
            </p:cNvPr>
            <p:cNvCxnSpPr>
              <a:cxnSpLocks/>
            </p:cNvCxnSpPr>
            <p:nvPr/>
          </p:nvCxnSpPr>
          <p:spPr>
            <a:xfrm>
              <a:off x="3731058" y="2626540"/>
              <a:ext cx="0" cy="648723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Arrow Connector 210">
              <a:extLst>
                <a:ext uri="{FF2B5EF4-FFF2-40B4-BE49-F238E27FC236}">
                  <a16:creationId xmlns:a16="http://schemas.microsoft.com/office/drawing/2014/main" id="{D2F3F7F4-AB8C-B8D0-3DC1-2D311106640C}"/>
                </a:ext>
              </a:extLst>
            </p:cNvPr>
            <p:cNvCxnSpPr>
              <a:cxnSpLocks/>
            </p:cNvCxnSpPr>
            <p:nvPr/>
          </p:nvCxnSpPr>
          <p:spPr>
            <a:xfrm>
              <a:off x="2754779" y="2629005"/>
              <a:ext cx="0" cy="648723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Arrow Connector 211">
              <a:extLst>
                <a:ext uri="{FF2B5EF4-FFF2-40B4-BE49-F238E27FC236}">
                  <a16:creationId xmlns:a16="http://schemas.microsoft.com/office/drawing/2014/main" id="{1ED0AA17-D60C-63CB-062C-BAAE53F28A6C}"/>
                </a:ext>
              </a:extLst>
            </p:cNvPr>
            <p:cNvCxnSpPr>
              <a:cxnSpLocks/>
            </p:cNvCxnSpPr>
            <p:nvPr/>
          </p:nvCxnSpPr>
          <p:spPr>
            <a:xfrm>
              <a:off x="2386749" y="2629893"/>
              <a:ext cx="0" cy="648723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Arrow Connector 212">
              <a:extLst>
                <a:ext uri="{FF2B5EF4-FFF2-40B4-BE49-F238E27FC236}">
                  <a16:creationId xmlns:a16="http://schemas.microsoft.com/office/drawing/2014/main" id="{F233CC7C-ADE2-0E4D-01FF-5AA80BEC95A4}"/>
                </a:ext>
              </a:extLst>
            </p:cNvPr>
            <p:cNvCxnSpPr>
              <a:cxnSpLocks/>
            </p:cNvCxnSpPr>
            <p:nvPr/>
          </p:nvCxnSpPr>
          <p:spPr>
            <a:xfrm>
              <a:off x="1412195" y="2632079"/>
              <a:ext cx="0" cy="648723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3" name="Group 232">
              <a:extLst>
                <a:ext uri="{FF2B5EF4-FFF2-40B4-BE49-F238E27FC236}">
                  <a16:creationId xmlns:a16="http://schemas.microsoft.com/office/drawing/2014/main" id="{FB13192D-9AAA-0435-F583-5A6C229CF63A}"/>
                </a:ext>
              </a:extLst>
            </p:cNvPr>
            <p:cNvGrpSpPr/>
            <p:nvPr/>
          </p:nvGrpSpPr>
          <p:grpSpPr>
            <a:xfrm>
              <a:off x="2880122" y="2626540"/>
              <a:ext cx="260279" cy="644913"/>
              <a:chOff x="2880122" y="2626540"/>
              <a:chExt cx="260279" cy="644913"/>
            </a:xfrm>
          </p:grpSpPr>
          <p:cxnSp>
            <p:nvCxnSpPr>
              <p:cNvPr id="219" name="Straight Arrow Connector 218">
                <a:extLst>
                  <a:ext uri="{FF2B5EF4-FFF2-40B4-BE49-F238E27FC236}">
                    <a16:creationId xmlns:a16="http://schemas.microsoft.com/office/drawing/2014/main" id="{8FC39727-AE62-E9F4-A6C8-46750DC8D6D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26829" y="2626540"/>
                <a:ext cx="0" cy="190955"/>
              </a:xfrm>
              <a:prstGeom prst="straightConnector1">
                <a:avLst/>
              </a:prstGeom>
              <a:ln w="28575">
                <a:solidFill>
                  <a:srgbClr val="FFC000"/>
                </a:solidFill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Straight Connector 227">
                <a:extLst>
                  <a:ext uri="{FF2B5EF4-FFF2-40B4-BE49-F238E27FC236}">
                    <a16:creationId xmlns:a16="http://schemas.microsoft.com/office/drawing/2014/main" id="{E5443892-E74F-27B1-56AC-D2D973CCED5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80122" y="2815772"/>
                <a:ext cx="260279" cy="0"/>
              </a:xfrm>
              <a:prstGeom prst="line">
                <a:avLst/>
              </a:prstGeom>
              <a:ln>
                <a:solidFill>
                  <a:srgbClr val="FFC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Straight Arrow Connector 215">
                <a:extLst>
                  <a:ext uri="{FF2B5EF4-FFF2-40B4-BE49-F238E27FC236}">
                    <a16:creationId xmlns:a16="http://schemas.microsoft.com/office/drawing/2014/main" id="{14D930BB-2F90-8091-DF1A-26794500E1E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96243" y="2817495"/>
                <a:ext cx="0" cy="453958"/>
              </a:xfrm>
              <a:prstGeom prst="straightConnector1">
                <a:avLst/>
              </a:prstGeom>
              <a:ln w="28575">
                <a:solidFill>
                  <a:srgbClr val="FFC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4" name="Group 233">
              <a:extLst>
                <a:ext uri="{FF2B5EF4-FFF2-40B4-BE49-F238E27FC236}">
                  <a16:creationId xmlns:a16="http://schemas.microsoft.com/office/drawing/2014/main" id="{FBF5F06E-167B-ECDD-B788-559284895B80}"/>
                </a:ext>
              </a:extLst>
            </p:cNvPr>
            <p:cNvGrpSpPr/>
            <p:nvPr/>
          </p:nvGrpSpPr>
          <p:grpSpPr>
            <a:xfrm>
              <a:off x="1531465" y="2629893"/>
              <a:ext cx="260279" cy="644913"/>
              <a:chOff x="2880122" y="2626540"/>
              <a:chExt cx="260279" cy="644913"/>
            </a:xfrm>
          </p:grpSpPr>
          <p:cxnSp>
            <p:nvCxnSpPr>
              <p:cNvPr id="235" name="Straight Arrow Connector 234">
                <a:extLst>
                  <a:ext uri="{FF2B5EF4-FFF2-40B4-BE49-F238E27FC236}">
                    <a16:creationId xmlns:a16="http://schemas.microsoft.com/office/drawing/2014/main" id="{25A7C775-5CD6-2344-CCD3-9F62037D76B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26829" y="2626540"/>
                <a:ext cx="0" cy="190955"/>
              </a:xfrm>
              <a:prstGeom prst="straightConnector1">
                <a:avLst/>
              </a:prstGeom>
              <a:ln w="28575">
                <a:solidFill>
                  <a:srgbClr val="FFC000"/>
                </a:solidFill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" name="Straight Connector 235">
                <a:extLst>
                  <a:ext uri="{FF2B5EF4-FFF2-40B4-BE49-F238E27FC236}">
                    <a16:creationId xmlns:a16="http://schemas.microsoft.com/office/drawing/2014/main" id="{A45E418C-AD3C-748C-E9ED-6B136CD4B02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80122" y="2815772"/>
                <a:ext cx="260279" cy="0"/>
              </a:xfrm>
              <a:prstGeom prst="line">
                <a:avLst/>
              </a:prstGeom>
              <a:ln>
                <a:solidFill>
                  <a:srgbClr val="FFC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" name="Straight Arrow Connector 236">
                <a:extLst>
                  <a:ext uri="{FF2B5EF4-FFF2-40B4-BE49-F238E27FC236}">
                    <a16:creationId xmlns:a16="http://schemas.microsoft.com/office/drawing/2014/main" id="{3C1C2861-0439-22FA-51AB-A286C694B5A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96243" y="2817495"/>
                <a:ext cx="0" cy="453958"/>
              </a:xfrm>
              <a:prstGeom prst="straightConnector1">
                <a:avLst/>
              </a:prstGeom>
              <a:ln w="28575">
                <a:solidFill>
                  <a:srgbClr val="FFC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5" name="Group 244">
              <a:extLst>
                <a:ext uri="{FF2B5EF4-FFF2-40B4-BE49-F238E27FC236}">
                  <a16:creationId xmlns:a16="http://schemas.microsoft.com/office/drawing/2014/main" id="{D0C30C5C-6F97-5E50-CC6D-50C8D2487EEA}"/>
                </a:ext>
              </a:extLst>
            </p:cNvPr>
            <p:cNvGrpSpPr/>
            <p:nvPr/>
          </p:nvGrpSpPr>
          <p:grpSpPr>
            <a:xfrm>
              <a:off x="1691067" y="3118855"/>
              <a:ext cx="557872" cy="159761"/>
              <a:chOff x="1691067" y="3118855"/>
              <a:chExt cx="557872" cy="159761"/>
            </a:xfrm>
          </p:grpSpPr>
          <p:cxnSp>
            <p:nvCxnSpPr>
              <p:cNvPr id="238" name="Straight Arrow Connector 237">
                <a:extLst>
                  <a:ext uri="{FF2B5EF4-FFF2-40B4-BE49-F238E27FC236}">
                    <a16:creationId xmlns:a16="http://schemas.microsoft.com/office/drawing/2014/main" id="{38AC129D-C21E-AF80-918E-CA534F5C0AA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91067" y="3121955"/>
                <a:ext cx="0" cy="156408"/>
              </a:xfrm>
              <a:prstGeom prst="straightConnector1">
                <a:avLst/>
              </a:prstGeom>
              <a:ln w="28575">
                <a:solidFill>
                  <a:srgbClr val="FFC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Straight Arrow Connector 239">
                <a:extLst>
                  <a:ext uri="{FF2B5EF4-FFF2-40B4-BE49-F238E27FC236}">
                    <a16:creationId xmlns:a16="http://schemas.microsoft.com/office/drawing/2014/main" id="{93CBBEF3-5163-C15D-F05F-12830B81FEB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28028" y="3122208"/>
                <a:ext cx="0" cy="156408"/>
              </a:xfrm>
              <a:prstGeom prst="straightConnector1">
                <a:avLst/>
              </a:prstGeom>
              <a:ln w="28575">
                <a:solidFill>
                  <a:srgbClr val="FFC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Straight Arrow Connector 240">
                <a:extLst>
                  <a:ext uri="{FF2B5EF4-FFF2-40B4-BE49-F238E27FC236}">
                    <a16:creationId xmlns:a16="http://schemas.microsoft.com/office/drawing/2014/main" id="{E33B97BC-53E3-9FE9-E002-97BB7DAB8F4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68006" y="3118855"/>
                <a:ext cx="0" cy="156408"/>
              </a:xfrm>
              <a:prstGeom prst="straightConnector1">
                <a:avLst/>
              </a:prstGeom>
              <a:ln w="28575">
                <a:solidFill>
                  <a:srgbClr val="FFC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Straight Arrow Connector 241">
                <a:extLst>
                  <a:ext uri="{FF2B5EF4-FFF2-40B4-BE49-F238E27FC236}">
                    <a16:creationId xmlns:a16="http://schemas.microsoft.com/office/drawing/2014/main" id="{730D1BC3-2295-3E2D-F3F4-20A4166E22B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06634" y="3122208"/>
                <a:ext cx="0" cy="156408"/>
              </a:xfrm>
              <a:prstGeom prst="straightConnector1">
                <a:avLst/>
              </a:prstGeom>
              <a:ln w="28575">
                <a:solidFill>
                  <a:srgbClr val="FFC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" name="Straight Arrow Connector 242">
                <a:extLst>
                  <a:ext uri="{FF2B5EF4-FFF2-40B4-BE49-F238E27FC236}">
                    <a16:creationId xmlns:a16="http://schemas.microsoft.com/office/drawing/2014/main" id="{7AD72405-04F4-F577-6BBC-3B3A76624E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48939" y="3118855"/>
                <a:ext cx="0" cy="156408"/>
              </a:xfrm>
              <a:prstGeom prst="straightConnector1">
                <a:avLst/>
              </a:prstGeom>
              <a:ln w="28575">
                <a:solidFill>
                  <a:srgbClr val="FFC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6" name="Group 245">
              <a:extLst>
                <a:ext uri="{FF2B5EF4-FFF2-40B4-BE49-F238E27FC236}">
                  <a16:creationId xmlns:a16="http://schemas.microsoft.com/office/drawing/2014/main" id="{8A9E0275-25A3-E1B6-04AB-E8732D84EA12}"/>
                </a:ext>
              </a:extLst>
            </p:cNvPr>
            <p:cNvGrpSpPr/>
            <p:nvPr/>
          </p:nvGrpSpPr>
          <p:grpSpPr>
            <a:xfrm>
              <a:off x="3034397" y="3116973"/>
              <a:ext cx="557872" cy="159761"/>
              <a:chOff x="1691067" y="3118855"/>
              <a:chExt cx="557872" cy="159761"/>
            </a:xfrm>
          </p:grpSpPr>
          <p:cxnSp>
            <p:nvCxnSpPr>
              <p:cNvPr id="247" name="Straight Arrow Connector 246">
                <a:extLst>
                  <a:ext uri="{FF2B5EF4-FFF2-40B4-BE49-F238E27FC236}">
                    <a16:creationId xmlns:a16="http://schemas.microsoft.com/office/drawing/2014/main" id="{0C585071-AF76-FAEF-F47C-2D548DBF5E1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91067" y="3121955"/>
                <a:ext cx="0" cy="156408"/>
              </a:xfrm>
              <a:prstGeom prst="straightConnector1">
                <a:avLst/>
              </a:prstGeom>
              <a:ln w="28575">
                <a:solidFill>
                  <a:srgbClr val="FFC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Straight Arrow Connector 247">
                <a:extLst>
                  <a:ext uri="{FF2B5EF4-FFF2-40B4-BE49-F238E27FC236}">
                    <a16:creationId xmlns:a16="http://schemas.microsoft.com/office/drawing/2014/main" id="{6E7B016F-8F5C-278E-967F-3CBDCEDC2E0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28028" y="3122208"/>
                <a:ext cx="0" cy="156408"/>
              </a:xfrm>
              <a:prstGeom prst="straightConnector1">
                <a:avLst/>
              </a:prstGeom>
              <a:ln w="28575">
                <a:solidFill>
                  <a:srgbClr val="FFC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Straight Arrow Connector 248">
                <a:extLst>
                  <a:ext uri="{FF2B5EF4-FFF2-40B4-BE49-F238E27FC236}">
                    <a16:creationId xmlns:a16="http://schemas.microsoft.com/office/drawing/2014/main" id="{7BF08F2E-F407-B6A7-8FF6-AAA8E995567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68006" y="3118855"/>
                <a:ext cx="0" cy="156408"/>
              </a:xfrm>
              <a:prstGeom prst="straightConnector1">
                <a:avLst/>
              </a:prstGeom>
              <a:ln w="28575">
                <a:solidFill>
                  <a:srgbClr val="FFC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0" name="Straight Arrow Connector 249">
                <a:extLst>
                  <a:ext uri="{FF2B5EF4-FFF2-40B4-BE49-F238E27FC236}">
                    <a16:creationId xmlns:a16="http://schemas.microsoft.com/office/drawing/2014/main" id="{DEAB69F7-76B0-F52B-146A-41F7681C298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06634" y="3122208"/>
                <a:ext cx="0" cy="156408"/>
              </a:xfrm>
              <a:prstGeom prst="straightConnector1">
                <a:avLst/>
              </a:prstGeom>
              <a:ln w="28575">
                <a:solidFill>
                  <a:srgbClr val="FFC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1" name="Straight Arrow Connector 250">
                <a:extLst>
                  <a:ext uri="{FF2B5EF4-FFF2-40B4-BE49-F238E27FC236}">
                    <a16:creationId xmlns:a16="http://schemas.microsoft.com/office/drawing/2014/main" id="{499FCBA7-23C9-BCB9-5630-36170D9C602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48939" y="3118855"/>
                <a:ext cx="0" cy="156408"/>
              </a:xfrm>
              <a:prstGeom prst="straightConnector1">
                <a:avLst/>
              </a:prstGeom>
              <a:ln w="28575">
                <a:solidFill>
                  <a:srgbClr val="FFC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61" name="Straight Arrow Connector 260">
              <a:extLst>
                <a:ext uri="{FF2B5EF4-FFF2-40B4-BE49-F238E27FC236}">
                  <a16:creationId xmlns:a16="http://schemas.microsoft.com/office/drawing/2014/main" id="{FAA5D6D8-983F-5C68-012A-8F9741C7EDCE}"/>
                </a:ext>
              </a:extLst>
            </p:cNvPr>
            <p:cNvCxnSpPr>
              <a:cxnSpLocks/>
            </p:cNvCxnSpPr>
            <p:nvPr/>
          </p:nvCxnSpPr>
          <p:spPr>
            <a:xfrm>
              <a:off x="6978494" y="2624003"/>
              <a:ext cx="0" cy="648723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Arrow Connector 261">
              <a:extLst>
                <a:ext uri="{FF2B5EF4-FFF2-40B4-BE49-F238E27FC236}">
                  <a16:creationId xmlns:a16="http://schemas.microsoft.com/office/drawing/2014/main" id="{1597BF2C-E8A4-165A-4B33-ACF9A517DC6C}"/>
                </a:ext>
              </a:extLst>
            </p:cNvPr>
            <p:cNvCxnSpPr>
              <a:cxnSpLocks/>
            </p:cNvCxnSpPr>
            <p:nvPr/>
          </p:nvCxnSpPr>
          <p:spPr>
            <a:xfrm>
              <a:off x="6002215" y="2626468"/>
              <a:ext cx="0" cy="648723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3" name="Group 262">
              <a:extLst>
                <a:ext uri="{FF2B5EF4-FFF2-40B4-BE49-F238E27FC236}">
                  <a16:creationId xmlns:a16="http://schemas.microsoft.com/office/drawing/2014/main" id="{0D1B4479-91EB-9CDA-701B-BD413A23CAF5}"/>
                </a:ext>
              </a:extLst>
            </p:cNvPr>
            <p:cNvGrpSpPr/>
            <p:nvPr/>
          </p:nvGrpSpPr>
          <p:grpSpPr>
            <a:xfrm>
              <a:off x="6141615" y="3121955"/>
              <a:ext cx="557872" cy="159761"/>
              <a:chOff x="1691067" y="3118855"/>
              <a:chExt cx="557872" cy="159761"/>
            </a:xfrm>
          </p:grpSpPr>
          <p:cxnSp>
            <p:nvCxnSpPr>
              <p:cNvPr id="264" name="Straight Arrow Connector 263">
                <a:extLst>
                  <a:ext uri="{FF2B5EF4-FFF2-40B4-BE49-F238E27FC236}">
                    <a16:creationId xmlns:a16="http://schemas.microsoft.com/office/drawing/2014/main" id="{66B99B02-7322-21F0-F14D-FD2CA8B4FE6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91067" y="3121955"/>
                <a:ext cx="0" cy="156408"/>
              </a:xfrm>
              <a:prstGeom prst="straightConnector1">
                <a:avLst/>
              </a:prstGeom>
              <a:ln w="28575">
                <a:solidFill>
                  <a:srgbClr val="FFC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5" name="Straight Arrow Connector 264">
                <a:extLst>
                  <a:ext uri="{FF2B5EF4-FFF2-40B4-BE49-F238E27FC236}">
                    <a16:creationId xmlns:a16="http://schemas.microsoft.com/office/drawing/2014/main" id="{296FA628-A33D-176A-4B72-A16DF7571D0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28028" y="3122208"/>
                <a:ext cx="0" cy="156408"/>
              </a:xfrm>
              <a:prstGeom prst="straightConnector1">
                <a:avLst/>
              </a:prstGeom>
              <a:ln w="28575">
                <a:solidFill>
                  <a:srgbClr val="FFC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6" name="Straight Arrow Connector 265">
                <a:extLst>
                  <a:ext uri="{FF2B5EF4-FFF2-40B4-BE49-F238E27FC236}">
                    <a16:creationId xmlns:a16="http://schemas.microsoft.com/office/drawing/2014/main" id="{2175AB2A-A84E-6115-C3DE-AB1A0A48C29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68006" y="3118855"/>
                <a:ext cx="0" cy="156408"/>
              </a:xfrm>
              <a:prstGeom prst="straightConnector1">
                <a:avLst/>
              </a:prstGeom>
              <a:ln w="28575">
                <a:solidFill>
                  <a:srgbClr val="FFC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7" name="Straight Arrow Connector 266">
                <a:extLst>
                  <a:ext uri="{FF2B5EF4-FFF2-40B4-BE49-F238E27FC236}">
                    <a16:creationId xmlns:a16="http://schemas.microsoft.com/office/drawing/2014/main" id="{3969D841-D7A1-1486-EB1F-C4146AF9897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06634" y="3122208"/>
                <a:ext cx="0" cy="156408"/>
              </a:xfrm>
              <a:prstGeom prst="straightConnector1">
                <a:avLst/>
              </a:prstGeom>
              <a:ln w="28575">
                <a:solidFill>
                  <a:srgbClr val="FFC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8" name="Straight Arrow Connector 267">
                <a:extLst>
                  <a:ext uri="{FF2B5EF4-FFF2-40B4-BE49-F238E27FC236}">
                    <a16:creationId xmlns:a16="http://schemas.microsoft.com/office/drawing/2014/main" id="{D3F40935-C997-E979-4117-7D28656CD1D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48939" y="3118855"/>
                <a:ext cx="0" cy="156408"/>
              </a:xfrm>
              <a:prstGeom prst="straightConnector1">
                <a:avLst/>
              </a:prstGeom>
              <a:ln w="28575">
                <a:solidFill>
                  <a:srgbClr val="FFC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9" name="Group 268">
              <a:extLst>
                <a:ext uri="{FF2B5EF4-FFF2-40B4-BE49-F238E27FC236}">
                  <a16:creationId xmlns:a16="http://schemas.microsoft.com/office/drawing/2014/main" id="{70DFBFAF-1A45-5129-0969-777844ED0EFD}"/>
                </a:ext>
              </a:extLst>
            </p:cNvPr>
            <p:cNvGrpSpPr/>
            <p:nvPr/>
          </p:nvGrpSpPr>
          <p:grpSpPr>
            <a:xfrm flipH="1">
              <a:off x="6586857" y="2630470"/>
              <a:ext cx="270639" cy="644913"/>
              <a:chOff x="2880122" y="2626540"/>
              <a:chExt cx="260279" cy="644913"/>
            </a:xfrm>
          </p:grpSpPr>
          <p:cxnSp>
            <p:nvCxnSpPr>
              <p:cNvPr id="270" name="Straight Arrow Connector 269">
                <a:extLst>
                  <a:ext uri="{FF2B5EF4-FFF2-40B4-BE49-F238E27FC236}">
                    <a16:creationId xmlns:a16="http://schemas.microsoft.com/office/drawing/2014/main" id="{F7B1582D-A9FF-2374-F98D-0D2A6079A74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26829" y="2626540"/>
                <a:ext cx="0" cy="190955"/>
              </a:xfrm>
              <a:prstGeom prst="straightConnector1">
                <a:avLst/>
              </a:prstGeom>
              <a:ln w="28575">
                <a:solidFill>
                  <a:srgbClr val="FFC000"/>
                </a:solidFill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1" name="Straight Connector 270">
                <a:extLst>
                  <a:ext uri="{FF2B5EF4-FFF2-40B4-BE49-F238E27FC236}">
                    <a16:creationId xmlns:a16="http://schemas.microsoft.com/office/drawing/2014/main" id="{107DB072-5B00-1CEF-3778-6E4A5FA20CB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80122" y="2815772"/>
                <a:ext cx="260279" cy="0"/>
              </a:xfrm>
              <a:prstGeom prst="line">
                <a:avLst/>
              </a:prstGeom>
              <a:ln>
                <a:solidFill>
                  <a:srgbClr val="FFC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2" name="Straight Arrow Connector 271">
                <a:extLst>
                  <a:ext uri="{FF2B5EF4-FFF2-40B4-BE49-F238E27FC236}">
                    <a16:creationId xmlns:a16="http://schemas.microsoft.com/office/drawing/2014/main" id="{E0A104BC-6B31-86DB-C6BB-AEE7751850E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96243" y="2817495"/>
                <a:ext cx="0" cy="453958"/>
              </a:xfrm>
              <a:prstGeom prst="straightConnector1">
                <a:avLst/>
              </a:prstGeom>
              <a:ln w="28575">
                <a:solidFill>
                  <a:srgbClr val="FFC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90" name="Group 289">
            <a:extLst>
              <a:ext uri="{FF2B5EF4-FFF2-40B4-BE49-F238E27FC236}">
                <a16:creationId xmlns:a16="http://schemas.microsoft.com/office/drawing/2014/main" id="{E377EA67-4B0E-9EFD-866A-0291B22EA504}"/>
              </a:ext>
            </a:extLst>
          </p:cNvPr>
          <p:cNvGrpSpPr/>
          <p:nvPr/>
        </p:nvGrpSpPr>
        <p:grpSpPr>
          <a:xfrm>
            <a:off x="1479708" y="3736525"/>
            <a:ext cx="5426723" cy="508580"/>
            <a:chOff x="1479708" y="3736525"/>
            <a:chExt cx="5426723" cy="508580"/>
          </a:xfrm>
        </p:grpSpPr>
        <p:grpSp>
          <p:nvGrpSpPr>
            <p:cNvPr id="278" name="Group 277">
              <a:extLst>
                <a:ext uri="{FF2B5EF4-FFF2-40B4-BE49-F238E27FC236}">
                  <a16:creationId xmlns:a16="http://schemas.microsoft.com/office/drawing/2014/main" id="{2C35943A-ED07-544E-DFC6-49F03A5585FD}"/>
                </a:ext>
              </a:extLst>
            </p:cNvPr>
            <p:cNvGrpSpPr/>
            <p:nvPr/>
          </p:nvGrpSpPr>
          <p:grpSpPr>
            <a:xfrm>
              <a:off x="1479708" y="3736525"/>
              <a:ext cx="837523" cy="502616"/>
              <a:chOff x="1479708" y="3736525"/>
              <a:chExt cx="837523" cy="502616"/>
            </a:xfrm>
          </p:grpSpPr>
          <p:cxnSp>
            <p:nvCxnSpPr>
              <p:cNvPr id="273" name="Straight Arrow Connector 272">
                <a:extLst>
                  <a:ext uri="{FF2B5EF4-FFF2-40B4-BE49-F238E27FC236}">
                    <a16:creationId xmlns:a16="http://schemas.microsoft.com/office/drawing/2014/main" id="{ABE4E840-B4FC-557C-A491-3B8CBBC44A4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79708" y="3736525"/>
                <a:ext cx="0" cy="498640"/>
              </a:xfrm>
              <a:prstGeom prst="straightConnector1">
                <a:avLst/>
              </a:prstGeom>
              <a:ln w="28575">
                <a:solidFill>
                  <a:srgbClr val="FFC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5" name="Straight Arrow Connector 274">
                <a:extLst>
                  <a:ext uri="{FF2B5EF4-FFF2-40B4-BE49-F238E27FC236}">
                    <a16:creationId xmlns:a16="http://schemas.microsoft.com/office/drawing/2014/main" id="{F50F053A-F2FE-E243-EC9D-138576E92E8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58419" y="3740501"/>
                <a:ext cx="0" cy="498640"/>
              </a:xfrm>
              <a:prstGeom prst="straightConnector1">
                <a:avLst/>
              </a:prstGeom>
              <a:ln w="28575">
                <a:solidFill>
                  <a:srgbClr val="FFC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6" name="Straight Arrow Connector 275">
                <a:extLst>
                  <a:ext uri="{FF2B5EF4-FFF2-40B4-BE49-F238E27FC236}">
                    <a16:creationId xmlns:a16="http://schemas.microsoft.com/office/drawing/2014/main" id="{AE6E5FDD-D9DF-7E58-F463-753EB3D8F98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37609" y="3736525"/>
                <a:ext cx="0" cy="498640"/>
              </a:xfrm>
              <a:prstGeom prst="straightConnector1">
                <a:avLst/>
              </a:prstGeom>
              <a:ln w="28575">
                <a:solidFill>
                  <a:srgbClr val="FFC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7" name="Straight Arrow Connector 276">
                <a:extLst>
                  <a:ext uri="{FF2B5EF4-FFF2-40B4-BE49-F238E27FC236}">
                    <a16:creationId xmlns:a16="http://schemas.microsoft.com/office/drawing/2014/main" id="{1AAAFF2B-2033-B7E7-B2B9-1CEBE509762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17231" y="3736525"/>
                <a:ext cx="0" cy="498640"/>
              </a:xfrm>
              <a:prstGeom prst="straightConnector1">
                <a:avLst/>
              </a:prstGeom>
              <a:ln w="28575">
                <a:solidFill>
                  <a:srgbClr val="FFC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9" name="Group 278">
              <a:extLst>
                <a:ext uri="{FF2B5EF4-FFF2-40B4-BE49-F238E27FC236}">
                  <a16:creationId xmlns:a16="http://schemas.microsoft.com/office/drawing/2014/main" id="{9919E727-CD2D-102E-53FE-D5EDE24B6B52}"/>
                </a:ext>
              </a:extLst>
            </p:cNvPr>
            <p:cNvGrpSpPr/>
            <p:nvPr/>
          </p:nvGrpSpPr>
          <p:grpSpPr>
            <a:xfrm>
              <a:off x="2825206" y="3740501"/>
              <a:ext cx="837523" cy="502616"/>
              <a:chOff x="1479708" y="3736525"/>
              <a:chExt cx="837523" cy="502616"/>
            </a:xfrm>
          </p:grpSpPr>
          <p:cxnSp>
            <p:nvCxnSpPr>
              <p:cNvPr id="280" name="Straight Arrow Connector 279">
                <a:extLst>
                  <a:ext uri="{FF2B5EF4-FFF2-40B4-BE49-F238E27FC236}">
                    <a16:creationId xmlns:a16="http://schemas.microsoft.com/office/drawing/2014/main" id="{3D357023-37A7-EB48-3AFB-6786490D9A6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79708" y="3736525"/>
                <a:ext cx="0" cy="498640"/>
              </a:xfrm>
              <a:prstGeom prst="straightConnector1">
                <a:avLst/>
              </a:prstGeom>
              <a:ln w="28575">
                <a:solidFill>
                  <a:srgbClr val="FFC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1" name="Straight Arrow Connector 280">
                <a:extLst>
                  <a:ext uri="{FF2B5EF4-FFF2-40B4-BE49-F238E27FC236}">
                    <a16:creationId xmlns:a16="http://schemas.microsoft.com/office/drawing/2014/main" id="{161651A1-8B20-BA79-DE31-9BB8C78DE7B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58419" y="3740501"/>
                <a:ext cx="0" cy="498640"/>
              </a:xfrm>
              <a:prstGeom prst="straightConnector1">
                <a:avLst/>
              </a:prstGeom>
              <a:ln w="28575">
                <a:solidFill>
                  <a:srgbClr val="FFC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2" name="Straight Arrow Connector 281">
                <a:extLst>
                  <a:ext uri="{FF2B5EF4-FFF2-40B4-BE49-F238E27FC236}">
                    <a16:creationId xmlns:a16="http://schemas.microsoft.com/office/drawing/2014/main" id="{F861A536-2E37-BC7A-490B-D5262195175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37609" y="3736525"/>
                <a:ext cx="0" cy="498640"/>
              </a:xfrm>
              <a:prstGeom prst="straightConnector1">
                <a:avLst/>
              </a:prstGeom>
              <a:ln w="28575">
                <a:solidFill>
                  <a:srgbClr val="FFC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3" name="Straight Arrow Connector 282">
                <a:extLst>
                  <a:ext uri="{FF2B5EF4-FFF2-40B4-BE49-F238E27FC236}">
                    <a16:creationId xmlns:a16="http://schemas.microsoft.com/office/drawing/2014/main" id="{D7494BB3-AD40-CE8F-8616-BA3950B5DB2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17231" y="3736525"/>
                <a:ext cx="0" cy="498640"/>
              </a:xfrm>
              <a:prstGeom prst="straightConnector1">
                <a:avLst/>
              </a:prstGeom>
              <a:ln w="28575">
                <a:solidFill>
                  <a:srgbClr val="FFC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4" name="Group 283">
              <a:extLst>
                <a:ext uri="{FF2B5EF4-FFF2-40B4-BE49-F238E27FC236}">
                  <a16:creationId xmlns:a16="http://schemas.microsoft.com/office/drawing/2014/main" id="{205A1771-10E0-43EA-5AA5-F1D738F17107}"/>
                </a:ext>
              </a:extLst>
            </p:cNvPr>
            <p:cNvGrpSpPr/>
            <p:nvPr/>
          </p:nvGrpSpPr>
          <p:grpSpPr>
            <a:xfrm>
              <a:off x="6068908" y="3742489"/>
              <a:ext cx="837523" cy="502616"/>
              <a:chOff x="1479708" y="3736525"/>
              <a:chExt cx="837523" cy="502616"/>
            </a:xfrm>
          </p:grpSpPr>
          <p:cxnSp>
            <p:nvCxnSpPr>
              <p:cNvPr id="285" name="Straight Arrow Connector 284">
                <a:extLst>
                  <a:ext uri="{FF2B5EF4-FFF2-40B4-BE49-F238E27FC236}">
                    <a16:creationId xmlns:a16="http://schemas.microsoft.com/office/drawing/2014/main" id="{1C225176-6C3B-D19A-D19D-B0F1ABFC256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79708" y="3736525"/>
                <a:ext cx="0" cy="498640"/>
              </a:xfrm>
              <a:prstGeom prst="straightConnector1">
                <a:avLst/>
              </a:prstGeom>
              <a:ln w="28575">
                <a:solidFill>
                  <a:srgbClr val="FFC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6" name="Straight Arrow Connector 285">
                <a:extLst>
                  <a:ext uri="{FF2B5EF4-FFF2-40B4-BE49-F238E27FC236}">
                    <a16:creationId xmlns:a16="http://schemas.microsoft.com/office/drawing/2014/main" id="{263CF503-B683-F288-DFE0-602CA71E5EF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58419" y="3740501"/>
                <a:ext cx="0" cy="498640"/>
              </a:xfrm>
              <a:prstGeom prst="straightConnector1">
                <a:avLst/>
              </a:prstGeom>
              <a:ln w="28575">
                <a:solidFill>
                  <a:srgbClr val="FFC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7" name="Straight Arrow Connector 286">
                <a:extLst>
                  <a:ext uri="{FF2B5EF4-FFF2-40B4-BE49-F238E27FC236}">
                    <a16:creationId xmlns:a16="http://schemas.microsoft.com/office/drawing/2014/main" id="{9CAE2A70-AB9B-96B1-CA00-61E3C81157D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37609" y="3736525"/>
                <a:ext cx="0" cy="498640"/>
              </a:xfrm>
              <a:prstGeom prst="straightConnector1">
                <a:avLst/>
              </a:prstGeom>
              <a:ln w="28575">
                <a:solidFill>
                  <a:srgbClr val="FFC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8" name="Straight Arrow Connector 287">
                <a:extLst>
                  <a:ext uri="{FF2B5EF4-FFF2-40B4-BE49-F238E27FC236}">
                    <a16:creationId xmlns:a16="http://schemas.microsoft.com/office/drawing/2014/main" id="{319B7FB3-4AAB-E1CB-8A10-F0E5A5EDAEC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17231" y="3736525"/>
                <a:ext cx="0" cy="498640"/>
              </a:xfrm>
              <a:prstGeom prst="straightConnector1">
                <a:avLst/>
              </a:prstGeom>
              <a:ln w="28575">
                <a:solidFill>
                  <a:srgbClr val="FFC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94" name="Graphic 293" descr="Single gear with solid fill">
            <a:extLst>
              <a:ext uri="{FF2B5EF4-FFF2-40B4-BE49-F238E27FC236}">
                <a16:creationId xmlns:a16="http://schemas.microsoft.com/office/drawing/2014/main" id="{9402F8D2-1E00-49E2-242F-BDACF6E2879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944219" y="4212914"/>
            <a:ext cx="249377" cy="249377"/>
          </a:xfrm>
          <a:prstGeom prst="rect">
            <a:avLst/>
          </a:prstGeom>
        </p:spPr>
      </p:pic>
      <p:pic>
        <p:nvPicPr>
          <p:cNvPr id="296" name="Graphic 295" descr="Single gear with solid fill">
            <a:extLst>
              <a:ext uri="{FF2B5EF4-FFF2-40B4-BE49-F238E27FC236}">
                <a16:creationId xmlns:a16="http://schemas.microsoft.com/office/drawing/2014/main" id="{432C817C-C84D-CB73-9682-89204A2A26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2930" y="4212914"/>
            <a:ext cx="249377" cy="249377"/>
          </a:xfrm>
          <a:prstGeom prst="rect">
            <a:avLst/>
          </a:prstGeom>
        </p:spPr>
      </p:pic>
      <p:pic>
        <p:nvPicPr>
          <p:cNvPr id="297" name="Graphic 296" descr="Single gear with solid fill">
            <a:extLst>
              <a:ext uri="{FF2B5EF4-FFF2-40B4-BE49-F238E27FC236}">
                <a16:creationId xmlns:a16="http://schemas.microsoft.com/office/drawing/2014/main" id="{005582F4-1CAE-60AF-E5F7-2F5E3647EB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502120" y="4212914"/>
            <a:ext cx="249377" cy="249377"/>
          </a:xfrm>
          <a:prstGeom prst="rect">
            <a:avLst/>
          </a:prstGeom>
        </p:spPr>
      </p:pic>
      <p:pic>
        <p:nvPicPr>
          <p:cNvPr id="298" name="Graphic 297" descr="Single gear with solid fill">
            <a:extLst>
              <a:ext uri="{FF2B5EF4-FFF2-40B4-BE49-F238E27FC236}">
                <a16:creationId xmlns:a16="http://schemas.microsoft.com/office/drawing/2014/main" id="{BB8C1B7C-DE37-572C-EF37-68522F14F8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781742" y="4212914"/>
            <a:ext cx="249377" cy="249377"/>
          </a:xfrm>
          <a:prstGeom prst="rect">
            <a:avLst/>
          </a:prstGeom>
        </p:spPr>
      </p:pic>
      <p:pic>
        <p:nvPicPr>
          <p:cNvPr id="299" name="Graphic 298" descr="Single gear with solid fill">
            <a:extLst>
              <a:ext uri="{FF2B5EF4-FFF2-40B4-BE49-F238E27FC236}">
                <a16:creationId xmlns:a16="http://schemas.microsoft.com/office/drawing/2014/main" id="{A5C8ED96-0244-A234-D14E-3E0C76B53AC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52927" y="4216927"/>
            <a:ext cx="249377" cy="249377"/>
          </a:xfrm>
          <a:prstGeom prst="rect">
            <a:avLst/>
          </a:prstGeom>
        </p:spPr>
      </p:pic>
      <p:pic>
        <p:nvPicPr>
          <p:cNvPr id="300" name="Graphic 299" descr="Single gear with solid fill">
            <a:extLst>
              <a:ext uri="{FF2B5EF4-FFF2-40B4-BE49-F238E27FC236}">
                <a16:creationId xmlns:a16="http://schemas.microsoft.com/office/drawing/2014/main" id="{65BE51A6-BC9B-4877-D3BF-537918D79B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631638" y="4216927"/>
            <a:ext cx="249377" cy="249377"/>
          </a:xfrm>
          <a:prstGeom prst="rect">
            <a:avLst/>
          </a:prstGeom>
        </p:spPr>
      </p:pic>
      <p:pic>
        <p:nvPicPr>
          <p:cNvPr id="301" name="Graphic 300" descr="Single gear with solid fill">
            <a:extLst>
              <a:ext uri="{FF2B5EF4-FFF2-40B4-BE49-F238E27FC236}">
                <a16:creationId xmlns:a16="http://schemas.microsoft.com/office/drawing/2014/main" id="{16A16221-6931-B7A5-70B0-A7A2E1C0A67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910828" y="4216927"/>
            <a:ext cx="249377" cy="249377"/>
          </a:xfrm>
          <a:prstGeom prst="rect">
            <a:avLst/>
          </a:prstGeom>
        </p:spPr>
      </p:pic>
      <p:pic>
        <p:nvPicPr>
          <p:cNvPr id="302" name="Graphic 301" descr="Single gear with solid fill">
            <a:extLst>
              <a:ext uri="{FF2B5EF4-FFF2-40B4-BE49-F238E27FC236}">
                <a16:creationId xmlns:a16="http://schemas.microsoft.com/office/drawing/2014/main" id="{293E77FB-D07E-3CBF-F7FD-AFDF86FE428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190450" y="4216927"/>
            <a:ext cx="249377" cy="249377"/>
          </a:xfrm>
          <a:prstGeom prst="rect">
            <a:avLst/>
          </a:prstGeom>
        </p:spPr>
      </p:pic>
      <p:pic>
        <p:nvPicPr>
          <p:cNvPr id="303" name="Graphic 302" descr="Single gear with solid fill">
            <a:extLst>
              <a:ext uri="{FF2B5EF4-FFF2-40B4-BE49-F238E27FC236}">
                <a16:creationId xmlns:a16="http://schemas.microsoft.com/office/drawing/2014/main" id="{7DB32A62-613F-A6D0-332C-2E318E5E434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700517" y="4216927"/>
            <a:ext cx="249377" cy="249377"/>
          </a:xfrm>
          <a:prstGeom prst="rect">
            <a:avLst/>
          </a:prstGeom>
        </p:spPr>
      </p:pic>
      <p:pic>
        <p:nvPicPr>
          <p:cNvPr id="304" name="Graphic 303" descr="Single gear with solid fill">
            <a:extLst>
              <a:ext uri="{FF2B5EF4-FFF2-40B4-BE49-F238E27FC236}">
                <a16:creationId xmlns:a16="http://schemas.microsoft.com/office/drawing/2014/main" id="{87A88A7D-9505-FD6C-A896-E12A28EA8C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979228" y="4216927"/>
            <a:ext cx="249377" cy="249377"/>
          </a:xfrm>
          <a:prstGeom prst="rect">
            <a:avLst/>
          </a:prstGeom>
        </p:spPr>
      </p:pic>
      <p:pic>
        <p:nvPicPr>
          <p:cNvPr id="305" name="Graphic 304" descr="Single gear with solid fill">
            <a:extLst>
              <a:ext uri="{FF2B5EF4-FFF2-40B4-BE49-F238E27FC236}">
                <a16:creationId xmlns:a16="http://schemas.microsoft.com/office/drawing/2014/main" id="{77273D0A-9883-CBE5-55BD-3FE370C6BC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258418" y="4216927"/>
            <a:ext cx="249377" cy="249377"/>
          </a:xfrm>
          <a:prstGeom prst="rect">
            <a:avLst/>
          </a:prstGeom>
        </p:spPr>
      </p:pic>
      <p:pic>
        <p:nvPicPr>
          <p:cNvPr id="306" name="Graphic 305" descr="Single gear with solid fill">
            <a:extLst>
              <a:ext uri="{FF2B5EF4-FFF2-40B4-BE49-F238E27FC236}">
                <a16:creationId xmlns:a16="http://schemas.microsoft.com/office/drawing/2014/main" id="{086CAEED-EE02-2A70-4EA1-05E1BB28E7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538040" y="4216927"/>
            <a:ext cx="249377" cy="249377"/>
          </a:xfrm>
          <a:prstGeom prst="rect">
            <a:avLst/>
          </a:prstGeom>
        </p:spPr>
      </p:pic>
      <p:pic>
        <p:nvPicPr>
          <p:cNvPr id="7" name="Graphic 6" descr="Single gear with solid fill">
            <a:extLst>
              <a:ext uri="{FF2B5EF4-FFF2-40B4-BE49-F238E27FC236}">
                <a16:creationId xmlns:a16="http://schemas.microsoft.com/office/drawing/2014/main" id="{9EC0A8B3-012D-39D8-4402-5DE090D1C13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44219" y="3395173"/>
            <a:ext cx="249377" cy="249377"/>
          </a:xfrm>
          <a:prstGeom prst="rect">
            <a:avLst/>
          </a:prstGeom>
        </p:spPr>
      </p:pic>
      <p:pic>
        <p:nvPicPr>
          <p:cNvPr id="8" name="Graphic 7" descr="Single gear with solid fill">
            <a:extLst>
              <a:ext uri="{FF2B5EF4-FFF2-40B4-BE49-F238E27FC236}">
                <a16:creationId xmlns:a16="http://schemas.microsoft.com/office/drawing/2014/main" id="{F5A09728-FCD9-D372-5029-FCD3D184D36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222930" y="3395173"/>
            <a:ext cx="249377" cy="249377"/>
          </a:xfrm>
          <a:prstGeom prst="rect">
            <a:avLst/>
          </a:prstGeom>
        </p:spPr>
      </p:pic>
      <p:pic>
        <p:nvPicPr>
          <p:cNvPr id="9" name="Graphic 8" descr="Single gear with solid fill">
            <a:extLst>
              <a:ext uri="{FF2B5EF4-FFF2-40B4-BE49-F238E27FC236}">
                <a16:creationId xmlns:a16="http://schemas.microsoft.com/office/drawing/2014/main" id="{42A9F873-CF0F-558A-FA2A-EF230A11989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502120" y="3395173"/>
            <a:ext cx="249377" cy="249377"/>
          </a:xfrm>
          <a:prstGeom prst="rect">
            <a:avLst/>
          </a:prstGeom>
        </p:spPr>
      </p:pic>
      <p:pic>
        <p:nvPicPr>
          <p:cNvPr id="11" name="Graphic 10" descr="Single gear with solid fill">
            <a:extLst>
              <a:ext uri="{FF2B5EF4-FFF2-40B4-BE49-F238E27FC236}">
                <a16:creationId xmlns:a16="http://schemas.microsoft.com/office/drawing/2014/main" id="{8A73222A-45D7-813C-1C2F-A8C414C9D78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781742" y="3395173"/>
            <a:ext cx="249377" cy="249377"/>
          </a:xfrm>
          <a:prstGeom prst="rect">
            <a:avLst/>
          </a:prstGeom>
        </p:spPr>
      </p:pic>
      <p:pic>
        <p:nvPicPr>
          <p:cNvPr id="12" name="Graphic 11" descr="Single gear with solid fill">
            <a:extLst>
              <a:ext uri="{FF2B5EF4-FFF2-40B4-BE49-F238E27FC236}">
                <a16:creationId xmlns:a16="http://schemas.microsoft.com/office/drawing/2014/main" id="{621156DB-E444-960D-E0A8-82903F5BA81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352927" y="3399186"/>
            <a:ext cx="249377" cy="249377"/>
          </a:xfrm>
          <a:prstGeom prst="rect">
            <a:avLst/>
          </a:prstGeom>
        </p:spPr>
      </p:pic>
      <p:pic>
        <p:nvPicPr>
          <p:cNvPr id="13" name="Graphic 12" descr="Single gear with solid fill">
            <a:extLst>
              <a:ext uri="{FF2B5EF4-FFF2-40B4-BE49-F238E27FC236}">
                <a16:creationId xmlns:a16="http://schemas.microsoft.com/office/drawing/2014/main" id="{A237E443-5041-B315-D668-A27CCCEFAAD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631638" y="3399186"/>
            <a:ext cx="249377" cy="249377"/>
          </a:xfrm>
          <a:prstGeom prst="rect">
            <a:avLst/>
          </a:prstGeom>
        </p:spPr>
      </p:pic>
      <p:pic>
        <p:nvPicPr>
          <p:cNvPr id="14" name="Graphic 13" descr="Single gear with solid fill">
            <a:extLst>
              <a:ext uri="{FF2B5EF4-FFF2-40B4-BE49-F238E27FC236}">
                <a16:creationId xmlns:a16="http://schemas.microsoft.com/office/drawing/2014/main" id="{85DF18D5-5741-AA81-A04B-C0BD81BC180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910828" y="3399186"/>
            <a:ext cx="249377" cy="249377"/>
          </a:xfrm>
          <a:prstGeom prst="rect">
            <a:avLst/>
          </a:prstGeom>
        </p:spPr>
      </p:pic>
      <p:pic>
        <p:nvPicPr>
          <p:cNvPr id="15" name="Graphic 14" descr="Single gear with solid fill">
            <a:extLst>
              <a:ext uri="{FF2B5EF4-FFF2-40B4-BE49-F238E27FC236}">
                <a16:creationId xmlns:a16="http://schemas.microsoft.com/office/drawing/2014/main" id="{342E999F-83B1-1BA4-2B46-5F1760FE03C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190450" y="3399186"/>
            <a:ext cx="249377" cy="249377"/>
          </a:xfrm>
          <a:prstGeom prst="rect">
            <a:avLst/>
          </a:prstGeom>
        </p:spPr>
      </p:pic>
      <p:pic>
        <p:nvPicPr>
          <p:cNvPr id="16" name="Graphic 15" descr="Single gear with solid fill">
            <a:extLst>
              <a:ext uri="{FF2B5EF4-FFF2-40B4-BE49-F238E27FC236}">
                <a16:creationId xmlns:a16="http://schemas.microsoft.com/office/drawing/2014/main" id="{7DD4F461-9B3C-AED0-4DCA-384F5F5B09A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700517" y="3399186"/>
            <a:ext cx="249377" cy="249377"/>
          </a:xfrm>
          <a:prstGeom prst="rect">
            <a:avLst/>
          </a:prstGeom>
        </p:spPr>
      </p:pic>
      <p:pic>
        <p:nvPicPr>
          <p:cNvPr id="17" name="Graphic 16" descr="Single gear with solid fill">
            <a:extLst>
              <a:ext uri="{FF2B5EF4-FFF2-40B4-BE49-F238E27FC236}">
                <a16:creationId xmlns:a16="http://schemas.microsoft.com/office/drawing/2014/main" id="{ADA0F003-0540-B1C6-AA79-329AFF30401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979228" y="3399186"/>
            <a:ext cx="249377" cy="249377"/>
          </a:xfrm>
          <a:prstGeom prst="rect">
            <a:avLst/>
          </a:prstGeom>
        </p:spPr>
      </p:pic>
      <p:pic>
        <p:nvPicPr>
          <p:cNvPr id="18" name="Graphic 17" descr="Single gear with solid fill">
            <a:extLst>
              <a:ext uri="{FF2B5EF4-FFF2-40B4-BE49-F238E27FC236}">
                <a16:creationId xmlns:a16="http://schemas.microsoft.com/office/drawing/2014/main" id="{07F2AF4A-84F3-D784-64CF-92FB6AF76B6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258418" y="3399186"/>
            <a:ext cx="249377" cy="249377"/>
          </a:xfrm>
          <a:prstGeom prst="rect">
            <a:avLst/>
          </a:prstGeom>
        </p:spPr>
      </p:pic>
      <p:pic>
        <p:nvPicPr>
          <p:cNvPr id="19" name="Graphic 18" descr="Single gear with solid fill">
            <a:extLst>
              <a:ext uri="{FF2B5EF4-FFF2-40B4-BE49-F238E27FC236}">
                <a16:creationId xmlns:a16="http://schemas.microsoft.com/office/drawing/2014/main" id="{86D2AA14-71EB-3C51-F9CE-D9D2FE6F477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538040" y="3399186"/>
            <a:ext cx="249377" cy="249377"/>
          </a:xfrm>
          <a:prstGeom prst="rect">
            <a:avLst/>
          </a:prstGeom>
        </p:spPr>
      </p:pic>
      <p:grpSp>
        <p:nvGrpSpPr>
          <p:cNvPr id="339" name="Group 338">
            <a:extLst>
              <a:ext uri="{FF2B5EF4-FFF2-40B4-BE49-F238E27FC236}">
                <a16:creationId xmlns:a16="http://schemas.microsoft.com/office/drawing/2014/main" id="{E62BA68B-6ACC-6844-79E8-B178296682BA}"/>
              </a:ext>
            </a:extLst>
          </p:cNvPr>
          <p:cNvGrpSpPr/>
          <p:nvPr/>
        </p:nvGrpSpPr>
        <p:grpSpPr>
          <a:xfrm>
            <a:off x="1134720" y="3507443"/>
            <a:ext cx="6108709" cy="1174919"/>
            <a:chOff x="1134720" y="3507443"/>
            <a:chExt cx="6108709" cy="1174919"/>
          </a:xfrm>
        </p:grpSpPr>
        <p:cxnSp>
          <p:nvCxnSpPr>
            <p:cNvPr id="88" name="Connector: Elbow 87">
              <a:extLst>
                <a:ext uri="{FF2B5EF4-FFF2-40B4-BE49-F238E27FC236}">
                  <a16:creationId xmlns:a16="http://schemas.microsoft.com/office/drawing/2014/main" id="{C7A195DF-5F28-4D05-B110-2D95CF609BB3}"/>
                </a:ext>
              </a:extLst>
            </p:cNvPr>
            <p:cNvCxnSpPr>
              <a:cxnSpLocks/>
              <a:stCxn id="135" idx="1"/>
            </p:cNvCxnSpPr>
            <p:nvPr/>
          </p:nvCxnSpPr>
          <p:spPr>
            <a:xfrm rot="10800000" flipV="1">
              <a:off x="1134720" y="3507443"/>
              <a:ext cx="182857" cy="1173773"/>
            </a:xfrm>
            <a:prstGeom prst="bentConnector2">
              <a:avLst/>
            </a:prstGeom>
            <a:ln w="15875">
              <a:solidFill>
                <a:srgbClr val="FF0000"/>
              </a:solidFill>
              <a:prstDash val="sysDash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Connector: Elbow 91">
              <a:extLst>
                <a:ext uri="{FF2B5EF4-FFF2-40B4-BE49-F238E27FC236}">
                  <a16:creationId xmlns:a16="http://schemas.microsoft.com/office/drawing/2014/main" id="{F396D119-E103-48B8-A6D7-4DCB682DE985}"/>
                </a:ext>
              </a:extLst>
            </p:cNvPr>
            <p:cNvCxnSpPr>
              <a:cxnSpLocks/>
              <a:stCxn id="133" idx="3"/>
            </p:cNvCxnSpPr>
            <p:nvPr/>
          </p:nvCxnSpPr>
          <p:spPr>
            <a:xfrm>
              <a:off x="3823927" y="3507444"/>
              <a:ext cx="157137" cy="1174918"/>
            </a:xfrm>
            <a:prstGeom prst="bentConnector2">
              <a:avLst/>
            </a:prstGeom>
            <a:ln w="15875">
              <a:solidFill>
                <a:srgbClr val="FF0000"/>
              </a:solidFill>
              <a:prstDash val="sysDash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Connector: Elbow 307">
              <a:extLst>
                <a:ext uri="{FF2B5EF4-FFF2-40B4-BE49-F238E27FC236}">
                  <a16:creationId xmlns:a16="http://schemas.microsoft.com/office/drawing/2014/main" id="{F31FDBA3-F26F-7540-691F-A4B5A72C9990}"/>
                </a:ext>
              </a:extLst>
            </p:cNvPr>
            <p:cNvCxnSpPr>
              <a:cxnSpLocks/>
              <a:stCxn id="134" idx="3"/>
            </p:cNvCxnSpPr>
            <p:nvPr/>
          </p:nvCxnSpPr>
          <p:spPr>
            <a:xfrm>
              <a:off x="7069445" y="3507444"/>
              <a:ext cx="173984" cy="1171950"/>
            </a:xfrm>
            <a:prstGeom prst="bentConnector2">
              <a:avLst/>
            </a:prstGeom>
            <a:ln w="15875">
              <a:solidFill>
                <a:srgbClr val="FF0000"/>
              </a:solidFill>
              <a:prstDash val="sysDash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7" name="Group 336">
            <a:extLst>
              <a:ext uri="{FF2B5EF4-FFF2-40B4-BE49-F238E27FC236}">
                <a16:creationId xmlns:a16="http://schemas.microsoft.com/office/drawing/2014/main" id="{2E1606EF-F5F0-C562-E07A-FB48CABB6495}"/>
              </a:ext>
            </a:extLst>
          </p:cNvPr>
          <p:cNvGrpSpPr/>
          <p:nvPr/>
        </p:nvGrpSpPr>
        <p:grpSpPr>
          <a:xfrm>
            <a:off x="1484592" y="4464472"/>
            <a:ext cx="5420419" cy="217890"/>
            <a:chOff x="1484592" y="4464472"/>
            <a:chExt cx="5420419" cy="217890"/>
          </a:xfrm>
        </p:grpSpPr>
        <p:cxnSp>
          <p:nvCxnSpPr>
            <p:cNvPr id="192" name="Straight Arrow Connector 191">
              <a:extLst>
                <a:ext uri="{FF2B5EF4-FFF2-40B4-BE49-F238E27FC236}">
                  <a16:creationId xmlns:a16="http://schemas.microsoft.com/office/drawing/2014/main" id="{925FD146-34D6-45F8-8BE2-CF43045CBEBC}"/>
                </a:ext>
              </a:extLst>
            </p:cNvPr>
            <p:cNvCxnSpPr>
              <a:cxnSpLocks/>
            </p:cNvCxnSpPr>
            <p:nvPr/>
          </p:nvCxnSpPr>
          <p:spPr>
            <a:xfrm>
              <a:off x="1484592" y="4467440"/>
              <a:ext cx="0" cy="214922"/>
            </a:xfrm>
            <a:prstGeom prst="straightConnector1">
              <a:avLst/>
            </a:prstGeom>
            <a:ln w="9525">
              <a:solidFill>
                <a:srgbClr val="FF0000"/>
              </a:solidFill>
              <a:prstDash val="sysDash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Arrow Connector 195">
              <a:extLst>
                <a:ext uri="{FF2B5EF4-FFF2-40B4-BE49-F238E27FC236}">
                  <a16:creationId xmlns:a16="http://schemas.microsoft.com/office/drawing/2014/main" id="{275B99D8-C860-DEBE-B44C-80F6A92F44BB}"/>
                </a:ext>
              </a:extLst>
            </p:cNvPr>
            <p:cNvCxnSpPr>
              <a:cxnSpLocks/>
            </p:cNvCxnSpPr>
            <p:nvPr/>
          </p:nvCxnSpPr>
          <p:spPr>
            <a:xfrm>
              <a:off x="1762794" y="4467440"/>
              <a:ext cx="0" cy="214922"/>
            </a:xfrm>
            <a:prstGeom prst="straightConnector1">
              <a:avLst/>
            </a:prstGeom>
            <a:ln w="9525">
              <a:solidFill>
                <a:srgbClr val="FF0000"/>
              </a:solidFill>
              <a:prstDash val="sysDash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Arrow Connector 219">
              <a:extLst>
                <a:ext uri="{FF2B5EF4-FFF2-40B4-BE49-F238E27FC236}">
                  <a16:creationId xmlns:a16="http://schemas.microsoft.com/office/drawing/2014/main" id="{77A50759-6A4D-B4DC-9365-A5A879527663}"/>
                </a:ext>
              </a:extLst>
            </p:cNvPr>
            <p:cNvCxnSpPr>
              <a:cxnSpLocks/>
            </p:cNvCxnSpPr>
            <p:nvPr/>
          </p:nvCxnSpPr>
          <p:spPr>
            <a:xfrm>
              <a:off x="2318932" y="4467440"/>
              <a:ext cx="0" cy="214922"/>
            </a:xfrm>
            <a:prstGeom prst="straightConnector1">
              <a:avLst/>
            </a:prstGeom>
            <a:ln w="9525">
              <a:solidFill>
                <a:srgbClr val="FF0000"/>
              </a:solidFill>
              <a:prstDash val="sysDash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Arrow Connector 221">
              <a:extLst>
                <a:ext uri="{FF2B5EF4-FFF2-40B4-BE49-F238E27FC236}">
                  <a16:creationId xmlns:a16="http://schemas.microsoft.com/office/drawing/2014/main" id="{3CE8A8F7-DBDE-E963-EFC8-119A3773696B}"/>
                </a:ext>
              </a:extLst>
            </p:cNvPr>
            <p:cNvCxnSpPr>
              <a:cxnSpLocks/>
            </p:cNvCxnSpPr>
            <p:nvPr/>
          </p:nvCxnSpPr>
          <p:spPr>
            <a:xfrm>
              <a:off x="2827466" y="4466295"/>
              <a:ext cx="0" cy="214922"/>
            </a:xfrm>
            <a:prstGeom prst="straightConnector1">
              <a:avLst/>
            </a:prstGeom>
            <a:ln w="9525">
              <a:solidFill>
                <a:srgbClr val="FF0000"/>
              </a:solidFill>
              <a:prstDash val="sysDash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Straight Arrow Connector 319">
              <a:extLst>
                <a:ext uri="{FF2B5EF4-FFF2-40B4-BE49-F238E27FC236}">
                  <a16:creationId xmlns:a16="http://schemas.microsoft.com/office/drawing/2014/main" id="{900F6A47-F777-20FB-15D3-2FBD9CF5F517}"/>
                </a:ext>
              </a:extLst>
            </p:cNvPr>
            <p:cNvCxnSpPr>
              <a:cxnSpLocks/>
            </p:cNvCxnSpPr>
            <p:nvPr/>
          </p:nvCxnSpPr>
          <p:spPr>
            <a:xfrm>
              <a:off x="3105668" y="4466295"/>
              <a:ext cx="0" cy="214922"/>
            </a:xfrm>
            <a:prstGeom prst="straightConnector1">
              <a:avLst/>
            </a:prstGeom>
            <a:ln w="9525">
              <a:solidFill>
                <a:srgbClr val="FF0000"/>
              </a:solidFill>
              <a:prstDash val="sysDash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Straight Arrow Connector 321">
              <a:extLst>
                <a:ext uri="{FF2B5EF4-FFF2-40B4-BE49-F238E27FC236}">
                  <a16:creationId xmlns:a16="http://schemas.microsoft.com/office/drawing/2014/main" id="{9454288C-8149-A608-BB16-5961797AFA70}"/>
                </a:ext>
              </a:extLst>
            </p:cNvPr>
            <p:cNvCxnSpPr>
              <a:cxnSpLocks/>
            </p:cNvCxnSpPr>
            <p:nvPr/>
          </p:nvCxnSpPr>
          <p:spPr>
            <a:xfrm>
              <a:off x="3383604" y="4466295"/>
              <a:ext cx="0" cy="214922"/>
            </a:xfrm>
            <a:prstGeom prst="straightConnector1">
              <a:avLst/>
            </a:prstGeom>
            <a:ln w="9525">
              <a:solidFill>
                <a:srgbClr val="FF0000"/>
              </a:solidFill>
              <a:prstDash val="sysDash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Straight Arrow Connector 323">
              <a:extLst>
                <a:ext uri="{FF2B5EF4-FFF2-40B4-BE49-F238E27FC236}">
                  <a16:creationId xmlns:a16="http://schemas.microsoft.com/office/drawing/2014/main" id="{A4007C48-85D8-A2A4-8506-4083219197B5}"/>
                </a:ext>
              </a:extLst>
            </p:cNvPr>
            <p:cNvCxnSpPr>
              <a:cxnSpLocks/>
            </p:cNvCxnSpPr>
            <p:nvPr/>
          </p:nvCxnSpPr>
          <p:spPr>
            <a:xfrm>
              <a:off x="3661806" y="4466295"/>
              <a:ext cx="0" cy="214922"/>
            </a:xfrm>
            <a:prstGeom prst="straightConnector1">
              <a:avLst/>
            </a:prstGeom>
            <a:ln w="9525">
              <a:solidFill>
                <a:srgbClr val="FF0000"/>
              </a:solidFill>
              <a:prstDash val="sysDash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" name="Straight Arrow Connector 325">
              <a:extLst>
                <a:ext uri="{FF2B5EF4-FFF2-40B4-BE49-F238E27FC236}">
                  <a16:creationId xmlns:a16="http://schemas.microsoft.com/office/drawing/2014/main" id="{130A516C-D8B8-39C2-F8E3-B62EF47A6D69}"/>
                </a:ext>
              </a:extLst>
            </p:cNvPr>
            <p:cNvCxnSpPr>
              <a:cxnSpLocks/>
            </p:cNvCxnSpPr>
            <p:nvPr/>
          </p:nvCxnSpPr>
          <p:spPr>
            <a:xfrm>
              <a:off x="2040730" y="4467440"/>
              <a:ext cx="0" cy="214922"/>
            </a:xfrm>
            <a:prstGeom prst="straightConnector1">
              <a:avLst/>
            </a:prstGeom>
            <a:ln w="9525">
              <a:solidFill>
                <a:srgbClr val="FF0000"/>
              </a:solidFill>
              <a:prstDash val="sysDash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0" name="Straight Arrow Connector 329">
              <a:extLst>
                <a:ext uri="{FF2B5EF4-FFF2-40B4-BE49-F238E27FC236}">
                  <a16:creationId xmlns:a16="http://schemas.microsoft.com/office/drawing/2014/main" id="{4870B176-7AF8-A33D-2B07-AA4F3DD30D70}"/>
                </a:ext>
              </a:extLst>
            </p:cNvPr>
            <p:cNvCxnSpPr>
              <a:cxnSpLocks/>
            </p:cNvCxnSpPr>
            <p:nvPr/>
          </p:nvCxnSpPr>
          <p:spPr>
            <a:xfrm>
              <a:off x="6070671" y="4464472"/>
              <a:ext cx="0" cy="214922"/>
            </a:xfrm>
            <a:prstGeom prst="straightConnector1">
              <a:avLst/>
            </a:prstGeom>
            <a:ln w="12700">
              <a:solidFill>
                <a:srgbClr val="FF0000"/>
              </a:solidFill>
              <a:prstDash val="sysDash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" name="Straight Arrow Connector 331">
              <a:extLst>
                <a:ext uri="{FF2B5EF4-FFF2-40B4-BE49-F238E27FC236}">
                  <a16:creationId xmlns:a16="http://schemas.microsoft.com/office/drawing/2014/main" id="{8BF84345-B600-B1F3-252B-22C3BEFE33D6}"/>
                </a:ext>
              </a:extLst>
            </p:cNvPr>
            <p:cNvCxnSpPr>
              <a:cxnSpLocks/>
            </p:cNvCxnSpPr>
            <p:nvPr/>
          </p:nvCxnSpPr>
          <p:spPr>
            <a:xfrm>
              <a:off x="6348873" y="4464472"/>
              <a:ext cx="0" cy="214922"/>
            </a:xfrm>
            <a:prstGeom prst="straightConnector1">
              <a:avLst/>
            </a:prstGeom>
            <a:ln w="12700">
              <a:solidFill>
                <a:srgbClr val="FF0000"/>
              </a:solidFill>
              <a:prstDash val="sysDash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4" name="Straight Arrow Connector 333">
              <a:extLst>
                <a:ext uri="{FF2B5EF4-FFF2-40B4-BE49-F238E27FC236}">
                  <a16:creationId xmlns:a16="http://schemas.microsoft.com/office/drawing/2014/main" id="{7FAD0350-01FA-1A7B-ABCE-D0291A48C21C}"/>
                </a:ext>
              </a:extLst>
            </p:cNvPr>
            <p:cNvCxnSpPr>
              <a:cxnSpLocks/>
            </p:cNvCxnSpPr>
            <p:nvPr/>
          </p:nvCxnSpPr>
          <p:spPr>
            <a:xfrm>
              <a:off x="6626809" y="4464472"/>
              <a:ext cx="0" cy="214922"/>
            </a:xfrm>
            <a:prstGeom prst="straightConnector1">
              <a:avLst/>
            </a:prstGeom>
            <a:ln w="12700">
              <a:solidFill>
                <a:srgbClr val="FF0000"/>
              </a:solidFill>
              <a:prstDash val="sysDash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6" name="Straight Arrow Connector 335">
              <a:extLst>
                <a:ext uri="{FF2B5EF4-FFF2-40B4-BE49-F238E27FC236}">
                  <a16:creationId xmlns:a16="http://schemas.microsoft.com/office/drawing/2014/main" id="{36334453-A649-198A-65BE-539BB7F9D5F6}"/>
                </a:ext>
              </a:extLst>
            </p:cNvPr>
            <p:cNvCxnSpPr>
              <a:cxnSpLocks/>
            </p:cNvCxnSpPr>
            <p:nvPr/>
          </p:nvCxnSpPr>
          <p:spPr>
            <a:xfrm>
              <a:off x="6905011" y="4464472"/>
              <a:ext cx="0" cy="214922"/>
            </a:xfrm>
            <a:prstGeom prst="straightConnector1">
              <a:avLst/>
            </a:prstGeom>
            <a:ln w="12700">
              <a:solidFill>
                <a:srgbClr val="FF0000"/>
              </a:solidFill>
              <a:prstDash val="sysDash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40" name="Picture 339">
            <a:extLst>
              <a:ext uri="{FF2B5EF4-FFF2-40B4-BE49-F238E27FC236}">
                <a16:creationId xmlns:a16="http://schemas.microsoft.com/office/drawing/2014/main" id="{0EB4EB00-4C6F-5729-C140-2374AF32C793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3929" t="8316"/>
          <a:stretch/>
        </p:blipFill>
        <p:spPr>
          <a:xfrm>
            <a:off x="4103631" y="2546241"/>
            <a:ext cx="1579897" cy="1436817"/>
          </a:xfrm>
          <a:prstGeom prst="rect">
            <a:avLst/>
          </a:prstGeom>
          <a:ln>
            <a:solidFill>
              <a:srgbClr val="00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 descr="A green line on a black background&#10;&#10;Description automatically generated">
            <a:extLst>
              <a:ext uri="{FF2B5EF4-FFF2-40B4-BE49-F238E27FC236}">
                <a16:creationId xmlns:a16="http://schemas.microsoft.com/office/drawing/2014/main" id="{EE54AAB6-69B9-77C0-C330-8B055685B80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66154" y="2576330"/>
            <a:ext cx="1538260" cy="1436817"/>
          </a:xfrm>
          <a:prstGeom prst="rect">
            <a:avLst/>
          </a:prstGeom>
          <a:noFill/>
        </p:spPr>
      </p:pic>
      <p:grpSp>
        <p:nvGrpSpPr>
          <p:cNvPr id="274" name="Group 273">
            <a:extLst>
              <a:ext uri="{FF2B5EF4-FFF2-40B4-BE49-F238E27FC236}">
                <a16:creationId xmlns:a16="http://schemas.microsoft.com/office/drawing/2014/main" id="{AF74D1B3-D636-70E0-CB56-78AD532870D6}"/>
              </a:ext>
            </a:extLst>
          </p:cNvPr>
          <p:cNvGrpSpPr/>
          <p:nvPr/>
        </p:nvGrpSpPr>
        <p:grpSpPr>
          <a:xfrm>
            <a:off x="4340610" y="2491678"/>
            <a:ext cx="1367543" cy="1115251"/>
            <a:chOff x="4340610" y="2491678"/>
            <a:chExt cx="1367543" cy="1115251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B40ACD3-5951-DC65-3CFF-6D0E88F947C6}"/>
                </a:ext>
              </a:extLst>
            </p:cNvPr>
            <p:cNvSpPr txBox="1"/>
            <p:nvPr/>
          </p:nvSpPr>
          <p:spPr>
            <a:xfrm>
              <a:off x="4371316" y="3335153"/>
              <a:ext cx="449161" cy="169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500" dirty="0" err="1">
                  <a:solidFill>
                    <a:srgbClr val="FF0000"/>
                  </a:solidFill>
                  <a:latin typeface="Helvetica" pitchFamily="2" charset="0"/>
                </a:rPr>
                <a:t>startTime</a:t>
              </a:r>
              <a:endParaRPr lang="en-US" sz="500" dirty="0">
                <a:solidFill>
                  <a:srgbClr val="FF0000"/>
                </a:solidFill>
                <a:latin typeface="Helvetica" pitchFamily="2" charset="0"/>
              </a:endParaRPr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A42AD40D-ADE1-5610-B628-999890054006}"/>
                </a:ext>
              </a:extLst>
            </p:cNvPr>
            <p:cNvCxnSpPr>
              <a:cxnSpLocks/>
            </p:cNvCxnSpPr>
            <p:nvPr/>
          </p:nvCxnSpPr>
          <p:spPr>
            <a:xfrm>
              <a:off x="4745594" y="2953505"/>
              <a:ext cx="0" cy="248552"/>
            </a:xfrm>
            <a:prstGeom prst="straightConnector1">
              <a:avLst/>
            </a:prstGeom>
            <a:ln w="6350">
              <a:solidFill>
                <a:srgbClr val="FF0000"/>
              </a:solidFill>
              <a:prstDash val="sysDash"/>
              <a:tailEnd type="non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Arrow Connector 224">
              <a:extLst>
                <a:ext uri="{FF2B5EF4-FFF2-40B4-BE49-F238E27FC236}">
                  <a16:creationId xmlns:a16="http://schemas.microsoft.com/office/drawing/2014/main" id="{1D9F8989-BC49-79A2-5218-B83997A66001}"/>
                </a:ext>
              </a:extLst>
            </p:cNvPr>
            <p:cNvCxnSpPr>
              <a:cxnSpLocks/>
            </p:cNvCxnSpPr>
            <p:nvPr/>
          </p:nvCxnSpPr>
          <p:spPr>
            <a:xfrm>
              <a:off x="4857152" y="2953505"/>
              <a:ext cx="0" cy="248552"/>
            </a:xfrm>
            <a:prstGeom prst="straightConnector1">
              <a:avLst/>
            </a:prstGeom>
            <a:ln w="6350">
              <a:solidFill>
                <a:srgbClr val="FF0000"/>
              </a:solidFill>
              <a:prstDash val="sysDash"/>
              <a:tailEnd type="non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Arrow Connector 225">
              <a:extLst>
                <a:ext uri="{FF2B5EF4-FFF2-40B4-BE49-F238E27FC236}">
                  <a16:creationId xmlns:a16="http://schemas.microsoft.com/office/drawing/2014/main" id="{502E3144-77A5-4377-A783-B77602B407B2}"/>
                </a:ext>
              </a:extLst>
            </p:cNvPr>
            <p:cNvCxnSpPr>
              <a:cxnSpLocks/>
            </p:cNvCxnSpPr>
            <p:nvPr/>
          </p:nvCxnSpPr>
          <p:spPr>
            <a:xfrm>
              <a:off x="4628523" y="3077781"/>
              <a:ext cx="123499" cy="0"/>
            </a:xfrm>
            <a:prstGeom prst="straightConnector1">
              <a:avLst/>
            </a:prstGeom>
            <a:ln w="15875">
              <a:solidFill>
                <a:srgbClr val="FF0000"/>
              </a:solidFill>
              <a:tailEnd type="arrow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Arrow Connector 228">
              <a:extLst>
                <a:ext uri="{FF2B5EF4-FFF2-40B4-BE49-F238E27FC236}">
                  <a16:creationId xmlns:a16="http://schemas.microsoft.com/office/drawing/2014/main" id="{C8EA494E-48EF-6CDC-BA74-5620612EE49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57152" y="3080900"/>
              <a:ext cx="126684" cy="0"/>
            </a:xfrm>
            <a:prstGeom prst="straightConnector1">
              <a:avLst/>
            </a:prstGeom>
            <a:ln w="15875">
              <a:solidFill>
                <a:srgbClr val="FF0000"/>
              </a:solidFill>
              <a:tailEnd type="arrow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1" name="TextBox 230">
              <a:extLst>
                <a:ext uri="{FF2B5EF4-FFF2-40B4-BE49-F238E27FC236}">
                  <a16:creationId xmlns:a16="http://schemas.microsoft.com/office/drawing/2014/main" id="{BB6E3F3E-977A-21FD-E673-5AD9706C8F9B}"/>
                </a:ext>
              </a:extLst>
            </p:cNvPr>
            <p:cNvSpPr txBox="1"/>
            <p:nvPr/>
          </p:nvSpPr>
          <p:spPr>
            <a:xfrm>
              <a:off x="4919144" y="2994941"/>
              <a:ext cx="768159" cy="169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500" dirty="0" err="1">
                  <a:solidFill>
                    <a:srgbClr val="FF0000"/>
                  </a:solidFill>
                  <a:latin typeface="Helvetica" pitchFamily="2" charset="0"/>
                </a:rPr>
                <a:t>timeAboveThreshold</a:t>
              </a:r>
              <a:endParaRPr lang="en-US" sz="500" dirty="0">
                <a:solidFill>
                  <a:srgbClr val="FF0000"/>
                </a:solidFill>
                <a:latin typeface="Helvetica" pitchFamily="2" charset="0"/>
              </a:endParaRPr>
            </a:p>
          </p:txBody>
        </p:sp>
        <p:sp>
          <p:nvSpPr>
            <p:cNvPr id="232" name="TextBox 231">
              <a:extLst>
                <a:ext uri="{FF2B5EF4-FFF2-40B4-BE49-F238E27FC236}">
                  <a16:creationId xmlns:a16="http://schemas.microsoft.com/office/drawing/2014/main" id="{9B036A1F-7859-E548-2588-43132736285A}"/>
                </a:ext>
              </a:extLst>
            </p:cNvPr>
            <p:cNvSpPr txBox="1"/>
            <p:nvPr/>
          </p:nvSpPr>
          <p:spPr>
            <a:xfrm>
              <a:off x="4340610" y="2491678"/>
              <a:ext cx="123142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b="1" u="sng" dirty="0">
                  <a:solidFill>
                    <a:srgbClr val="FF0000"/>
                  </a:solidFill>
                  <a:latin typeface="Helvetica" pitchFamily="2" charset="0"/>
                </a:rPr>
                <a:t>Trigger Primitive (TP)</a:t>
              </a:r>
            </a:p>
          </p:txBody>
        </p:sp>
        <p:sp>
          <p:nvSpPr>
            <p:cNvPr id="257" name="Isosceles Triangle 256">
              <a:extLst>
                <a:ext uri="{FF2B5EF4-FFF2-40B4-BE49-F238E27FC236}">
                  <a16:creationId xmlns:a16="http://schemas.microsoft.com/office/drawing/2014/main" id="{B83425DC-A157-BF8D-7B01-C1E0F28B7C58}"/>
                </a:ext>
              </a:extLst>
            </p:cNvPr>
            <p:cNvSpPr/>
            <p:nvPr/>
          </p:nvSpPr>
          <p:spPr>
            <a:xfrm>
              <a:off x="4779577" y="2574089"/>
              <a:ext cx="45719" cy="1032840"/>
            </a:xfrm>
            <a:prstGeom prst="triangle">
              <a:avLst>
                <a:gd name="adj" fmla="val 57118"/>
              </a:avLst>
            </a:prstGeom>
            <a:pattFill prst="wdUpDiag">
              <a:fgClr>
                <a:srgbClr val="FF0000"/>
              </a:fgClr>
              <a:bgClr>
                <a:schemeClr val="bg1"/>
              </a:bgClr>
            </a:pattFill>
            <a:ln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Freeform: Shape 255">
              <a:extLst>
                <a:ext uri="{FF2B5EF4-FFF2-40B4-BE49-F238E27FC236}">
                  <a16:creationId xmlns:a16="http://schemas.microsoft.com/office/drawing/2014/main" id="{D943F4DA-3CF3-D920-3C98-9D487379C210}"/>
                </a:ext>
              </a:extLst>
            </p:cNvPr>
            <p:cNvSpPr/>
            <p:nvPr/>
          </p:nvSpPr>
          <p:spPr>
            <a:xfrm>
              <a:off x="4803791" y="3265612"/>
              <a:ext cx="323026" cy="153067"/>
            </a:xfrm>
            <a:custGeom>
              <a:avLst/>
              <a:gdLst>
                <a:gd name="connsiteX0" fmla="*/ 0 w 281354"/>
                <a:gd name="connsiteY0" fmla="*/ 70339 h 90100"/>
                <a:gd name="connsiteX1" fmla="*/ 167905 w 281354"/>
                <a:gd name="connsiteY1" fmla="*/ 88491 h 90100"/>
                <a:gd name="connsiteX2" fmla="*/ 90760 w 281354"/>
                <a:gd name="connsiteY2" fmla="*/ 34035 h 90100"/>
                <a:gd name="connsiteX3" fmla="*/ 281354 w 281354"/>
                <a:gd name="connsiteY3" fmla="*/ 0 h 90100"/>
                <a:gd name="connsiteX0" fmla="*/ 0 w 281354"/>
                <a:gd name="connsiteY0" fmla="*/ 70339 h 166903"/>
                <a:gd name="connsiteX1" fmla="*/ 167905 w 281354"/>
                <a:gd name="connsiteY1" fmla="*/ 88491 h 166903"/>
                <a:gd name="connsiteX2" fmla="*/ 136004 w 281354"/>
                <a:gd name="connsiteY2" fmla="*/ 165004 h 166903"/>
                <a:gd name="connsiteX3" fmla="*/ 281354 w 281354"/>
                <a:gd name="connsiteY3" fmla="*/ 0 h 166903"/>
                <a:gd name="connsiteX0" fmla="*/ 0 w 323026"/>
                <a:gd name="connsiteY0" fmla="*/ 0 h 150738"/>
                <a:gd name="connsiteX1" fmla="*/ 167905 w 323026"/>
                <a:gd name="connsiteY1" fmla="*/ 18152 h 150738"/>
                <a:gd name="connsiteX2" fmla="*/ 136004 w 323026"/>
                <a:gd name="connsiteY2" fmla="*/ 94665 h 150738"/>
                <a:gd name="connsiteX3" fmla="*/ 323026 w 323026"/>
                <a:gd name="connsiteY3" fmla="*/ 149926 h 150738"/>
                <a:gd name="connsiteX0" fmla="*/ 0 w 323026"/>
                <a:gd name="connsiteY0" fmla="*/ 0 h 150738"/>
                <a:gd name="connsiteX1" fmla="*/ 203624 w 323026"/>
                <a:gd name="connsiteY1" fmla="*/ 15771 h 150738"/>
                <a:gd name="connsiteX2" fmla="*/ 136004 w 323026"/>
                <a:gd name="connsiteY2" fmla="*/ 94665 h 150738"/>
                <a:gd name="connsiteX3" fmla="*/ 323026 w 323026"/>
                <a:gd name="connsiteY3" fmla="*/ 149926 h 150738"/>
                <a:gd name="connsiteX0" fmla="*/ 0 w 323026"/>
                <a:gd name="connsiteY0" fmla="*/ 0 h 150706"/>
                <a:gd name="connsiteX1" fmla="*/ 203624 w 323026"/>
                <a:gd name="connsiteY1" fmla="*/ 15771 h 150706"/>
                <a:gd name="connsiteX2" fmla="*/ 158626 w 323026"/>
                <a:gd name="connsiteY2" fmla="*/ 91093 h 150706"/>
                <a:gd name="connsiteX3" fmla="*/ 323026 w 323026"/>
                <a:gd name="connsiteY3" fmla="*/ 149926 h 150706"/>
                <a:gd name="connsiteX0" fmla="*/ 0 w 323026"/>
                <a:gd name="connsiteY0" fmla="*/ 0 h 150706"/>
                <a:gd name="connsiteX1" fmla="*/ 203624 w 323026"/>
                <a:gd name="connsiteY1" fmla="*/ 15771 h 150706"/>
                <a:gd name="connsiteX2" fmla="*/ 158626 w 323026"/>
                <a:gd name="connsiteY2" fmla="*/ 91093 h 150706"/>
                <a:gd name="connsiteX3" fmla="*/ 323026 w 323026"/>
                <a:gd name="connsiteY3" fmla="*/ 149926 h 150706"/>
                <a:gd name="connsiteX0" fmla="*/ 0 w 323026"/>
                <a:gd name="connsiteY0" fmla="*/ 0 h 150706"/>
                <a:gd name="connsiteX1" fmla="*/ 203624 w 323026"/>
                <a:gd name="connsiteY1" fmla="*/ 15771 h 150706"/>
                <a:gd name="connsiteX2" fmla="*/ 158626 w 323026"/>
                <a:gd name="connsiteY2" fmla="*/ 91093 h 150706"/>
                <a:gd name="connsiteX3" fmla="*/ 323026 w 323026"/>
                <a:gd name="connsiteY3" fmla="*/ 149926 h 150706"/>
                <a:gd name="connsiteX0" fmla="*/ 0 w 323026"/>
                <a:gd name="connsiteY0" fmla="*/ 0 h 151616"/>
                <a:gd name="connsiteX1" fmla="*/ 203624 w 323026"/>
                <a:gd name="connsiteY1" fmla="*/ 15771 h 151616"/>
                <a:gd name="connsiteX2" fmla="*/ 158626 w 323026"/>
                <a:gd name="connsiteY2" fmla="*/ 91093 h 151616"/>
                <a:gd name="connsiteX3" fmla="*/ 323026 w 323026"/>
                <a:gd name="connsiteY3" fmla="*/ 149926 h 151616"/>
                <a:gd name="connsiteX0" fmla="*/ 0 w 323026"/>
                <a:gd name="connsiteY0" fmla="*/ 0 h 152753"/>
                <a:gd name="connsiteX1" fmla="*/ 203624 w 323026"/>
                <a:gd name="connsiteY1" fmla="*/ 15771 h 152753"/>
                <a:gd name="connsiteX2" fmla="*/ 152673 w 323026"/>
                <a:gd name="connsiteY2" fmla="*/ 108952 h 152753"/>
                <a:gd name="connsiteX3" fmla="*/ 323026 w 323026"/>
                <a:gd name="connsiteY3" fmla="*/ 149926 h 152753"/>
                <a:gd name="connsiteX0" fmla="*/ 0 w 323026"/>
                <a:gd name="connsiteY0" fmla="*/ 0 h 152753"/>
                <a:gd name="connsiteX1" fmla="*/ 203624 w 323026"/>
                <a:gd name="connsiteY1" fmla="*/ 15771 h 152753"/>
                <a:gd name="connsiteX2" fmla="*/ 152673 w 323026"/>
                <a:gd name="connsiteY2" fmla="*/ 108952 h 152753"/>
                <a:gd name="connsiteX3" fmla="*/ 323026 w 323026"/>
                <a:gd name="connsiteY3" fmla="*/ 149926 h 152753"/>
                <a:gd name="connsiteX0" fmla="*/ 0 w 323026"/>
                <a:gd name="connsiteY0" fmla="*/ 0 h 152753"/>
                <a:gd name="connsiteX1" fmla="*/ 203624 w 323026"/>
                <a:gd name="connsiteY1" fmla="*/ 15771 h 152753"/>
                <a:gd name="connsiteX2" fmla="*/ 152673 w 323026"/>
                <a:gd name="connsiteY2" fmla="*/ 108952 h 152753"/>
                <a:gd name="connsiteX3" fmla="*/ 323026 w 323026"/>
                <a:gd name="connsiteY3" fmla="*/ 149926 h 152753"/>
                <a:gd name="connsiteX0" fmla="*/ 0 w 323026"/>
                <a:gd name="connsiteY0" fmla="*/ 2907 h 155660"/>
                <a:gd name="connsiteX1" fmla="*/ 203624 w 323026"/>
                <a:gd name="connsiteY1" fmla="*/ 18678 h 155660"/>
                <a:gd name="connsiteX2" fmla="*/ 152673 w 323026"/>
                <a:gd name="connsiteY2" fmla="*/ 111859 h 155660"/>
                <a:gd name="connsiteX3" fmla="*/ 323026 w 323026"/>
                <a:gd name="connsiteY3" fmla="*/ 152833 h 155660"/>
                <a:gd name="connsiteX0" fmla="*/ 0 w 323026"/>
                <a:gd name="connsiteY0" fmla="*/ 0 h 152753"/>
                <a:gd name="connsiteX1" fmla="*/ 203624 w 323026"/>
                <a:gd name="connsiteY1" fmla="*/ 15771 h 152753"/>
                <a:gd name="connsiteX2" fmla="*/ 152673 w 323026"/>
                <a:gd name="connsiteY2" fmla="*/ 108952 h 152753"/>
                <a:gd name="connsiteX3" fmla="*/ 323026 w 323026"/>
                <a:gd name="connsiteY3" fmla="*/ 149926 h 152753"/>
                <a:gd name="connsiteX0" fmla="*/ 0 w 323026"/>
                <a:gd name="connsiteY0" fmla="*/ 0 h 152753"/>
                <a:gd name="connsiteX1" fmla="*/ 203624 w 323026"/>
                <a:gd name="connsiteY1" fmla="*/ 15771 h 152753"/>
                <a:gd name="connsiteX2" fmla="*/ 152673 w 323026"/>
                <a:gd name="connsiteY2" fmla="*/ 108952 h 152753"/>
                <a:gd name="connsiteX3" fmla="*/ 323026 w 323026"/>
                <a:gd name="connsiteY3" fmla="*/ 149926 h 152753"/>
                <a:gd name="connsiteX0" fmla="*/ 0 w 323026"/>
                <a:gd name="connsiteY0" fmla="*/ 2908 h 155661"/>
                <a:gd name="connsiteX1" fmla="*/ 203624 w 323026"/>
                <a:gd name="connsiteY1" fmla="*/ 18679 h 155661"/>
                <a:gd name="connsiteX2" fmla="*/ 152673 w 323026"/>
                <a:gd name="connsiteY2" fmla="*/ 111860 h 155661"/>
                <a:gd name="connsiteX3" fmla="*/ 323026 w 323026"/>
                <a:gd name="connsiteY3" fmla="*/ 152834 h 155661"/>
                <a:gd name="connsiteX0" fmla="*/ 0 w 323026"/>
                <a:gd name="connsiteY0" fmla="*/ 0 h 152753"/>
                <a:gd name="connsiteX1" fmla="*/ 203624 w 323026"/>
                <a:gd name="connsiteY1" fmla="*/ 15771 h 152753"/>
                <a:gd name="connsiteX2" fmla="*/ 152673 w 323026"/>
                <a:gd name="connsiteY2" fmla="*/ 108952 h 152753"/>
                <a:gd name="connsiteX3" fmla="*/ 323026 w 323026"/>
                <a:gd name="connsiteY3" fmla="*/ 149926 h 152753"/>
                <a:gd name="connsiteX0" fmla="*/ 0 w 323026"/>
                <a:gd name="connsiteY0" fmla="*/ 1348 h 154101"/>
                <a:gd name="connsiteX1" fmla="*/ 203624 w 323026"/>
                <a:gd name="connsiteY1" fmla="*/ 17119 h 154101"/>
                <a:gd name="connsiteX2" fmla="*/ 152673 w 323026"/>
                <a:gd name="connsiteY2" fmla="*/ 110300 h 154101"/>
                <a:gd name="connsiteX3" fmla="*/ 323026 w 323026"/>
                <a:gd name="connsiteY3" fmla="*/ 151274 h 154101"/>
                <a:gd name="connsiteX0" fmla="*/ 0 w 323026"/>
                <a:gd name="connsiteY0" fmla="*/ 314 h 153067"/>
                <a:gd name="connsiteX1" fmla="*/ 203624 w 323026"/>
                <a:gd name="connsiteY1" fmla="*/ 16085 h 153067"/>
                <a:gd name="connsiteX2" fmla="*/ 152673 w 323026"/>
                <a:gd name="connsiteY2" fmla="*/ 109266 h 153067"/>
                <a:gd name="connsiteX3" fmla="*/ 323026 w 323026"/>
                <a:gd name="connsiteY3" fmla="*/ 150240 h 153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3026" h="153067">
                  <a:moveTo>
                    <a:pt x="0" y="314"/>
                  </a:moveTo>
                  <a:cubicBezTo>
                    <a:pt x="76389" y="12415"/>
                    <a:pt x="150794" y="-16362"/>
                    <a:pt x="203624" y="16085"/>
                  </a:cubicBezTo>
                  <a:cubicBezTo>
                    <a:pt x="256454" y="48532"/>
                    <a:pt x="115905" y="75200"/>
                    <a:pt x="152673" y="109266"/>
                  </a:cubicBezTo>
                  <a:cubicBezTo>
                    <a:pt x="185868" y="144523"/>
                    <a:pt x="237183" y="159883"/>
                    <a:pt x="323026" y="150240"/>
                  </a:cubicBezTo>
                </a:path>
              </a:pathLst>
            </a:custGeom>
            <a:noFill/>
            <a:ln w="12700">
              <a:solidFill>
                <a:srgbClr val="FF0000"/>
              </a:solidFill>
              <a:headEnd type="arrow" w="sm" len="sm"/>
              <a:tailEnd type="none" w="sm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TextBox 257">
              <a:extLst>
                <a:ext uri="{FF2B5EF4-FFF2-40B4-BE49-F238E27FC236}">
                  <a16:creationId xmlns:a16="http://schemas.microsoft.com/office/drawing/2014/main" id="{54D5A7BD-0F0F-4B34-6082-C24D94BBC809}"/>
                </a:ext>
              </a:extLst>
            </p:cNvPr>
            <p:cNvSpPr txBox="1"/>
            <p:nvPr/>
          </p:nvSpPr>
          <p:spPr>
            <a:xfrm>
              <a:off x="5045792" y="3328110"/>
              <a:ext cx="662361" cy="169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00" dirty="0">
                  <a:solidFill>
                    <a:srgbClr val="FF0000"/>
                  </a:solidFill>
                  <a:latin typeface="Helvetica" pitchFamily="2" charset="0"/>
                </a:rPr>
                <a:t>Integral = charge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34ADD008-5F53-CBE7-459F-A99174B148E4}"/>
                </a:ext>
              </a:extLst>
            </p:cNvPr>
            <p:cNvCxnSpPr>
              <a:cxnSpLocks/>
            </p:cNvCxnSpPr>
            <p:nvPr/>
          </p:nvCxnSpPr>
          <p:spPr>
            <a:xfrm>
              <a:off x="4752022" y="3399186"/>
              <a:ext cx="0" cy="151553"/>
            </a:xfrm>
            <a:prstGeom prst="straightConnector1">
              <a:avLst/>
            </a:prstGeom>
            <a:ln w="15875">
              <a:solidFill>
                <a:srgbClr val="FF0000"/>
              </a:solidFill>
              <a:tailEnd type="arrow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E40C89C9-1F4C-0FC1-A9F3-32C7E8BCA0DA}"/>
              </a:ext>
            </a:extLst>
          </p:cNvPr>
          <p:cNvGrpSpPr/>
          <p:nvPr/>
        </p:nvGrpSpPr>
        <p:grpSpPr>
          <a:xfrm>
            <a:off x="3843685" y="3736525"/>
            <a:ext cx="2039439" cy="498640"/>
            <a:chOff x="3843685" y="3736525"/>
            <a:chExt cx="2039439" cy="498640"/>
          </a:xfrm>
        </p:grpSpPr>
        <p:cxnSp>
          <p:nvCxnSpPr>
            <p:cNvPr id="87" name="Straight Arrow Connector 86">
              <a:extLst>
                <a:ext uri="{FF2B5EF4-FFF2-40B4-BE49-F238E27FC236}">
                  <a16:creationId xmlns:a16="http://schemas.microsoft.com/office/drawing/2014/main" id="{52D3D5C8-6789-26F5-867F-F4428E62AC5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43685" y="3745429"/>
              <a:ext cx="657274" cy="489736"/>
            </a:xfrm>
            <a:prstGeom prst="straightConnector1">
              <a:avLst/>
            </a:prstGeom>
            <a:ln>
              <a:solidFill>
                <a:srgbClr val="00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>
              <a:extLst>
                <a:ext uri="{FF2B5EF4-FFF2-40B4-BE49-F238E27FC236}">
                  <a16:creationId xmlns:a16="http://schemas.microsoft.com/office/drawing/2014/main" id="{AE763D46-5F16-4648-B472-A1AB245C3A0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292517" y="3736525"/>
              <a:ext cx="590607" cy="471605"/>
            </a:xfrm>
            <a:prstGeom prst="straightConnector1">
              <a:avLst/>
            </a:prstGeom>
            <a:ln>
              <a:solidFill>
                <a:srgbClr val="00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7" name="Group 306">
            <a:extLst>
              <a:ext uri="{FF2B5EF4-FFF2-40B4-BE49-F238E27FC236}">
                <a16:creationId xmlns:a16="http://schemas.microsoft.com/office/drawing/2014/main" id="{BD06564D-0E59-D79F-44BC-04E28E710C5A}"/>
              </a:ext>
            </a:extLst>
          </p:cNvPr>
          <p:cNvGrpSpPr/>
          <p:nvPr/>
        </p:nvGrpSpPr>
        <p:grpSpPr>
          <a:xfrm>
            <a:off x="2324982" y="4378964"/>
            <a:ext cx="3757331" cy="362246"/>
            <a:chOff x="2324982" y="4378964"/>
            <a:chExt cx="3757331" cy="362246"/>
          </a:xfrm>
        </p:grpSpPr>
        <p:sp>
          <p:nvSpPr>
            <p:cNvPr id="293" name="TextBox 292">
              <a:extLst>
                <a:ext uri="{FF2B5EF4-FFF2-40B4-BE49-F238E27FC236}">
                  <a16:creationId xmlns:a16="http://schemas.microsoft.com/office/drawing/2014/main" id="{FC5B3172-F6E6-B3A9-F5DF-7044F378C6A9}"/>
                </a:ext>
              </a:extLst>
            </p:cNvPr>
            <p:cNvSpPr txBox="1"/>
            <p:nvPr/>
          </p:nvSpPr>
          <p:spPr>
            <a:xfrm>
              <a:off x="2324982" y="4402656"/>
              <a:ext cx="49885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dirty="0">
                  <a:solidFill>
                    <a:srgbClr val="FF0000"/>
                  </a:solidFill>
                  <a:latin typeface="Helvetica" pitchFamily="2" charset="0"/>
                </a:rPr>
                <a:t>TP</a:t>
              </a:r>
            </a:p>
            <a:p>
              <a:pPr algn="ctr"/>
              <a:r>
                <a:rPr lang="en-US" sz="800" dirty="0">
                  <a:solidFill>
                    <a:srgbClr val="FF0000"/>
                  </a:solidFill>
                  <a:latin typeface="Helvetica" pitchFamily="2" charset="0"/>
                </a:rPr>
                <a:t>stream</a:t>
              </a:r>
            </a:p>
          </p:txBody>
        </p:sp>
        <p:sp>
          <p:nvSpPr>
            <p:cNvPr id="295" name="TextBox 294">
              <a:extLst>
                <a:ext uri="{FF2B5EF4-FFF2-40B4-BE49-F238E27FC236}">
                  <a16:creationId xmlns:a16="http://schemas.microsoft.com/office/drawing/2014/main" id="{7FF7C3CB-7BFC-37E7-9FCD-071299955AC5}"/>
                </a:ext>
              </a:extLst>
            </p:cNvPr>
            <p:cNvSpPr txBox="1"/>
            <p:nvPr/>
          </p:nvSpPr>
          <p:spPr>
            <a:xfrm>
              <a:off x="5583458" y="4378964"/>
              <a:ext cx="49885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dirty="0">
                  <a:solidFill>
                    <a:srgbClr val="FF0000"/>
                  </a:solidFill>
                  <a:latin typeface="Helvetica" pitchFamily="2" charset="0"/>
                </a:rPr>
                <a:t>TP</a:t>
              </a:r>
            </a:p>
            <a:p>
              <a:pPr algn="ctr"/>
              <a:r>
                <a:rPr lang="en-US" sz="800" dirty="0">
                  <a:solidFill>
                    <a:srgbClr val="FF0000"/>
                  </a:solidFill>
                  <a:latin typeface="Helvetica" pitchFamily="2" charset="0"/>
                </a:rPr>
                <a:t>stream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B5B9717F-E4E8-D9E0-3138-B40422E57499}"/>
              </a:ext>
            </a:extLst>
          </p:cNvPr>
          <p:cNvGrpSpPr/>
          <p:nvPr/>
        </p:nvGrpSpPr>
        <p:grpSpPr>
          <a:xfrm>
            <a:off x="704594" y="4110055"/>
            <a:ext cx="6975485" cy="373601"/>
            <a:chOff x="704594" y="4110055"/>
            <a:chExt cx="6975485" cy="373601"/>
          </a:xfrm>
        </p:grpSpPr>
        <p:sp>
          <p:nvSpPr>
            <p:cNvPr id="309" name="TextBox 308">
              <a:extLst>
                <a:ext uri="{FF2B5EF4-FFF2-40B4-BE49-F238E27FC236}">
                  <a16:creationId xmlns:a16="http://schemas.microsoft.com/office/drawing/2014/main" id="{0EF8158D-DA7B-6B52-819C-AEECB14DFE6B}"/>
                </a:ext>
              </a:extLst>
            </p:cNvPr>
            <p:cNvSpPr txBox="1"/>
            <p:nvPr/>
          </p:nvSpPr>
          <p:spPr>
            <a:xfrm>
              <a:off x="704594" y="4128886"/>
              <a:ext cx="49885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dirty="0">
                  <a:solidFill>
                    <a:srgbClr val="FF0000"/>
                  </a:solidFill>
                  <a:latin typeface="Helvetica" pitchFamily="2" charset="0"/>
                </a:rPr>
                <a:t>TP</a:t>
              </a:r>
            </a:p>
            <a:p>
              <a:pPr algn="ctr"/>
              <a:r>
                <a:rPr lang="en-US" sz="800" dirty="0">
                  <a:solidFill>
                    <a:srgbClr val="FF0000"/>
                  </a:solidFill>
                  <a:latin typeface="Helvetica" pitchFamily="2" charset="0"/>
                </a:rPr>
                <a:t>stream</a:t>
              </a:r>
            </a:p>
          </p:txBody>
        </p:sp>
        <p:sp>
          <p:nvSpPr>
            <p:cNvPr id="310" name="TextBox 309">
              <a:extLst>
                <a:ext uri="{FF2B5EF4-FFF2-40B4-BE49-F238E27FC236}">
                  <a16:creationId xmlns:a16="http://schemas.microsoft.com/office/drawing/2014/main" id="{A85F5D3E-7321-B9D0-F90B-8906ADE3D12E}"/>
                </a:ext>
              </a:extLst>
            </p:cNvPr>
            <p:cNvSpPr txBox="1"/>
            <p:nvPr/>
          </p:nvSpPr>
          <p:spPr>
            <a:xfrm>
              <a:off x="3915635" y="4110055"/>
              <a:ext cx="49885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dirty="0">
                  <a:solidFill>
                    <a:srgbClr val="FF0000"/>
                  </a:solidFill>
                  <a:latin typeface="Helvetica" pitchFamily="2" charset="0"/>
                </a:rPr>
                <a:t>TP</a:t>
              </a:r>
            </a:p>
            <a:p>
              <a:pPr algn="ctr"/>
              <a:r>
                <a:rPr lang="en-US" sz="800" dirty="0">
                  <a:solidFill>
                    <a:srgbClr val="FF0000"/>
                  </a:solidFill>
                  <a:latin typeface="Helvetica" pitchFamily="2" charset="0"/>
                </a:rPr>
                <a:t>stream</a:t>
              </a:r>
            </a:p>
          </p:txBody>
        </p:sp>
        <p:sp>
          <p:nvSpPr>
            <p:cNvPr id="311" name="TextBox 310">
              <a:extLst>
                <a:ext uri="{FF2B5EF4-FFF2-40B4-BE49-F238E27FC236}">
                  <a16:creationId xmlns:a16="http://schemas.microsoft.com/office/drawing/2014/main" id="{589E713E-6611-2401-4427-2FF1C9A6B46B}"/>
                </a:ext>
              </a:extLst>
            </p:cNvPr>
            <p:cNvSpPr txBox="1"/>
            <p:nvPr/>
          </p:nvSpPr>
          <p:spPr>
            <a:xfrm>
              <a:off x="7181224" y="4145102"/>
              <a:ext cx="49885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dirty="0">
                  <a:solidFill>
                    <a:srgbClr val="FF0000"/>
                  </a:solidFill>
                  <a:latin typeface="Helvetica" pitchFamily="2" charset="0"/>
                </a:rPr>
                <a:t>TP</a:t>
              </a:r>
            </a:p>
            <a:p>
              <a:pPr algn="ctr"/>
              <a:r>
                <a:rPr lang="en-US" sz="800" dirty="0">
                  <a:solidFill>
                    <a:srgbClr val="FF0000"/>
                  </a:solidFill>
                  <a:latin typeface="Helvetica" pitchFamily="2" charset="0"/>
                </a:rPr>
                <a:t>stream</a:t>
              </a:r>
            </a:p>
          </p:txBody>
        </p:sp>
      </p:grpSp>
      <p:sp>
        <p:nvSpPr>
          <p:cNvPr id="21" name="Footer Placeholder 20">
            <a:extLst>
              <a:ext uri="{FF2B5EF4-FFF2-40B4-BE49-F238E27FC236}">
                <a16:creationId xmlns:a16="http://schemas.microsoft.com/office/drawing/2014/main" id="{26B201BD-21D0-3F28-0AA4-1762C9CBEC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b="1"/>
              <a:t>Michael Wang | Smart Network R&amp;D for ProtoDUNE NP02</a:t>
            </a:r>
            <a:endParaRPr lang="en-US" b="1" dirty="0"/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AAE76873-25D0-01C2-CE3F-EF87B090B7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399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4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20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20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20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20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0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" presetClass="exit" presetSubtype="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6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6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2" presetClass="entr" presetSubtype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6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6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6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6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17" presetClass="entr" presetSubtype="1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6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23457E-7 L -1.66667E-6 -0.15895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963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23457E-7 L 2.77778E-6 -0.15895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963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23457E-7 L -2.77778E-6 -0.15895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963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23457E-7 L 1.66667E-6 -0.15988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994"/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83951E-6 L 1.66667E-6 -0.15957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994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83951E-6 L -3.88889E-6 -0.15957 " pathEditMode="relative" rAng="0" ptsTypes="AA">
                                      <p:cBhvr>
                                        <p:cTn id="124" dur="20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994"/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83951E-6 L 5.55556E-7 -0.15957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994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83951E-6 L 5E-6 -0.15957 " pathEditMode="relative" rAng="0" ptsTypes="AA">
                                      <p:cBhvr>
                                        <p:cTn id="128" dur="20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994"/>
                                    </p:animMotion>
                                  </p:childTnLst>
                                </p:cTn>
                              </p:par>
                              <p:par>
                                <p:cTn id="12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83951E-6 L -4.16667E-6 -0.15957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994"/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83951E-6 L 2.77778E-7 -0.15957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994"/>
                                    </p:animMotion>
                                  </p:childTnLst>
                                </p:cTn>
                              </p:par>
                              <p:par>
                                <p:cTn id="13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2.83951E-6 L 4.72222E-6 -0.15957 " pathEditMode="relative" rAng="0" ptsTypes="AA">
                                      <p:cBhvr>
                                        <p:cTn id="134" dur="2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994"/>
                                    </p:animMotion>
                                  </p:childTnLst>
                                </p:cTn>
                              </p:par>
                              <p:par>
                                <p:cTn id="13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83951E-6 L -8.33333E-7 -0.15957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994"/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000"/>
                            </p:stCondLst>
                            <p:childTnLst>
                              <p:par>
                                <p:cTn id="1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2500"/>
                            </p:stCondLst>
                            <p:childTnLst>
                              <p:par>
                                <p:cTn id="20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9"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8998CEE-27A6-F347-492F-BB55BF05F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platform for smart switch demo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514C97-99CF-AED7-CF45-D626E64F1F0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Dec. 6,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96D83B-E1EA-E245-BA26-98D9243F84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b="1"/>
              <a:t>Michael Wang | Smart Network R&amp;D for ProtoDUNE NP02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24AACC-CED8-B11F-4F38-B0B408EFD4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10" name="Picture 9" descr="A black electronic device with many ports&#10;&#10;Description automatically generated">
            <a:extLst>
              <a:ext uri="{FF2B5EF4-FFF2-40B4-BE49-F238E27FC236}">
                <a16:creationId xmlns:a16="http://schemas.microsoft.com/office/drawing/2014/main" id="{E3BB462A-72A5-0010-0370-4FEA6023FF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13" t="32899" b="21388"/>
          <a:stretch/>
        </p:blipFill>
        <p:spPr>
          <a:xfrm>
            <a:off x="269765" y="1257041"/>
            <a:ext cx="3433364" cy="165406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43BF853-A707-5E58-CA6F-1DED7128A0ED}"/>
              </a:ext>
            </a:extLst>
          </p:cNvPr>
          <p:cNvSpPr txBox="1"/>
          <p:nvPr/>
        </p:nvSpPr>
        <p:spPr>
          <a:xfrm>
            <a:off x="796872" y="990648"/>
            <a:ext cx="246253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FF0000"/>
                </a:solidFill>
                <a:latin typeface="Helvetica" pitchFamily="2" charset="0"/>
              </a:rPr>
              <a:t>Programmable smart network switch</a:t>
            </a:r>
            <a:endParaRPr lang="en-US" sz="1200" dirty="0">
              <a:solidFill>
                <a:srgbClr val="FF0000"/>
              </a:solidFill>
              <a:latin typeface="Helvetica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125381B-F14E-6E2A-3EAF-35115C21FA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3196" y="1261240"/>
            <a:ext cx="4918407" cy="3174562"/>
          </a:xfrm>
          <a:prstGeom prst="rect">
            <a:avLst/>
          </a:prstGeom>
        </p:spPr>
      </p:pic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258DE88-D7C0-4855-C829-87759684C8CF}"/>
              </a:ext>
            </a:extLst>
          </p:cNvPr>
          <p:cNvCxnSpPr>
            <a:cxnSpLocks/>
          </p:cNvCxnSpPr>
          <p:nvPr/>
        </p:nvCxnSpPr>
        <p:spPr>
          <a:xfrm flipV="1">
            <a:off x="3554369" y="1304339"/>
            <a:ext cx="1481314" cy="136639"/>
          </a:xfrm>
          <a:prstGeom prst="straightConnector1">
            <a:avLst/>
          </a:prstGeom>
          <a:ln w="15875">
            <a:solidFill>
              <a:srgbClr val="000000"/>
            </a:solidFill>
            <a:prstDash val="sysDash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2ADF689-F047-8AC1-E0B1-53D5D8296BF3}"/>
              </a:ext>
            </a:extLst>
          </p:cNvPr>
          <p:cNvCxnSpPr>
            <a:cxnSpLocks/>
          </p:cNvCxnSpPr>
          <p:nvPr/>
        </p:nvCxnSpPr>
        <p:spPr>
          <a:xfrm>
            <a:off x="2962472" y="2898503"/>
            <a:ext cx="982411" cy="796906"/>
          </a:xfrm>
          <a:prstGeom prst="straightConnector1">
            <a:avLst/>
          </a:prstGeom>
          <a:ln w="15875">
            <a:solidFill>
              <a:srgbClr val="000000"/>
            </a:solidFill>
            <a:prstDash val="sysDash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2C25AAC-07A9-02BB-6515-EFC362AC0A3D}"/>
              </a:ext>
            </a:extLst>
          </p:cNvPr>
          <p:cNvGrpSpPr/>
          <p:nvPr/>
        </p:nvGrpSpPr>
        <p:grpSpPr>
          <a:xfrm>
            <a:off x="5569473" y="655166"/>
            <a:ext cx="2715415" cy="832044"/>
            <a:chOff x="5569473" y="655166"/>
            <a:chExt cx="2715415" cy="832044"/>
          </a:xfrm>
        </p:grpSpPr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07A8FF8A-EAA3-7E70-E035-A47FA5E81DC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69473" y="1063293"/>
              <a:ext cx="514657" cy="423917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98C32F9-A081-01E6-D7D5-8B6E9808B5F5}"/>
                </a:ext>
              </a:extLst>
            </p:cNvPr>
            <p:cNvSpPr txBox="1"/>
            <p:nvPr/>
          </p:nvSpPr>
          <p:spPr>
            <a:xfrm>
              <a:off x="5612362" y="655166"/>
              <a:ext cx="267252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srgbClr val="FF0000"/>
                  </a:solidFill>
                  <a:latin typeface="Helvetica" pitchFamily="2" charset="0"/>
                </a:rPr>
                <a:t>Perform real time ML-based ROI finding</a:t>
              </a:r>
            </a:p>
            <a:p>
              <a:r>
                <a:rPr lang="en-US" sz="1100" dirty="0">
                  <a:solidFill>
                    <a:srgbClr val="FF0000"/>
                  </a:solidFill>
                  <a:latin typeface="Helvetica" pitchFamily="2" charset="0"/>
                </a:rPr>
                <a:t>and signal processing on the FPGAs</a:t>
              </a:r>
              <a:endParaRPr lang="en-US" sz="1200" dirty="0">
                <a:solidFill>
                  <a:srgbClr val="FF0000"/>
                </a:solidFill>
                <a:latin typeface="Helvetica" pitchFamily="2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B64FB36-EE01-CE1C-850F-FE01379E766D}"/>
              </a:ext>
            </a:extLst>
          </p:cNvPr>
          <p:cNvGrpSpPr/>
          <p:nvPr/>
        </p:nvGrpSpPr>
        <p:grpSpPr>
          <a:xfrm>
            <a:off x="1412195" y="3087223"/>
            <a:ext cx="3395481" cy="1297150"/>
            <a:chOff x="1412195" y="3087223"/>
            <a:chExt cx="3395481" cy="129715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D35E973-4493-8657-E694-6E3A088504A7}"/>
                </a:ext>
              </a:extLst>
            </p:cNvPr>
            <p:cNvSpPr txBox="1"/>
            <p:nvPr/>
          </p:nvSpPr>
          <p:spPr>
            <a:xfrm>
              <a:off x="1412195" y="3784209"/>
              <a:ext cx="3395481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srgbClr val="FF0000"/>
                  </a:solidFill>
                  <a:latin typeface="Helvetica" pitchFamily="2" charset="0"/>
                </a:rPr>
                <a:t>Offload computationally-intensive data</a:t>
              </a:r>
            </a:p>
            <a:p>
              <a:r>
                <a:rPr lang="en-US" sz="1100" dirty="0">
                  <a:solidFill>
                    <a:srgbClr val="FF0000"/>
                  </a:solidFill>
                  <a:latin typeface="Helvetica" pitchFamily="2" charset="0"/>
                </a:rPr>
                <a:t>processing tasks like the trigger primitive</a:t>
              </a:r>
            </a:p>
            <a:p>
              <a:r>
                <a:rPr lang="en-US" sz="1100" dirty="0">
                  <a:solidFill>
                    <a:srgbClr val="FF0000"/>
                  </a:solidFill>
                  <a:latin typeface="Helvetica" pitchFamily="2" charset="0"/>
                </a:rPr>
                <a:t>generation algorithm to the P4-programmable ASIC</a:t>
              </a:r>
              <a:endParaRPr lang="en-US" sz="1200" dirty="0">
                <a:solidFill>
                  <a:srgbClr val="FF0000"/>
                </a:solidFill>
                <a:latin typeface="Helvetica" pitchFamily="2" charset="0"/>
              </a:endParaRP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27A93CFB-6616-43A4-0C36-AFE355F6B33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03377" y="3087223"/>
              <a:ext cx="1089572" cy="683659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D3F16CF9-B240-74E1-CE00-3A5897DE4874}"/>
              </a:ext>
            </a:extLst>
          </p:cNvPr>
          <p:cNvSpPr txBox="1"/>
          <p:nvPr/>
        </p:nvSpPr>
        <p:spPr>
          <a:xfrm>
            <a:off x="905412" y="2648992"/>
            <a:ext cx="115929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>
                <a:latin typeface="Helvetica" pitchFamily="2" charset="0"/>
              </a:rPr>
              <a:t>Caswell CAR-5056</a:t>
            </a:r>
          </a:p>
        </p:txBody>
      </p:sp>
    </p:spTree>
    <p:extLst>
      <p:ext uri="{BB962C8B-B14F-4D97-AF65-F5344CB8AC3E}">
        <p14:creationId xmlns:p14="http://schemas.microsoft.com/office/powerpoint/2010/main" val="1817644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5B680F9-8F2F-5188-B802-5BBE95892C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Explore feasibility of replacing NICs on DUNE DAQ RUs with smart NICs</a:t>
            </a:r>
          </a:p>
          <a:p>
            <a:pPr lvl="1"/>
            <a:r>
              <a:rPr lang="en-US" dirty="0"/>
              <a:t>To offload packet processing from CPU</a:t>
            </a:r>
          </a:p>
          <a:p>
            <a:pPr lvl="1"/>
            <a:r>
              <a:rPr lang="en-US" dirty="0"/>
              <a:t>Perform new processing capabilities enabled by these NICs</a:t>
            </a:r>
          </a:p>
          <a:p>
            <a:pPr lvl="2"/>
            <a:r>
              <a:rPr lang="en-US" dirty="0"/>
              <a:t>DMA transfers into GPU memory to perform online real-time AI inference</a:t>
            </a:r>
          </a:p>
          <a:p>
            <a:r>
              <a:rPr lang="en-US" dirty="0"/>
              <a:t>Test application: </a:t>
            </a:r>
            <a:r>
              <a:rPr lang="en-US" dirty="0" err="1"/>
              <a:t>EmTrkMichelId</a:t>
            </a:r>
            <a:r>
              <a:rPr lang="en-US" dirty="0"/>
              <a:t> ML model found in </a:t>
            </a:r>
            <a:r>
              <a:rPr lang="en-US" dirty="0" err="1"/>
              <a:t>LArSoft</a:t>
            </a:r>
            <a:r>
              <a:rPr lang="en-US" dirty="0"/>
              <a:t> for classifying </a:t>
            </a:r>
            <a:r>
              <a:rPr lang="en-US" dirty="0" err="1"/>
              <a:t>LArTPC</a:t>
            </a:r>
            <a:r>
              <a:rPr lang="en-US" dirty="0"/>
              <a:t> hits as tracklike, shower-like, or Michel electron-like </a:t>
            </a:r>
          </a:p>
          <a:p>
            <a:r>
              <a:rPr lang="en-US" dirty="0"/>
              <a:t>Hardware platform: Nvidia’s </a:t>
            </a:r>
            <a:r>
              <a:rPr lang="en-US" dirty="0" err="1"/>
              <a:t>ConnectX</a:t>
            </a:r>
            <a:r>
              <a:rPr lang="en-US" dirty="0"/>
              <a:t> series smart NICs and discrete GPU</a:t>
            </a:r>
          </a:p>
          <a:p>
            <a:pPr lvl="1"/>
            <a:r>
              <a:rPr lang="en-US" dirty="0"/>
              <a:t>Nvidia IGX Orin Edge AI computing platform (with </a:t>
            </a:r>
            <a:r>
              <a:rPr lang="en-US" dirty="0" err="1"/>
              <a:t>ConnectX</a:t>
            </a:r>
            <a:r>
              <a:rPr lang="en-US" dirty="0"/>
              <a:t> 7 NIC and RTX A6000 GPU)</a:t>
            </a:r>
          </a:p>
          <a:p>
            <a:pPr lvl="1"/>
            <a:r>
              <a:rPr lang="en-US" dirty="0"/>
              <a:t>Note: not proposing to replace DUNE RU with this platform.  Goal is to investigate </a:t>
            </a:r>
            <a:r>
              <a:rPr lang="en-US" dirty="0" err="1"/>
              <a:t>ConnectX</a:t>
            </a:r>
            <a:r>
              <a:rPr lang="en-US" dirty="0"/>
              <a:t> </a:t>
            </a:r>
            <a:r>
              <a:rPr lang="en-US" dirty="0" err="1"/>
              <a:t>NIC+discrete</a:t>
            </a:r>
            <a:r>
              <a:rPr lang="en-US" dirty="0"/>
              <a:t> GPU available on IGX platform.  If idea is feasible, </a:t>
            </a:r>
            <a:r>
              <a:rPr lang="en-US" dirty="0" err="1"/>
              <a:t>ConnectX</a:t>
            </a:r>
            <a:r>
              <a:rPr lang="en-US" dirty="0"/>
              <a:t> NICs also available as PCIe cards that can be used in existing DUNE RUs</a:t>
            </a:r>
          </a:p>
          <a:p>
            <a:r>
              <a:rPr lang="en-US" dirty="0"/>
              <a:t> Software platform: Nvidia’s </a:t>
            </a:r>
            <a:r>
              <a:rPr lang="en-US" dirty="0" err="1"/>
              <a:t>HoloScan</a:t>
            </a:r>
            <a:r>
              <a:rPr lang="en-US" dirty="0"/>
              <a:t> sensor processing software framework that abstracts away lower-level tools like DPDK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2E1D47C-A734-5B31-05DD-E617C53F2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Smart NIC+GPU demo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F54656-248D-AF97-E9CC-78656C4D9BB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Dec. 6,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69A014-944F-CCE7-6E6A-E7C09A975D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Michael Wang | Smart Network R&amp;D for ProtoDUNE NP02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E1315D-2F62-A4FE-F72F-FBC3908910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3069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Picture 90" descr="Shape, icon&#10;&#10;Description automatically generated">
            <a:extLst>
              <a:ext uri="{FF2B5EF4-FFF2-40B4-BE49-F238E27FC236}">
                <a16:creationId xmlns:a16="http://schemas.microsoft.com/office/drawing/2014/main" id="{674E749F-B5A2-4715-96DD-6276C5030C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4491" y="1562840"/>
            <a:ext cx="2658708" cy="2206153"/>
          </a:xfrm>
          <a:prstGeom prst="rect">
            <a:avLst/>
          </a:prstGeom>
          <a:ln>
            <a:noFill/>
          </a:ln>
        </p:spPr>
      </p:pic>
      <p:pic>
        <p:nvPicPr>
          <p:cNvPr id="89" name="Picture 88" descr="A picture containing drawing&#10;&#10;Description automatically generated">
            <a:extLst>
              <a:ext uri="{FF2B5EF4-FFF2-40B4-BE49-F238E27FC236}">
                <a16:creationId xmlns:a16="http://schemas.microsoft.com/office/drawing/2014/main" id="{F6DC6C9C-EAA1-46F8-97C3-1E0F6745A8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5353" y="1565620"/>
            <a:ext cx="2664828" cy="2211231"/>
          </a:xfrm>
          <a:prstGeom prst="rect">
            <a:avLst/>
          </a:prstGeom>
          <a:ln>
            <a:noFill/>
          </a:ln>
        </p:spPr>
      </p:pic>
      <p:pic>
        <p:nvPicPr>
          <p:cNvPr id="68" name="Picture 67" descr="Shape, icon&#10;&#10;Description automatically generated">
            <a:extLst>
              <a:ext uri="{FF2B5EF4-FFF2-40B4-BE49-F238E27FC236}">
                <a16:creationId xmlns:a16="http://schemas.microsoft.com/office/drawing/2014/main" id="{73962DF2-F315-4F9A-8BB3-273C891712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1161" y="1568400"/>
            <a:ext cx="2664828" cy="2211231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70" name="Picture 69" descr="Diagram, engineering drawing&#10;&#10;Description automatically generated">
            <a:extLst>
              <a:ext uri="{FF2B5EF4-FFF2-40B4-BE49-F238E27FC236}">
                <a16:creationId xmlns:a16="http://schemas.microsoft.com/office/drawing/2014/main" id="{3874375A-8138-4FC7-9233-59D940A73B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2438" y="1444533"/>
            <a:ext cx="3354270" cy="2305447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9E79F51-8557-4958-A075-CE2B72AEF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Test app for Smart NIC+GPU demo: Real time AI inference with raw data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BB28B0-7B84-4EB2-A6A7-DA4E7C4A10B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Dec. 6,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5A5BAB-E4EE-4394-A168-889103E151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Michael Wang | Smart Network R&amp;D for ProtoDUNE NP02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60BF51-1BB8-4A5A-8A82-C8B815461F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C0AED20-4295-464E-BF4A-5BA058F101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2250" y="1486878"/>
            <a:ext cx="4341956" cy="208694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4521BE8-7B96-4D44-8548-F3A60768A9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94249" y="2289228"/>
            <a:ext cx="673467" cy="67346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E48A5B4-4F2E-4C3D-A304-676A42B720E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94250" y="1336396"/>
            <a:ext cx="673467" cy="67346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11030D0-F398-4C8C-9AF5-C30B57B54A60}"/>
              </a:ext>
            </a:extLst>
          </p:cNvPr>
          <p:cNvSpPr/>
          <p:nvPr/>
        </p:nvSpPr>
        <p:spPr>
          <a:xfrm>
            <a:off x="2411427" y="2457449"/>
            <a:ext cx="228600" cy="228600"/>
          </a:xfrm>
          <a:prstGeom prst="rect">
            <a:avLst/>
          </a:prstGeom>
          <a:noFill/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3DC3779-0F6E-47D0-BDCA-8478844968AE}"/>
              </a:ext>
            </a:extLst>
          </p:cNvPr>
          <p:cNvSpPr/>
          <p:nvPr/>
        </p:nvSpPr>
        <p:spPr>
          <a:xfrm>
            <a:off x="2750024" y="2219182"/>
            <a:ext cx="228600" cy="228600"/>
          </a:xfrm>
          <a:prstGeom prst="rect">
            <a:avLst/>
          </a:prstGeom>
          <a:noFill/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32B9026-ECA2-4FD5-9EC9-7081698A3062}"/>
              </a:ext>
            </a:extLst>
          </p:cNvPr>
          <p:cNvSpPr/>
          <p:nvPr/>
        </p:nvSpPr>
        <p:spPr>
          <a:xfrm>
            <a:off x="1282880" y="3105150"/>
            <a:ext cx="228600" cy="228600"/>
          </a:xfrm>
          <a:prstGeom prst="rect">
            <a:avLst/>
          </a:prstGeom>
          <a:noFill/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83F90CE-598A-40DE-9A2F-919AFF489B3E}"/>
              </a:ext>
            </a:extLst>
          </p:cNvPr>
          <p:cNvGrpSpPr/>
          <p:nvPr/>
        </p:nvGrpSpPr>
        <p:grpSpPr>
          <a:xfrm>
            <a:off x="1282880" y="3105150"/>
            <a:ext cx="4184836" cy="811061"/>
            <a:chOff x="1282880" y="3105150"/>
            <a:chExt cx="4184836" cy="811061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35CF92B-FB0E-4A1E-9AC0-D86ED8B796F0}"/>
                </a:ext>
              </a:extLst>
            </p:cNvPr>
            <p:cNvCxnSpPr>
              <a:cxnSpLocks/>
            </p:cNvCxnSpPr>
            <p:nvPr/>
          </p:nvCxnSpPr>
          <p:spPr>
            <a:xfrm>
              <a:off x="1530603" y="3105150"/>
              <a:ext cx="3937113" cy="134371"/>
            </a:xfrm>
            <a:prstGeom prst="line">
              <a:avLst/>
            </a:prstGeom>
            <a:ln w="12700">
              <a:solidFill>
                <a:srgbClr val="FFFF00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E669DE39-65B1-4287-9E84-32C0B9B8357F}"/>
                </a:ext>
              </a:extLst>
            </p:cNvPr>
            <p:cNvCxnSpPr>
              <a:cxnSpLocks/>
            </p:cNvCxnSpPr>
            <p:nvPr/>
          </p:nvCxnSpPr>
          <p:spPr>
            <a:xfrm>
              <a:off x="1282880" y="3343417"/>
              <a:ext cx="3511369" cy="572794"/>
            </a:xfrm>
            <a:prstGeom prst="line">
              <a:avLst/>
            </a:prstGeom>
            <a:ln w="12700">
              <a:solidFill>
                <a:srgbClr val="FFFF00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A6FA0297-D315-4A7E-97EE-1064F60728DA}"/>
              </a:ext>
            </a:extLst>
          </p:cNvPr>
          <p:cNvGrpSpPr/>
          <p:nvPr/>
        </p:nvGrpSpPr>
        <p:grpSpPr>
          <a:xfrm>
            <a:off x="4787388" y="3239521"/>
            <a:ext cx="933268" cy="903589"/>
            <a:chOff x="4787388" y="3239521"/>
            <a:chExt cx="933268" cy="903589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96888AC-317F-4C88-B57E-DC4DAD5D6C7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794249" y="3239521"/>
              <a:ext cx="673467" cy="703622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B280E64-591B-43A5-95E4-58574B981A14}"/>
                </a:ext>
              </a:extLst>
            </p:cNvPr>
            <p:cNvSpPr txBox="1"/>
            <p:nvPr/>
          </p:nvSpPr>
          <p:spPr>
            <a:xfrm>
              <a:off x="4991099" y="3896889"/>
              <a:ext cx="31611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solidFill>
                    <a:srgbClr val="FF0000"/>
                  </a:solidFill>
                </a:rPr>
                <a:t>48</a:t>
              </a:r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B30E7279-001A-45CD-9814-E84D9F7CC879}"/>
                </a:ext>
              </a:extLst>
            </p:cNvPr>
            <p:cNvCxnSpPr>
              <a:cxnSpLocks/>
            </p:cNvCxnSpPr>
            <p:nvPr/>
          </p:nvCxnSpPr>
          <p:spPr>
            <a:xfrm>
              <a:off x="5257800" y="4019550"/>
              <a:ext cx="209917" cy="0"/>
            </a:xfrm>
            <a:prstGeom prst="straightConnector1">
              <a:avLst/>
            </a:prstGeom>
            <a:ln w="12700">
              <a:solidFill>
                <a:srgbClr val="FF0000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DF3BBEF8-E38E-4256-89E8-A15D751EFAE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87388" y="4014376"/>
              <a:ext cx="241812" cy="0"/>
            </a:xfrm>
            <a:prstGeom prst="straightConnector1">
              <a:avLst/>
            </a:prstGeom>
            <a:ln w="12700">
              <a:solidFill>
                <a:srgbClr val="FF0000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8C3E573A-CE17-4424-A761-24AE5A5568B3}"/>
                </a:ext>
              </a:extLst>
            </p:cNvPr>
            <p:cNvCxnSpPr>
              <a:cxnSpLocks/>
              <a:stCxn id="44" idx="0"/>
            </p:cNvCxnSpPr>
            <p:nvPr/>
          </p:nvCxnSpPr>
          <p:spPr>
            <a:xfrm flipV="1">
              <a:off x="5562600" y="3239523"/>
              <a:ext cx="0" cy="231692"/>
            </a:xfrm>
            <a:prstGeom prst="straightConnector1">
              <a:avLst/>
            </a:prstGeom>
            <a:ln w="12700">
              <a:solidFill>
                <a:srgbClr val="FF0000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467E10D4-AE44-40D4-8298-17B91F498169}"/>
                </a:ext>
              </a:extLst>
            </p:cNvPr>
            <p:cNvCxnSpPr>
              <a:cxnSpLocks/>
              <a:stCxn id="44" idx="2"/>
            </p:cNvCxnSpPr>
            <p:nvPr/>
          </p:nvCxnSpPr>
          <p:spPr>
            <a:xfrm>
              <a:off x="5562600" y="3717436"/>
              <a:ext cx="0" cy="225914"/>
            </a:xfrm>
            <a:prstGeom prst="straightConnector1">
              <a:avLst/>
            </a:prstGeom>
            <a:ln w="12700">
              <a:solidFill>
                <a:srgbClr val="FF0000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E4354172-462F-4A04-A3DF-99857B5E75EB}"/>
                </a:ext>
              </a:extLst>
            </p:cNvPr>
            <p:cNvSpPr txBox="1"/>
            <p:nvPr/>
          </p:nvSpPr>
          <p:spPr>
            <a:xfrm>
              <a:off x="5404544" y="3471215"/>
              <a:ext cx="31611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solidFill>
                    <a:srgbClr val="FF0000"/>
                  </a:solidFill>
                </a:rPr>
                <a:t>48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621E3580-1209-4F7F-AED2-DB33892224B0}"/>
              </a:ext>
            </a:extLst>
          </p:cNvPr>
          <p:cNvGrpSpPr/>
          <p:nvPr/>
        </p:nvGrpSpPr>
        <p:grpSpPr>
          <a:xfrm>
            <a:off x="2411427" y="2300849"/>
            <a:ext cx="2375961" cy="635954"/>
            <a:chOff x="2411427" y="2300849"/>
            <a:chExt cx="2375961" cy="635954"/>
          </a:xfrm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E1CB7FD2-A9B3-4E43-8729-9C2842FB210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11427" y="2300849"/>
              <a:ext cx="2375961" cy="145639"/>
            </a:xfrm>
            <a:prstGeom prst="line">
              <a:avLst/>
            </a:prstGeom>
            <a:ln w="12700">
              <a:solidFill>
                <a:srgbClr val="FFFF00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EA5921EE-B204-4FB4-B99F-779E4879E804}"/>
                </a:ext>
              </a:extLst>
            </p:cNvPr>
            <p:cNvCxnSpPr>
              <a:cxnSpLocks/>
            </p:cNvCxnSpPr>
            <p:nvPr/>
          </p:nvCxnSpPr>
          <p:spPr>
            <a:xfrm>
              <a:off x="2411427" y="2695716"/>
              <a:ext cx="2375961" cy="241087"/>
            </a:xfrm>
            <a:prstGeom prst="line">
              <a:avLst/>
            </a:prstGeom>
            <a:ln w="12700">
              <a:solidFill>
                <a:srgbClr val="FFFF00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34EFD1B3-9379-4DB5-9D41-7CD4CAE62A4B}"/>
              </a:ext>
            </a:extLst>
          </p:cNvPr>
          <p:cNvGrpSpPr/>
          <p:nvPr/>
        </p:nvGrpSpPr>
        <p:grpSpPr>
          <a:xfrm>
            <a:off x="2750024" y="1338899"/>
            <a:ext cx="2717692" cy="1108883"/>
            <a:chOff x="2750024" y="1338899"/>
            <a:chExt cx="2717692" cy="1108883"/>
          </a:xfrm>
        </p:grpSpPr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E95DFC27-D71B-4EB6-8648-AAA96D2219F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50024" y="1338899"/>
              <a:ext cx="2037364" cy="874249"/>
            </a:xfrm>
            <a:prstGeom prst="line">
              <a:avLst/>
            </a:prstGeom>
            <a:ln w="12700">
              <a:solidFill>
                <a:srgbClr val="FFFF00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A6A2DC45-A4BC-4632-902A-0F3CBC3624F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85485" y="2019531"/>
              <a:ext cx="2482231" cy="428251"/>
            </a:xfrm>
            <a:prstGeom prst="line">
              <a:avLst/>
            </a:prstGeom>
            <a:ln w="12700">
              <a:solidFill>
                <a:srgbClr val="FFFF00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5B639258-A654-44F0-AC5C-F4F63738656B}"/>
              </a:ext>
            </a:extLst>
          </p:cNvPr>
          <p:cNvCxnSpPr>
            <a:cxnSpLocks/>
          </p:cNvCxnSpPr>
          <p:nvPr/>
        </p:nvCxnSpPr>
        <p:spPr>
          <a:xfrm flipV="1">
            <a:off x="5257800" y="2979315"/>
            <a:ext cx="422638" cy="587595"/>
          </a:xfrm>
          <a:prstGeom prst="straightConnector1">
            <a:avLst/>
          </a:prstGeom>
          <a:ln w="28575">
            <a:solidFill>
              <a:schemeClr val="tx1">
                <a:lumMod val="40000"/>
                <a:lumOff val="6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BEC593E3-DEB3-44C0-9BC2-429B105CBDD1}"/>
              </a:ext>
            </a:extLst>
          </p:cNvPr>
          <p:cNvCxnSpPr>
            <a:cxnSpLocks/>
          </p:cNvCxnSpPr>
          <p:nvPr/>
        </p:nvCxnSpPr>
        <p:spPr>
          <a:xfrm>
            <a:off x="5188750" y="2671236"/>
            <a:ext cx="531906" cy="0"/>
          </a:xfrm>
          <a:prstGeom prst="straightConnector1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FC9AAF46-2181-4BA3-8066-897B2BA95A4D}"/>
              </a:ext>
            </a:extLst>
          </p:cNvPr>
          <p:cNvCxnSpPr>
            <a:cxnSpLocks/>
          </p:cNvCxnSpPr>
          <p:nvPr/>
        </p:nvCxnSpPr>
        <p:spPr>
          <a:xfrm>
            <a:off x="5188750" y="1776023"/>
            <a:ext cx="491688" cy="646186"/>
          </a:xfrm>
          <a:prstGeom prst="straightConnector1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2" name="Oval 91">
            <a:extLst>
              <a:ext uri="{FF2B5EF4-FFF2-40B4-BE49-F238E27FC236}">
                <a16:creationId xmlns:a16="http://schemas.microsoft.com/office/drawing/2014/main" id="{CCD2DF2E-5ED5-4ACA-86F5-C10F2CE71142}"/>
              </a:ext>
            </a:extLst>
          </p:cNvPr>
          <p:cNvSpPr/>
          <p:nvPr/>
        </p:nvSpPr>
        <p:spPr>
          <a:xfrm>
            <a:off x="8501540" y="2844701"/>
            <a:ext cx="152400" cy="152400"/>
          </a:xfrm>
          <a:prstGeom prst="ellipse">
            <a:avLst/>
          </a:prstGeom>
          <a:noFill/>
          <a:ln w="317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4DF38740-46D5-4F5E-9ACE-FC5428A7D212}"/>
              </a:ext>
            </a:extLst>
          </p:cNvPr>
          <p:cNvCxnSpPr/>
          <p:nvPr/>
        </p:nvCxnSpPr>
        <p:spPr>
          <a:xfrm flipH="1">
            <a:off x="3038564" y="1760392"/>
            <a:ext cx="1623098" cy="49190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TextBox 94">
            <a:extLst>
              <a:ext uri="{FF2B5EF4-FFF2-40B4-BE49-F238E27FC236}">
                <a16:creationId xmlns:a16="http://schemas.microsoft.com/office/drawing/2014/main" id="{88655442-9FCD-412B-A944-C6443F118CB6}"/>
              </a:ext>
            </a:extLst>
          </p:cNvPr>
          <p:cNvSpPr txBox="1"/>
          <p:nvPr/>
        </p:nvSpPr>
        <p:spPr>
          <a:xfrm>
            <a:off x="2281215" y="1914612"/>
            <a:ext cx="11632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Michel electron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07B9C291-A8DC-41DE-A3D6-32EE9F3DD5A6}"/>
              </a:ext>
            </a:extLst>
          </p:cNvPr>
          <p:cNvSpPr txBox="1"/>
          <p:nvPr/>
        </p:nvSpPr>
        <p:spPr>
          <a:xfrm>
            <a:off x="811119" y="3066418"/>
            <a:ext cx="5102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Track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7D6EED11-DCD1-4E61-8A48-9023AFD630CD}"/>
              </a:ext>
            </a:extLst>
          </p:cNvPr>
          <p:cNvSpPr txBox="1"/>
          <p:nvPr/>
        </p:nvSpPr>
        <p:spPr>
          <a:xfrm>
            <a:off x="1805650" y="2422209"/>
            <a:ext cx="6556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92D050"/>
                </a:solidFill>
              </a:rPr>
              <a:t>Shower</a:t>
            </a:r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9651F8E9-C2F5-4A10-9CA1-9D27B3445D6F}"/>
              </a:ext>
            </a:extLst>
          </p:cNvPr>
          <p:cNvSpPr/>
          <p:nvPr/>
        </p:nvSpPr>
        <p:spPr>
          <a:xfrm>
            <a:off x="8488750" y="2306705"/>
            <a:ext cx="152400" cy="152400"/>
          </a:xfrm>
          <a:prstGeom prst="ellipse">
            <a:avLst/>
          </a:prstGeom>
          <a:noFill/>
          <a:ln w="31750"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29DECD49-61C1-4F83-8E3B-0379CFC13A71}"/>
              </a:ext>
            </a:extLst>
          </p:cNvPr>
          <p:cNvSpPr/>
          <p:nvPr/>
        </p:nvSpPr>
        <p:spPr>
          <a:xfrm>
            <a:off x="8497618" y="2461753"/>
            <a:ext cx="152400" cy="152400"/>
          </a:xfrm>
          <a:prstGeom prst="ellipse">
            <a:avLst/>
          </a:prstGeom>
          <a:noFill/>
          <a:ln w="31750">
            <a:solidFill>
              <a:srgbClr val="92D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0D21DF90-8CE1-491C-BA43-0FAF96AB1B57}"/>
              </a:ext>
            </a:extLst>
          </p:cNvPr>
          <p:cNvCxnSpPr>
            <a:cxnSpLocks/>
          </p:cNvCxnSpPr>
          <p:nvPr/>
        </p:nvCxnSpPr>
        <p:spPr>
          <a:xfrm flipH="1" flipV="1">
            <a:off x="2691322" y="2571749"/>
            <a:ext cx="1970340" cy="54212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AFE31C14-B61B-45EC-BFF6-5C726096F65B}"/>
              </a:ext>
            </a:extLst>
          </p:cNvPr>
          <p:cNvCxnSpPr/>
          <p:nvPr/>
        </p:nvCxnSpPr>
        <p:spPr>
          <a:xfrm flipH="1" flipV="1">
            <a:off x="1530603" y="3239523"/>
            <a:ext cx="3131059" cy="390291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5" name="TextBox 104">
            <a:extLst>
              <a:ext uri="{FF2B5EF4-FFF2-40B4-BE49-F238E27FC236}">
                <a16:creationId xmlns:a16="http://schemas.microsoft.com/office/drawing/2014/main" id="{78830701-E493-4ACB-9AD8-96F3722A9C18}"/>
              </a:ext>
            </a:extLst>
          </p:cNvPr>
          <p:cNvSpPr txBox="1"/>
          <p:nvPr/>
        </p:nvSpPr>
        <p:spPr>
          <a:xfrm>
            <a:off x="5975353" y="415228"/>
            <a:ext cx="255871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Convolutional neural network-based classifier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/>
              <a:t>48x48 pixel input images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/>
              <a:t>Convolutional layer using 48 5x5 filters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/>
              <a:t>1</a:t>
            </a:r>
            <a:r>
              <a:rPr lang="en-US" sz="1000" baseline="30000" dirty="0"/>
              <a:t>st</a:t>
            </a:r>
            <a:r>
              <a:rPr lang="en-US" sz="1000" dirty="0"/>
              <a:t> fully connected layer with 128 neurons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/>
              <a:t>2</a:t>
            </a:r>
            <a:r>
              <a:rPr lang="en-US" sz="1000" baseline="30000" dirty="0"/>
              <a:t>nd</a:t>
            </a:r>
            <a:r>
              <a:rPr lang="en-US" sz="1000" dirty="0"/>
              <a:t> fully connected layer with 32 neurons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/>
              <a:t>11.9 M parameters</a:t>
            </a:r>
          </a:p>
        </p:txBody>
      </p: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67FAC541-7459-4B36-A154-B4A9FCAC5B2E}"/>
              </a:ext>
            </a:extLst>
          </p:cNvPr>
          <p:cNvGrpSpPr/>
          <p:nvPr/>
        </p:nvGrpSpPr>
        <p:grpSpPr>
          <a:xfrm>
            <a:off x="281899" y="3533410"/>
            <a:ext cx="691007" cy="246221"/>
            <a:chOff x="281899" y="3533410"/>
            <a:chExt cx="691007" cy="246221"/>
          </a:xfrm>
        </p:grpSpPr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1EDC10DE-4C33-4FC2-AF8B-AA74277F0437}"/>
                </a:ext>
              </a:extLst>
            </p:cNvPr>
            <p:cNvSpPr txBox="1"/>
            <p:nvPr/>
          </p:nvSpPr>
          <p:spPr>
            <a:xfrm>
              <a:off x="281899" y="3533410"/>
              <a:ext cx="42351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i="1" dirty="0">
                  <a:solidFill>
                    <a:srgbClr val="FF0000"/>
                  </a:solidFill>
                </a:rPr>
                <a:t>time</a:t>
              </a:r>
            </a:p>
          </p:txBody>
        </p:sp>
        <p:cxnSp>
          <p:nvCxnSpPr>
            <p:cNvPr id="108" name="Straight Arrow Connector 107">
              <a:extLst>
                <a:ext uri="{FF2B5EF4-FFF2-40B4-BE49-F238E27FC236}">
                  <a16:creationId xmlns:a16="http://schemas.microsoft.com/office/drawing/2014/main" id="{9C8E2A47-07B3-487D-95EE-949F1D51C754}"/>
                </a:ext>
              </a:extLst>
            </p:cNvPr>
            <p:cNvCxnSpPr>
              <a:stCxn id="106" idx="3"/>
            </p:cNvCxnSpPr>
            <p:nvPr/>
          </p:nvCxnSpPr>
          <p:spPr>
            <a:xfrm flipV="1">
              <a:off x="705413" y="3656520"/>
              <a:ext cx="267493" cy="1"/>
            </a:xfrm>
            <a:prstGeom prst="straightConnector1">
              <a:avLst/>
            </a:prstGeom>
            <a:ln w="12700">
              <a:solidFill>
                <a:srgbClr val="FF0000"/>
              </a:solidFill>
              <a:headEnd type="none"/>
              <a:tailEnd type="arrow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4F490F01-4D6E-4241-91D6-57FF82720949}"/>
              </a:ext>
            </a:extLst>
          </p:cNvPr>
          <p:cNvGrpSpPr/>
          <p:nvPr/>
        </p:nvGrpSpPr>
        <p:grpSpPr>
          <a:xfrm rot="16200000">
            <a:off x="-220710" y="2966054"/>
            <a:ext cx="691007" cy="246221"/>
            <a:chOff x="281899" y="3533410"/>
            <a:chExt cx="691007" cy="246221"/>
          </a:xfrm>
        </p:grpSpPr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A5394D6A-3A19-4C5C-B79F-33364B5E1A85}"/>
                </a:ext>
              </a:extLst>
            </p:cNvPr>
            <p:cNvSpPr txBox="1"/>
            <p:nvPr/>
          </p:nvSpPr>
          <p:spPr>
            <a:xfrm>
              <a:off x="281899" y="3533410"/>
              <a:ext cx="40908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i="1" dirty="0">
                  <a:solidFill>
                    <a:srgbClr val="FF0000"/>
                  </a:solidFill>
                </a:rPr>
                <a:t>wire</a:t>
              </a:r>
            </a:p>
          </p:txBody>
        </p:sp>
        <p:cxnSp>
          <p:nvCxnSpPr>
            <p:cNvPr id="112" name="Straight Arrow Connector 111">
              <a:extLst>
                <a:ext uri="{FF2B5EF4-FFF2-40B4-BE49-F238E27FC236}">
                  <a16:creationId xmlns:a16="http://schemas.microsoft.com/office/drawing/2014/main" id="{A7DE6D27-3485-4FB0-90A5-FD4F01A85C66}"/>
                </a:ext>
              </a:extLst>
            </p:cNvPr>
            <p:cNvCxnSpPr>
              <a:stCxn id="111" idx="3"/>
            </p:cNvCxnSpPr>
            <p:nvPr/>
          </p:nvCxnSpPr>
          <p:spPr>
            <a:xfrm>
              <a:off x="690985" y="3656521"/>
              <a:ext cx="281921" cy="0"/>
            </a:xfrm>
            <a:prstGeom prst="straightConnector1">
              <a:avLst/>
            </a:prstGeom>
            <a:ln w="12700">
              <a:solidFill>
                <a:srgbClr val="FF0000"/>
              </a:solidFill>
              <a:headEnd type="none"/>
              <a:tailEnd type="arrow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3" name="TextBox 112">
            <a:extLst>
              <a:ext uri="{FF2B5EF4-FFF2-40B4-BE49-F238E27FC236}">
                <a16:creationId xmlns:a16="http://schemas.microsoft.com/office/drawing/2014/main" id="{E67C83F3-AA82-4F43-8CCB-D666F7F2ED86}"/>
              </a:ext>
            </a:extLst>
          </p:cNvPr>
          <p:cNvSpPr txBox="1"/>
          <p:nvPr/>
        </p:nvSpPr>
        <p:spPr>
          <a:xfrm>
            <a:off x="1544178" y="1226193"/>
            <a:ext cx="16089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view of a </a:t>
            </a:r>
            <a:r>
              <a:rPr lang="en-US" sz="1200" dirty="0" err="1">
                <a:solidFill>
                  <a:srgbClr val="FF0000"/>
                </a:solidFill>
              </a:rPr>
              <a:t>LArTPC</a:t>
            </a:r>
            <a:r>
              <a:rPr lang="en-US" sz="1200" dirty="0">
                <a:solidFill>
                  <a:srgbClr val="FF0000"/>
                </a:solidFill>
              </a:rPr>
              <a:t> plane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E06E03B-C0CD-D245-308D-14CFFFDD9CF9}"/>
              </a:ext>
            </a:extLst>
          </p:cNvPr>
          <p:cNvSpPr txBox="1"/>
          <p:nvPr/>
        </p:nvSpPr>
        <p:spPr>
          <a:xfrm>
            <a:off x="6523070" y="3958444"/>
            <a:ext cx="1581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/>
              <a:t>EmTrkMichelId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006690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3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3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3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3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3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3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92" grpId="0" animBg="1"/>
      <p:bldP spid="92" grpId="1" animBg="1"/>
      <p:bldP spid="95" grpId="0"/>
      <p:bldP spid="96" grpId="0"/>
      <p:bldP spid="97" grpId="0"/>
      <p:bldP spid="98" grpId="0" animBg="1"/>
      <p:bldP spid="98" grpId="1" animBg="1"/>
      <p:bldP spid="99" grpId="0" animBg="1"/>
      <p:bldP spid="99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0ED7242-CC1A-E7EC-4609-A050C077A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platform for Smart NIC+GPU demo: Nvidia IGX Orin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84B8EC-CA98-C878-C939-83CBD528BD5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Dec. 6,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C466A0-1E50-C444-1AFF-E28D746E6B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b="1"/>
              <a:t>Michael Wang | Smart Network R&amp;D for ProtoDUNE NP02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235C7D-0B9A-FDC9-8935-B743F5C4BE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10" name="Picture 9" descr="A black computer tower with speakers&#10;&#10;Description automatically generated">
            <a:extLst>
              <a:ext uri="{FF2B5EF4-FFF2-40B4-BE49-F238E27FC236}">
                <a16:creationId xmlns:a16="http://schemas.microsoft.com/office/drawing/2014/main" id="{FE10DBA6-03A8-AA63-CF07-2A25987331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174" t="2617" r="15114" b="4925"/>
          <a:stretch/>
        </p:blipFill>
        <p:spPr>
          <a:xfrm>
            <a:off x="522797" y="1137294"/>
            <a:ext cx="2617961" cy="2495533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00BD8E2D-51F2-BD4F-F262-67B223B56E3C}"/>
              </a:ext>
            </a:extLst>
          </p:cNvPr>
          <p:cNvGrpSpPr/>
          <p:nvPr/>
        </p:nvGrpSpPr>
        <p:grpSpPr>
          <a:xfrm>
            <a:off x="3549461" y="750889"/>
            <a:ext cx="4813275" cy="3530323"/>
            <a:chOff x="4050452" y="975110"/>
            <a:chExt cx="4813275" cy="3530323"/>
          </a:xfrm>
        </p:grpSpPr>
        <p:pic>
          <p:nvPicPr>
            <p:cNvPr id="18" name="Picture 17" descr="A computer chip with many different components&#10;&#10;Description automatically generated with medium confidence">
              <a:extLst>
                <a:ext uri="{FF2B5EF4-FFF2-40B4-BE49-F238E27FC236}">
                  <a16:creationId xmlns:a16="http://schemas.microsoft.com/office/drawing/2014/main" id="{41ADDF86-5A2F-0A4F-0A4C-1F9A8C747E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11416"/>
            <a:stretch/>
          </p:blipFill>
          <p:spPr>
            <a:xfrm>
              <a:off x="4050452" y="975110"/>
              <a:ext cx="3916389" cy="2943963"/>
            </a:xfrm>
            <a:prstGeom prst="rect">
              <a:avLst/>
            </a:prstGeom>
          </p:spPr>
        </p:pic>
        <p:pic>
          <p:nvPicPr>
            <p:cNvPr id="12" name="Picture 11" descr="A black and gold object with a circular button&#10;&#10;Description automatically generated">
              <a:extLst>
                <a:ext uri="{FF2B5EF4-FFF2-40B4-BE49-F238E27FC236}">
                  <a16:creationId xmlns:a16="http://schemas.microsoft.com/office/drawing/2014/main" id="{6CF3B0B9-AD14-F891-A239-2498EA9BB9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29356" b="28227"/>
            <a:stretch/>
          </p:blipFill>
          <p:spPr>
            <a:xfrm>
              <a:off x="6433030" y="3474390"/>
              <a:ext cx="2430697" cy="1031043"/>
            </a:xfrm>
            <a:prstGeom prst="rect">
              <a:avLst/>
            </a:prstGeom>
          </p:spPr>
        </p:pic>
        <p:pic>
          <p:nvPicPr>
            <p:cNvPr id="20" name="Picture 19" descr="A computer screen shot of a computer chip&#10;&#10;Description automatically generated">
              <a:extLst>
                <a:ext uri="{FF2B5EF4-FFF2-40B4-BE49-F238E27FC236}">
                  <a16:creationId xmlns:a16="http://schemas.microsoft.com/office/drawing/2014/main" id="{DC8FD91B-3113-6EAC-5974-FF4BD4A8DA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45356" t="59419" r="43715" b="27011"/>
            <a:stretch/>
          </p:blipFill>
          <p:spPr>
            <a:xfrm>
              <a:off x="4957763" y="2962275"/>
              <a:ext cx="561976" cy="564356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</p:pic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F5112FA0-41BF-D077-6317-67E1A9211D62}"/>
              </a:ext>
            </a:extLst>
          </p:cNvPr>
          <p:cNvGrpSpPr/>
          <p:nvPr/>
        </p:nvGrpSpPr>
        <p:grpSpPr>
          <a:xfrm>
            <a:off x="6831727" y="2596651"/>
            <a:ext cx="1502351" cy="434944"/>
            <a:chOff x="6831727" y="2596651"/>
            <a:chExt cx="1502351" cy="434944"/>
          </a:xfrm>
        </p:grpSpPr>
        <p:sp>
          <p:nvSpPr>
            <p:cNvPr id="26" name="Arrow: Left 25">
              <a:extLst>
                <a:ext uri="{FF2B5EF4-FFF2-40B4-BE49-F238E27FC236}">
                  <a16:creationId xmlns:a16="http://schemas.microsoft.com/office/drawing/2014/main" id="{E35B13D5-EC4E-3A68-9276-F90391AE0D92}"/>
                </a:ext>
              </a:extLst>
            </p:cNvPr>
            <p:cNvSpPr/>
            <p:nvPr/>
          </p:nvSpPr>
          <p:spPr>
            <a:xfrm>
              <a:off x="6831727" y="2602864"/>
              <a:ext cx="476469" cy="182155"/>
            </a:xfrm>
            <a:prstGeom prst="leftArrow">
              <a:avLst/>
            </a:prstGeom>
            <a:solidFill>
              <a:srgbClr val="FFFF00"/>
            </a:solidFill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Arrow: Left 26">
              <a:extLst>
                <a:ext uri="{FF2B5EF4-FFF2-40B4-BE49-F238E27FC236}">
                  <a16:creationId xmlns:a16="http://schemas.microsoft.com/office/drawing/2014/main" id="{5F9E543E-2483-6536-384E-17F351CE1226}"/>
                </a:ext>
              </a:extLst>
            </p:cNvPr>
            <p:cNvSpPr/>
            <p:nvPr/>
          </p:nvSpPr>
          <p:spPr>
            <a:xfrm>
              <a:off x="6831727" y="2849440"/>
              <a:ext cx="476469" cy="182155"/>
            </a:xfrm>
            <a:prstGeom prst="leftArrow">
              <a:avLst/>
            </a:prstGeom>
            <a:solidFill>
              <a:srgbClr val="FFFF00"/>
            </a:solidFill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E19E722-A4BF-00D1-9E1E-0EBBD263308E}"/>
                </a:ext>
              </a:extLst>
            </p:cNvPr>
            <p:cNvSpPr txBox="1"/>
            <p:nvPr/>
          </p:nvSpPr>
          <p:spPr>
            <a:xfrm>
              <a:off x="7322263" y="2596651"/>
              <a:ext cx="101181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srgbClr val="FF0000"/>
                  </a:solidFill>
                  <a:latin typeface="Helvetica" pitchFamily="2" charset="0"/>
                </a:rPr>
                <a:t>Data stream</a:t>
              </a:r>
            </a:p>
            <a:p>
              <a:r>
                <a:rPr lang="en-US" sz="1100" dirty="0">
                  <a:solidFill>
                    <a:srgbClr val="FF0000"/>
                  </a:solidFill>
                  <a:latin typeface="Helvetica" pitchFamily="2" charset="0"/>
                </a:rPr>
                <a:t>from detector</a:t>
              </a:r>
              <a:endParaRPr lang="en-US" sz="1400" dirty="0">
                <a:solidFill>
                  <a:srgbClr val="FF0000"/>
                </a:solidFill>
                <a:latin typeface="Helvetica" pitchFamily="2" charset="0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9C921C1-F58E-E367-5A05-3D607F0BF294}"/>
              </a:ext>
            </a:extLst>
          </p:cNvPr>
          <p:cNvGrpSpPr/>
          <p:nvPr/>
        </p:nvGrpSpPr>
        <p:grpSpPr>
          <a:xfrm>
            <a:off x="2518816" y="3302410"/>
            <a:ext cx="2629246" cy="1248261"/>
            <a:chOff x="2518816" y="3302410"/>
            <a:chExt cx="2629246" cy="1248261"/>
          </a:xfrm>
        </p:grpSpPr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407AFA1C-C4CA-8272-F2CE-F57D6A09309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23862" y="3302410"/>
              <a:ext cx="595586" cy="635466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3DD8607-999E-172F-4A64-17C72D00430E}"/>
                </a:ext>
              </a:extLst>
            </p:cNvPr>
            <p:cNvSpPr txBox="1"/>
            <p:nvPr/>
          </p:nvSpPr>
          <p:spPr>
            <a:xfrm>
              <a:off x="2518816" y="3950507"/>
              <a:ext cx="2629246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srgbClr val="FF0000"/>
                  </a:solidFill>
                  <a:latin typeface="Helvetica" pitchFamily="2" charset="0"/>
                </a:rPr>
                <a:t>Integrated smart-NIC unpacks</a:t>
              </a:r>
            </a:p>
            <a:p>
              <a:r>
                <a:rPr lang="en-US" sz="1100" dirty="0">
                  <a:solidFill>
                    <a:srgbClr val="FF0000"/>
                  </a:solidFill>
                  <a:latin typeface="Helvetica" pitchFamily="2" charset="0"/>
                </a:rPr>
                <a:t>ethernet frames and writes directly into</a:t>
              </a:r>
            </a:p>
            <a:p>
              <a:r>
                <a:rPr lang="en-US" sz="1100" dirty="0">
                  <a:solidFill>
                    <a:srgbClr val="FF0000"/>
                  </a:solidFill>
                  <a:latin typeface="Helvetica" pitchFamily="2" charset="0"/>
                </a:rPr>
                <a:t>GPU memory without CPU intervention</a:t>
              </a:r>
              <a:endParaRPr lang="en-US" sz="1200" dirty="0">
                <a:solidFill>
                  <a:srgbClr val="FF0000"/>
                </a:solidFill>
                <a:latin typeface="Helvetica" pitchFamily="2" charset="0"/>
              </a:endParaRP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31A10424-AFEB-4F91-5017-5CA217D5ABBF}"/>
              </a:ext>
            </a:extLst>
          </p:cNvPr>
          <p:cNvSpPr txBox="1"/>
          <p:nvPr/>
        </p:nvSpPr>
        <p:spPr>
          <a:xfrm>
            <a:off x="5757914" y="4194344"/>
            <a:ext cx="322876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FF0000"/>
                </a:solidFill>
                <a:latin typeface="Helvetica" pitchFamily="2" charset="0"/>
              </a:rPr>
              <a:t>Discrete GPU performs inference in real time to</a:t>
            </a:r>
          </a:p>
          <a:p>
            <a:r>
              <a:rPr lang="en-US" sz="1100" dirty="0">
                <a:solidFill>
                  <a:srgbClr val="FF0000"/>
                </a:solidFill>
                <a:latin typeface="Helvetica" pitchFamily="2" charset="0"/>
              </a:rPr>
              <a:t>identify signals &amp; reject radiological backgrounds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7DA6C855-B6BC-3D6B-94AC-26026DED9B58}"/>
              </a:ext>
            </a:extLst>
          </p:cNvPr>
          <p:cNvGrpSpPr/>
          <p:nvPr/>
        </p:nvGrpSpPr>
        <p:grpSpPr>
          <a:xfrm>
            <a:off x="2081377" y="696597"/>
            <a:ext cx="1752062" cy="790643"/>
            <a:chOff x="2081377" y="696597"/>
            <a:chExt cx="1752062" cy="790643"/>
          </a:xfrm>
        </p:grpSpPr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4C080F36-33A7-5C6E-A192-63E1B0B6C923}"/>
                </a:ext>
              </a:extLst>
            </p:cNvPr>
            <p:cNvCxnSpPr>
              <a:cxnSpLocks/>
            </p:cNvCxnSpPr>
            <p:nvPr/>
          </p:nvCxnSpPr>
          <p:spPr>
            <a:xfrm>
              <a:off x="3391806" y="1077814"/>
              <a:ext cx="441633" cy="409426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1C9314A7-8BFA-93F3-4D7F-959BF375698D}"/>
                </a:ext>
              </a:extLst>
            </p:cNvPr>
            <p:cNvSpPr txBox="1"/>
            <p:nvPr/>
          </p:nvSpPr>
          <p:spPr>
            <a:xfrm>
              <a:off x="2081377" y="696597"/>
              <a:ext cx="1588897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srgbClr val="FF0000"/>
                  </a:solidFill>
                  <a:latin typeface="Helvetica" pitchFamily="2" charset="0"/>
                </a:rPr>
                <a:t>Low power CPU cores</a:t>
              </a:r>
            </a:p>
            <a:p>
              <a:r>
                <a:rPr lang="en-US" sz="1100" dirty="0">
                  <a:solidFill>
                    <a:srgbClr val="FF0000"/>
                  </a:solidFill>
                  <a:latin typeface="Helvetica" pitchFamily="2" charset="0"/>
                </a:rPr>
                <a:t>with integrated GPU</a:t>
              </a:r>
              <a:endParaRPr lang="en-US" sz="1400" dirty="0">
                <a:solidFill>
                  <a:srgbClr val="FF0000"/>
                </a:solidFill>
                <a:latin typeface="Helvetica" pitchFamily="2" charset="0"/>
              </a:endParaRPr>
            </a:p>
          </p:txBody>
        </p:sp>
      </p:grp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AF8A835F-AD15-B0E0-CB0C-BE37D9D74A1F}"/>
              </a:ext>
            </a:extLst>
          </p:cNvPr>
          <p:cNvCxnSpPr>
            <a:cxnSpLocks/>
          </p:cNvCxnSpPr>
          <p:nvPr/>
        </p:nvCxnSpPr>
        <p:spPr>
          <a:xfrm rot="10800000" flipV="1">
            <a:off x="5018749" y="2705571"/>
            <a:ext cx="972897" cy="88175"/>
          </a:xfrm>
          <a:prstGeom prst="bentConnector3">
            <a:avLst>
              <a:gd name="adj1" fmla="val 88763"/>
            </a:avLst>
          </a:prstGeom>
          <a:ln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491D2EB-69AF-094D-B461-D58DBFED3968}"/>
              </a:ext>
            </a:extLst>
          </p:cNvPr>
          <p:cNvCxnSpPr>
            <a:cxnSpLocks/>
          </p:cNvCxnSpPr>
          <p:nvPr/>
        </p:nvCxnSpPr>
        <p:spPr>
          <a:xfrm flipH="1">
            <a:off x="5018748" y="2916399"/>
            <a:ext cx="972897" cy="1365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onnector: Elbow 30">
            <a:extLst>
              <a:ext uri="{FF2B5EF4-FFF2-40B4-BE49-F238E27FC236}">
                <a16:creationId xmlns:a16="http://schemas.microsoft.com/office/drawing/2014/main" id="{31CB8634-6B84-0137-4FE7-4332FA9DC0DB}"/>
              </a:ext>
            </a:extLst>
          </p:cNvPr>
          <p:cNvCxnSpPr>
            <a:cxnSpLocks/>
          </p:cNvCxnSpPr>
          <p:nvPr/>
        </p:nvCxnSpPr>
        <p:spPr>
          <a:xfrm>
            <a:off x="5023603" y="3230197"/>
            <a:ext cx="1134201" cy="253240"/>
          </a:xfrm>
          <a:prstGeom prst="bentConnector3">
            <a:avLst>
              <a:gd name="adj1" fmla="val 11891"/>
            </a:avLst>
          </a:prstGeom>
          <a:ln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D6BF9005-F90C-7AB0-5F6F-ADE10DEDF39B}"/>
              </a:ext>
            </a:extLst>
          </p:cNvPr>
          <p:cNvSpPr/>
          <p:nvPr/>
        </p:nvSpPr>
        <p:spPr>
          <a:xfrm>
            <a:off x="4456772" y="2738054"/>
            <a:ext cx="566831" cy="564356"/>
          </a:xfrm>
          <a:prstGeom prst="rect">
            <a:avLst/>
          </a:prstGeom>
          <a:noFill/>
          <a:ln w="22225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Graphic 38" descr="Single gear with solid fill">
            <a:extLst>
              <a:ext uri="{FF2B5EF4-FFF2-40B4-BE49-F238E27FC236}">
                <a16:creationId xmlns:a16="http://schemas.microsoft.com/office/drawing/2014/main" id="{0B5C79FA-539C-B35E-B27E-58ED983E69D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496239" y="2774070"/>
            <a:ext cx="483041" cy="483041"/>
          </a:xfrm>
          <a:prstGeom prst="rect">
            <a:avLst/>
          </a:prstGeom>
        </p:spPr>
      </p:pic>
      <p:grpSp>
        <p:nvGrpSpPr>
          <p:cNvPr id="45" name="Group 44">
            <a:extLst>
              <a:ext uri="{FF2B5EF4-FFF2-40B4-BE49-F238E27FC236}">
                <a16:creationId xmlns:a16="http://schemas.microsoft.com/office/drawing/2014/main" id="{7C3C4C31-2BD1-C078-2D8A-F3D51AA3CD19}"/>
              </a:ext>
            </a:extLst>
          </p:cNvPr>
          <p:cNvGrpSpPr/>
          <p:nvPr/>
        </p:nvGrpSpPr>
        <p:grpSpPr>
          <a:xfrm>
            <a:off x="6624611" y="3328314"/>
            <a:ext cx="547835" cy="664182"/>
            <a:chOff x="1302112" y="1963320"/>
            <a:chExt cx="752405" cy="912199"/>
          </a:xfrm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992AA188-69A3-1362-9BBB-B900B90FBD92}"/>
                </a:ext>
              </a:extLst>
            </p:cNvPr>
            <p:cNvSpPr/>
            <p:nvPr/>
          </p:nvSpPr>
          <p:spPr>
            <a:xfrm>
              <a:off x="1302113" y="2155099"/>
              <a:ext cx="145083" cy="145083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0"/>
                    <a:lumOff val="100000"/>
                  </a:schemeClr>
                </a:gs>
                <a:gs pos="35000">
                  <a:schemeClr val="accent3">
                    <a:lumMod val="0"/>
                    <a:lumOff val="100000"/>
                  </a:schemeClr>
                </a:gs>
                <a:gs pos="100000">
                  <a:srgbClr val="FFFF00"/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2908BA92-6818-0535-EC25-E22A561553FC}"/>
                </a:ext>
              </a:extLst>
            </p:cNvPr>
            <p:cNvSpPr/>
            <p:nvPr/>
          </p:nvSpPr>
          <p:spPr>
            <a:xfrm>
              <a:off x="1605774" y="2346879"/>
              <a:ext cx="145083" cy="145083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0"/>
                    <a:lumOff val="100000"/>
                  </a:schemeClr>
                </a:gs>
                <a:gs pos="35000">
                  <a:schemeClr val="accent3">
                    <a:lumMod val="0"/>
                    <a:lumOff val="100000"/>
                  </a:schemeClr>
                </a:gs>
                <a:gs pos="100000">
                  <a:srgbClr val="FFFF00"/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F1A1C606-2FB8-6F0B-DAAC-5155502E9792}"/>
                </a:ext>
              </a:extLst>
            </p:cNvPr>
            <p:cNvSpPr/>
            <p:nvPr/>
          </p:nvSpPr>
          <p:spPr>
            <a:xfrm>
              <a:off x="1302112" y="2538657"/>
              <a:ext cx="145083" cy="145083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0"/>
                    <a:lumOff val="100000"/>
                  </a:schemeClr>
                </a:gs>
                <a:gs pos="35000">
                  <a:schemeClr val="accent3">
                    <a:lumMod val="0"/>
                    <a:lumOff val="100000"/>
                  </a:schemeClr>
                </a:gs>
                <a:gs pos="100000">
                  <a:srgbClr val="FFFF00"/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4B1DE120-CE8C-26CD-5CD8-4A4E7331971F}"/>
                </a:ext>
              </a:extLst>
            </p:cNvPr>
            <p:cNvSpPr/>
            <p:nvPr/>
          </p:nvSpPr>
          <p:spPr>
            <a:xfrm>
              <a:off x="1605774" y="2730436"/>
              <a:ext cx="145083" cy="145083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0"/>
                    <a:lumOff val="100000"/>
                  </a:schemeClr>
                </a:gs>
                <a:gs pos="35000">
                  <a:schemeClr val="accent3">
                    <a:lumMod val="0"/>
                    <a:lumOff val="100000"/>
                  </a:schemeClr>
                </a:gs>
                <a:gs pos="100000">
                  <a:srgbClr val="FFFF00"/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6EE60A0A-9DC3-F788-361C-C4C2CCABE2D0}"/>
                </a:ext>
              </a:extLst>
            </p:cNvPr>
            <p:cNvSpPr/>
            <p:nvPr/>
          </p:nvSpPr>
          <p:spPr>
            <a:xfrm>
              <a:off x="1605773" y="1963320"/>
              <a:ext cx="145083" cy="145083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0"/>
                    <a:lumOff val="100000"/>
                  </a:schemeClr>
                </a:gs>
                <a:gs pos="35000">
                  <a:schemeClr val="accent3">
                    <a:lumMod val="0"/>
                    <a:lumOff val="100000"/>
                  </a:schemeClr>
                </a:gs>
                <a:gs pos="100000">
                  <a:srgbClr val="FFFF00"/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121DD03D-8519-6844-A121-89CCEE83C509}"/>
                </a:ext>
              </a:extLst>
            </p:cNvPr>
            <p:cNvSpPr/>
            <p:nvPr/>
          </p:nvSpPr>
          <p:spPr>
            <a:xfrm>
              <a:off x="1909434" y="2538656"/>
              <a:ext cx="145083" cy="145083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0"/>
                    <a:lumOff val="100000"/>
                  </a:schemeClr>
                </a:gs>
                <a:gs pos="35000">
                  <a:schemeClr val="accent3">
                    <a:lumMod val="0"/>
                    <a:lumOff val="100000"/>
                  </a:schemeClr>
                </a:gs>
                <a:gs pos="100000">
                  <a:srgbClr val="FFFF00"/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5D267561-1F24-A507-CFDE-9696451CE0C9}"/>
                </a:ext>
              </a:extLst>
            </p:cNvPr>
            <p:cNvSpPr/>
            <p:nvPr/>
          </p:nvSpPr>
          <p:spPr>
            <a:xfrm>
              <a:off x="1909433" y="2155098"/>
              <a:ext cx="145083" cy="145083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0"/>
                    <a:lumOff val="100000"/>
                  </a:schemeClr>
                </a:gs>
                <a:gs pos="35000">
                  <a:schemeClr val="accent3">
                    <a:lumMod val="0"/>
                    <a:lumOff val="100000"/>
                  </a:schemeClr>
                </a:gs>
                <a:gs pos="100000">
                  <a:srgbClr val="FFFF00"/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EAE1C2BD-4679-5B97-D507-1B5095DFC898}"/>
                </a:ext>
              </a:extLst>
            </p:cNvPr>
            <p:cNvCxnSpPr>
              <a:stCxn id="46" idx="6"/>
              <a:endCxn id="47" idx="1"/>
            </p:cNvCxnSpPr>
            <p:nvPr/>
          </p:nvCxnSpPr>
          <p:spPr>
            <a:xfrm>
              <a:off x="1447196" y="2227641"/>
              <a:ext cx="179825" cy="140485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DB26F431-ABC2-FC49-068E-9F8D1E131DFE}"/>
                </a:ext>
              </a:extLst>
            </p:cNvPr>
            <p:cNvCxnSpPr>
              <a:stCxn id="46" idx="5"/>
              <a:endCxn id="49" idx="1"/>
            </p:cNvCxnSpPr>
            <p:nvPr/>
          </p:nvCxnSpPr>
          <p:spPr>
            <a:xfrm>
              <a:off x="1425949" y="2278935"/>
              <a:ext cx="201072" cy="472748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6168661E-EE6C-1750-DB45-4E00A51E08F3}"/>
                </a:ext>
              </a:extLst>
            </p:cNvPr>
            <p:cNvCxnSpPr>
              <a:stCxn id="46" idx="7"/>
              <a:endCxn id="50" idx="2"/>
            </p:cNvCxnSpPr>
            <p:nvPr/>
          </p:nvCxnSpPr>
          <p:spPr>
            <a:xfrm flipV="1">
              <a:off x="1425949" y="2035862"/>
              <a:ext cx="179824" cy="140484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F55748E9-C75B-4DED-49EC-B3091BC4453D}"/>
                </a:ext>
              </a:extLst>
            </p:cNvPr>
            <p:cNvCxnSpPr>
              <a:stCxn id="48" idx="7"/>
              <a:endCxn id="50" idx="3"/>
            </p:cNvCxnSpPr>
            <p:nvPr/>
          </p:nvCxnSpPr>
          <p:spPr>
            <a:xfrm flipV="1">
              <a:off x="1425948" y="2087156"/>
              <a:ext cx="201072" cy="472748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0870B9FC-5A13-1704-A90B-7ECF5175D1E4}"/>
                </a:ext>
              </a:extLst>
            </p:cNvPr>
            <p:cNvCxnSpPr>
              <a:stCxn id="48" idx="6"/>
              <a:endCxn id="47" idx="3"/>
            </p:cNvCxnSpPr>
            <p:nvPr/>
          </p:nvCxnSpPr>
          <p:spPr>
            <a:xfrm flipV="1">
              <a:off x="1447195" y="2470715"/>
              <a:ext cx="179826" cy="140484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BDAF1B89-964A-5B90-BC71-FAEB9711D0C2}"/>
                </a:ext>
              </a:extLst>
            </p:cNvPr>
            <p:cNvCxnSpPr>
              <a:stCxn id="48" idx="5"/>
              <a:endCxn id="49" idx="2"/>
            </p:cNvCxnSpPr>
            <p:nvPr/>
          </p:nvCxnSpPr>
          <p:spPr>
            <a:xfrm>
              <a:off x="1425948" y="2662493"/>
              <a:ext cx="179826" cy="140485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82FDB3D6-CBD4-3FE6-4446-6AEE7BAB449A}"/>
                </a:ext>
              </a:extLst>
            </p:cNvPr>
            <p:cNvCxnSpPr>
              <a:stCxn id="50" idx="6"/>
              <a:endCxn id="52" idx="1"/>
            </p:cNvCxnSpPr>
            <p:nvPr/>
          </p:nvCxnSpPr>
          <p:spPr>
            <a:xfrm>
              <a:off x="1750856" y="2035862"/>
              <a:ext cx="179824" cy="140483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C11F4662-3261-F9E9-A77E-05FBAF9A1146}"/>
                </a:ext>
              </a:extLst>
            </p:cNvPr>
            <p:cNvCxnSpPr>
              <a:stCxn id="50" idx="5"/>
              <a:endCxn id="51" idx="1"/>
            </p:cNvCxnSpPr>
            <p:nvPr/>
          </p:nvCxnSpPr>
          <p:spPr>
            <a:xfrm>
              <a:off x="1729609" y="2087156"/>
              <a:ext cx="201072" cy="472747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B0B5D811-24DF-C42C-BF9A-AE42F32BE0CA}"/>
                </a:ext>
              </a:extLst>
            </p:cNvPr>
            <p:cNvCxnSpPr>
              <a:stCxn id="52" idx="2"/>
              <a:endCxn id="47" idx="7"/>
            </p:cNvCxnSpPr>
            <p:nvPr/>
          </p:nvCxnSpPr>
          <p:spPr>
            <a:xfrm flipH="1">
              <a:off x="1729610" y="2227640"/>
              <a:ext cx="179823" cy="140486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C966A5FD-5C50-E981-CA3D-A34548FC553B}"/>
                </a:ext>
              </a:extLst>
            </p:cNvPr>
            <p:cNvCxnSpPr>
              <a:stCxn id="52" idx="3"/>
              <a:endCxn id="49" idx="7"/>
            </p:cNvCxnSpPr>
            <p:nvPr/>
          </p:nvCxnSpPr>
          <p:spPr>
            <a:xfrm flipH="1">
              <a:off x="1729610" y="2278934"/>
              <a:ext cx="201070" cy="472749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B73D1BD8-3901-6FA3-B444-5488871CDCCA}"/>
                </a:ext>
              </a:extLst>
            </p:cNvPr>
            <p:cNvCxnSpPr>
              <a:stCxn id="51" idx="2"/>
              <a:endCxn id="47" idx="5"/>
            </p:cNvCxnSpPr>
            <p:nvPr/>
          </p:nvCxnSpPr>
          <p:spPr>
            <a:xfrm flipH="1" flipV="1">
              <a:off x="1729610" y="2470715"/>
              <a:ext cx="179824" cy="140483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A7580695-F8F4-91F4-9861-AF99656AB18F}"/>
                </a:ext>
              </a:extLst>
            </p:cNvPr>
            <p:cNvCxnSpPr>
              <a:stCxn id="51" idx="3"/>
              <a:endCxn id="49" idx="6"/>
            </p:cNvCxnSpPr>
            <p:nvPr/>
          </p:nvCxnSpPr>
          <p:spPr>
            <a:xfrm flipH="1">
              <a:off x="1750857" y="2662492"/>
              <a:ext cx="179824" cy="140486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9" name="Arrow: Left 68">
            <a:extLst>
              <a:ext uri="{FF2B5EF4-FFF2-40B4-BE49-F238E27FC236}">
                <a16:creationId xmlns:a16="http://schemas.microsoft.com/office/drawing/2014/main" id="{2A762DDD-9493-A921-6E01-F387DBDC2878}"/>
              </a:ext>
            </a:extLst>
          </p:cNvPr>
          <p:cNvSpPr/>
          <p:nvPr/>
        </p:nvSpPr>
        <p:spPr>
          <a:xfrm rot="10800000">
            <a:off x="8362736" y="3590586"/>
            <a:ext cx="476469" cy="182155"/>
          </a:xfrm>
          <a:prstGeom prst="leftArrow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4F6F1EF6-7FC2-C3CF-4E32-8935B0E7B3FE}"/>
              </a:ext>
            </a:extLst>
          </p:cNvPr>
          <p:cNvSpPr txBox="1"/>
          <p:nvPr/>
        </p:nvSpPr>
        <p:spPr>
          <a:xfrm>
            <a:off x="8215287" y="3376342"/>
            <a:ext cx="771365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FF0000"/>
                </a:solidFill>
                <a:latin typeface="Helvetica" pitchFamily="2" charset="0"/>
              </a:rPr>
              <a:t>Inference</a:t>
            </a:r>
          </a:p>
          <a:p>
            <a:endParaRPr lang="en-US" sz="1100" dirty="0">
              <a:solidFill>
                <a:srgbClr val="FF0000"/>
              </a:solidFill>
              <a:latin typeface="Helvetica" pitchFamily="2" charset="0"/>
            </a:endParaRPr>
          </a:p>
          <a:p>
            <a:r>
              <a:rPr lang="en-US" sz="1100" dirty="0">
                <a:solidFill>
                  <a:srgbClr val="FF0000"/>
                </a:solidFill>
                <a:latin typeface="Helvetica" pitchFamily="2" charset="0"/>
              </a:rPr>
              <a:t>  results</a:t>
            </a:r>
            <a:endParaRPr lang="en-US" sz="1400" dirty="0">
              <a:solidFill>
                <a:srgbClr val="FF0000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263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 animBg="1"/>
      <p:bldP spid="69" grpId="0" animBg="1"/>
      <p:bldP spid="70" grpId="0"/>
    </p:bldLst>
  </p:timing>
</p:sld>
</file>

<file path=ppt/theme/theme1.xml><?xml version="1.0" encoding="utf-8"?>
<a:theme xmlns:a="http://schemas.openxmlformats.org/drawingml/2006/main" name="Fermilab_PPT_0909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5" id="{ACC5B8B7-4881-3A42-B148-992DB39D7017}" vid="{D17B6A01-1A8A-194F-8473-11391C446D1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Fermilab_PPT_090915</Template>
  <TotalTime>53597</TotalTime>
  <Words>893</Words>
  <Application>Microsoft Office PowerPoint</Application>
  <PresentationFormat>On-screen Show (16:9)</PresentationFormat>
  <Paragraphs>120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Helvetica</vt:lpstr>
      <vt:lpstr>Fermilab_PPT_090915</vt:lpstr>
      <vt:lpstr>PowerPoint Presentation</vt:lpstr>
      <vt:lpstr>Introduction</vt:lpstr>
      <vt:lpstr>Smart switch demo</vt:lpstr>
      <vt:lpstr>Prototype P4 Implementation of TPG</vt:lpstr>
      <vt:lpstr>Smart switch demo</vt:lpstr>
      <vt:lpstr>Test platform for smart switch demo</vt:lpstr>
      <vt:lpstr>Smart NIC+GPU demo</vt:lpstr>
      <vt:lpstr>Test app for Smart NIC+GPU demo: Real time AI inference with raw data</vt:lpstr>
      <vt:lpstr>Test platform for Smart NIC+GPU demo: Nvidia IGX Orin</vt:lpstr>
      <vt:lpstr>ProtoDUNE schedule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Brendan Kiburg</dc:creator>
  <cp:lastModifiedBy>Michael h l S. Wang x2947 13156N</cp:lastModifiedBy>
  <cp:revision>293</cp:revision>
  <cp:lastPrinted>2014-01-20T19:40:21Z</cp:lastPrinted>
  <dcterms:created xsi:type="dcterms:W3CDTF">2021-04-19T04:01:22Z</dcterms:created>
  <dcterms:modified xsi:type="dcterms:W3CDTF">2024-12-17T12:58:25Z</dcterms:modified>
</cp:coreProperties>
</file>