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4"/>
  </p:sldMasterIdLst>
  <p:notesMasterIdLst>
    <p:notesMasterId r:id="rId26"/>
  </p:notesMasterIdLst>
  <p:handoutMasterIdLst>
    <p:handoutMasterId r:id="rId27"/>
  </p:handoutMasterIdLst>
  <p:sldIdLst>
    <p:sldId id="2470" r:id="rId5"/>
    <p:sldId id="2727" r:id="rId6"/>
    <p:sldId id="2738" r:id="rId7"/>
    <p:sldId id="2976" r:id="rId8"/>
    <p:sldId id="2958" r:id="rId9"/>
    <p:sldId id="2959" r:id="rId10"/>
    <p:sldId id="6559" r:id="rId11"/>
    <p:sldId id="6547" r:id="rId12"/>
    <p:sldId id="6548" r:id="rId13"/>
    <p:sldId id="6560" r:id="rId14"/>
    <p:sldId id="2739" r:id="rId15"/>
    <p:sldId id="6549" r:id="rId16"/>
    <p:sldId id="2741" r:id="rId17"/>
    <p:sldId id="2740" r:id="rId18"/>
    <p:sldId id="6561" r:id="rId19"/>
    <p:sldId id="2975" r:id="rId20"/>
    <p:sldId id="6562" r:id="rId21"/>
    <p:sldId id="6563" r:id="rId22"/>
    <p:sldId id="2735" r:id="rId23"/>
    <p:sldId id="2686" r:id="rId24"/>
    <p:sldId id="2729" r:id="rId25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727"/>
            <p14:sldId id="2738"/>
            <p14:sldId id="2976"/>
            <p14:sldId id="2958"/>
            <p14:sldId id="2959"/>
            <p14:sldId id="6559"/>
            <p14:sldId id="6547"/>
            <p14:sldId id="6548"/>
            <p14:sldId id="6560"/>
            <p14:sldId id="2739"/>
            <p14:sldId id="6549"/>
            <p14:sldId id="2741"/>
            <p14:sldId id="2740"/>
            <p14:sldId id="6561"/>
            <p14:sldId id="2975"/>
            <p14:sldId id="6562"/>
            <p14:sldId id="6563"/>
            <p14:sldId id="2735"/>
            <p14:sldId id="2686"/>
          </p14:sldIdLst>
        </p14:section>
        <p14:section name="Backup" id="{58EDEA92-FFE7-40E0-AB2C-D3FD54F7D5A7}">
          <p14:sldIdLst>
            <p14:sldId id="27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C28CC9-CBD7-CC59-CE78-CC90A065A933}" name="Jeremy J. Nudell" initials="JN" userId="S::jnudell@services.fnal.gov::a43ed368-9155-4793-8592-db7641daa21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4600"/>
    <a:srgbClr val="4C8C2B"/>
    <a:srgbClr val="4E8A2A"/>
    <a:srgbClr val="CB6015"/>
    <a:srgbClr val="004C97"/>
    <a:srgbClr val="EAAA00"/>
    <a:srgbClr val="8A2A2B"/>
    <a:srgbClr val="0085AD"/>
    <a:srgbClr val="0F2D62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4B47D4-3789-4599-239C-B0CCACFEE74C}" v="5" dt="2024-12-17T02:23:13.278"/>
    <p1510:client id="{8C9745BB-9C1D-4736-B6C6-E0470A4A592B}" v="78" dt="2024-12-17T19:42:20.566"/>
    <p1510:client id="{BAC1D76B-7E3B-489F-BE02-B01C2565BE0A}" v="331" dt="2024-12-17T18:03:46.913"/>
    <p1510:client id="{FEC294D5-E0F4-B366-9458-FF6451E80EC3}" v="25" dt="2024-12-17T03:07:56.51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2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28" y="5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https://fermicloud-my.sharepoint.com/personal/arowe_services_fnal_gov/Documents/Microsoft%20Teams%20Chat%20Files/Copy%20of%20Design%20Review%20Track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Design Review Completion by</a:t>
            </a:r>
            <a:r>
              <a:rPr lang="en-US" baseline="0"/>
              <a:t> Quarter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7682397561398414E-2"/>
          <c:y val="8.7601532551069089E-2"/>
          <c:w val="0.89869003620343113"/>
          <c:h val="0.79863053319176258"/>
        </c:manualLayout>
      </c:layout>
      <c:lineChart>
        <c:grouping val="standard"/>
        <c:varyColors val="0"/>
        <c:ser>
          <c:idx val="5"/>
          <c:order val="2"/>
          <c:tx>
            <c:v>Reviews Remaining at Quarter Start</c:v>
          </c:tx>
          <c:spPr>
            <a:ln w="28575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'[Copy of Design Review Tracker.xlsx]Review Plot'!$P$28:$P$43</c:f>
              <c:strCache>
                <c:ptCount val="16"/>
                <c:pt idx="0">
                  <c:v>2023 Q1</c:v>
                </c:pt>
                <c:pt idx="1">
                  <c:v>2023 Q2</c:v>
                </c:pt>
                <c:pt idx="2">
                  <c:v>2023 Q3</c:v>
                </c:pt>
                <c:pt idx="3">
                  <c:v>2023 Q4</c:v>
                </c:pt>
                <c:pt idx="4">
                  <c:v>2024 Q1</c:v>
                </c:pt>
                <c:pt idx="5">
                  <c:v>2024 Q2</c:v>
                </c:pt>
                <c:pt idx="6">
                  <c:v>2024 Q3</c:v>
                </c:pt>
                <c:pt idx="7">
                  <c:v>2024 Q4</c:v>
                </c:pt>
                <c:pt idx="8">
                  <c:v>2025 Q1</c:v>
                </c:pt>
                <c:pt idx="9">
                  <c:v>2025 Q2</c:v>
                </c:pt>
                <c:pt idx="10">
                  <c:v>2025 Q3</c:v>
                </c:pt>
                <c:pt idx="11">
                  <c:v>2025 Q4</c:v>
                </c:pt>
                <c:pt idx="12">
                  <c:v>2026 Q1</c:v>
                </c:pt>
                <c:pt idx="13">
                  <c:v>2026 Q2</c:v>
                </c:pt>
                <c:pt idx="14">
                  <c:v>2026 Q3</c:v>
                </c:pt>
                <c:pt idx="15">
                  <c:v>2026 Q4</c:v>
                </c:pt>
              </c:strCache>
            </c:strRef>
          </c:cat>
          <c:val>
            <c:numRef>
              <c:f>'[Copy of Design Review Tracker.xlsx]Review Plot'!$X$28:$X$43</c:f>
              <c:numCache>
                <c:formatCode>General</c:formatCode>
                <c:ptCount val="16"/>
                <c:pt idx="0">
                  <c:v>79</c:v>
                </c:pt>
                <c:pt idx="1">
                  <c:v>74</c:v>
                </c:pt>
                <c:pt idx="2">
                  <c:v>58</c:v>
                </c:pt>
                <c:pt idx="3">
                  <c:v>51</c:v>
                </c:pt>
                <c:pt idx="4">
                  <c:v>45</c:v>
                </c:pt>
                <c:pt idx="5">
                  <c:v>40</c:v>
                </c:pt>
                <c:pt idx="6">
                  <c:v>35</c:v>
                </c:pt>
                <c:pt idx="7">
                  <c:v>34</c:v>
                </c:pt>
                <c:pt idx="8">
                  <c:v>31</c:v>
                </c:pt>
                <c:pt idx="9">
                  <c:v>22</c:v>
                </c:pt>
                <c:pt idx="10">
                  <c:v>13</c:v>
                </c:pt>
                <c:pt idx="11">
                  <c:v>6</c:v>
                </c:pt>
                <c:pt idx="12">
                  <c:v>4</c:v>
                </c:pt>
                <c:pt idx="13">
                  <c:v>3</c:v>
                </c:pt>
                <c:pt idx="14">
                  <c:v>3</c:v>
                </c:pt>
                <c:pt idx="1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B6-42E3-ABE6-F0C037A0D9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7967960"/>
        <c:axId val="1447978376"/>
        <c:extLst>
          <c:ext xmlns:c15="http://schemas.microsoft.com/office/drawing/2012/chart" uri="{02D57815-91ED-43cb-92C2-25804820EDAC}">
            <c15:filteredLineSeries>
              <c15:ser>
                <c:idx val="3"/>
                <c:order val="0"/>
                <c:tx>
                  <c:v>Baseline at Quarter Start</c:v>
                </c:tx>
                <c:spPr>
                  <a:ln w="28575" cap="rnd">
                    <a:solidFill>
                      <a:schemeClr val="bg2">
                        <a:lumMod val="75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'[Copy of Design Review Tracker.xlsx]Review Plot'!$P$28:$P$43</c15:sqref>
                        </c15:formulaRef>
                      </c:ext>
                    </c:extLst>
                    <c:strCache>
                      <c:ptCount val="16"/>
                      <c:pt idx="0">
                        <c:v>2023 Q1</c:v>
                      </c:pt>
                      <c:pt idx="1">
                        <c:v>2023 Q2</c:v>
                      </c:pt>
                      <c:pt idx="2">
                        <c:v>2023 Q3</c:v>
                      </c:pt>
                      <c:pt idx="3">
                        <c:v>2023 Q4</c:v>
                      </c:pt>
                      <c:pt idx="4">
                        <c:v>2024 Q1</c:v>
                      </c:pt>
                      <c:pt idx="5">
                        <c:v>2024 Q2</c:v>
                      </c:pt>
                      <c:pt idx="6">
                        <c:v>2024 Q3</c:v>
                      </c:pt>
                      <c:pt idx="7">
                        <c:v>2024 Q4</c:v>
                      </c:pt>
                      <c:pt idx="8">
                        <c:v>2025 Q1</c:v>
                      </c:pt>
                      <c:pt idx="9">
                        <c:v>2025 Q2</c:v>
                      </c:pt>
                      <c:pt idx="10">
                        <c:v>2025 Q3</c:v>
                      </c:pt>
                      <c:pt idx="11">
                        <c:v>2025 Q4</c:v>
                      </c:pt>
                      <c:pt idx="12">
                        <c:v>2026 Q1</c:v>
                      </c:pt>
                      <c:pt idx="13">
                        <c:v>2026 Q2</c:v>
                      </c:pt>
                      <c:pt idx="14">
                        <c:v>2026 Q3</c:v>
                      </c:pt>
                      <c:pt idx="15">
                        <c:v>2026 Q4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'[Copy of Design Review Tracker.xlsx]Review Plot'!$R$28:$R$43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32</c:v>
                      </c:pt>
                      <c:pt idx="1">
                        <c:v>25</c:v>
                      </c:pt>
                      <c:pt idx="2">
                        <c:v>21</c:v>
                      </c:pt>
                      <c:pt idx="3">
                        <c:v>19</c:v>
                      </c:pt>
                      <c:pt idx="4">
                        <c:v>14</c:v>
                      </c:pt>
                      <c:pt idx="5">
                        <c:v>13</c:v>
                      </c:pt>
                      <c:pt idx="6">
                        <c:v>8</c:v>
                      </c:pt>
                      <c:pt idx="7">
                        <c:v>6</c:v>
                      </c:pt>
                      <c:pt idx="8">
                        <c:v>3</c:v>
                      </c:pt>
                      <c:pt idx="9">
                        <c:v>3</c:v>
                      </c:pt>
                      <c:pt idx="10">
                        <c:v>2</c:v>
                      </c:pt>
                      <c:pt idx="11">
                        <c:v>2</c:v>
                      </c:pt>
                      <c:pt idx="12">
                        <c:v>2</c:v>
                      </c:pt>
                      <c:pt idx="13">
                        <c:v>1</c:v>
                      </c:pt>
                      <c:pt idx="14">
                        <c:v>1</c:v>
                      </c:pt>
                      <c:pt idx="15">
                        <c:v>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98B6-42E3-ABE6-F0C037A0D929}"/>
                  </c:ext>
                </c:extLst>
              </c15:ser>
            </c15:filteredLineSeries>
            <c15:filteredLineSeries>
              <c15:ser>
                <c:idx val="4"/>
                <c:order val="1"/>
                <c:tx>
                  <c:v>SPI Refresh at Quarter Start</c:v>
                </c:tx>
                <c:spPr>
                  <a:ln w="28575" cap="rnd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'[Copy of Design Review Tracker.xlsx]Review Plot'!$P$28:$P$43</c15:sqref>
                        </c15:formulaRef>
                      </c:ext>
                    </c:extLst>
                    <c:strCache>
                      <c:ptCount val="16"/>
                      <c:pt idx="0">
                        <c:v>2023 Q1</c:v>
                      </c:pt>
                      <c:pt idx="1">
                        <c:v>2023 Q2</c:v>
                      </c:pt>
                      <c:pt idx="2">
                        <c:v>2023 Q3</c:v>
                      </c:pt>
                      <c:pt idx="3">
                        <c:v>2023 Q4</c:v>
                      </c:pt>
                      <c:pt idx="4">
                        <c:v>2024 Q1</c:v>
                      </c:pt>
                      <c:pt idx="5">
                        <c:v>2024 Q2</c:v>
                      </c:pt>
                      <c:pt idx="6">
                        <c:v>2024 Q3</c:v>
                      </c:pt>
                      <c:pt idx="7">
                        <c:v>2024 Q4</c:v>
                      </c:pt>
                      <c:pt idx="8">
                        <c:v>2025 Q1</c:v>
                      </c:pt>
                      <c:pt idx="9">
                        <c:v>2025 Q2</c:v>
                      </c:pt>
                      <c:pt idx="10">
                        <c:v>2025 Q3</c:v>
                      </c:pt>
                      <c:pt idx="11">
                        <c:v>2025 Q4</c:v>
                      </c:pt>
                      <c:pt idx="12">
                        <c:v>2026 Q1</c:v>
                      </c:pt>
                      <c:pt idx="13">
                        <c:v>2026 Q2</c:v>
                      </c:pt>
                      <c:pt idx="14">
                        <c:v>2026 Q3</c:v>
                      </c:pt>
                      <c:pt idx="15">
                        <c:v>2026 Q4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'[Copy of Design Review Tracker.xlsx]Review Plot'!$V$28:$V$43</c15:sqref>
                        </c15:formulaRef>
                      </c:ext>
                    </c:extLst>
                    <c:numCache>
                      <c:formatCode>General</c:formatCode>
                      <c:ptCount val="16"/>
                      <c:pt idx="0">
                        <c:v>80</c:v>
                      </c:pt>
                      <c:pt idx="1">
                        <c:v>69</c:v>
                      </c:pt>
                      <c:pt idx="2">
                        <c:v>54</c:v>
                      </c:pt>
                      <c:pt idx="3">
                        <c:v>43</c:v>
                      </c:pt>
                      <c:pt idx="4">
                        <c:v>35</c:v>
                      </c:pt>
                      <c:pt idx="5">
                        <c:v>25</c:v>
                      </c:pt>
                      <c:pt idx="6">
                        <c:v>16</c:v>
                      </c:pt>
                      <c:pt idx="7">
                        <c:v>13</c:v>
                      </c:pt>
                      <c:pt idx="8">
                        <c:v>12</c:v>
                      </c:pt>
                      <c:pt idx="9">
                        <c:v>9</c:v>
                      </c:pt>
                      <c:pt idx="10">
                        <c:v>7</c:v>
                      </c:pt>
                      <c:pt idx="11">
                        <c:v>4</c:v>
                      </c:pt>
                      <c:pt idx="12">
                        <c:v>4</c:v>
                      </c:pt>
                      <c:pt idx="13">
                        <c:v>3</c:v>
                      </c:pt>
                      <c:pt idx="14">
                        <c:v>3</c:v>
                      </c:pt>
                      <c:pt idx="15">
                        <c:v>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98B6-42E3-ABE6-F0C037A0D929}"/>
                  </c:ext>
                </c:extLst>
              </c15:ser>
            </c15:filteredLineSeries>
          </c:ext>
        </c:extLst>
      </c:lineChart>
      <c:catAx>
        <c:axId val="1447967960"/>
        <c:scaling>
          <c:orientation val="minMax"/>
        </c:scaling>
        <c:delete val="0"/>
        <c:axPos val="b"/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978376"/>
        <c:crosses val="autoZero"/>
        <c:auto val="1"/>
        <c:lblAlgn val="ctr"/>
        <c:lblOffset val="100"/>
        <c:noMultiLvlLbl val="0"/>
      </c:catAx>
      <c:valAx>
        <c:axId val="1447978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Reviews Remaining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967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649394985877599"/>
          <c:y val="0.956868543829965"/>
          <c:w val="0.74988646488136534"/>
          <c:h val="4.086093299835785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0.55612</cdr:x>
      <cdr:y>0.60883</cdr:y>
    </cdr:from>
    <cdr:to>
      <cdr:x>0.7793</cdr:x>
      <cdr:y>0.88456</cdr:y>
    </cdr:to>
    <cdr:sp macro="" textlink="">
      <cdr:nvSpPr>
        <cdr:cNvPr id="8" name="Rectangle 7">
          <a:extLst xmlns:a="http://schemas.openxmlformats.org/drawingml/2006/main">
            <a:ext uri="{FF2B5EF4-FFF2-40B4-BE49-F238E27FC236}">
              <a16:creationId xmlns:a16="http://schemas.microsoft.com/office/drawing/2014/main" id="{9403D471-C541-7733-B2B5-74131C9DB1DB}"/>
            </a:ext>
          </a:extLst>
        </cdr:cNvPr>
        <cdr:cNvSpPr/>
      </cdr:nvSpPr>
      <cdr:spPr>
        <a:xfrm xmlns:a="http://schemas.openxmlformats.org/drawingml/2006/main">
          <a:off x="3776869" y="3602935"/>
          <a:ext cx="1515717" cy="1631674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40000"/>
            <a:lumOff val="60000"/>
            <a:alpha val="22000"/>
          </a:scheme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0.33066</cdr:x>
      <cdr:y>0.48165</cdr:y>
    </cdr:from>
    <cdr:to>
      <cdr:x>0.55384</cdr:x>
      <cdr:y>0.88456</cdr:y>
    </cdr:to>
    <cdr:sp macro="" textlink="">
      <cdr:nvSpPr>
        <cdr:cNvPr id="10" name="Rectangle 9">
          <a:extLst xmlns:a="http://schemas.openxmlformats.org/drawingml/2006/main">
            <a:ext uri="{FF2B5EF4-FFF2-40B4-BE49-F238E27FC236}">
              <a16:creationId xmlns:a16="http://schemas.microsoft.com/office/drawing/2014/main" id="{77D9ED4A-B5BB-100D-62CC-8AEC21D60D01}"/>
            </a:ext>
          </a:extLst>
        </cdr:cNvPr>
        <cdr:cNvSpPr/>
      </cdr:nvSpPr>
      <cdr:spPr>
        <a:xfrm xmlns:a="http://schemas.openxmlformats.org/drawingml/2006/main">
          <a:off x="2170306" y="2749371"/>
          <a:ext cx="1464854" cy="229993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20000"/>
            <a:lumOff val="80000"/>
            <a:alpha val="22000"/>
          </a:scheme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0.555</cdr:x>
      <cdr:y>0.62003</cdr:y>
    </cdr:from>
    <cdr:to>
      <cdr:x>0.70513</cdr:x>
      <cdr:y>0.90275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92FBAA31-A562-D35C-CD44-AA72C86A5484}"/>
            </a:ext>
          </a:extLst>
        </cdr:cNvPr>
        <cdr:cNvGrpSpPr/>
      </cdr:nvGrpSpPr>
      <cdr:grpSpPr>
        <a:xfrm xmlns:a="http://schemas.openxmlformats.org/drawingml/2006/main">
          <a:off x="3642774" y="3539294"/>
          <a:ext cx="985387" cy="1613840"/>
          <a:chOff x="0" y="0"/>
          <a:chExt cx="1070650" cy="554588129"/>
        </a:xfrm>
      </cdr:grpSpPr>
      <cdr:cxnSp macro="">
        <cdr:nvCxnSpPr>
          <cdr:cNvPr id="3" name="Straight Connector 2">
            <a:extLst xmlns:a="http://schemas.openxmlformats.org/drawingml/2006/main">
              <a:ext uri="{FF2B5EF4-FFF2-40B4-BE49-F238E27FC236}">
                <a16:creationId xmlns:a16="http://schemas.microsoft.com/office/drawing/2014/main" id="{F0E1D309-EE64-9A5E-C5B0-DB4071BA14AC}"/>
              </a:ext>
            </a:extLst>
          </cdr:cNvPr>
          <cdr:cNvCxnSpPr/>
        </cdr:nvCxnSpPr>
        <cdr:spPr>
          <a:xfrm xmlns:a="http://schemas.openxmlformats.org/drawingml/2006/main" flipV="1">
            <a:off x="0" y="0"/>
            <a:ext cx="0" cy="523481634"/>
          </a:xfrm>
          <a:prstGeom xmlns:a="http://schemas.openxmlformats.org/drawingml/2006/main" prst="line">
            <a:avLst/>
          </a:prstGeom>
          <a:ln xmlns:a="http://schemas.openxmlformats.org/drawingml/2006/main" w="38100">
            <a:solidFill>
              <a:srgbClr val="00B050"/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4" name="TextBox 3">
            <a:extLst xmlns:a="http://schemas.openxmlformats.org/drawingml/2006/main">
              <a:ext uri="{FF2B5EF4-FFF2-40B4-BE49-F238E27FC236}">
                <a16:creationId xmlns:a16="http://schemas.microsoft.com/office/drawing/2014/main" id="{CE9933CC-4FC5-C927-CFF8-840E7D1E937C}"/>
              </a:ext>
            </a:extLst>
          </cdr:cNvPr>
          <cdr:cNvSpPr txBox="1"/>
        </cdr:nvSpPr>
        <cdr:spPr>
          <a:xfrm xmlns:a="http://schemas.openxmlformats.org/drawingml/2006/main">
            <a:off x="12240" y="412568855"/>
            <a:ext cx="1058410" cy="142019274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2025 January</a:t>
            </a:r>
          </a:p>
        </cdr:txBody>
      </cdr:sp>
    </cdr:grpSp>
  </cdr:relSizeAnchor>
  <cdr:relSizeAnchor xmlns:cdr="http://schemas.openxmlformats.org/drawingml/2006/chartDrawing">
    <cdr:from>
      <cdr:x>0.32978</cdr:x>
      <cdr:y>0.48165</cdr:y>
    </cdr:from>
    <cdr:to>
      <cdr:x>0.47216</cdr:x>
      <cdr:y>0.93657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83C3774D-E4F3-8295-F7AD-FB3A2B47C25C}"/>
            </a:ext>
          </a:extLst>
        </cdr:cNvPr>
        <cdr:cNvGrpSpPr/>
      </cdr:nvGrpSpPr>
      <cdr:grpSpPr>
        <a:xfrm xmlns:a="http://schemas.openxmlformats.org/drawingml/2006/main">
          <a:off x="2164530" y="2749385"/>
          <a:ext cx="934519" cy="2596803"/>
          <a:chOff x="17395" y="0"/>
          <a:chExt cx="1058410" cy="3054124"/>
        </a:xfrm>
      </cdr:grpSpPr>
      <cdr:cxnSp macro="">
        <cdr:nvCxnSpPr>
          <cdr:cNvPr id="6" name="Straight Connector 5">
            <a:extLst xmlns:a="http://schemas.openxmlformats.org/drawingml/2006/main">
              <a:ext uri="{FF2B5EF4-FFF2-40B4-BE49-F238E27FC236}">
                <a16:creationId xmlns:a16="http://schemas.microsoft.com/office/drawing/2014/main" id="{EDD49FBE-74BE-5C71-6369-953ACC37F556}"/>
              </a:ext>
            </a:extLst>
          </cdr:cNvPr>
          <cdr:cNvCxnSpPr/>
        </cdr:nvCxnSpPr>
        <cdr:spPr>
          <a:xfrm xmlns:a="http://schemas.openxmlformats.org/drawingml/2006/main" flipV="1">
            <a:off x="46576" y="0"/>
            <a:ext cx="0" cy="2698512"/>
          </a:xfrm>
          <a:prstGeom xmlns:a="http://schemas.openxmlformats.org/drawingml/2006/main" prst="line">
            <a:avLst/>
          </a:prstGeom>
          <a:ln xmlns:a="http://schemas.openxmlformats.org/drawingml/2006/main" w="38100">
            <a:solidFill>
              <a:schemeClr val="tx2">
                <a:lumMod val="75000"/>
              </a:schemeClr>
            </a:solidFill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7" name="TextBox 3">
            <a:extLst xmlns:a="http://schemas.openxmlformats.org/drawingml/2006/main">
              <a:ext uri="{FF2B5EF4-FFF2-40B4-BE49-F238E27FC236}">
                <a16:creationId xmlns:a16="http://schemas.microsoft.com/office/drawing/2014/main" id="{39F8D722-2954-61EF-D5DE-DB402F999090}"/>
              </a:ext>
            </a:extLst>
          </cdr:cNvPr>
          <cdr:cNvSpPr txBox="1"/>
        </cdr:nvSpPr>
        <cdr:spPr>
          <a:xfrm xmlns:a="http://schemas.openxmlformats.org/drawingml/2006/main">
            <a:off x="17395" y="2322022"/>
            <a:ext cx="1058410" cy="732102"/>
          </a:xfrm>
          <a:prstGeom xmlns:a="http://schemas.openxmlformats.org/drawingml/2006/main" prst="rect">
            <a:avLst/>
          </a:prstGeom>
          <a:ln xmlns:a="http://schemas.openxmlformats.org/drawingml/2006/main">
            <a:noFill/>
          </a:ln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2024 January</a:t>
            </a:r>
          </a:p>
        </cdr:txBody>
      </cdr:sp>
    </cdr:grpSp>
  </cdr:relSizeAnchor>
  <cdr:relSizeAnchor xmlns:cdr="http://schemas.openxmlformats.org/drawingml/2006/chartDrawing">
    <cdr:from>
      <cdr:x>0.68905</cdr:x>
      <cdr:y>0.60883</cdr:y>
    </cdr:from>
    <cdr:to>
      <cdr:x>0.78052</cdr:x>
      <cdr:y>0.76335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8E0C108C-3AAD-0A4E-211A-638A91EB1B7D}"/>
            </a:ext>
          </a:extLst>
        </cdr:cNvPr>
        <cdr:cNvSpPr txBox="1"/>
      </cdr:nvSpPr>
      <cdr:spPr>
        <a:xfrm xmlns:a="http://schemas.openxmlformats.org/drawingml/2006/main">
          <a:off x="4679672" y="3602935"/>
          <a:ext cx="62119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/>
            <a:t>2025</a:t>
          </a:r>
        </a:p>
      </cdr:txBody>
    </cdr:sp>
  </cdr:relSizeAnchor>
  <cdr:relSizeAnchor xmlns:cdr="http://schemas.openxmlformats.org/drawingml/2006/chartDrawing">
    <cdr:from>
      <cdr:x>0.46116</cdr:x>
      <cdr:y>0.48305</cdr:y>
    </cdr:from>
    <cdr:to>
      <cdr:x>0.55262</cdr:x>
      <cdr:y>0.63757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:a16="http://schemas.microsoft.com/office/drawing/2014/main" id="{42ECC5D1-3C93-133B-E835-EC91AAC5C993}"/>
            </a:ext>
          </a:extLst>
        </cdr:cNvPr>
        <cdr:cNvSpPr txBox="1"/>
      </cdr:nvSpPr>
      <cdr:spPr>
        <a:xfrm xmlns:a="http://schemas.openxmlformats.org/drawingml/2006/main">
          <a:off x="3131931" y="2858605"/>
          <a:ext cx="62119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/>
            <a:t>2024</a:t>
          </a:r>
        </a:p>
      </cdr:txBody>
    </cdr:sp>
  </cdr:relSizeAnchor>
  <cdr:relSizeAnchor xmlns:cdr="http://schemas.openxmlformats.org/drawingml/2006/chartDrawing">
    <cdr:from>
      <cdr:x>0.10144</cdr:x>
      <cdr:y>0.17921</cdr:y>
    </cdr:from>
    <cdr:to>
      <cdr:x>0.32822</cdr:x>
      <cdr:y>0.88456</cdr:y>
    </cdr:to>
    <cdr:sp macro="" textlink="">
      <cdr:nvSpPr>
        <cdr:cNvPr id="13" name="Rectangle 12">
          <a:extLst xmlns:a="http://schemas.openxmlformats.org/drawingml/2006/main">
            <a:ext uri="{FF2B5EF4-FFF2-40B4-BE49-F238E27FC236}">
              <a16:creationId xmlns:a16="http://schemas.microsoft.com/office/drawing/2014/main" id="{554C952D-E7C1-6148-8B52-2BE35331F12F}"/>
            </a:ext>
          </a:extLst>
        </cdr:cNvPr>
        <cdr:cNvSpPr/>
      </cdr:nvSpPr>
      <cdr:spPr>
        <a:xfrm xmlns:a="http://schemas.openxmlformats.org/drawingml/2006/main">
          <a:off x="665826" y="1022980"/>
          <a:ext cx="1488466" cy="4026321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90000"/>
            <a:alpha val="22000"/>
          </a:schemeClr>
        </a:solidFill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0.22822</cdr:x>
      <cdr:y>0.18773</cdr:y>
    </cdr:from>
    <cdr:to>
      <cdr:x>0.31969</cdr:x>
      <cdr:y>0.34225</cdr:y>
    </cdr:to>
    <cdr:sp macro="" textlink="">
      <cdr:nvSpPr>
        <cdr:cNvPr id="14" name="TextBox 1">
          <a:extLst xmlns:a="http://schemas.openxmlformats.org/drawingml/2006/main">
            <a:ext uri="{FF2B5EF4-FFF2-40B4-BE49-F238E27FC236}">
              <a16:creationId xmlns:a16="http://schemas.microsoft.com/office/drawing/2014/main" id="{7CA8C0FB-50F1-DE10-F58F-C3F43931A712}"/>
            </a:ext>
          </a:extLst>
        </cdr:cNvPr>
        <cdr:cNvSpPr txBox="1"/>
      </cdr:nvSpPr>
      <cdr:spPr>
        <a:xfrm xmlns:a="http://schemas.openxmlformats.org/drawingml/2006/main">
          <a:off x="1549952" y="1110974"/>
          <a:ext cx="62119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/>
            <a:t>2023</a:t>
          </a:r>
        </a:p>
      </cdr:txBody>
    </cdr:sp>
  </cdr:relSizeAnchor>
  <cdr:relSizeAnchor xmlns:cdr="http://schemas.openxmlformats.org/drawingml/2006/chartDrawing">
    <cdr:from>
      <cdr:x>0.10383</cdr:x>
      <cdr:y>0.82876</cdr:y>
    </cdr:from>
    <cdr:to>
      <cdr:x>0.25225</cdr:x>
      <cdr:y>0.93517</cdr:y>
    </cdr:to>
    <cdr:sp macro="" textlink="">
      <cdr:nvSpPr>
        <cdr:cNvPr id="15" name="TextBox 3">
          <a:extLst xmlns:a="http://schemas.openxmlformats.org/drawingml/2006/main">
            <a:ext uri="{FF2B5EF4-FFF2-40B4-BE49-F238E27FC236}">
              <a16:creationId xmlns:a16="http://schemas.microsoft.com/office/drawing/2014/main" id="{08275429-0590-898B-0F86-97CD2D5F67FF}"/>
            </a:ext>
          </a:extLst>
        </cdr:cNvPr>
        <cdr:cNvSpPr txBox="1"/>
      </cdr:nvSpPr>
      <cdr:spPr>
        <a:xfrm xmlns:a="http://schemas.openxmlformats.org/drawingml/2006/main">
          <a:off x="705126" y="4904408"/>
          <a:ext cx="1007989" cy="62969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solidFill>
                <a:schemeClr val="tx2">
                  <a:lumMod val="75000"/>
                </a:schemeClr>
              </a:solidFill>
            </a:rPr>
            <a:t>2023 January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5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84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12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54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8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15683" cy="86183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683" y="-8883"/>
            <a:ext cx="1149244" cy="8880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/>
          <a:stretch/>
        </p:blipFill>
        <p:spPr>
          <a:xfrm>
            <a:off x="1" y="851304"/>
            <a:ext cx="12191999" cy="356076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BD19776-B8A6-EF30-99F2-49119FA8D018}"/>
              </a:ext>
            </a:extLst>
          </p:cNvPr>
          <p:cNvGrpSpPr/>
          <p:nvPr userDrawn="1"/>
        </p:nvGrpSpPr>
        <p:grpSpPr>
          <a:xfrm>
            <a:off x="8719077" y="4538271"/>
            <a:ext cx="3427737" cy="1990901"/>
            <a:chOff x="8719077" y="4538271"/>
            <a:chExt cx="3427737" cy="199090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0F7C97-ECDB-ABBD-58F6-17BAA41AD1FB}"/>
                </a:ext>
              </a:extLst>
            </p:cNvPr>
            <p:cNvSpPr txBox="1"/>
            <p:nvPr userDrawn="1"/>
          </p:nvSpPr>
          <p:spPr>
            <a:xfrm>
              <a:off x="8719077" y="4538271"/>
              <a:ext cx="3427737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>
                  <a:latin typeface="Helvetica"/>
                  <a:cs typeface="Helvetica"/>
                </a:rPr>
                <a:t>PIP-II is a partnership of: </a:t>
              </a:r>
            </a:p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lang="en-US" sz="1600">
                <a:latin typeface="Helvetica"/>
                <a:cs typeface="Helvetica"/>
              </a:endParaRP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US-DOE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India-DAE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Italy-INFN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UK-STFC-UKRI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France-CEA, CNRS/IN2P3</a:t>
              </a:r>
            </a:p>
            <a:p>
              <a:pPr marL="109538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	Poland-WUST, </a:t>
              </a:r>
              <a:r>
                <a:rPr lang="en-US" sz="1600" kern="1200" baseline="0">
                  <a:solidFill>
                    <a:schemeClr val="bg2">
                      <a:lumMod val="50000"/>
                    </a:schemeClr>
                  </a:solidFill>
                  <a:latin typeface="Helvetica"/>
                  <a:ea typeface="Geneva" charset="0"/>
                  <a:cs typeface="Helvetica"/>
                </a:rPr>
                <a:t>WUT, TUL </a:t>
              </a:r>
              <a:r>
                <a:rPr lang="en-US" sz="1600" kern="1200" baseline="0">
                  <a:solidFill>
                    <a:schemeClr val="tx1"/>
                  </a:solidFill>
                  <a:latin typeface="Helvetica"/>
                  <a:ea typeface="Geneva" charset="0"/>
                  <a:cs typeface="Helvetica"/>
                </a:rPr>
                <a:t> </a:t>
              </a:r>
              <a:endParaRPr lang="en-US" sz="1600" kern="1200" baseline="0">
                <a:solidFill>
                  <a:schemeClr val="tx1"/>
                </a:solidFill>
                <a:latin typeface="Helvetica"/>
                <a:cs typeface="Helvetica"/>
              </a:endParaRPr>
            </a:p>
          </p:txBody>
        </p:sp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6D063EF4-A296-7193-C54C-1F049489D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8740793" y="6002447"/>
              <a:ext cx="274320" cy="274320"/>
            </a:xfrm>
            <a:prstGeom prst="rect">
              <a:avLst/>
            </a:prstGeom>
          </p:spPr>
        </p:pic>
        <p:pic>
          <p:nvPicPr>
            <p:cNvPr id="15" name="Picture 14" descr="Logo, company name&#10;&#10;Description automatically generated">
              <a:extLst>
                <a:ext uri="{FF2B5EF4-FFF2-40B4-BE49-F238E27FC236}">
                  <a16:creationId xmlns:a16="http://schemas.microsoft.com/office/drawing/2014/main" id="{DBD2B32A-BADA-F2A8-91AB-E230ADC4DA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740793" y="5750044"/>
              <a:ext cx="274320" cy="274320"/>
            </a:xfrm>
            <a:prstGeom prst="rect">
              <a:avLst/>
            </a:prstGeom>
          </p:spPr>
        </p:pic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ACCEB84D-0F41-8A8B-99E8-620928BA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8740793" y="5245238"/>
              <a:ext cx="274320" cy="274320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F4F01744-EA3D-A8DF-D684-30A7FF26D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8740793" y="5497641"/>
              <a:ext cx="274320" cy="274320"/>
            </a:xfrm>
            <a:prstGeom prst="rect">
              <a:avLst/>
            </a:prstGeom>
          </p:spPr>
        </p:pic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40170DE6-93AA-4607-A34B-7E1A0241CE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8740793" y="6254852"/>
              <a:ext cx="274320" cy="274320"/>
            </a:xfrm>
            <a:prstGeom prst="rect">
              <a:avLst/>
            </a:prstGeom>
          </p:spPr>
        </p:pic>
        <p:pic>
          <p:nvPicPr>
            <p:cNvPr id="21" name="Picture 20" descr="A red white and blue flag&#10;&#10;Description automatically generated with medium confidence">
              <a:extLst>
                <a:ext uri="{FF2B5EF4-FFF2-40B4-BE49-F238E27FC236}">
                  <a16:creationId xmlns:a16="http://schemas.microsoft.com/office/drawing/2014/main" id="{CA5910CD-1F1A-1389-998B-0119F9A013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8740793" y="4992835"/>
              <a:ext cx="274320" cy="274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D4E1-1604-44D5-A698-639A0CF55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4805" y="6548497"/>
            <a:ext cx="552451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712CC5-F6E6-0DBA-046E-FC5758D6A38C}"/>
              </a:ext>
            </a:extLst>
          </p:cNvPr>
          <p:cNvSpPr txBox="1"/>
          <p:nvPr userDrawn="1"/>
        </p:nvSpPr>
        <p:spPr>
          <a:xfrm>
            <a:off x="3002920" y="6527746"/>
            <a:ext cx="6167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 pitchFamily="2" charset="0"/>
              </a:rPr>
              <a:t>A. Rowe (TIG) | 12.17.2024 | PIP-II All Hands</a:t>
            </a:r>
            <a:endParaRPr lang="en-US" sz="12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87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42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C5FDE2B-5EDB-14E8-C069-C92CF3EAE2C0}"/>
              </a:ext>
            </a:extLst>
          </p:cNvPr>
          <p:cNvSpPr txBox="1">
            <a:spLocks/>
          </p:cNvSpPr>
          <p:nvPr userDrawn="1"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>
              <a:solidFill>
                <a:srgbClr val="003087"/>
              </a:solidFill>
              <a:latin typeface="Helvetica" pitchFamily="2" charset="0"/>
              <a:cs typeface="Helvetica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56D5FB7-32D9-F836-1A24-C0EDD1BE71F7}"/>
              </a:ext>
            </a:extLst>
          </p:cNvPr>
          <p:cNvSpPr txBox="1">
            <a:spLocks/>
          </p:cNvSpPr>
          <p:nvPr userDrawn="1"/>
        </p:nvSpPr>
        <p:spPr>
          <a:xfrm>
            <a:off x="312420" y="6515967"/>
            <a:ext cx="445863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l">
                <a:defRPr/>
              </a:pPr>
              <a:t>‹#›</a:t>
            </a:fld>
            <a:endParaRPr lang="en-US">
              <a:solidFill>
                <a:srgbClr val="003087"/>
              </a:solidFill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3AD80ED-97FD-297C-C374-94612173A130}"/>
              </a:ext>
            </a:extLst>
          </p:cNvPr>
          <p:cNvSpPr txBox="1">
            <a:spLocks/>
          </p:cNvSpPr>
          <p:nvPr userDrawn="1"/>
        </p:nvSpPr>
        <p:spPr>
          <a:xfrm>
            <a:off x="1070023" y="6538961"/>
            <a:ext cx="1567475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C1A1F8B-972C-594B-C43A-40271906ABD2}"/>
              </a:ext>
            </a:extLst>
          </p:cNvPr>
          <p:cNvSpPr txBox="1">
            <a:spLocks/>
          </p:cNvSpPr>
          <p:nvPr userDrawn="1"/>
        </p:nvSpPr>
        <p:spPr>
          <a:xfrm>
            <a:off x="2899362" y="6511444"/>
            <a:ext cx="6393276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endParaRPr lang="en-US" sz="1200" dirty="0">
              <a:solidFill>
                <a:srgbClr val="004C97"/>
              </a:solidFill>
              <a:latin typeface="Helvetica"/>
              <a:ea typeface="ＭＳ Ｐゴシック" charset="0"/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72E1A1C-D1E5-3224-B293-71D8283AD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2420" y="971549"/>
            <a:ext cx="11567160" cy="5056632"/>
          </a:xfrm>
          <a:prstGeom prst="rect">
            <a:avLst/>
          </a:prstGeom>
        </p:spPr>
        <p:txBody>
          <a:bodyPr/>
          <a:lstStyle>
            <a:lvl1pPr marL="0" indent="0">
              <a:buFont typeface="Helvetica" panose="020B0604020202020204" pitchFamily="34" charset="0"/>
              <a:buChar char=" "/>
              <a:defRPr sz="2000" b="1"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-379413">
              <a:buFont typeface="Arial" panose="020B0604020202020204" pitchFamily="34" charset="0"/>
              <a:buChar char="•"/>
              <a:defRPr sz="2000">
                <a:solidFill>
                  <a:srgbClr val="004C97"/>
                </a:solidFill>
              </a:defRPr>
            </a:lvl2pPr>
            <a:lvl3pPr marL="914400" indent="-342900">
              <a:buFont typeface="Helvetica" panose="020B0604020202020204" pitchFamily="34" charset="0"/>
              <a:buChar char="‒"/>
              <a:defRPr sz="1800">
                <a:solidFill>
                  <a:schemeClr val="accent6">
                    <a:lumMod val="50000"/>
                  </a:schemeClr>
                </a:solidFill>
              </a:defRPr>
            </a:lvl3pPr>
            <a:lvl4pPr marL="1371600" indent="-342900">
              <a:buFont typeface="Arial" panose="020B0604020202020204" pitchFamily="34" charset="0"/>
              <a:buChar char="▪"/>
              <a:defRPr sz="1600">
                <a:solidFill>
                  <a:schemeClr val="accent6">
                    <a:lumMod val="50000"/>
                  </a:schemeClr>
                </a:solidFill>
              </a:defRPr>
            </a:lvl4pPr>
            <a:lvl5pPr marL="1828800" indent="-342900">
              <a:defRPr sz="1400">
                <a:solidFill>
                  <a:schemeClr val="accent6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5BB5946-598A-150F-ACB3-4B2C908B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39482"/>
            <a:ext cx="10515600" cy="532945"/>
          </a:xfrm>
          <a:prstGeom prst="rect">
            <a:avLst/>
          </a:prstGeom>
        </p:spPr>
        <p:txBody>
          <a:bodyPr/>
          <a:lstStyle>
            <a:lvl1pPr>
              <a:defRPr sz="29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039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64" r:id="rId2"/>
    <p:sldLayoutId id="2147484172" r:id="rId3"/>
    <p:sldLayoutId id="2147484173" r:id="rId4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p2-docdb.fnal.gov/cgi-bin/sso/ShowDocument?docid=5420" TargetMode="External"/><Relationship Id="rId2" Type="http://schemas.openxmlformats.org/officeDocument/2006/relationships/hyperlink" Target="https://pip2-docdb.fnal.gov/cgi-bin/sso/ShowDocument?docid=455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p2-docdb.fnal.gov/cgi-bin/sso/ShowDocument?docid=144" TargetMode="External"/><Relationship Id="rId5" Type="http://schemas.openxmlformats.org/officeDocument/2006/relationships/hyperlink" Target="https://pip2-docdb.fnal.gov/cgi-bin/sso/ShowDocument?docid=528" TargetMode="External"/><Relationship Id="rId4" Type="http://schemas.openxmlformats.org/officeDocument/2006/relationships/hyperlink" Target="https://pip2-docdb.fnal.gov/cgi-bin/sso/ShowDocument?docid=2169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ermicloud.sharepoint.com/sites/PIPII/QA/Shared%20Documents/Traveler%20Trackers" TargetMode="External"/><Relationship Id="rId13" Type="http://schemas.openxmlformats.org/officeDocument/2006/relationships/image" Target="../media/image27.png"/><Relationship Id="rId3" Type="http://schemas.openxmlformats.org/officeDocument/2006/relationships/hyperlink" Target="https://fermicloud.sharepoint.com/sites/PIPII/SitePages/Templates-%26-Design.aspx" TargetMode="External"/><Relationship Id="rId7" Type="http://schemas.openxmlformats.org/officeDocument/2006/relationships/hyperlink" Target="https://www-esh.fnal.gov/pls/apex/f?p=127:84:::::P84_REVIEW_PLAN_ID:3643" TargetMode="External"/><Relationship Id="rId12" Type="http://schemas.openxmlformats.org/officeDocument/2006/relationships/image" Target="../media/image26.png"/><Relationship Id="rId2" Type="http://schemas.openxmlformats.org/officeDocument/2006/relationships/hyperlink" Target="https://fermicloud.sharepoint.com/sites/PIPII/SitePages/Quality-2.0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-esh.fnal.gov/pls/apex/f?p=127:84:::::P84_REVIEW_PLAN_ID:4401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pip2-docdb.fnal.gov/cgi-bin/sso/ShowDocument?docid=5885" TargetMode="External"/><Relationship Id="rId10" Type="http://schemas.openxmlformats.org/officeDocument/2006/relationships/image" Target="../media/image24.png"/><Relationship Id="rId4" Type="http://schemas.openxmlformats.org/officeDocument/2006/relationships/hyperlink" Target="https://fermicloud.sharepoint.com/sites/PIPII/QA/Shared%20Documents/PIP-II%20QA%20Program%20Management/Nonconformance%20Management/PIP-II%20Master%20Nonconformance%20Log.xlsx?web=1&amp;csf=1&amp;e=As6Lm8" TargetMode="External"/><Relationship Id="rId9" Type="http://schemas.openxmlformats.org/officeDocument/2006/relationships/hyperlink" Target="https://web.fnal.gov/project/piptech/PIP2lessonslearned/SitePages/Home.aspx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p2-docdb.fnal.gov/cgi-bin/sso/ShowDocument?docid=8111" TargetMode="External"/><Relationship Id="rId2" Type="http://schemas.openxmlformats.org/officeDocument/2006/relationships/hyperlink" Target="https://fermicloud.sharepoint.com/sites/PIPII/SitePages/PIP-II-At-Work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ermicloud.sharepoint.com/sites/PIPII/SitePages/Technical-Integration.aspx" TargetMode="External"/><Relationship Id="rId5" Type="http://schemas.openxmlformats.org/officeDocument/2006/relationships/hyperlink" Target="https://pip2-docdb.fnal.gov/cgi-bin/sso/ShowDocument?docid=2946" TargetMode="External"/><Relationship Id="rId4" Type="http://schemas.openxmlformats.org/officeDocument/2006/relationships/hyperlink" Target="https://pip2-docdb.fnal.gov/cgi-bin/sso/ShowDocument?docid=5435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db-prd.fnal.gov/cdb/views/itemDomainCatalog/lis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fermicloud.sharepoint.com/:p:/s/PIPII/EVYwULWw62JBidwr1iGxmpwBtCwa9hXaDlS-xRReBCCW4w?e=b3CApR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ermicloud.sharepoint.com/:x:/r/sites/PIPII/_layouts/15/Doc.aspx?sourcedoc=%7b140DC13C-A1FA-4DAE-A692-41662C08C6E4%7d&amp;file=Requirements_Interface_Tracker_AllSystems_v4.xlsm&amp;action=default&amp;mobileredirect=true&amp;web=1" TargetMode="External"/><Relationship Id="rId2" Type="http://schemas.openxmlformats.org/officeDocument/2006/relationships/hyperlink" Target="https://indico.fnal.gov/category/210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ermicloud.sharepoint.com/sites/PIPII/SitePages/Technical-Integration.aspx" TargetMode="External"/><Relationship Id="rId4" Type="http://schemas.openxmlformats.org/officeDocument/2006/relationships/hyperlink" Target="https://fermicloud.sharepoint.com/sites/PIPII/SitePages/Quality-2.0.asp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hyperlink" Target="https://www.linkedin.com/showcase/pip-ii/" TargetMode="External"/><Relationship Id="rId4" Type="http://schemas.openxmlformats.org/officeDocument/2006/relationships/hyperlink" Target="http://pip2.fnal.gov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hyperlink" Target="https://fermicloud-my.sharepoint.com/:x:/g/personal/arowe_services_fnal_gov/EbyxXYfHZAJGg8TEIvvvikgBpg6KF7Ip7kna8RFZbaO0EQ?email=csbecker%40fnal.gov&amp;e=MbRbVC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fbcr.fnal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fermicloud.sharepoint.com/:x:/r/sites/PIPII/_layouts/15/Doc.aspx?sourcedoc=%7b140DC13C-A1FA-4DAE-A692-41662C08C6E4%7d&amp;file=Requirements_Interface_Tracker_AllSystems_v4.xlsm&amp;action=default&amp;mobileredirect=true&amp;web=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900" y="4316829"/>
            <a:ext cx="8087210" cy="100304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Technical Integration Group - 2024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Allan Rowe on behalf of the TIG</a:t>
            </a:r>
          </a:p>
          <a:p>
            <a:r>
              <a:rPr lang="en-US" dirty="0"/>
              <a:t>PIP-II All-Hands Meeting</a:t>
            </a:r>
          </a:p>
          <a:p>
            <a:r>
              <a:rPr lang="en-US" dirty="0"/>
              <a:t>17 December 2024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85EA4D-9B80-C56D-5A58-447B4A773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Obtain signatures on unsigned PPDs.</a:t>
            </a:r>
          </a:p>
          <a:p>
            <a:pPr lvl="1"/>
            <a:r>
              <a:rPr lang="en-US" dirty="0"/>
              <a:t>DAE, WUST, CEA, CNRS</a:t>
            </a:r>
          </a:p>
          <a:p>
            <a:r>
              <a:rPr lang="en-US" dirty="0"/>
              <a:t>Finalize and release all IKC Acceptance Plans.</a:t>
            </a:r>
          </a:p>
          <a:p>
            <a:r>
              <a:rPr lang="en-US" dirty="0"/>
              <a:t>Finalize and release al IKC Acceptance Criteria Documents.</a:t>
            </a:r>
          </a:p>
          <a:p>
            <a:r>
              <a:rPr lang="en-US" dirty="0"/>
              <a:t>Establish DAE monthly reporting cadence.</a:t>
            </a:r>
          </a:p>
          <a:p>
            <a:r>
              <a:rPr lang="en-US" dirty="0"/>
              <a:t>Fully integrate a BOM-centered IKC deliverable tracking tool in </a:t>
            </a:r>
            <a:r>
              <a:rPr lang="en-US" dirty="0" err="1"/>
              <a:t>Sharepoint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DE55C3-BA2A-C76A-0193-A2BEC027E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IKC Coordination Goals for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B3097-2916-71ED-80F5-6869BDE7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BA4BD1-D6CE-2671-C0C8-140680369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PIP-II Spares Plan </a:t>
            </a:r>
            <a:r>
              <a:rPr lang="en-US" dirty="0"/>
              <a:t>completed.</a:t>
            </a:r>
          </a:p>
          <a:p>
            <a:pPr lvl="1"/>
            <a:r>
              <a:rPr lang="en-US" dirty="0"/>
              <a:t>BCRs will be entered for 2025.</a:t>
            </a:r>
          </a:p>
          <a:p>
            <a:pPr lvl="1"/>
            <a:r>
              <a:rPr lang="en-US" dirty="0"/>
              <a:t>Informs AD Field Work Proposals (FWP) to be submitted starting in 2025.</a:t>
            </a:r>
          </a:p>
          <a:p>
            <a:r>
              <a:rPr lang="en-US" dirty="0">
                <a:hlinkClick r:id="rId3"/>
              </a:rPr>
              <a:t>PIP-II Commissioning Plan </a:t>
            </a:r>
            <a:r>
              <a:rPr lang="en-US" dirty="0"/>
              <a:t>completed.</a:t>
            </a:r>
          </a:p>
          <a:p>
            <a:pPr lvl="1"/>
            <a:r>
              <a:rPr lang="en-US" dirty="0"/>
              <a:t>Coordination planning for future operators.</a:t>
            </a:r>
          </a:p>
          <a:p>
            <a:pPr lvl="1"/>
            <a:r>
              <a:rPr lang="en-US" dirty="0"/>
              <a:t>Defines commissioning stages informing Accelerator Readiness Review sequence.</a:t>
            </a:r>
          </a:p>
          <a:p>
            <a:r>
              <a:rPr lang="en-US" dirty="0">
                <a:hlinkClick r:id="rId4"/>
              </a:rPr>
              <a:t>PIP-II Transition to Operations Plan </a:t>
            </a:r>
            <a:r>
              <a:rPr lang="en-US" dirty="0"/>
              <a:t>completed.</a:t>
            </a:r>
          </a:p>
          <a:p>
            <a:pPr lvl="1"/>
            <a:r>
              <a:rPr lang="en-US" dirty="0"/>
              <a:t>Establishes clear components and sub-system handover protocols and schedule.</a:t>
            </a:r>
          </a:p>
          <a:p>
            <a:pPr lvl="1"/>
            <a:r>
              <a:rPr lang="en-US" dirty="0"/>
              <a:t>Facilitates FWP schedule for facility and building operations.</a:t>
            </a:r>
          </a:p>
          <a:p>
            <a:r>
              <a:rPr lang="en-US" dirty="0">
                <a:hlinkClick r:id="rId5"/>
              </a:rPr>
              <a:t>PIP-II MOA </a:t>
            </a:r>
            <a:r>
              <a:rPr lang="en-US" dirty="0"/>
              <a:t>and </a:t>
            </a:r>
            <a:r>
              <a:rPr lang="en-US" dirty="0">
                <a:hlinkClick r:id="rId6"/>
              </a:rPr>
              <a:t>Assumptions Document </a:t>
            </a:r>
            <a:r>
              <a:rPr lang="en-US" dirty="0"/>
              <a:t>completed.</a:t>
            </a:r>
          </a:p>
          <a:p>
            <a:r>
              <a:rPr lang="en-US" dirty="0"/>
              <a:t>Look ahead to 2025</a:t>
            </a:r>
          </a:p>
          <a:p>
            <a:pPr lvl="1"/>
            <a:r>
              <a:rPr lang="en-US" dirty="0"/>
              <a:t>Development of the PIP-II Accelerator Readiness Review Plan.</a:t>
            </a:r>
          </a:p>
          <a:p>
            <a:pPr lvl="1"/>
            <a:r>
              <a:rPr lang="en-US" dirty="0"/>
              <a:t>Final Design Report Revision – started in 2024, will continue well into 2025.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7DC164-951D-E4B2-0644-657ACAA6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6" y="284884"/>
            <a:ext cx="11582400" cy="427877"/>
          </a:xfrm>
        </p:spPr>
        <p:txBody>
          <a:bodyPr/>
          <a:lstStyle/>
          <a:p>
            <a:r>
              <a:rPr lang="en-US" dirty="0"/>
              <a:t>External Communications and Expectations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7EC7A-B30E-44FF-003C-9E4F81A0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80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FC8DB-24C0-6F5A-6FEB-F0C401E79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19" y="792182"/>
            <a:ext cx="6820051" cy="5564229"/>
          </a:xfrm>
        </p:spPr>
        <p:txBody>
          <a:bodyPr lIns="0" tIns="0" rIns="0" bIns="0" anchor="t"/>
          <a:lstStyle/>
          <a:p>
            <a:pPr marL="306705" indent="-306705"/>
            <a:r>
              <a:rPr lang="en-US" sz="2000" dirty="0"/>
              <a:t>Revised several </a:t>
            </a:r>
            <a:r>
              <a:rPr lang="en-US" sz="2000" dirty="0">
                <a:hlinkClick r:id="rId2"/>
              </a:rPr>
              <a:t>IKC Partner QA Plans</a:t>
            </a:r>
            <a:r>
              <a:rPr lang="en-US" sz="2000" dirty="0"/>
              <a:t>. </a:t>
            </a:r>
          </a:p>
          <a:p>
            <a:pPr marL="306705" indent="-306705"/>
            <a:r>
              <a:rPr lang="en-US" sz="2000" dirty="0"/>
              <a:t>Transitioned to new </a:t>
            </a:r>
            <a:r>
              <a:rPr lang="en-US" sz="2000" dirty="0">
                <a:hlinkClick r:id="rId2"/>
              </a:rPr>
              <a:t>Quality </a:t>
            </a:r>
            <a:r>
              <a:rPr lang="en-US" sz="2000" dirty="0">
                <a:hlinkClick r:id="rId2"/>
              </a:rPr>
              <a:t>SharePoint</a:t>
            </a:r>
            <a:r>
              <a:rPr lang="en-US" sz="2000" dirty="0">
                <a:hlinkClick r:id="rId2"/>
              </a:rPr>
              <a:t> Site</a:t>
            </a:r>
            <a:r>
              <a:rPr lang="en-US" sz="2000" dirty="0"/>
              <a:t>.</a:t>
            </a:r>
          </a:p>
          <a:p>
            <a:pPr marL="306705" indent="-306705"/>
            <a:r>
              <a:rPr lang="en-US" sz="2000" dirty="0"/>
              <a:t>Created a comprehensive </a:t>
            </a:r>
            <a:r>
              <a:rPr lang="en-US" sz="2000" dirty="0">
                <a:hlinkClick r:id="rId3"/>
              </a:rPr>
              <a:t>Template Gallery</a:t>
            </a:r>
            <a:r>
              <a:rPr lang="en-US" sz="2000" dirty="0"/>
              <a:t>.</a:t>
            </a:r>
          </a:p>
          <a:p>
            <a:pPr marL="306705" indent="-306705"/>
            <a:r>
              <a:rPr lang="en-US" sz="2000" dirty="0">
                <a:solidFill>
                  <a:schemeClr val="accent6"/>
                </a:solidFill>
                <a:ea typeface="ＭＳ Ｐゴシック"/>
              </a:rPr>
              <a:t>Improved PIP-II </a:t>
            </a:r>
            <a:r>
              <a:rPr lang="en-US" sz="2000" dirty="0">
                <a:solidFill>
                  <a:schemeClr val="accent6"/>
                </a:solidFill>
                <a:ea typeface="ＭＳ Ｐゴシック"/>
                <a:hlinkClick r:id="rId4"/>
              </a:rPr>
              <a:t>Nonconformance Log </a:t>
            </a:r>
            <a:r>
              <a:rPr lang="en-US" sz="2000" dirty="0">
                <a:solidFill>
                  <a:schemeClr val="accent6"/>
                </a:solidFill>
                <a:ea typeface="ＭＳ Ｐゴシック"/>
              </a:rPr>
              <a:t>to better identify trends and provide data to System Managers.</a:t>
            </a:r>
            <a:endParaRPr lang="en-US" sz="1800" dirty="0">
              <a:solidFill>
                <a:schemeClr val="accent6"/>
              </a:solidFill>
              <a:ea typeface="ＭＳ Ｐゴシック"/>
            </a:endParaRPr>
          </a:p>
          <a:p>
            <a:pPr marL="306705" indent="-306705"/>
            <a:r>
              <a:rPr lang="en-US" sz="2000" dirty="0"/>
              <a:t>Finalized </a:t>
            </a:r>
            <a:r>
              <a:rPr lang="en-US" sz="2000" dirty="0">
                <a:hlinkClick r:id="rId5"/>
              </a:rPr>
              <a:t>IKC Partner documentation exchange process </a:t>
            </a:r>
            <a:r>
              <a:rPr lang="en-US" sz="2000" dirty="0"/>
              <a:t>.</a:t>
            </a:r>
          </a:p>
          <a:p>
            <a:pPr marL="306705" indent="-306705"/>
            <a:r>
              <a:rPr lang="en-US" sz="2000" dirty="0"/>
              <a:t>Completed two PIP-II self-assessments.</a:t>
            </a:r>
          </a:p>
          <a:p>
            <a:pPr marL="683462" lvl="1" indent="-306705"/>
            <a:r>
              <a:rPr lang="en-US" sz="1800" dirty="0">
                <a:hlinkClick r:id="rId6"/>
              </a:rPr>
              <a:t>System Acceptance Review Process</a:t>
            </a:r>
            <a:endParaRPr lang="en-US" sz="1800" dirty="0"/>
          </a:p>
          <a:p>
            <a:pPr marL="683462" lvl="1" indent="-306705"/>
            <a:r>
              <a:rPr lang="en-US" sz="1800" dirty="0">
                <a:hlinkClick r:id="rId7"/>
              </a:rPr>
              <a:t>Incoming Inspection &amp; Acceptance</a:t>
            </a:r>
            <a:endParaRPr lang="en-US" sz="1800" dirty="0"/>
          </a:p>
          <a:p>
            <a:pPr marL="306705" indent="-306705"/>
            <a:r>
              <a:rPr lang="en-US" sz="2000" dirty="0"/>
              <a:t>Established a </a:t>
            </a:r>
            <a:r>
              <a:rPr lang="en-US" sz="2000" dirty="0">
                <a:hlinkClick r:id="rId8"/>
              </a:rPr>
              <a:t>Traveler tracker</a:t>
            </a:r>
            <a:r>
              <a:rPr lang="en-US" sz="2000" dirty="0"/>
              <a:t>.</a:t>
            </a:r>
          </a:p>
          <a:p>
            <a:pPr marL="306705" indent="-306705"/>
            <a:r>
              <a:rPr lang="en-US" sz="2000" dirty="0"/>
              <a:t>Improved </a:t>
            </a:r>
            <a:r>
              <a:rPr lang="en-US" sz="2000" dirty="0">
                <a:hlinkClick r:id="rId9"/>
              </a:rPr>
              <a:t>lessons-learned</a:t>
            </a:r>
            <a:r>
              <a:rPr lang="en-US" sz="2000" dirty="0"/>
              <a:t> communication.</a:t>
            </a:r>
          </a:p>
          <a:p>
            <a:pPr marL="306705" indent="-306705"/>
            <a:r>
              <a:rPr lang="en-US" sz="2000" dirty="0"/>
              <a:t>Revised the PIP-II Technical Review Plan (TRP) ED0008163 to reflect process changes.</a:t>
            </a:r>
            <a:endParaRPr lang="en-US" sz="1600" strike="sngStrike" dirty="0"/>
          </a:p>
          <a:p>
            <a:pPr marL="306705" indent="-306705"/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5E191A-10F9-CEB6-68B4-4C5FBE72F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Coordination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788D2-4B83-2520-5E82-8A1AD6D3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26307A-5E9E-E18B-CFE0-C95639988F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0670" y="316469"/>
            <a:ext cx="4452719" cy="24356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5FD2B1-6AB7-0649-5F04-43D851587E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0670" y="3402517"/>
            <a:ext cx="1969389" cy="2663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325CE1-005A-D5B5-CECC-F6FB81B4F6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38784" y="3365140"/>
            <a:ext cx="1973572" cy="2700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A1831E-7B09-4AB4-D6BB-EF5D56352D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21656" y="3308148"/>
            <a:ext cx="1899816" cy="2757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239942-0DD4-FEDE-AEED-8F3969613E0E}"/>
              </a:ext>
            </a:extLst>
          </p:cNvPr>
          <p:cNvSpPr txBox="1"/>
          <p:nvPr/>
        </p:nvSpPr>
        <p:spPr>
          <a:xfrm>
            <a:off x="7832181" y="-92139"/>
            <a:ext cx="2308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Quality Site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02C9E-57D3-307E-F399-4377BC020265}"/>
              </a:ext>
            </a:extLst>
          </p:cNvPr>
          <p:cNvSpPr txBox="1"/>
          <p:nvPr/>
        </p:nvSpPr>
        <p:spPr>
          <a:xfrm>
            <a:off x="7735962" y="2805970"/>
            <a:ext cx="3640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Updated Partner QA Plans</a:t>
            </a:r>
          </a:p>
        </p:txBody>
      </p:sp>
    </p:spTree>
    <p:extLst>
      <p:ext uri="{BB962C8B-B14F-4D97-AF65-F5344CB8AC3E}">
        <p14:creationId xmlns:p14="http://schemas.microsoft.com/office/powerpoint/2010/main" val="757011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extLst>
              <a:ext uri="{FF2B5EF4-FFF2-40B4-BE49-F238E27FC236}">
                <a16:creationId xmlns:a16="http://schemas.microsoft.com/office/drawing/2014/main" id="{7E514928-89F8-C020-9479-CA835FBEB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" y="3844032"/>
            <a:ext cx="3932170" cy="2540902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CEA77CB-B6DC-1AFE-F05C-057ED33D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graphs in Nonconformance Report Log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48D5F-3C9D-733B-F490-7EDF96E9E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0D71CB9-52FA-1F0A-304A-FD346BDF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" y="924328"/>
            <a:ext cx="3932170" cy="286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B0ED76FB-978D-BA2C-B077-AF38D1388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57" y="2060294"/>
            <a:ext cx="8199372" cy="324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41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F99BAF8-97E0-C273-12E3-70C8BDE87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0" tIns="0" rIns="0" bIns="0" anchor="t"/>
          <a:lstStyle/>
          <a:p>
            <a:pPr marL="306705" indent="-306705"/>
            <a:r>
              <a:rPr lang="en-US" dirty="0"/>
              <a:t>Hold IKC Partner Quality Workshops.</a:t>
            </a:r>
          </a:p>
          <a:p>
            <a:pPr marL="306705" indent="-306705"/>
            <a:r>
              <a:rPr lang="en-US" dirty="0"/>
              <a:t>Perform deep dive into SRF SSR cryomodule incoming inspection records.</a:t>
            </a:r>
          </a:p>
          <a:p>
            <a:pPr marL="306705" indent="-306705"/>
            <a:r>
              <a:rPr lang="en-US" dirty="0"/>
              <a:t>Review, comment, and approve of procurement Statements of Work.</a:t>
            </a:r>
          </a:p>
          <a:p>
            <a:pPr marL="306705" indent="-306705"/>
            <a:r>
              <a:rPr lang="en-US" dirty="0"/>
              <a:t>Improve QC consistency for critical SRF components.</a:t>
            </a:r>
          </a:p>
          <a:p>
            <a:pPr marL="306705" indent="-306705"/>
            <a:r>
              <a:rPr lang="en-US" dirty="0"/>
              <a:t>Improve traveler clarity and consistency and implement SRF ICE Team outcomes.</a:t>
            </a:r>
          </a:p>
          <a:p>
            <a:pPr marL="306705" indent="-306705"/>
            <a:r>
              <a:rPr lang="en-US" dirty="0"/>
              <a:t>Continue finalize remaining QC Plans and travelers based on their respective tracker status.</a:t>
            </a:r>
          </a:p>
          <a:p>
            <a:pPr marL="306705" indent="-306705"/>
            <a:r>
              <a:rPr lang="en-US" dirty="0"/>
              <a:t>Implement full complement of PIP-II QA/QC processes in Accel. Systems and Accel. Upgrades areas.</a:t>
            </a:r>
          </a:p>
          <a:p>
            <a:pPr marL="306705" indent="-306705"/>
            <a:endParaRPr lang="en-US" sz="1600" dirty="0"/>
          </a:p>
          <a:p>
            <a:pPr marL="306705" indent="-306705"/>
            <a:endParaRPr lang="en-US" sz="1600" dirty="0"/>
          </a:p>
          <a:p>
            <a:pPr marL="306705" indent="-306705"/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3A9A6F-9BD8-6056-AB55-D1ACF4016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Goals for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2CC3E-4EF7-81A0-0C4E-3E1B3294B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09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6AA458-AD82-74C6-C274-453780B79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3"/>
            <a:ext cx="11563351" cy="2091244"/>
          </a:xfrm>
        </p:spPr>
        <p:txBody>
          <a:bodyPr/>
          <a:lstStyle/>
          <a:p>
            <a:r>
              <a:rPr lang="en-US" dirty="0">
                <a:hlinkClick r:id="rId2"/>
              </a:rPr>
              <a:t>PIP-II </a:t>
            </a:r>
            <a:r>
              <a:rPr lang="en-US" dirty="0" err="1">
                <a:hlinkClick r:id="rId2"/>
              </a:rPr>
              <a:t>Sharepoint</a:t>
            </a:r>
            <a:r>
              <a:rPr lang="en-US" dirty="0">
                <a:hlinkClick r:id="rId2"/>
              </a:rPr>
              <a:t> Site </a:t>
            </a:r>
            <a:r>
              <a:rPr lang="en-US" dirty="0"/>
              <a:t>Improvements</a:t>
            </a:r>
          </a:p>
          <a:p>
            <a:r>
              <a:rPr lang="en-US" dirty="0">
                <a:hlinkClick r:id="rId3"/>
              </a:rPr>
              <a:t>PIP-II Documentation Hierarchy and Organization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PIP-II Documentation Review and Approval Matrix</a:t>
            </a:r>
            <a:endParaRPr lang="en-US" dirty="0"/>
          </a:p>
          <a:p>
            <a:pPr lvl="1"/>
            <a:r>
              <a:rPr lang="en-US" dirty="0">
                <a:hlinkClick r:id="rId5"/>
              </a:rPr>
              <a:t>PIP-II Documentation Control and Management Procedure</a:t>
            </a:r>
            <a:endParaRPr lang="en-US" dirty="0"/>
          </a:p>
          <a:p>
            <a:r>
              <a:rPr lang="en-US" dirty="0">
                <a:hlinkClick r:id="rId6"/>
              </a:rPr>
              <a:t>Created</a:t>
            </a:r>
            <a:r>
              <a:rPr lang="en-US" dirty="0">
                <a:hlinkClick r:id="rId6"/>
              </a:rPr>
              <a:t> Teamcenter Libraries </a:t>
            </a:r>
            <a:r>
              <a:rPr lang="en-US" dirty="0"/>
              <a:t>for: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EE28DB-1B36-C0A6-37DA-27E9B1DCA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Documentation Visibility and Access Improvement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7F9E6-AE43-97AF-9296-0A549F02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0C341A-5BDA-C2EF-1D1F-6DCE4A1B1C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227323"/>
              </p:ext>
            </p:extLst>
          </p:nvPr>
        </p:nvGraphicFramePr>
        <p:xfrm>
          <a:off x="581030" y="3152147"/>
          <a:ext cx="3777906" cy="2286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98186">
                  <a:extLst>
                    <a:ext uri="{9D8B030D-6E8A-4147-A177-3AD203B41FA5}">
                      <a16:colId xmlns:a16="http://schemas.microsoft.com/office/drawing/2014/main" val="2715810209"/>
                    </a:ext>
                  </a:extLst>
                </a:gridCol>
                <a:gridCol w="1979720">
                  <a:extLst>
                    <a:ext uri="{9D8B030D-6E8A-4147-A177-3AD203B41FA5}">
                      <a16:colId xmlns:a16="http://schemas.microsoft.com/office/drawing/2014/main" val="39162022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ED0039385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806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ED0039384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18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ED0039332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971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ED0039294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083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CD4 ACLs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ED0038212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24259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50A0580-3852-E231-0F44-04F429D12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498502"/>
              </p:ext>
            </p:extLst>
          </p:nvPr>
        </p:nvGraphicFramePr>
        <p:xfrm>
          <a:off x="4968079" y="3152147"/>
          <a:ext cx="3777906" cy="22860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98186">
                  <a:extLst>
                    <a:ext uri="{9D8B030D-6E8A-4147-A177-3AD203B41FA5}">
                      <a16:colId xmlns:a16="http://schemas.microsoft.com/office/drawing/2014/main" val="2715810209"/>
                    </a:ext>
                  </a:extLst>
                </a:gridCol>
                <a:gridCol w="1979720">
                  <a:extLst>
                    <a:ext uri="{9D8B030D-6E8A-4147-A177-3AD203B41FA5}">
                      <a16:colId xmlns:a16="http://schemas.microsoft.com/office/drawing/2014/main" val="39162022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PDRs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ED0039831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806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FDRs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ED0039844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0018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ED0039863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971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IKC PRRs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ED0039866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4083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DCCs*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TBD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24259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A1C13E-89B7-F5EE-9B87-BE6712EFF050}"/>
              </a:ext>
            </a:extLst>
          </p:cNvPr>
          <p:cNvSpPr txBox="1"/>
          <p:nvPr/>
        </p:nvSpPr>
        <p:spPr>
          <a:xfrm>
            <a:off x="304800" y="5527497"/>
            <a:ext cx="11114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*Established a new Documentation Completeness Check (DCC) process to minimize procurement risk as part of the Procurement Readiness Reviews.</a:t>
            </a:r>
          </a:p>
        </p:txBody>
      </p:sp>
    </p:spTree>
    <p:extLst>
      <p:ext uri="{BB962C8B-B14F-4D97-AF65-F5344CB8AC3E}">
        <p14:creationId xmlns:p14="http://schemas.microsoft.com/office/powerpoint/2010/main" val="3119331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E48268-B2D9-9B7D-FE75-FE4171A02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52317"/>
            <a:ext cx="5323643" cy="4725898"/>
          </a:xfrm>
        </p:spPr>
        <p:txBody>
          <a:bodyPr lIns="91440" tIns="45720" rIns="91440" bIns="4572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  <a:hlinkClick r:id="rId3"/>
              </a:rPr>
              <a:t>Component Database (CDB) </a:t>
            </a:r>
            <a:r>
              <a:rPr lang="en-US" sz="1800" b="0" dirty="0">
                <a:solidFill>
                  <a:srgbClr val="000000"/>
                </a:solidFill>
              </a:rPr>
              <a:t>was released for use by the PIP-II project after testing with several PIP-II technical groups.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282828"/>
                </a:solidFill>
                <a:cs typeface="Helvetica"/>
                <a:hlinkClick r:id="rId4"/>
              </a:rPr>
              <a:t>Training Documents</a:t>
            </a:r>
            <a:r>
              <a:rPr lang="en-US" sz="1800" b="0" dirty="0">
                <a:solidFill>
                  <a:srgbClr val="282828"/>
                </a:solidFill>
                <a:cs typeface="Helvetica"/>
              </a:rPr>
              <a:t> </a:t>
            </a:r>
            <a:r>
              <a:rPr lang="en-US" sz="1800" b="0" dirty="0">
                <a:solidFill>
                  <a:srgbClr val="000000"/>
                </a:solidFill>
              </a:rPr>
              <a:t>have been developed and posted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0000"/>
                </a:solidFill>
              </a:rPr>
              <a:t>The software is used to:</a:t>
            </a:r>
          </a:p>
          <a:p>
            <a:pPr marL="800100" lvl="1" indent="-342900"/>
            <a:r>
              <a:rPr lang="en-US" sz="1800" b="0" dirty="0">
                <a:solidFill>
                  <a:srgbClr val="000000"/>
                </a:solidFill>
              </a:rPr>
              <a:t>Collect component design data</a:t>
            </a:r>
          </a:p>
          <a:p>
            <a:pPr marL="800100" lvl="1" indent="-342900"/>
            <a:r>
              <a:rPr lang="en-US" sz="1800" b="0" dirty="0">
                <a:solidFill>
                  <a:srgbClr val="000000"/>
                </a:solidFill>
              </a:rPr>
              <a:t>Track inventory</a:t>
            </a:r>
          </a:p>
          <a:p>
            <a:pPr marL="800100" lvl="1" indent="-342900"/>
            <a:r>
              <a:rPr lang="en-US" sz="1800" b="0" dirty="0">
                <a:solidFill>
                  <a:srgbClr val="000000"/>
                </a:solidFill>
              </a:rPr>
              <a:t>Link component travelers for incoming inspection/testing/assembly</a:t>
            </a:r>
          </a:p>
          <a:p>
            <a:pPr marL="800100" lvl="1" indent="-342900"/>
            <a:r>
              <a:rPr lang="en-US" sz="1800" dirty="0">
                <a:solidFill>
                  <a:srgbClr val="000000"/>
                </a:solidFill>
              </a:rPr>
              <a:t>Organize all component data prior to Handoff to Installation/Comm/Ops</a:t>
            </a:r>
            <a:r>
              <a:rPr lang="en-US" sz="1800" b="0" dirty="0">
                <a:solidFill>
                  <a:srgbClr val="000000"/>
                </a:solidFill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cs typeface="Helvetica"/>
              </a:rPr>
              <a:t>Goals for 2025: </a:t>
            </a:r>
          </a:p>
          <a:p>
            <a:pPr marL="800100" lvl="1" indent="-342900"/>
            <a:r>
              <a:rPr lang="en-US" sz="1800" u="sng" dirty="0">
                <a:solidFill>
                  <a:srgbClr val="282828"/>
                </a:solidFill>
                <a:cs typeface="Helvetica"/>
              </a:rPr>
              <a:t>Train all stakeholders</a:t>
            </a:r>
          </a:p>
          <a:p>
            <a:pPr marL="800100" lvl="1" indent="-342900"/>
            <a:r>
              <a:rPr lang="en-US" sz="1800" dirty="0">
                <a:solidFill>
                  <a:srgbClr val="282828"/>
                </a:solidFill>
                <a:cs typeface="Helvetica"/>
              </a:rPr>
              <a:t>Create CDB entries for </a:t>
            </a:r>
            <a:r>
              <a:rPr lang="en-US" sz="1800" b="0" dirty="0">
                <a:solidFill>
                  <a:srgbClr val="282828"/>
                </a:solidFill>
                <a:cs typeface="Helvetica"/>
              </a:rPr>
              <a:t>all existing inventory</a:t>
            </a:r>
          </a:p>
          <a:p>
            <a:pPr marL="800100" lvl="1" indent="-342900"/>
            <a:r>
              <a:rPr lang="en-US" sz="1800" dirty="0">
                <a:solidFill>
                  <a:srgbClr val="282828"/>
                </a:solidFill>
                <a:cs typeface="Helvetica"/>
              </a:rPr>
              <a:t>Create CDB entries for critical components prior to procurement</a:t>
            </a:r>
          </a:p>
          <a:p>
            <a:pPr marL="800100" lvl="1" indent="-342900"/>
            <a:endParaRPr lang="en-US" sz="1800" b="0" dirty="0">
              <a:solidFill>
                <a:srgbClr val="282828"/>
              </a:solidFill>
              <a:cs typeface="Helvetica"/>
            </a:endParaRPr>
          </a:p>
          <a:p>
            <a:pPr marL="800100" lvl="1" indent="-342900"/>
            <a:endParaRPr lang="en-US" sz="1800" b="0" dirty="0">
              <a:solidFill>
                <a:srgbClr val="282828"/>
              </a:solidFill>
              <a:cs typeface="Helvetica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C6A176-BCDB-8D6E-2215-B8A3118A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Established the PIP-II Component Database (CDB)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33AAF-47F6-B935-B50D-EC31841F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4779" y="1017251"/>
            <a:ext cx="6598686" cy="4128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F58446-D339-98FD-C8E5-8FD1916B1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89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BC1B7-E394-22EE-B4E5-C55202283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Started 2024 with an impending space crunch – only 6000 sq ft. total available to PIP-II </a:t>
            </a:r>
            <a:r>
              <a:rPr lang="en-US"/>
              <a:t>for storage site-wide</a:t>
            </a:r>
            <a:r>
              <a:rPr lang="en-US" dirty="0"/>
              <a:t>.</a:t>
            </a:r>
          </a:p>
          <a:p>
            <a:r>
              <a:rPr lang="en-US" dirty="0"/>
              <a:t>Added an additional 8000 sq ft. (14,000 sq. ft. total) from AD, PPD, and ISD throughout the year thereby alleviating the need to seek offsite storage in CY2025.</a:t>
            </a:r>
          </a:p>
          <a:p>
            <a:pPr lvl="1"/>
            <a:r>
              <a:rPr lang="en-US" dirty="0"/>
              <a:t>Additional space will be cleared in </a:t>
            </a:r>
            <a:r>
              <a:rPr lang="en-US" dirty="0" err="1"/>
              <a:t>TeV</a:t>
            </a:r>
            <a:r>
              <a:rPr lang="en-US" dirty="0"/>
              <a:t> service bldgs. and Site 38 in 2025</a:t>
            </a:r>
          </a:p>
          <a:p>
            <a:r>
              <a:rPr lang="en-US" dirty="0"/>
              <a:t>Established Title Transfer Procedure (now with DOE for final approval and to be adopted for all projects Lab-wide).</a:t>
            </a:r>
          </a:p>
          <a:p>
            <a:r>
              <a:rPr lang="en-US" dirty="0"/>
              <a:t>Implemented new import/export control process for DAE.</a:t>
            </a:r>
          </a:p>
          <a:p>
            <a:pPr lvl="1"/>
            <a:r>
              <a:rPr lang="en-US" dirty="0" err="1"/>
              <a:t>Mathworks</a:t>
            </a:r>
            <a:r>
              <a:rPr lang="en-US" dirty="0"/>
              <a:t> software export served as example.</a:t>
            </a:r>
          </a:p>
          <a:p>
            <a:r>
              <a:rPr lang="en-US" dirty="0"/>
              <a:t>Received import duty relief on the </a:t>
            </a:r>
            <a:r>
              <a:rPr lang="en-US" dirty="0" err="1"/>
              <a:t>cryoplant</a:t>
            </a:r>
            <a:r>
              <a:rPr lang="en-US" dirty="0"/>
              <a:t> from DAE (saved $1,500,000)</a:t>
            </a:r>
          </a:p>
          <a:p>
            <a:r>
              <a:rPr lang="en-US" dirty="0"/>
              <a:t>Established process for tracking components in PIP-II CDB.</a:t>
            </a:r>
          </a:p>
          <a:p>
            <a:r>
              <a:rPr lang="en-US" dirty="0"/>
              <a:t>Coordinated dozens of local and international shipments.</a:t>
            </a:r>
          </a:p>
          <a:p>
            <a:r>
              <a:rPr lang="en-US" dirty="0"/>
              <a:t>Finalized the PIP-II Component Naming Convention Document TC ED0011740.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2A301-770B-FCA1-8E22-A94EE48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Logistics and Coordination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7D9FD-4F02-B421-1155-496ABD43A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A5957C-47A6-855A-63AD-09DE6981B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 PIP-II component tracking and control to CDB.</a:t>
            </a:r>
          </a:p>
          <a:p>
            <a:r>
              <a:rPr lang="en-US" dirty="0"/>
              <a:t>Create Logistics and Coordination </a:t>
            </a:r>
            <a:r>
              <a:rPr lang="en-US" dirty="0" err="1"/>
              <a:t>Sharepoint</a:t>
            </a:r>
            <a:r>
              <a:rPr lang="en-US" dirty="0"/>
              <a:t> site.</a:t>
            </a:r>
          </a:p>
          <a:p>
            <a:r>
              <a:rPr lang="en-US" dirty="0"/>
              <a:t>Create a shipping and receiving procedure to facilitate component shipments to/from IKC Partners.</a:t>
            </a:r>
          </a:p>
          <a:p>
            <a:r>
              <a:rPr lang="en-US" dirty="0"/>
              <a:t>Assess transportation risk for remaining shipments.</a:t>
            </a:r>
          </a:p>
          <a:p>
            <a:r>
              <a:rPr lang="en-US" dirty="0"/>
              <a:t>Assess storage and workspace needs monthly and expand PIP-II storage and workspace footprint.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2759B-6D57-7217-9F5D-C16BF565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Logistics and Coordination 2025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8D4F5-A6E0-567B-B97B-0A8A0308D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88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6362DC-5640-F82F-816E-A74037EEC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Made critical advances in designs and procurement preparedness.</a:t>
            </a:r>
          </a:p>
          <a:p>
            <a:r>
              <a:rPr lang="en-US" dirty="0"/>
              <a:t>2025 review cycle pressure is high and requires strong oversight from the L2Ms and significant support from the TIG to </a:t>
            </a:r>
            <a:r>
              <a:rPr lang="en-US"/>
              <a:t>accomplish</a:t>
            </a:r>
            <a:r>
              <a:rPr lang="en-US" dirty="0"/>
              <a:t>.</a:t>
            </a:r>
          </a:p>
          <a:p>
            <a:r>
              <a:rPr lang="en-US" dirty="0"/>
              <a:t>TRSs, ISDs, ACLs – major documentation push still required to complete.  Should be a precursor to any procurement.</a:t>
            </a:r>
          </a:p>
          <a:p>
            <a:r>
              <a:rPr lang="en-US" dirty="0"/>
              <a:t>Made significant progress on QA/QC and documentation visibility and organization.  </a:t>
            </a:r>
          </a:p>
          <a:p>
            <a:r>
              <a:rPr lang="en-US" dirty="0"/>
              <a:t>External stakeholder coordination is much better than at the beginning of 2024.</a:t>
            </a:r>
          </a:p>
          <a:p>
            <a:r>
              <a:rPr lang="en-US" dirty="0"/>
              <a:t>IKC technical developments are moving quickly and in concert with PIP-II needs generally, but key documents still need to be finalized.</a:t>
            </a:r>
          </a:p>
          <a:p>
            <a:r>
              <a:rPr lang="en-US" dirty="0"/>
              <a:t>Storage space crisis averted and projected 2025 requirements look under control.  </a:t>
            </a:r>
          </a:p>
          <a:p>
            <a:r>
              <a:rPr lang="en-US" dirty="0"/>
              <a:t>Logistics continues to improve through CDB, procedure development, expectations alignment with DOE, Partners, and local directorate stakeholders.</a:t>
            </a:r>
          </a:p>
          <a:p>
            <a:r>
              <a:rPr lang="en-US" dirty="0"/>
              <a:t>CY2025 will be an exciting one!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89565C-38D1-2B19-CF34-D59B50C8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TIG Conclusions for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85AA0-567C-A8EB-9334-0BDC0C26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58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B5944C-EDED-7BDA-17F7-9FE46324B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446665"/>
          </a:xfrm>
        </p:spPr>
        <p:txBody>
          <a:bodyPr/>
          <a:lstStyle/>
          <a:p>
            <a:r>
              <a:rPr lang="en-US" sz="2000" dirty="0"/>
              <a:t>Successfully on-board the new PIP-II Project Engineer in February. </a:t>
            </a:r>
          </a:p>
          <a:p>
            <a:r>
              <a:rPr lang="en-US" sz="2000" dirty="0">
                <a:hlinkClick r:id="rId2"/>
              </a:rPr>
              <a:t>Maintain PDR/FDR schedule </a:t>
            </a:r>
            <a:r>
              <a:rPr lang="en-US" sz="2000" dirty="0"/>
              <a:t>by completing all but 6 FDRs – 38 total!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Many delayed until 2025.</a:t>
            </a:r>
            <a:endParaRPr lang="en-US" sz="2000" dirty="0"/>
          </a:p>
          <a:p>
            <a:r>
              <a:rPr lang="en-US" sz="2000" dirty="0"/>
              <a:t>Close out all technical reviews.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Mostly – 7 remaining to be closed out.</a:t>
            </a:r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hlinkClick r:id="rId3"/>
              </a:rPr>
              <a:t>Stabilize requirements </a:t>
            </a:r>
            <a:r>
              <a:rPr lang="en-US" sz="2000" dirty="0"/>
              <a:t>(PRDs, TRSs).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Mostly – several TRSs need to be released.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</a:p>
          <a:p>
            <a:r>
              <a:rPr lang="en-US" sz="2000" dirty="0"/>
              <a:t>Finalize and release </a:t>
            </a:r>
            <a:r>
              <a:rPr lang="en-US" sz="2000" b="1" dirty="0"/>
              <a:t>all</a:t>
            </a:r>
            <a:r>
              <a:rPr lang="en-US" sz="2000" dirty="0"/>
              <a:t> </a:t>
            </a:r>
            <a:r>
              <a:rPr lang="en-US" sz="2000" dirty="0">
                <a:hlinkClick r:id="rId3"/>
              </a:rPr>
              <a:t>Interface Specification Documents</a:t>
            </a:r>
            <a:r>
              <a:rPr lang="en-US" sz="2000" dirty="0"/>
              <a:t>.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Moderate progress made. </a:t>
            </a:r>
            <a:endParaRPr lang="en-US" sz="2000" dirty="0"/>
          </a:p>
          <a:p>
            <a:r>
              <a:rPr lang="en-US" sz="2000" dirty="0"/>
              <a:t>Finalize and Release </a:t>
            </a:r>
            <a:r>
              <a:rPr lang="en-US" sz="2000" b="1" dirty="0"/>
              <a:t>all</a:t>
            </a:r>
            <a:r>
              <a:rPr lang="en-US" sz="2000" dirty="0"/>
              <a:t> Acceptance Criteria Lists. </a:t>
            </a:r>
            <a:r>
              <a:rPr lang="en-US" sz="2000" dirty="0">
                <a:solidFill>
                  <a:srgbClr val="C00000"/>
                </a:solidFill>
                <a:sym typeface="Wingdings" panose="05000000000000000000" pitchFamily="2" charset="2"/>
              </a:rPr>
              <a:t>Moderate progress made.  New approach.</a:t>
            </a:r>
            <a:endParaRPr lang="en-US" sz="2000" dirty="0"/>
          </a:p>
          <a:p>
            <a:r>
              <a:rPr lang="en-US" sz="2000" dirty="0"/>
              <a:t>Support the procurement and production activities through Procurement Readiness Reviews and Manufacturing Readiness Reviews. </a:t>
            </a:r>
          </a:p>
          <a:p>
            <a:r>
              <a:rPr lang="en-US" sz="2000" dirty="0"/>
              <a:t>Support In-kind Partners with their SE functions, reports, procurements, and QA/QC obligations.</a:t>
            </a:r>
          </a:p>
          <a:p>
            <a:r>
              <a:rPr lang="en-US" sz="2000" dirty="0"/>
              <a:t>Deepen the coordination and interface activities with AD, APS-TD, and ISD.</a:t>
            </a:r>
          </a:p>
          <a:p>
            <a:r>
              <a:rPr lang="en-US" sz="2000" dirty="0">
                <a:hlinkClick r:id="rId4"/>
              </a:rPr>
              <a:t>Tighten and synchronize QA/QC activities </a:t>
            </a:r>
            <a:r>
              <a:rPr lang="en-US" sz="2000" dirty="0"/>
              <a:t>across all project boundaries.</a:t>
            </a:r>
          </a:p>
          <a:p>
            <a:r>
              <a:rPr lang="en-US" sz="2000" dirty="0">
                <a:hlinkClick r:id="rId5"/>
              </a:rPr>
              <a:t>Considerably improve documentation visibility </a:t>
            </a:r>
            <a:r>
              <a:rPr lang="en-US" sz="2000" dirty="0"/>
              <a:t>and access across the project.</a:t>
            </a:r>
            <a:endParaRPr lang="en-US" u="sng" dirty="0"/>
          </a:p>
          <a:p>
            <a:pPr marL="0" indent="0">
              <a:buNone/>
            </a:pPr>
            <a:r>
              <a:rPr lang="en-US" u="sng" dirty="0"/>
              <a:t>The next slides show how we addressed the 2024 goals, what we’re doing about delays, highlight progress on new initiatives, and identify new goals for 2025 .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E884B1-7646-4DA6-DAA1-ACD1E959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8563992" cy="427877"/>
          </a:xfrm>
        </p:spPr>
        <p:txBody>
          <a:bodyPr/>
          <a:lstStyle/>
          <a:p>
            <a:r>
              <a:rPr lang="en-US" dirty="0"/>
              <a:t>Goals for 2024 – How did we 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05C67-5A49-F8A5-932B-896749B3B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CE911-4C12-4E59-CC26-F66E5F154AF7}"/>
              </a:ext>
            </a:extLst>
          </p:cNvPr>
          <p:cNvSpPr txBox="1"/>
          <p:nvPr/>
        </p:nvSpPr>
        <p:spPr>
          <a:xfrm>
            <a:off x="8096436" y="871791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526B82-8A56-2C20-AF64-C43177F05693}"/>
              </a:ext>
            </a:extLst>
          </p:cNvPr>
          <p:cNvSpPr txBox="1"/>
          <p:nvPr/>
        </p:nvSpPr>
        <p:spPr>
          <a:xfrm>
            <a:off x="4576034" y="336310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06E68-5F16-3BA3-DC7B-DC4C9D319D98}"/>
              </a:ext>
            </a:extLst>
          </p:cNvPr>
          <p:cNvSpPr txBox="1"/>
          <p:nvPr/>
        </p:nvSpPr>
        <p:spPr>
          <a:xfrm>
            <a:off x="11316549" y="378342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AE8FA2-E0DD-5D3D-CB6C-993090C4B7BC}"/>
              </a:ext>
            </a:extLst>
          </p:cNvPr>
          <p:cNvSpPr txBox="1"/>
          <p:nvPr/>
        </p:nvSpPr>
        <p:spPr>
          <a:xfrm>
            <a:off x="9039091" y="41607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CCF769-1EE7-B313-EE01-0750A739956D}"/>
              </a:ext>
            </a:extLst>
          </p:cNvPr>
          <p:cNvSpPr txBox="1"/>
          <p:nvPr/>
        </p:nvSpPr>
        <p:spPr>
          <a:xfrm>
            <a:off x="8635395" y="448745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9C0C0-A974-3B78-D6AC-2D1720B59C95}"/>
              </a:ext>
            </a:extLst>
          </p:cNvPr>
          <p:cNvSpPr txBox="1"/>
          <p:nvPr/>
        </p:nvSpPr>
        <p:spPr>
          <a:xfrm>
            <a:off x="9206623" y="485770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sym typeface="Wingdings" panose="05000000000000000000" pitchFamily="2" charset="2"/>
              </a:rPr>
              <a:t></a:t>
            </a:r>
            <a:endParaRPr lang="en-US" sz="20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3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68378CE0-F75C-2D00-E378-858BD7FBC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3"/>
          <a:stretch/>
        </p:blipFill>
        <p:spPr>
          <a:xfrm>
            <a:off x="0" y="-5159114"/>
            <a:ext cx="12191101" cy="120171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9212A51-0F6B-4708-9A34-78F224DDB024}"/>
              </a:ext>
            </a:extLst>
          </p:cNvPr>
          <p:cNvSpPr txBox="1">
            <a:spLocks/>
          </p:cNvSpPr>
          <p:nvPr/>
        </p:nvSpPr>
        <p:spPr>
          <a:xfrm>
            <a:off x="112385" y="0"/>
            <a:ext cx="10285370" cy="660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defTabSz="457189">
              <a:defRPr/>
            </a:pPr>
            <a:r>
              <a:rPr lang="en-US" sz="40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THE FUTURE OF FERMILAB</a:t>
            </a:r>
            <a:r>
              <a:rPr lang="en-US" sz="3200">
                <a:solidFill>
                  <a:schemeClr val="bg1"/>
                </a:solidFill>
                <a:latin typeface="Telegraf UltraBold" pitchFamily="2" charset="77"/>
                <a:cs typeface="Helvetica" panose="020B0604020202020204" pitchFamily="34" charset="0"/>
              </a:rPr>
              <a:t> </a:t>
            </a:r>
            <a:endParaRPr lang="en-US" sz="4000">
              <a:solidFill>
                <a:schemeClr val="bg1"/>
              </a:solidFill>
              <a:latin typeface="Telegraf UltraBold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19DF70-155B-F102-8574-68612E642F83}"/>
              </a:ext>
            </a:extLst>
          </p:cNvPr>
          <p:cNvSpPr txBox="1"/>
          <p:nvPr/>
        </p:nvSpPr>
        <p:spPr>
          <a:xfrm>
            <a:off x="250859" y="4658382"/>
            <a:ext cx="4281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Telegraf UltraBold" pitchFamily="2" charset="77"/>
              </a:rPr>
              <a:t>Follow us:</a:t>
            </a:r>
          </a:p>
          <a:p>
            <a:endParaRPr lang="en-US" sz="2000" b="1">
              <a:solidFill>
                <a:schemeClr val="bg1"/>
              </a:solidFill>
              <a:latin typeface="Telegraf UltraBold" pitchFamily="2" charset="77"/>
            </a:endParaRPr>
          </a:p>
          <a:p>
            <a:r>
              <a:rPr lang="en-US" sz="2000">
                <a:solidFill>
                  <a:schemeClr val="bg1"/>
                </a:solidFill>
              </a:rPr>
              <a:t>	</a:t>
            </a:r>
            <a:r>
              <a:rPr lang="en-US" sz="2000">
                <a:solidFill>
                  <a:schemeClr val="bg1"/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http://pip2.fnal.gov/</a:t>
            </a:r>
            <a:endParaRPr lang="en-US" sz="2000">
              <a:solidFill>
                <a:schemeClr val="bg1"/>
              </a:solidFill>
              <a:latin typeface="Helvetica" pitchFamily="2" charset="0"/>
            </a:endParaRPr>
          </a:p>
          <a:p>
            <a:r>
              <a:rPr lang="en-US" sz="1000">
                <a:solidFill>
                  <a:schemeClr val="bg1"/>
                </a:solidFill>
                <a:latin typeface="Helvetica" pitchFamily="2" charset="0"/>
              </a:rPr>
              <a:t>	</a:t>
            </a:r>
          </a:p>
          <a:p>
            <a:r>
              <a:rPr lang="en-US" sz="2000">
                <a:solidFill>
                  <a:schemeClr val="bg1"/>
                </a:solidFill>
                <a:latin typeface="Helvetica" pitchFamily="2" charset="0"/>
              </a:rPr>
              <a:t>	</a:t>
            </a:r>
            <a:r>
              <a:rPr lang="en-US" sz="2000" b="0" i="0">
                <a:solidFill>
                  <a:schemeClr val="bg1"/>
                </a:solidFill>
                <a:effectLst/>
                <a:latin typeface="Helvetica" pitchFamily="2" charset="0"/>
                <a:hlinkClick r:id="rId5" tooltip="https://www.linkedin.com/showcase/pip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/showcase/pip-ii/</a:t>
            </a:r>
            <a:endParaRPr lang="en-US" sz="200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60FC706A-FF4C-355B-21E7-2045D0EFA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56" y="5753441"/>
            <a:ext cx="274320" cy="27432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23DC7A3-8F75-F4AF-4374-69DBA382C7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056" y="5316074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9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F0921-5127-CF64-32EF-4D60AF4AE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60" y="62127"/>
            <a:ext cx="11582400" cy="427877"/>
          </a:xfrm>
        </p:spPr>
        <p:txBody>
          <a:bodyPr/>
          <a:lstStyle/>
          <a:p>
            <a:pPr algn="ctr"/>
            <a:r>
              <a:rPr lang="en-US">
                <a:solidFill>
                  <a:srgbClr val="4C8C2B"/>
                </a:solidFill>
              </a:rPr>
              <a:t>PIP-II Design, Procurement, and Integration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4DDB2-CA92-E630-72AC-18D0B6755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CBA98-B82F-EADC-328B-4BEB9D5E933C}"/>
              </a:ext>
            </a:extLst>
          </p:cNvPr>
          <p:cNvSpPr txBox="1"/>
          <p:nvPr/>
        </p:nvSpPr>
        <p:spPr>
          <a:xfrm>
            <a:off x="570782" y="691051"/>
            <a:ext cx="2893677" cy="461665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Physics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47C3E-4927-8973-4402-709F769DB68A}"/>
              </a:ext>
            </a:extLst>
          </p:cNvPr>
          <p:cNvSpPr txBox="1"/>
          <p:nvPr/>
        </p:nvSpPr>
        <p:spPr>
          <a:xfrm>
            <a:off x="8187816" y="695066"/>
            <a:ext cx="3148041" cy="461665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Technical Requirements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496DD-B8BC-253C-A2FF-51C03444C2C3}"/>
              </a:ext>
            </a:extLst>
          </p:cNvPr>
          <p:cNvSpPr txBox="1"/>
          <p:nvPr/>
        </p:nvSpPr>
        <p:spPr>
          <a:xfrm>
            <a:off x="4170620" y="695066"/>
            <a:ext cx="3311035" cy="461665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Functional Requirements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8485FC-902D-D5B8-9A78-DF3B18F9524D}"/>
              </a:ext>
            </a:extLst>
          </p:cNvPr>
          <p:cNvSpPr txBox="1"/>
          <p:nvPr/>
        </p:nvSpPr>
        <p:spPr>
          <a:xfrm>
            <a:off x="4308702" y="1484547"/>
            <a:ext cx="3034870" cy="461665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Design Documentation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AB3693-E4E5-2849-8180-E8940FFC66B5}"/>
              </a:ext>
            </a:extLst>
          </p:cNvPr>
          <p:cNvGrpSpPr/>
          <p:nvPr/>
        </p:nvGrpSpPr>
        <p:grpSpPr>
          <a:xfrm>
            <a:off x="294547" y="2081346"/>
            <a:ext cx="11415653" cy="1121067"/>
            <a:chOff x="304800" y="2329858"/>
            <a:chExt cx="11415653" cy="11210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6E892A-B9CF-576C-32E0-6536F1D084E0}"/>
                </a:ext>
              </a:extLst>
            </p:cNvPr>
            <p:cNvSpPr txBox="1"/>
            <p:nvPr/>
          </p:nvSpPr>
          <p:spPr>
            <a:xfrm>
              <a:off x="304800" y="2336952"/>
              <a:ext cx="413658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Prevention Through Design Assessment</a:t>
              </a:r>
            </a:p>
            <a:p>
              <a:r>
                <a:rPr lang="en-US" sz="1600"/>
                <a:t>Failure Mode and Effect Analysis</a:t>
              </a:r>
            </a:p>
            <a:p>
              <a:r>
                <a:rPr lang="en-US" sz="1600"/>
                <a:t>Mechanical and Electrical Drawings and Models</a:t>
              </a:r>
            </a:p>
            <a:p>
              <a:r>
                <a:rPr lang="en-US" sz="1600"/>
                <a:t>Master Interface Control Document Entries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215FD3D-0044-B07C-BEB6-1BF65F5158B4}"/>
                </a:ext>
              </a:extLst>
            </p:cNvPr>
            <p:cNvSpPr txBox="1"/>
            <p:nvPr/>
          </p:nvSpPr>
          <p:spPr>
            <a:xfrm>
              <a:off x="4573320" y="2336952"/>
              <a:ext cx="376968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Interface Specification Documents</a:t>
              </a:r>
            </a:p>
            <a:p>
              <a:r>
                <a:rPr lang="en-US" sz="1600"/>
                <a:t>Engineering Notes and Analyses</a:t>
              </a:r>
            </a:p>
            <a:p>
              <a:r>
                <a:rPr lang="en-US" sz="1600"/>
                <a:t>Technical Review Presentations</a:t>
              </a:r>
            </a:p>
            <a:p>
              <a:r>
                <a:rPr lang="en-US" sz="1600"/>
                <a:t>Master Interface Control Document Entries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E9C94F-E113-EFA7-C3A8-3D406B9CF307}"/>
                </a:ext>
              </a:extLst>
            </p:cNvPr>
            <p:cNvSpPr txBox="1"/>
            <p:nvPr/>
          </p:nvSpPr>
          <p:spPr>
            <a:xfrm>
              <a:off x="8474944" y="2329858"/>
              <a:ext cx="324550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P&amp;ID Files</a:t>
              </a:r>
            </a:p>
            <a:p>
              <a:r>
                <a:rPr lang="en-US" sz="1600"/>
                <a:t>Software Code</a:t>
              </a:r>
            </a:p>
            <a:p>
              <a:r>
                <a:rPr lang="en-US" sz="1600"/>
                <a:t>Engineering Risk Assessment</a:t>
              </a:r>
            </a:p>
            <a:p>
              <a:r>
                <a:rPr lang="en-US" sz="1600"/>
                <a:t>Value Engineering/Trade Off Analysis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59971EF-96B5-676D-EDBD-DD4CE29B437A}"/>
                </a:ext>
              </a:extLst>
            </p:cNvPr>
            <p:cNvSpPr/>
            <p:nvPr/>
          </p:nvSpPr>
          <p:spPr>
            <a:xfrm>
              <a:off x="304805" y="2336952"/>
              <a:ext cx="11415648" cy="1113973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EABF130-D4D5-0311-B684-8128128E0401}"/>
              </a:ext>
            </a:extLst>
          </p:cNvPr>
          <p:cNvSpPr txBox="1"/>
          <p:nvPr/>
        </p:nvSpPr>
        <p:spPr>
          <a:xfrm>
            <a:off x="2683386" y="3347207"/>
            <a:ext cx="6285503" cy="461665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Procurement and Manufacturing Documentation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05B67325-1D03-0F82-3EA9-D7F91FB2CBC5}"/>
              </a:ext>
            </a:extLst>
          </p:cNvPr>
          <p:cNvCxnSpPr>
            <a:stCxn id="7" idx="2"/>
            <a:endCxn id="12" idx="0"/>
          </p:cNvCxnSpPr>
          <p:nvPr/>
        </p:nvCxnSpPr>
        <p:spPr>
          <a:xfrm rot="16200000" flipH="1">
            <a:off x="3755964" y="-585627"/>
            <a:ext cx="331831" cy="380851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6E69CAE8-6C96-728B-0559-72E233C28466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 rot="5400000">
            <a:off x="7630079" y="-647211"/>
            <a:ext cx="327816" cy="39357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E4ACEA-FAC3-87C7-7B10-95362E8108AA}"/>
              </a:ext>
            </a:extLst>
          </p:cNvPr>
          <p:cNvCxnSpPr>
            <a:stCxn id="9" idx="2"/>
            <a:endCxn id="12" idx="0"/>
          </p:cNvCxnSpPr>
          <p:nvPr/>
        </p:nvCxnSpPr>
        <p:spPr>
          <a:xfrm flipH="1">
            <a:off x="5826137" y="1156731"/>
            <a:ext cx="1" cy="327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DC24AF-657B-EB58-0D33-C65C3806B1FB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5826137" y="1946212"/>
            <a:ext cx="1" cy="1695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FCA1F15-2D80-CFB5-D821-AF3F99842FD2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5826136" y="3199965"/>
            <a:ext cx="2" cy="1472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4FD2022-1E54-BBDB-FFF0-7A7C16940D1E}"/>
              </a:ext>
            </a:extLst>
          </p:cNvPr>
          <p:cNvSpPr txBox="1"/>
          <p:nvPr/>
        </p:nvSpPr>
        <p:spPr>
          <a:xfrm>
            <a:off x="2971542" y="4979442"/>
            <a:ext cx="5709192" cy="461665"/>
          </a:xfrm>
          <a:prstGeom prst="rect">
            <a:avLst/>
          </a:prstGeom>
          <a:noFill/>
          <a:ln w="25400" cap="rnd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Acceptance, QC, Integration, Commissioning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2C8788A-3D5D-484D-A1D0-302AE3F3801F}"/>
              </a:ext>
            </a:extLst>
          </p:cNvPr>
          <p:cNvGrpSpPr/>
          <p:nvPr/>
        </p:nvGrpSpPr>
        <p:grpSpPr>
          <a:xfrm>
            <a:off x="304805" y="3920023"/>
            <a:ext cx="11415648" cy="897085"/>
            <a:chOff x="304810" y="4325283"/>
            <a:chExt cx="11415648" cy="89708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1124E8-6113-69B9-3728-25C64AE74C79}"/>
                </a:ext>
              </a:extLst>
            </p:cNvPr>
            <p:cNvSpPr txBox="1"/>
            <p:nvPr/>
          </p:nvSpPr>
          <p:spPr>
            <a:xfrm>
              <a:off x="401347" y="4340932"/>
              <a:ext cx="25991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Procurement Specifications</a:t>
              </a:r>
            </a:p>
            <a:p>
              <a:r>
                <a:rPr lang="en-US" sz="1600" dirty="0"/>
                <a:t>Manufacturing Specifications</a:t>
              </a:r>
            </a:p>
            <a:p>
              <a:r>
                <a:rPr lang="en-US" sz="1600" dirty="0"/>
                <a:t>Material Specifications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BA4EB75-E83E-3708-ED2F-4359929B30B5}"/>
                </a:ext>
              </a:extLst>
            </p:cNvPr>
            <p:cNvSpPr txBox="1"/>
            <p:nvPr/>
          </p:nvSpPr>
          <p:spPr>
            <a:xfrm>
              <a:off x="2920306" y="4328360"/>
              <a:ext cx="23039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Acceptance Criteria List</a:t>
              </a:r>
            </a:p>
            <a:p>
              <a:r>
                <a:rPr lang="en-US" sz="1600"/>
                <a:t>Proposal Evaluation Form</a:t>
              </a:r>
            </a:p>
            <a:p>
              <a:r>
                <a:rPr lang="en-US" sz="1600"/>
                <a:t>Assembly Procedures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ACB162D-5536-A716-3913-D5F3EB050715}"/>
                </a:ext>
              </a:extLst>
            </p:cNvPr>
            <p:cNvSpPr txBox="1"/>
            <p:nvPr/>
          </p:nvSpPr>
          <p:spPr>
            <a:xfrm>
              <a:off x="5224270" y="4325283"/>
              <a:ext cx="328250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Bill of Materials</a:t>
              </a:r>
            </a:p>
            <a:p>
              <a:r>
                <a:rPr lang="en-US" sz="1600"/>
                <a:t>Procurement Readiness Review Form</a:t>
              </a:r>
            </a:p>
            <a:p>
              <a:r>
                <a:rPr lang="en-US" sz="1600"/>
                <a:t>Discrepancy Reports and Resolutions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E57548F-7121-2820-D443-DE5B53FB5974}"/>
                </a:ext>
              </a:extLst>
            </p:cNvPr>
            <p:cNvSpPr txBox="1"/>
            <p:nvPr/>
          </p:nvSpPr>
          <p:spPr>
            <a:xfrm>
              <a:off x="8474949" y="4330504"/>
              <a:ext cx="292310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/>
                <a:t>Manufacturing Inspection Plan</a:t>
              </a:r>
            </a:p>
            <a:p>
              <a:r>
                <a:rPr lang="en-US" sz="1600"/>
                <a:t>Sub-system and Vendor QC Plans</a:t>
              </a:r>
            </a:p>
            <a:p>
              <a:r>
                <a:rPr lang="en-US" sz="1600"/>
                <a:t>Vendor Travelers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A47DF5B-F455-90C5-8C81-F2CA0629284B}"/>
                </a:ext>
              </a:extLst>
            </p:cNvPr>
            <p:cNvSpPr/>
            <p:nvPr/>
          </p:nvSpPr>
          <p:spPr>
            <a:xfrm>
              <a:off x="304810" y="4340932"/>
              <a:ext cx="11415648" cy="881436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CFC1338-EA66-77A5-D1AD-82AF07428ABB}"/>
              </a:ext>
            </a:extLst>
          </p:cNvPr>
          <p:cNvCxnSpPr>
            <a:cxnSpLocks/>
          </p:cNvCxnSpPr>
          <p:nvPr/>
        </p:nvCxnSpPr>
        <p:spPr>
          <a:xfrm>
            <a:off x="5823423" y="4815574"/>
            <a:ext cx="2" cy="1472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5F76345-124F-A981-A664-2539C908C07F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5826138" y="5441107"/>
            <a:ext cx="0" cy="166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6FE9C95-9334-1844-D2DF-C43B72D6552A}"/>
              </a:ext>
            </a:extLst>
          </p:cNvPr>
          <p:cNvSpPr txBox="1"/>
          <p:nvPr/>
        </p:nvSpPr>
        <p:spPr>
          <a:xfrm>
            <a:off x="217714" y="5607716"/>
            <a:ext cx="22840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Material Certifications</a:t>
            </a:r>
          </a:p>
          <a:p>
            <a:r>
              <a:rPr lang="en-US" sz="1600"/>
              <a:t>Vendor Final Design Docs</a:t>
            </a:r>
          </a:p>
          <a:p>
            <a:r>
              <a:rPr lang="en-US" sz="1600"/>
              <a:t>Software Code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2DDEDE2-22B1-4DA8-9586-6C4C20CCDA28}"/>
              </a:ext>
            </a:extLst>
          </p:cNvPr>
          <p:cNvSpPr txBox="1"/>
          <p:nvPr/>
        </p:nvSpPr>
        <p:spPr>
          <a:xfrm>
            <a:off x="2501737" y="5611990"/>
            <a:ext cx="2031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Redline drawings</a:t>
            </a:r>
          </a:p>
          <a:p>
            <a:r>
              <a:rPr lang="en-US" sz="1600"/>
              <a:t>Incoming QC Travelers</a:t>
            </a:r>
          </a:p>
          <a:p>
            <a:r>
              <a:rPr lang="en-US" sz="1600"/>
              <a:t>Storage Plan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A68F2F2-A8E7-9030-1F4F-84A43F6F214B}"/>
              </a:ext>
            </a:extLst>
          </p:cNvPr>
          <p:cNvSpPr txBox="1"/>
          <p:nvPr/>
        </p:nvSpPr>
        <p:spPr>
          <a:xfrm>
            <a:off x="4532742" y="5607715"/>
            <a:ext cx="3285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/>
              <a:t>Installation Document List</a:t>
            </a:r>
          </a:p>
          <a:p>
            <a:r>
              <a:rPr lang="en-US" sz="1600"/>
              <a:t>Operation and Maintenance Manuals</a:t>
            </a:r>
          </a:p>
          <a:p>
            <a:r>
              <a:rPr lang="en-US" sz="1600"/>
              <a:t>Spares List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3FFDE8-9D09-C7CD-D4EC-851C2BE157F5}"/>
              </a:ext>
            </a:extLst>
          </p:cNvPr>
          <p:cNvSpPr txBox="1"/>
          <p:nvPr/>
        </p:nvSpPr>
        <p:spPr>
          <a:xfrm>
            <a:off x="7804539" y="5611990"/>
            <a:ext cx="4119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Welding records, required code documentation</a:t>
            </a:r>
          </a:p>
          <a:p>
            <a:r>
              <a:rPr lang="en-US" sz="1600" dirty="0"/>
              <a:t>Verification and Testing and Procedures</a:t>
            </a:r>
          </a:p>
          <a:p>
            <a:r>
              <a:rPr lang="en-US" sz="1600" dirty="0"/>
              <a:t>Installation and Commissioning Plan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8B1BB03-9735-DC68-E89F-2C54325170E7}"/>
              </a:ext>
            </a:extLst>
          </p:cNvPr>
          <p:cNvSpPr/>
          <p:nvPr/>
        </p:nvSpPr>
        <p:spPr>
          <a:xfrm>
            <a:off x="200298" y="5590589"/>
            <a:ext cx="11686902" cy="807735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06F3286-1234-22A7-5050-A4E3ADF38AFD}"/>
              </a:ext>
            </a:extLst>
          </p:cNvPr>
          <p:cNvCxnSpPr>
            <a:cxnSpLocks/>
          </p:cNvCxnSpPr>
          <p:nvPr/>
        </p:nvCxnSpPr>
        <p:spPr>
          <a:xfrm>
            <a:off x="5823421" y="3813891"/>
            <a:ext cx="2" cy="1472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83EA277-3F77-7884-7E9C-54D2A7EE421D}"/>
              </a:ext>
            </a:extLst>
          </p:cNvPr>
          <p:cNvSpPr txBox="1"/>
          <p:nvPr/>
        </p:nvSpPr>
        <p:spPr>
          <a:xfrm>
            <a:off x="7538149" y="1469054"/>
            <a:ext cx="3946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B6015"/>
                </a:solidFill>
              </a:rPr>
              <a:t>PDR, FDR, Integration Reviews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A0BAB5-5245-50E6-5687-0D74C04DEFBF}"/>
              </a:ext>
            </a:extLst>
          </p:cNvPr>
          <p:cNvSpPr txBox="1"/>
          <p:nvPr/>
        </p:nvSpPr>
        <p:spPr>
          <a:xfrm>
            <a:off x="9092629" y="3352886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B6015"/>
                </a:solidFill>
              </a:rPr>
              <a:t>PRR, MRR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D8DF28-76E6-AD9A-00A8-28CEC23889E9}"/>
              </a:ext>
            </a:extLst>
          </p:cNvPr>
          <p:cNvSpPr txBox="1"/>
          <p:nvPr/>
        </p:nvSpPr>
        <p:spPr>
          <a:xfrm>
            <a:off x="8735255" y="4979442"/>
            <a:ext cx="334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B6015"/>
                </a:solidFill>
              </a:rPr>
              <a:t>Acceptance, IRR, Handoff</a:t>
            </a:r>
          </a:p>
        </p:txBody>
      </p:sp>
    </p:spTree>
    <p:extLst>
      <p:ext uri="{BB962C8B-B14F-4D97-AF65-F5344CB8AC3E}">
        <p14:creationId xmlns:p14="http://schemas.microsoft.com/office/powerpoint/2010/main" val="2668996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19AFD1-55AB-1EA1-EB0D-377933DCE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971552"/>
            <a:ext cx="4649209" cy="5059363"/>
          </a:xfrm>
        </p:spPr>
        <p:txBody>
          <a:bodyPr/>
          <a:lstStyle/>
          <a:p>
            <a:r>
              <a:rPr lang="en-US" dirty="0"/>
              <a:t>Cost Weighted Design Maturity increased from 94.4% to 97.4%</a:t>
            </a:r>
          </a:p>
          <a:p>
            <a:r>
              <a:rPr lang="en-US" dirty="0"/>
              <a:t>Jan. 2024 forecast:</a:t>
            </a:r>
          </a:p>
          <a:p>
            <a:pPr lvl="1"/>
            <a:r>
              <a:rPr lang="en-US" dirty="0">
                <a:hlinkClick r:id="rId2"/>
              </a:rPr>
              <a:t>Complete 33 technical reviews in CY2024</a:t>
            </a:r>
            <a:endParaRPr lang="en-US" dirty="0"/>
          </a:p>
          <a:p>
            <a:r>
              <a:rPr lang="en-US" dirty="0"/>
              <a:t>CY2024 Actuals: </a:t>
            </a:r>
          </a:p>
          <a:p>
            <a:pPr lvl="1"/>
            <a:r>
              <a:rPr lang="en-US" dirty="0"/>
              <a:t>Completed 2 PDRs, 12 FDRs </a:t>
            </a:r>
          </a:p>
          <a:p>
            <a:pPr lvl="1"/>
            <a:r>
              <a:rPr lang="en-US" dirty="0"/>
              <a:t>One FDR was added</a:t>
            </a:r>
          </a:p>
          <a:p>
            <a:r>
              <a:rPr lang="en-US" dirty="0"/>
              <a:t>Delayed:  1 PDR, 19 FDRs</a:t>
            </a:r>
          </a:p>
          <a:p>
            <a:r>
              <a:rPr lang="en-US" u="sng" dirty="0"/>
              <a:t>Jan 2025 forecast (projected with CY2026 corrections)</a:t>
            </a:r>
          </a:p>
          <a:p>
            <a:pPr lvl="1"/>
            <a:r>
              <a:rPr lang="en-US" dirty="0"/>
              <a:t>30 FDRs, 1 PDR</a:t>
            </a:r>
          </a:p>
          <a:p>
            <a:pPr lvl="1"/>
            <a:r>
              <a:rPr lang="en-US" dirty="0"/>
              <a:t>3 current FDRs in 2026 to be moved into 2025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63AA87-FADA-A760-E4A4-EDCDA7F8B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do completing designs?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0C1AB-8552-2076-7734-80A4A3FA9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CC6A6EF-032A-45BA-B247-13247720DE04}"/>
              </a:ext>
              <a:ext uri="{147F2762-F138-4A5C-976F-8EAC2B608ADB}">
                <a16:predDERef xmlns:a16="http://schemas.microsoft.com/office/drawing/2014/main" pred="{CCE7A774-F8F5-E44C-89B7-8893B1D0D3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7341829"/>
              </p:ext>
            </p:extLst>
          </p:nvPr>
        </p:nvGraphicFramePr>
        <p:xfrm>
          <a:off x="5628443" y="679629"/>
          <a:ext cx="6563557" cy="5708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2">
            <a:extLst>
              <a:ext uri="{FF2B5EF4-FFF2-40B4-BE49-F238E27FC236}">
                <a16:creationId xmlns:a16="http://schemas.microsoft.com/office/drawing/2014/main" id="{690E7DB4-E4FF-05EC-3A3E-43DF286CE6F6}"/>
              </a:ext>
            </a:extLst>
          </p:cNvPr>
          <p:cNvSpPr txBox="1"/>
          <p:nvPr/>
        </p:nvSpPr>
        <p:spPr>
          <a:xfrm>
            <a:off x="10750943" y="5216042"/>
            <a:ext cx="275653" cy="311496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67EB26F-E906-4B2F-BE85-FB0216AA6950}"/>
              </a:ext>
            </a:extLst>
          </p:cNvPr>
          <p:cNvSpPr txBox="1"/>
          <p:nvPr/>
        </p:nvSpPr>
        <p:spPr>
          <a:xfrm>
            <a:off x="10750943" y="4044192"/>
            <a:ext cx="385969" cy="3114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749E7A0C-6253-4C32-B532-A4F5F1183724}"/>
              </a:ext>
            </a:extLst>
          </p:cNvPr>
          <p:cNvSpPr txBox="1"/>
          <p:nvPr/>
        </p:nvSpPr>
        <p:spPr>
          <a:xfrm>
            <a:off x="9221923" y="3429000"/>
            <a:ext cx="385969" cy="3114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68B092CB-8953-4AEB-8E40-FE5398ACD680}"/>
              </a:ext>
            </a:extLst>
          </p:cNvPr>
          <p:cNvSpPr txBox="1"/>
          <p:nvPr/>
        </p:nvSpPr>
        <p:spPr>
          <a:xfrm>
            <a:off x="7792989" y="1702609"/>
            <a:ext cx="385969" cy="31149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r>
          </a:p>
        </p:txBody>
      </p:sp>
    </p:spTree>
    <p:extLst>
      <p:ext uri="{BB962C8B-B14F-4D97-AF65-F5344CB8AC3E}">
        <p14:creationId xmlns:p14="http://schemas.microsoft.com/office/powerpoint/2010/main" val="4070986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6DE5B8E-F3AD-1C60-DD1F-50D43882E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Maintain the current review schedule and advance all reviews but the LB650 Prod. CM FDR for 2026.</a:t>
            </a:r>
          </a:p>
          <a:p>
            <a:r>
              <a:rPr lang="en-US" dirty="0"/>
              <a:t>Begin review preparations two months in advance by writing charge statements, reviewing technical documentation status, and identifying review committees and committee chairs.</a:t>
            </a:r>
          </a:p>
          <a:p>
            <a:r>
              <a:rPr lang="en-US" dirty="0"/>
              <a:t>Train new PIP-II stakeholders how to prepare for and hold successful technical reviews.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EC17CE-955C-2D9F-E20A-8C465782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Design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B3E16-86B3-2BE5-810F-6EEE90006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35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D191D0-60A2-FEA9-9244-DA300591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Design Change Management</a:t>
            </a:r>
            <a:r>
              <a:rPr lang="en-US" dirty="0"/>
              <a:t>:  16 DCRs Approved in 2024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62A039-3359-4C42-6567-697EE2034221}"/>
              </a:ext>
            </a:extLst>
          </p:cNvPr>
          <p:cNvGraphicFramePr>
            <a:graphicFrameLocks noGrp="1"/>
          </p:cNvGraphicFramePr>
          <p:nvPr/>
        </p:nvGraphicFramePr>
        <p:xfrm>
          <a:off x="899492" y="772427"/>
          <a:ext cx="10393016" cy="5432778"/>
        </p:xfrm>
        <a:graphic>
          <a:graphicData uri="http://schemas.openxmlformats.org/drawingml/2006/table">
            <a:tbl>
              <a:tblPr/>
              <a:tblGrid>
                <a:gridCol w="1449714">
                  <a:extLst>
                    <a:ext uri="{9D8B030D-6E8A-4147-A177-3AD203B41FA5}">
                      <a16:colId xmlns:a16="http://schemas.microsoft.com/office/drawing/2014/main" val="1969781102"/>
                    </a:ext>
                  </a:extLst>
                </a:gridCol>
                <a:gridCol w="1798823">
                  <a:extLst>
                    <a:ext uri="{9D8B030D-6E8A-4147-A177-3AD203B41FA5}">
                      <a16:colId xmlns:a16="http://schemas.microsoft.com/office/drawing/2014/main" val="1485886693"/>
                    </a:ext>
                  </a:extLst>
                </a:gridCol>
                <a:gridCol w="5863961">
                  <a:extLst>
                    <a:ext uri="{9D8B030D-6E8A-4147-A177-3AD203B41FA5}">
                      <a16:colId xmlns:a16="http://schemas.microsoft.com/office/drawing/2014/main" val="100813313"/>
                    </a:ext>
                  </a:extLst>
                </a:gridCol>
                <a:gridCol w="1280518">
                  <a:extLst>
                    <a:ext uri="{9D8B030D-6E8A-4147-A177-3AD203B41FA5}">
                      <a16:colId xmlns:a16="http://schemas.microsoft.com/office/drawing/2014/main" val="1170818700"/>
                    </a:ext>
                  </a:extLst>
                </a:gridCol>
              </a:tblGrid>
              <a:tr h="1716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DCR Number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Originator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DCR Name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95959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DCR-2022-006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Passarelli, Donato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MHz coupler (LB &amp; HB) e-pick up probe change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01919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DCR-2023-003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Park, HyeKyoung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MHz Cavity's coupler flange feature update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62356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DCR-2023-007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Dixon, Steven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CF: Linac Complex Bulletin No. 2 Changes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510645"/>
                  </a:ext>
                </a:extLst>
              </a:tr>
              <a:tr h="1716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DCR-2023-008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Geelhoed, Mike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 Shielding Modification and Design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2471520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DCR-2024-002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Passarelli, Donato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Changing coupler bias response timing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118701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DCR-2024-003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Dhuley, Ram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Tunnel ceiling embedded plates for CDS Warm Piping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560341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DCR-2024-004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Holzbauer, Jeremiah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Adding Beam Instrumentation Reference Line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812437"/>
                  </a:ext>
                </a:extLst>
              </a:tr>
              <a:tr h="2811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DCR-2024-006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Nudell, Jeremy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Changes to requirements documents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4734314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DCR-2024-008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Holzbauer, Jeremiah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LLRF Warm Front End Controller Upgrade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027956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DCR-2024-009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Nudell, Jeremy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CM exhaust interface change, SSR1 and SSR2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7156111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DCR-2024-010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Nudell, Jeremy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Prototype SSR1 cryomodule to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Linac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Tunnel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930319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DCR-2024-013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Nudell, Jeremy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 gradient acceptance criteria change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231446"/>
                  </a:ext>
                </a:extLst>
              </a:tr>
              <a:tr h="3433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DCR-2024-015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Grzelak, Victor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 in Position of Vertical Penetration for LB/HB650 HPRF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760534"/>
                  </a:ext>
                </a:extLst>
              </a:tr>
              <a:tr h="27395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DCR-2024-017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Park, HyeKyoung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HB650 unity coupler change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545885"/>
                  </a:ext>
                </a:extLst>
              </a:tr>
              <a:tr h="28520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DCR-2024-018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Geelhoed, Mike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WFE Exclusion Area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660644"/>
                  </a:ext>
                </a:extLst>
              </a:tr>
              <a:tr h="34787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DCR-2024-020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Parise, Mattia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PIP-II SSR Magnets - Dipole Correctors Max Current/Ramp Time Change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Approved</a:t>
                      </a:r>
                    </a:p>
                  </a:txBody>
                  <a:tcPr marL="5002" marR="5002" marT="5002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818262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B2732-51DB-7903-2EB7-8B405D66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67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D191D0-60A2-FEA9-9244-DA300591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change Status:  DCRs Implemented, Draft in 2024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79E484-204B-DDE2-0AE4-7175191CF35D}"/>
              </a:ext>
            </a:extLst>
          </p:cNvPr>
          <p:cNvGraphicFramePr>
            <a:graphicFrameLocks noGrp="1"/>
          </p:cNvGraphicFramePr>
          <p:nvPr/>
        </p:nvGraphicFramePr>
        <p:xfrm>
          <a:off x="976243" y="1368943"/>
          <a:ext cx="9986617" cy="1487170"/>
        </p:xfrm>
        <a:graphic>
          <a:graphicData uri="http://schemas.openxmlformats.org/drawingml/2006/table">
            <a:tbl>
              <a:tblPr/>
              <a:tblGrid>
                <a:gridCol w="1964227">
                  <a:extLst>
                    <a:ext uri="{9D8B030D-6E8A-4147-A177-3AD203B41FA5}">
                      <a16:colId xmlns:a16="http://schemas.microsoft.com/office/drawing/2014/main" val="248571660"/>
                    </a:ext>
                  </a:extLst>
                </a:gridCol>
                <a:gridCol w="1988191">
                  <a:extLst>
                    <a:ext uri="{9D8B030D-6E8A-4147-A177-3AD203B41FA5}">
                      <a16:colId xmlns:a16="http://schemas.microsoft.com/office/drawing/2014/main" val="917006899"/>
                    </a:ext>
                  </a:extLst>
                </a:gridCol>
                <a:gridCol w="4653193">
                  <a:extLst>
                    <a:ext uri="{9D8B030D-6E8A-4147-A177-3AD203B41FA5}">
                      <a16:colId xmlns:a16="http://schemas.microsoft.com/office/drawing/2014/main" val="3731126571"/>
                    </a:ext>
                  </a:extLst>
                </a:gridCol>
                <a:gridCol w="1381006">
                  <a:extLst>
                    <a:ext uri="{9D8B030D-6E8A-4147-A177-3AD203B41FA5}">
                      <a16:colId xmlns:a16="http://schemas.microsoft.com/office/drawing/2014/main" val="3346012336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DCR Number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Originator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DCR Name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12539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DCR-2021-003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Steimel, James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LB650 Gallery Layout Change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Implemented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397024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DCR-2024-001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Hanna, Bruce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Supply Regulation System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Implemented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32206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DCR-2024-005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Mills, Larry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Controls Consolidated Infrastructure Updates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Implemented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153779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DCR-2019-0089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Boffo, Cristian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 Superconducting Solenoid - Conduction Cooled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Implemented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77715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79D5192-E374-066C-529F-3F95FACF2D44}"/>
              </a:ext>
            </a:extLst>
          </p:cNvPr>
          <p:cNvGraphicFramePr>
            <a:graphicFrameLocks noGrp="1"/>
          </p:cNvGraphicFramePr>
          <p:nvPr/>
        </p:nvGraphicFramePr>
        <p:xfrm>
          <a:off x="976243" y="3876157"/>
          <a:ext cx="9986617" cy="1612900"/>
        </p:xfrm>
        <a:graphic>
          <a:graphicData uri="http://schemas.openxmlformats.org/drawingml/2006/table">
            <a:tbl>
              <a:tblPr/>
              <a:tblGrid>
                <a:gridCol w="1990476">
                  <a:extLst>
                    <a:ext uri="{9D8B030D-6E8A-4147-A177-3AD203B41FA5}">
                      <a16:colId xmlns:a16="http://schemas.microsoft.com/office/drawing/2014/main" val="3556547646"/>
                    </a:ext>
                  </a:extLst>
                </a:gridCol>
                <a:gridCol w="1951671">
                  <a:extLst>
                    <a:ext uri="{9D8B030D-6E8A-4147-A177-3AD203B41FA5}">
                      <a16:colId xmlns:a16="http://schemas.microsoft.com/office/drawing/2014/main" val="1417016235"/>
                    </a:ext>
                  </a:extLst>
                </a:gridCol>
                <a:gridCol w="4714826">
                  <a:extLst>
                    <a:ext uri="{9D8B030D-6E8A-4147-A177-3AD203B41FA5}">
                      <a16:colId xmlns:a16="http://schemas.microsoft.com/office/drawing/2014/main" val="3336592649"/>
                    </a:ext>
                  </a:extLst>
                </a:gridCol>
                <a:gridCol w="1329644">
                  <a:extLst>
                    <a:ext uri="{9D8B030D-6E8A-4147-A177-3AD203B41FA5}">
                      <a16:colId xmlns:a16="http://schemas.microsoft.com/office/drawing/2014/main" val="1440491382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DCR Number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Originator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DCR Name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Status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67104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DCR-2020-008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Passarelli, Donato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650 MHz CM Demagnetization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143121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DCR-2024-021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Roger, Vincent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SSR and 650 CM Design changes based on pHB650 CM Test Results.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140033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DCR-2024-016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Nudell, Jeremy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 radiation measurement standardization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6136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DCR-2024-014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Nudell, Jeremy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Booster Lattice Update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Draft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22367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75A27A0-B83D-D9D0-3B02-9E79F2B18F31}"/>
              </a:ext>
            </a:extLst>
          </p:cNvPr>
          <p:cNvSpPr txBox="1"/>
          <p:nvPr/>
        </p:nvSpPr>
        <p:spPr>
          <a:xfrm>
            <a:off x="2981740" y="863772"/>
            <a:ext cx="5751896" cy="46166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Implemented (Document changes complete)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2A286-D889-10FA-10E5-B906BE486DAB}"/>
              </a:ext>
            </a:extLst>
          </p:cNvPr>
          <p:cNvSpPr txBox="1"/>
          <p:nvPr/>
        </p:nvSpPr>
        <p:spPr>
          <a:xfrm>
            <a:off x="3819245" y="3365371"/>
            <a:ext cx="4076885" cy="461665"/>
          </a:xfrm>
          <a:prstGeom prst="rect">
            <a:avLst/>
          </a:prstGeom>
          <a:noFill/>
          <a:ln w="28575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Draft (To be submitted in 2025)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002D5-947C-EB88-CBF3-EF03084E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49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92ADAAA-4C24-F5F9-E59F-03C47E173756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Physics Requirements: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Now stable.  Two PRDs are still in Teamcenter workflow.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Technical Requirements: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Mostly stable.  Some TRSs are in workflow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 few need revision to align with ongoing design changes in Accel Sys. and Accel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Upg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Master Interface Control Document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Kept monthly revision cadence identifying dozens of required revisions.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Interface Specification Documents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Area requiring significant improvement</a:t>
            </a:r>
            <a:r>
              <a:rPr lang="en-US" sz="2000" dirty="0">
                <a:solidFill>
                  <a:srgbClr val="505050"/>
                </a:solidFill>
              </a:rPr>
              <a:t>. 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Design and scope clarification risk is high until ISDs are released.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Acceptance Criteria Lists – </a:t>
            </a:r>
            <a:r>
              <a:rPr lang="en-US" sz="2000" dirty="0">
                <a:solidFill>
                  <a:srgbClr val="FF0000"/>
                </a:solidFill>
              </a:rPr>
              <a:t>Currently establishing new approach to facilitate completion.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2025 Goals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Review of external interfaces for all L3 sub-systems.</a:t>
            </a:r>
          </a:p>
          <a:p>
            <a:pPr lvl="1"/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Release all TRSs, ISDs, and ACLs (TRS metadata with verification, IKC ACLs, terminal ACLs).</a:t>
            </a:r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5F0158-1101-E0D4-4E6E-5CB6CC700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Requirements and Interface Management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65FD5-891A-12BC-1832-C0124CCB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90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7A0B28-D73E-F124-BE98-87F42879E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6" y="679630"/>
            <a:ext cx="8137446" cy="5351286"/>
          </a:xfrm>
        </p:spPr>
        <p:txBody>
          <a:bodyPr/>
          <a:lstStyle/>
          <a:p>
            <a:r>
              <a:rPr lang="en-US" sz="2000" dirty="0"/>
              <a:t>DAE Cryoplant cold-box will arrive this Friday at Fermilab! </a:t>
            </a:r>
          </a:p>
          <a:p>
            <a:pPr lvl="1"/>
            <a:r>
              <a:rPr lang="en-US" sz="2000" dirty="0"/>
              <a:t>To be installed &amp; commissioned over the next ~1.5 years</a:t>
            </a:r>
          </a:p>
          <a:p>
            <a:r>
              <a:rPr lang="en-US" sz="2000" dirty="0"/>
              <a:t>All DAE SSA designs nearly complete &amp; some procurements started.</a:t>
            </a:r>
          </a:p>
          <a:p>
            <a:pPr lvl="1"/>
            <a:r>
              <a:rPr lang="en-US" sz="2000" dirty="0"/>
              <a:t>Several more DAE procurements planned in 2025.</a:t>
            </a:r>
          </a:p>
          <a:p>
            <a:r>
              <a:rPr lang="en-US" sz="2000" dirty="0"/>
              <a:t>DAE warm magnets’ procurements underway.</a:t>
            </a:r>
          </a:p>
          <a:p>
            <a:pPr lvl="1"/>
            <a:r>
              <a:rPr lang="en-US" sz="2000" dirty="0"/>
              <a:t>Initial deliveries expected in 2025.</a:t>
            </a:r>
          </a:p>
          <a:p>
            <a:pPr lvl="3"/>
            <a:endParaRPr lang="en-US" sz="1734" dirty="0"/>
          </a:p>
          <a:p>
            <a:r>
              <a:rPr lang="en-US" sz="2000" dirty="0"/>
              <a:t>CEA procuring items for LB CMs &amp; preparing facility for CM  assembly &amp; testing.</a:t>
            </a:r>
          </a:p>
          <a:p>
            <a:pPr lvl="1"/>
            <a:r>
              <a:rPr lang="en-US" sz="2000" dirty="0"/>
              <a:t>First articles for CM0 delivered to CEA.</a:t>
            </a:r>
          </a:p>
          <a:p>
            <a:pPr lvl="1"/>
            <a:r>
              <a:rPr lang="en-US" sz="2000" dirty="0"/>
              <a:t>Upgraded Cryoplant cold-box commissioning ongoing.</a:t>
            </a:r>
          </a:p>
          <a:p>
            <a:pPr lvl="1"/>
            <a:r>
              <a:rPr lang="en-US" sz="2000" dirty="0"/>
              <a:t>CM0 to be assembled in 2025.</a:t>
            </a:r>
          </a:p>
          <a:p>
            <a:pPr lvl="4"/>
            <a:endParaRPr lang="en-US" sz="1734" dirty="0"/>
          </a:p>
          <a:p>
            <a:r>
              <a:rPr lang="en-US" sz="2000" dirty="0"/>
              <a:t>CNRS helped PIP-II qualify SSR2 cavities for the PPCM.</a:t>
            </a:r>
          </a:p>
          <a:p>
            <a:pPr lvl="1"/>
            <a:r>
              <a:rPr lang="en-US" sz="2000" dirty="0"/>
              <a:t>Significant collaboration &amp; initiative by CNRS &amp; FNAL.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1090D8-8B3E-3AC4-830E-AFD1BCFA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In-Kind Contribution (IKC) 2024 Successes &amp; 2025 lookahead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2FE6E-F5E5-8BAC-D2BB-46563D561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234B8-99F7-C44E-EB14-AF6073BB5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252" y="679629"/>
            <a:ext cx="3749748" cy="27911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3833F8-74E2-6631-4996-2963F04D6028}"/>
              </a:ext>
            </a:extLst>
          </p:cNvPr>
          <p:cNvSpPr txBox="1"/>
          <p:nvPr/>
        </p:nvSpPr>
        <p:spPr>
          <a:xfrm>
            <a:off x="8377027" y="613123"/>
            <a:ext cx="38149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Cryoplant cold-box offloading at Romeoville</a:t>
            </a:r>
          </a:p>
        </p:txBody>
      </p:sp>
      <p:pic>
        <p:nvPicPr>
          <p:cNvPr id="8" name="Picture 7" descr="image006">
            <a:extLst>
              <a:ext uri="{FF2B5EF4-FFF2-40B4-BE49-F238E27FC236}">
                <a16:creationId xmlns:a16="http://schemas.microsoft.com/office/drawing/2014/main" id="{3FB15A1C-162B-D1DC-CF4B-5F18399CA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3120" y="682233"/>
            <a:ext cx="653907" cy="65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99B046D-3B9C-4511-45F4-19E9B475E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554" y="3569653"/>
            <a:ext cx="650891" cy="650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742C3D-3F1E-0F98-2BDE-C2C5595DB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8541" y="3470826"/>
            <a:ext cx="5101154" cy="31354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BDA5EB-B296-0BEE-8F55-42FDB02E6271}"/>
              </a:ext>
            </a:extLst>
          </p:cNvPr>
          <p:cNvSpPr txBox="1"/>
          <p:nvPr/>
        </p:nvSpPr>
        <p:spPr>
          <a:xfrm>
            <a:off x="7651631" y="3488945"/>
            <a:ext cx="381497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SSR2 Qualification Progress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23AC33-0C8D-C502-AEA5-EE531E7D28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873" y="5945536"/>
            <a:ext cx="839972" cy="46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3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2A189-5002-3DA7-D0A6-509099099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7D962A-7647-F8EE-EDE5-FCED61B58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5" y="708582"/>
            <a:ext cx="8138160" cy="5322333"/>
          </a:xfrm>
        </p:spPr>
        <p:txBody>
          <a:bodyPr/>
          <a:lstStyle/>
          <a:p>
            <a:r>
              <a:rPr lang="en-US" sz="2000" dirty="0"/>
              <a:t>INFN Nb contract near complete, with 2 of 3 batches delivered.</a:t>
            </a:r>
          </a:p>
          <a:p>
            <a:pPr lvl="1"/>
            <a:r>
              <a:rPr lang="en-US" sz="1733" dirty="0"/>
              <a:t>Last delivery anticipated in late Dec. or Jan.</a:t>
            </a:r>
          </a:p>
          <a:p>
            <a:r>
              <a:rPr lang="en-US" sz="2000" dirty="0"/>
              <a:t>INFN 38 jacketed cavity contract award is imminent.</a:t>
            </a:r>
          </a:p>
          <a:p>
            <a:pPr lvl="1"/>
            <a:r>
              <a:rPr lang="en-US" sz="1733" dirty="0"/>
              <a:t>MRR to be completed in 2025 and fabrication initiated.</a:t>
            </a:r>
          </a:p>
          <a:p>
            <a:pPr lvl="4"/>
            <a:endParaRPr lang="en-US" sz="1467" dirty="0"/>
          </a:p>
          <a:p>
            <a:r>
              <a:rPr lang="en-US" sz="2000" dirty="0"/>
              <a:t>UKRI jacketed cavity qualified with no field emission.</a:t>
            </a:r>
          </a:p>
          <a:p>
            <a:pPr lvl="1"/>
            <a:r>
              <a:rPr lang="en-US" sz="1733" dirty="0"/>
              <a:t>Completely manufactured &amp; processed by UKRI’s vendor.</a:t>
            </a:r>
          </a:p>
          <a:p>
            <a:pPr lvl="1"/>
            <a:r>
              <a:rPr lang="en-US" sz="1733" dirty="0"/>
              <a:t>Validation of technology transfer from FNAL through UKRI to vendor.</a:t>
            </a:r>
          </a:p>
          <a:p>
            <a:r>
              <a:rPr lang="en-US" sz="2000" dirty="0"/>
              <a:t>UKRI procurements &amp; preparations for HB CM progressing.</a:t>
            </a:r>
          </a:p>
          <a:p>
            <a:pPr lvl="1"/>
            <a:r>
              <a:rPr lang="en-US" sz="1733" dirty="0"/>
              <a:t>Several articles delivered; CM0 assembly to begin in 2025.</a:t>
            </a:r>
          </a:p>
          <a:p>
            <a:pPr lvl="3"/>
            <a:endParaRPr lang="en-US" sz="1467" dirty="0"/>
          </a:p>
          <a:p>
            <a:r>
              <a:rPr lang="en-US" sz="2000" dirty="0"/>
              <a:t>WUST funding proposal for DVB prepared.</a:t>
            </a:r>
          </a:p>
          <a:p>
            <a:pPr lvl="1"/>
            <a:r>
              <a:rPr lang="en-US" sz="1733" dirty="0"/>
              <a:t>Funding determination in early 2025, and subsequently will begin activities.</a:t>
            </a:r>
          </a:p>
          <a:p>
            <a:r>
              <a:rPr lang="en-US" sz="2000" dirty="0"/>
              <a:t>WUST DVB design mature, and incorporating FNAL optimizations.</a:t>
            </a:r>
          </a:p>
          <a:p>
            <a:pPr lvl="3"/>
            <a:endParaRPr lang="en-US" sz="1467" dirty="0"/>
          </a:p>
          <a:p>
            <a:r>
              <a:rPr lang="en-US" sz="2000" dirty="0"/>
              <a:t>TUL RFPI modules tested at FNAL &amp; optimizations identified.</a:t>
            </a:r>
          </a:p>
          <a:p>
            <a:r>
              <a:rPr lang="en-US" sz="2000" dirty="0"/>
              <a:t>WUT applying for cost shared funding &amp; work to begin in 2025.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D7BFBB-4D4A-BB14-8E3E-59BE4CA49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In-Kind Contribution (IKC) 2024 Successes &amp; 2025 lookahead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C82B5-8CF7-223C-83E5-04F08D01E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C1587A-5917-48B3-091F-941BF7260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931" y="1017839"/>
            <a:ext cx="914400" cy="4514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F828D5-AFE8-DE90-0D0E-3ADEDD769D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22"/>
          <a:stretch/>
        </p:blipFill>
        <p:spPr>
          <a:xfrm>
            <a:off x="7045140" y="2368719"/>
            <a:ext cx="914400" cy="502193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84F14430-58C1-4B56-E2A4-9E9272EA1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540" y="612885"/>
            <a:ext cx="4248050" cy="26775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AFC64C8-5CD5-0013-12D6-851331D034CB}"/>
              </a:ext>
            </a:extLst>
          </p:cNvPr>
          <p:cNvSpPr txBox="1"/>
          <p:nvPr/>
        </p:nvSpPr>
        <p:spPr>
          <a:xfrm>
            <a:off x="8072222" y="739934"/>
            <a:ext cx="3814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UKRI HB Cavity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B8D167-72FD-5A5F-8F91-6E76CB882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343" y="4101033"/>
            <a:ext cx="562291" cy="562291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7A9C6EE-B6A4-9D7F-9237-1EF5195EEB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822" y="3131275"/>
            <a:ext cx="3864517" cy="1984711"/>
          </a:xfrm>
          <a:prstGeom prst="rect">
            <a:avLst/>
          </a:prstGeom>
        </p:spPr>
      </p:pic>
      <p:pic>
        <p:nvPicPr>
          <p:cNvPr id="15" name="Obraz 7" descr="Obraz zawierający tekst, sprzęt elektroniczny&#10;&#10;Opis wygenerowany automatycznie">
            <a:extLst>
              <a:ext uri="{FF2B5EF4-FFF2-40B4-BE49-F238E27FC236}">
                <a16:creationId xmlns:a16="http://schemas.microsoft.com/office/drawing/2014/main" id="{101A2D80-98EA-D7E3-C5C8-4B31405335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931" y="5217960"/>
            <a:ext cx="1728402" cy="12329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163B7D-4E3D-F892-4F12-E92F4A9180AE}"/>
              </a:ext>
            </a:extLst>
          </p:cNvPr>
          <p:cNvSpPr txBox="1"/>
          <p:nvPr/>
        </p:nvSpPr>
        <p:spPr>
          <a:xfrm>
            <a:off x="8174838" y="4870453"/>
            <a:ext cx="3814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WUST DVB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5D1F89-989D-6CAC-13D3-13EF0F3BD274}"/>
              </a:ext>
            </a:extLst>
          </p:cNvPr>
          <p:cNvSpPr txBox="1"/>
          <p:nvPr/>
        </p:nvSpPr>
        <p:spPr>
          <a:xfrm>
            <a:off x="7386941" y="5542029"/>
            <a:ext cx="3814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</a:rPr>
              <a:t>TUL RFPI</a:t>
            </a:r>
          </a:p>
        </p:txBody>
      </p:sp>
      <p:pic>
        <p:nvPicPr>
          <p:cNvPr id="1026" name="Picture 2" descr="Warsaw University of Technology - Wikipedia">
            <a:extLst>
              <a:ext uri="{FF2B5EF4-FFF2-40B4-BE49-F238E27FC236}">
                <a16:creationId xmlns:a16="http://schemas.microsoft.com/office/drawing/2014/main" id="{81E6C800-EF1E-0247-A4C5-72ED7BBA5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1360" y="5877274"/>
            <a:ext cx="641723" cy="64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profile">
            <a:extLst>
              <a:ext uri="{FF2B5EF4-FFF2-40B4-BE49-F238E27FC236}">
                <a16:creationId xmlns:a16="http://schemas.microsoft.com/office/drawing/2014/main" id="{7BE34CA1-E3F6-964C-4EC9-C2D30341F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1360" y="5261339"/>
            <a:ext cx="573085" cy="57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103196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268477-b990-43c0-b36b-43f9a3939cbd">
      <Terms xmlns="http://schemas.microsoft.com/office/infopath/2007/PartnerControls"/>
    </lcf76f155ced4ddcb4097134ff3c332f>
    <TaxCatchAll xmlns="46816f9a-da28-4e47-a320-924bf2b120cb" xsi:nil="true"/>
    <SharedWithUsers xmlns="46816f9a-da28-4e47-a320-924bf2b120cb">
      <UserInfo>
        <DisplayName>Victor Grzelak</DisplayName>
        <AccountId>204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DF7F9E1A79B140B41A497614514E6B" ma:contentTypeVersion="13" ma:contentTypeDescription="Create a new document." ma:contentTypeScope="" ma:versionID="e9d2995a4ced70f0dc9b1ce997327d16">
  <xsd:schema xmlns:xsd="http://www.w3.org/2001/XMLSchema" xmlns:xs="http://www.w3.org/2001/XMLSchema" xmlns:p="http://schemas.microsoft.com/office/2006/metadata/properties" xmlns:ns2="46816f9a-da28-4e47-a320-924bf2b120cb" xmlns:ns3="3f268477-b990-43c0-b36b-43f9a3939cbd" targetNamespace="http://schemas.microsoft.com/office/2006/metadata/properties" ma:root="true" ma:fieldsID="6b3b9f08224171d3497a1f737a6537c1" ns2:_="" ns3:_="">
    <xsd:import namespace="46816f9a-da28-4e47-a320-924bf2b120cb"/>
    <xsd:import namespace="3f268477-b990-43c0-b36b-43f9a3939cb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DateTake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816f9a-da28-4e47-a320-924bf2b120c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0f159608-1cd5-4876-88fd-7b2062ba7398}" ma:internalName="TaxCatchAll" ma:showField="CatchAllData" ma:web="46816f9a-da28-4e47-a320-924bf2b120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268477-b990-43c0-b36b-43f9a3939c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5c9f3ab6-242c-461d-a351-c910a751d111"/>
    <ds:schemaRef ds:uri="bd67544a-4fdc-43d0-a9af-82cf53222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3f268477-b990-43c0-b36b-43f9a3939cbd"/>
    <ds:schemaRef ds:uri="46816f9a-da28-4e47-a320-924bf2b120cb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4B6907-7F4A-4A2E-B56D-81C0CC5CFC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816f9a-da28-4e47-a320-924bf2b120cb"/>
    <ds:schemaRef ds:uri="3f268477-b990-43c0-b36b-43f9a3939c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1776</TotalTime>
  <Words>2196</Words>
  <Application>Microsoft Office PowerPoint</Application>
  <PresentationFormat>Widescreen</PresentationFormat>
  <Paragraphs>406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Helvetica</vt:lpstr>
      <vt:lpstr>Telegraf UltraBold</vt:lpstr>
      <vt:lpstr>Wingdings</vt:lpstr>
      <vt:lpstr>2_Fermilab_PPT_090915</vt:lpstr>
      <vt:lpstr>PowerPoint Presentation</vt:lpstr>
      <vt:lpstr>Goals for 2024 – How did we do?</vt:lpstr>
      <vt:lpstr>How did we do completing designs?</vt:lpstr>
      <vt:lpstr>2025 Design Goals</vt:lpstr>
      <vt:lpstr>Design Change Management:  16 DCRs Approved in 2024</vt:lpstr>
      <vt:lpstr>Design change Status:  DCRs Implemented, Draft in 2024</vt:lpstr>
      <vt:lpstr>Requirements and Interface Management</vt:lpstr>
      <vt:lpstr>In-Kind Contribution (IKC) 2024 Successes &amp; 2025 lookahead</vt:lpstr>
      <vt:lpstr>In-Kind Contribution (IKC) 2024 Successes &amp; 2025 lookahead</vt:lpstr>
      <vt:lpstr>IKC Coordination Goals for 2025</vt:lpstr>
      <vt:lpstr>External Communications and Expectations Management</vt:lpstr>
      <vt:lpstr>Quality Coordination 2024</vt:lpstr>
      <vt:lpstr>New graphs in Nonconformance Report Log</vt:lpstr>
      <vt:lpstr>Quality Goals for 2025</vt:lpstr>
      <vt:lpstr>Documentation Visibility and Access Improvement</vt:lpstr>
      <vt:lpstr>Established the PIP-II Component Database (CDB)</vt:lpstr>
      <vt:lpstr>PIP-II Logistics and Coordination</vt:lpstr>
      <vt:lpstr>PIP-II Logistics and Coordination 2025 Goals</vt:lpstr>
      <vt:lpstr>TIG Conclusions for 2024</vt:lpstr>
      <vt:lpstr>PowerPoint Presentation</vt:lpstr>
      <vt:lpstr>PIP-II Design, Procurement, and Integration Management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Allan M Rowe</cp:lastModifiedBy>
  <cp:revision>4</cp:revision>
  <cp:lastPrinted>2020-01-24T20:57:46Z</cp:lastPrinted>
  <dcterms:created xsi:type="dcterms:W3CDTF">2019-12-16T19:54:36Z</dcterms:created>
  <dcterms:modified xsi:type="dcterms:W3CDTF">2024-12-17T19:42:20Z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0x01010081DF7F9E1A79B140B41A497614514E6B</vt:lpwstr>
  </property>
  <property fmtid="{D5CDD505-2E9C-101B-9397-08002B2CF9AE}" pid="3" name="MediaServiceImageTags">
    <vt:lpwstr/>
  </property>
</Properties>
</file>