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75" r:id="rId2"/>
    <p:sldId id="281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Machine Coordinator" id="{699FFD18-3F49-1144-B6CD-9EA17FBBE51D}">
          <p14:sldIdLst>
            <p14:sldId id="275"/>
          </p14:sldIdLst>
        </p14:section>
        <p14:section name="FESS Update" id="{D6324708-1DB5-8B42-8373-58F8F9FDC90F}">
          <p14:sldIdLst>
            <p14:sldId id="281"/>
          </p14:sldIdLst>
        </p14:section>
        <p14:section name="9-O'Clock report" id="{5BCD49B2-59DF-6044-B368-C96BA21A30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7F7F7F"/>
    <a:srgbClr val="004C97"/>
    <a:srgbClr val="505050"/>
    <a:srgbClr val="97D7EB"/>
    <a:srgbClr val="98D7EA"/>
    <a:srgbClr val="98D7EB"/>
    <a:srgbClr val="50504E"/>
    <a:srgbClr val="4E4E4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3" autoAdjust="0"/>
    <p:restoredTop sz="95994"/>
  </p:normalViewPr>
  <p:slideViewPr>
    <p:cSldViewPr snapToGrid="0" snapToObjects="1" showGuides="1">
      <p:cViewPr varScale="1">
        <p:scale>
          <a:sx n="149" d="100"/>
          <a:sy n="149" d="100"/>
        </p:scale>
        <p:origin x="976" y="17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64AFD01D-2AC4-894B-8368-33D8E629DDCF}"/>
    <pc:docChg chg="undo redo custSel modSld">
      <pc:chgData name="James K Santucci" userId="da0f49fa-c840-496c-88f6-bf3517000abb" providerId="ADAL" clId="{64AFD01D-2AC4-894B-8368-33D8E629DDCF}" dt="2024-12-06T16:57:49.867" v="344" actId="20577"/>
      <pc:docMkLst>
        <pc:docMk/>
      </pc:docMkLst>
      <pc:sldChg chg="modSp mod">
        <pc:chgData name="James K Santucci" userId="da0f49fa-c840-496c-88f6-bf3517000abb" providerId="ADAL" clId="{64AFD01D-2AC4-894B-8368-33D8E629DDCF}" dt="2024-12-06T16:57:49.867" v="344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64AFD01D-2AC4-894B-8368-33D8E629DDCF}" dt="2024-12-06T16:57:49.867" v="344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64AFD01D-2AC4-894B-8368-33D8E629DDCF}" dt="2024-12-06T16:49:04.877" v="309" actId="20577"/>
        <pc:sldMkLst>
          <pc:docMk/>
          <pc:sldMk cId="141328731" sldId="281"/>
        </pc:sldMkLst>
        <pc:spChg chg="mod">
          <ac:chgData name="James K Santucci" userId="da0f49fa-c840-496c-88f6-bf3517000abb" providerId="ADAL" clId="{64AFD01D-2AC4-894B-8368-33D8E629DDCF}" dt="2024-12-06T16:49:04.877" v="309" actId="20577"/>
          <ac:spMkLst>
            <pc:docMk/>
            <pc:sldMk cId="141328731" sldId="281"/>
            <ac:spMk id="2" creationId="{E7C739FF-31A3-CC57-1C5A-D0DCBE341F17}"/>
          </ac:spMkLst>
        </pc:spChg>
      </pc:sldChg>
    </pc:docChg>
  </pc:docChgLst>
  <pc:docChgLst>
    <pc:chgData name="James K Santucci" userId="da0f49fa-c840-496c-88f6-bf3517000abb" providerId="ADAL" clId="{C15DD82A-BCDA-974F-868E-E4CF0B93CFEE}"/>
    <pc:docChg chg="undo custSel delSld modSld modSection">
      <pc:chgData name="James K Santucci" userId="da0f49fa-c840-496c-88f6-bf3517000abb" providerId="ADAL" clId="{C15DD82A-BCDA-974F-868E-E4CF0B93CFEE}" dt="2024-12-20T16:59:58.585" v="129" actId="2696"/>
      <pc:docMkLst>
        <pc:docMk/>
      </pc:docMkLst>
      <pc:sldChg chg="modSp mod">
        <pc:chgData name="James K Santucci" userId="da0f49fa-c840-496c-88f6-bf3517000abb" providerId="ADAL" clId="{C15DD82A-BCDA-974F-868E-E4CF0B93CFEE}" dt="2024-12-20T16:57:22.102" v="54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C15DD82A-BCDA-974F-868E-E4CF0B93CFEE}" dt="2024-12-20T16:57:22.102" v="54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del">
        <pc:chgData name="James K Santucci" userId="da0f49fa-c840-496c-88f6-bf3517000abb" providerId="ADAL" clId="{C15DD82A-BCDA-974F-868E-E4CF0B93CFEE}" dt="2024-12-20T16:59:58.585" v="129" actId="2696"/>
        <pc:sldMkLst>
          <pc:docMk/>
          <pc:sldMk cId="4176772354" sldId="280"/>
        </pc:sldMkLst>
      </pc:sldChg>
      <pc:sldChg chg="modSp mod">
        <pc:chgData name="James K Santucci" userId="da0f49fa-c840-496c-88f6-bf3517000abb" providerId="ADAL" clId="{C15DD82A-BCDA-974F-868E-E4CF0B93CFEE}" dt="2024-12-20T16:59:38.148" v="128" actId="20577"/>
        <pc:sldMkLst>
          <pc:docMk/>
          <pc:sldMk cId="141328731" sldId="281"/>
        </pc:sldMkLst>
        <pc:spChg chg="mod">
          <ac:chgData name="James K Santucci" userId="da0f49fa-c840-496c-88f6-bf3517000abb" providerId="ADAL" clId="{C15DD82A-BCDA-974F-868E-E4CF0B93CFEE}" dt="2024-12-20T16:59:38.148" v="128" actId="20577"/>
          <ac:spMkLst>
            <pc:docMk/>
            <pc:sldMk cId="141328731" sldId="281"/>
            <ac:spMk id="2" creationId="{E7C739FF-31A3-CC57-1C5A-D0DCBE341F17}"/>
          </ac:spMkLst>
        </pc:spChg>
      </pc:sldChg>
    </pc:docChg>
  </pc:docChgLst>
  <pc:docChgLst>
    <pc:chgData name="James K Santucci" userId="da0f49fa-c840-496c-88f6-bf3517000abb" providerId="ADAL" clId="{CA5ECF40-EE12-9A41-AE8F-E8BC27474648}"/>
    <pc:docChg chg="undo custSel modSld">
      <pc:chgData name="James K Santucci" userId="da0f49fa-c840-496c-88f6-bf3517000abb" providerId="ADAL" clId="{CA5ECF40-EE12-9A41-AE8F-E8BC27474648}" dt="2024-11-25T15:51:57.454" v="294"/>
      <pc:docMkLst>
        <pc:docMk/>
      </pc:docMkLst>
      <pc:sldChg chg="modSp mod">
        <pc:chgData name="James K Santucci" userId="da0f49fa-c840-496c-88f6-bf3517000abb" providerId="ADAL" clId="{CA5ECF40-EE12-9A41-AE8F-E8BC27474648}" dt="2024-11-25T15:51:57.454" v="294"/>
        <pc:sldMkLst>
          <pc:docMk/>
          <pc:sldMk cId="3784689877" sldId="275"/>
        </pc:sldMkLst>
        <pc:spChg chg="mod">
          <ac:chgData name="James K Santucci" userId="da0f49fa-c840-496c-88f6-bf3517000abb" providerId="ADAL" clId="{CA5ECF40-EE12-9A41-AE8F-E8BC27474648}" dt="2024-11-25T15:51:57.454" v="294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CA5ECF40-EE12-9A41-AE8F-E8BC27474648}" dt="2024-11-22T01:24:56.763" v="112" actId="20577"/>
        <pc:sldMkLst>
          <pc:docMk/>
          <pc:sldMk cId="4176772354" sldId="280"/>
        </pc:sldMkLst>
        <pc:spChg chg="mod">
          <ac:chgData name="James K Santucci" userId="da0f49fa-c840-496c-88f6-bf3517000abb" providerId="ADAL" clId="{CA5ECF40-EE12-9A41-AE8F-E8BC27474648}" dt="2024-11-22T01:24:56.763" v="112" actId="20577"/>
          <ac:spMkLst>
            <pc:docMk/>
            <pc:sldMk cId="4176772354" sldId="280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CA5ECF40-EE12-9A41-AE8F-E8BC27474648}" dt="2024-11-22T16:26:48.805" v="186" actId="13926"/>
        <pc:sldMkLst>
          <pc:docMk/>
          <pc:sldMk cId="141328731" sldId="281"/>
        </pc:sldMkLst>
        <pc:spChg chg="mod">
          <ac:chgData name="James K Santucci" userId="da0f49fa-c840-496c-88f6-bf3517000abb" providerId="ADAL" clId="{CA5ECF40-EE12-9A41-AE8F-E8BC27474648}" dt="2024-11-22T16:26:48.805" v="186" actId="13926"/>
          <ac:spMkLst>
            <pc:docMk/>
            <pc:sldMk cId="141328731" sldId="281"/>
            <ac:spMk id="2" creationId="{E7C739FF-31A3-CC57-1C5A-D0DCBE341F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B540EBA-2EBA-244E-83BD-BA69FA177D73}" type="datetime1">
              <a:rPr lang="en-US" smtClean="0"/>
              <a:t>12/20/24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FEF34B9-9094-5E42-A715-EF085E1878BC}" type="datetime1">
              <a:rPr lang="en-US" smtClean="0"/>
              <a:t>12/20/24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9D31DB9-ABA5-AB42-8324-DF23E0B8F669}" type="datetime1">
              <a:rPr lang="en-US" smtClean="0"/>
              <a:t>12/20/24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E495A-D283-534D-8BEA-A6EC1CF688CC}" type="datetime1">
              <a:rPr lang="en-US" smtClean="0"/>
              <a:t>12/20/24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AB7563A-6911-BF44-A655-8B7F091A51FE}" type="datetime1">
              <a:rPr lang="en-US" smtClean="0"/>
              <a:t>12/20/24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4D2BE4D-6153-694C-8CAA-8A50EBAF9C7B}" type="datetime1">
              <a:rPr lang="en-US" smtClean="0"/>
              <a:t>12/20/24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D7984F-5AEF-7B42-9F96-A579DCC107EA}" type="datetime1">
              <a:rPr lang="en-US" smtClean="0"/>
              <a:t>12/20/24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//../PO/Viewer.aspx?PONUMIN=717353" TargetMode="External"/><Relationship Id="rId2" Type="http://schemas.openxmlformats.org/officeDocument/2006/relationships/hyperlink" Target="https://webreq.fnal.gov/cgi-bin/admin/poForm.pl?poID=57570&amp;urlDeptID=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cs.google.com/presentation/d/121w3A6eS1KbfoV2_u2r8RAw6Vvuxi02l/edit#slide=id.g28c7620cd27_0_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68940" y="152263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186117" y="603239"/>
            <a:ext cx="8957883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IPI installation and commissioning is our highest priority. </a:t>
            </a:r>
            <a:r>
              <a:rPr lang="en-US" sz="2000" u="sng" dirty="0">
                <a:solidFill>
                  <a:srgbClr val="FF0000"/>
                </a:solidFill>
              </a:rPr>
              <a:t>All</a:t>
            </a:r>
            <a:r>
              <a:rPr lang="en-US" sz="2000" dirty="0">
                <a:solidFill>
                  <a:srgbClr val="FF0000"/>
                </a:solidFill>
              </a:rPr>
              <a:t> hands on deck.</a:t>
            </a:r>
          </a:p>
          <a:p>
            <a:r>
              <a:rPr lang="en-US" sz="2000" dirty="0">
                <a:solidFill>
                  <a:srgbClr val="00B050"/>
                </a:solidFill>
              </a:rPr>
              <a:t>Electric:</a:t>
            </a:r>
            <a:r>
              <a:rPr lang="en-US" sz="2000" dirty="0">
                <a:solidFill>
                  <a:schemeClr val="accent6"/>
                </a:solidFill>
              </a:rPr>
              <a:t>	-IOTA Bake GFCI breakers </a:t>
            </a:r>
            <a:r>
              <a:rPr lang="en-US" sz="1800" dirty="0">
                <a:solidFill>
                  <a:schemeClr val="accent6"/>
                </a:solidFill>
              </a:rPr>
              <a:t>(</a:t>
            </a:r>
            <a:r>
              <a:rPr lang="en-US" sz="1800" dirty="0">
                <a:solidFill>
                  <a:schemeClr val="accent6"/>
                </a:solidFill>
                <a:hlinkClick r:id="rId2"/>
              </a:rPr>
              <a:t>AD/Web 57570</a:t>
            </a:r>
            <a:r>
              <a:rPr lang="en-US" sz="1800" dirty="0">
                <a:solidFill>
                  <a:schemeClr val="accent6"/>
                </a:solidFill>
              </a:rPr>
              <a:t>)</a:t>
            </a:r>
            <a:r>
              <a:rPr lang="en-US" sz="2000" dirty="0">
                <a:solidFill>
                  <a:schemeClr val="accent6"/>
                </a:solidFill>
              </a:rPr>
              <a:t> (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Done 12/4</a:t>
            </a:r>
            <a:r>
              <a:rPr lang="en-US" sz="2000" dirty="0">
                <a:solidFill>
                  <a:schemeClr val="accent6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-ESB Laser Lab electrical work complete. 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Needs Interlocks.</a:t>
            </a:r>
            <a:endParaRPr lang="en-US" sz="20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ES&amp;H:</a:t>
            </a:r>
            <a:r>
              <a:rPr lang="en-US" sz="2000" dirty="0">
                <a:solidFill>
                  <a:schemeClr val="accent6"/>
                </a:solidFill>
              </a:rPr>
              <a:t>	-LLSS in OSC Mode / New South Gate / 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IPI Interlock Installing</a:t>
            </a:r>
          </a:p>
          <a:p>
            <a:r>
              <a:rPr lang="en-US" sz="2000" dirty="0">
                <a:solidFill>
                  <a:srgbClr val="00B050"/>
                </a:solidFill>
              </a:rPr>
              <a:t>IPI:</a:t>
            </a:r>
            <a:r>
              <a:rPr lang="en-US" sz="2000" dirty="0">
                <a:solidFill>
                  <a:schemeClr val="accent6"/>
                </a:solidFill>
              </a:rPr>
              <a:t>  		-ESB 480/120VAC Electric Req in queue with Paul (</a:t>
            </a:r>
            <a:r>
              <a:rPr lang="en-US" sz="2000" b="1" dirty="0">
                <a:solidFill>
                  <a:schemeClr val="accent6"/>
                </a:solidFill>
                <a:highlight>
                  <a:srgbClr val="FFFF00"/>
                </a:highlight>
              </a:rPr>
              <a:t>T&amp;M???</a:t>
            </a:r>
            <a:r>
              <a:rPr lang="en-US" sz="2000" dirty="0">
                <a:solidFill>
                  <a:schemeClr val="accent6"/>
                </a:solidFill>
              </a:rPr>
              <a:t>)</a:t>
            </a:r>
            <a:endParaRPr lang="en-US" sz="20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I need rough schedule estimates from each “task manager”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-Beamline under vacuum. DON’T TOUCH beamline stuff</a:t>
            </a:r>
            <a:endParaRPr lang="en-US" sz="20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Water:</a:t>
            </a:r>
            <a:r>
              <a:rPr lang="en-US" sz="2000" dirty="0">
                <a:solidFill>
                  <a:schemeClr val="accent6"/>
                </a:solidFill>
              </a:rPr>
              <a:t>	-Chiller repair POSTPONED </a:t>
            </a:r>
            <a:r>
              <a:rPr lang="en-US" sz="1800" dirty="0">
                <a:solidFill>
                  <a:schemeClr val="accent6"/>
                </a:solidFill>
              </a:rPr>
              <a:t>(PO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717353</a:t>
            </a:r>
            <a:r>
              <a:rPr lang="en-US" sz="1800" dirty="0">
                <a:solidFill>
                  <a:schemeClr val="accent6"/>
                </a:solidFill>
              </a:rPr>
              <a:t>) </a:t>
            </a:r>
            <a:r>
              <a:rPr lang="en-US" sz="1800" dirty="0">
                <a:solidFill>
                  <a:schemeClr val="accent6"/>
                </a:solidFill>
                <a:highlight>
                  <a:srgbClr val="FFFF00"/>
                </a:highlight>
              </a:rPr>
              <a:t>HA approved.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accent6"/>
                </a:solidFill>
                <a:highlight>
                  <a:srgbClr val="FFFF00"/>
                </a:highlight>
              </a:rPr>
              <a:t>				-Tie-into CMTF</a:t>
            </a:r>
          </a:p>
          <a:p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NML: Asbestos removal in Chiller Room, next week</a:t>
            </a:r>
            <a:r>
              <a:rPr lang="en-US" sz="14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endParaRPr lang="en-US" sz="20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r>
              <a:rPr lang="en-US" sz="2000" i="1" dirty="0">
                <a:solidFill>
                  <a:schemeClr val="accent6"/>
                </a:solidFill>
              </a:rPr>
              <a:t>Inform </a:t>
            </a:r>
            <a:r>
              <a:rPr lang="en-US" sz="2000" i="1" dirty="0">
                <a:solidFill>
                  <a:schemeClr val="accent6"/>
                </a:solidFill>
                <a:hlinkClick r:id="rId4"/>
              </a:rPr>
              <a:t>FAST RunCo</a:t>
            </a:r>
            <a:r>
              <a:rPr lang="en-US" sz="2000" i="1" dirty="0">
                <a:solidFill>
                  <a:schemeClr val="accent6"/>
                </a:solidFill>
              </a:rPr>
              <a:t> of any work on the accelerator—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6E8E1-7D3D-AEF9-9F01-200AC7DD49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328FB78-D8F1-EC40-B349-D1BB43435EAF}" type="datetime1">
              <a:rPr lang="en-US" smtClean="0"/>
              <a:t>12/20/24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739FF-31A3-CC57-1C5A-D0DCBE34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7" y="509723"/>
            <a:ext cx="8686799" cy="4206656"/>
          </a:xfrm>
        </p:spPr>
        <p:txBody>
          <a:bodyPr/>
          <a:lstStyle/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Roll Up Door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-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(168986)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inherit"/>
              </a:rPr>
              <a:t>Clean Y-Strainer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–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Hold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(181072) </a:t>
            </a:r>
            <a:r>
              <a:rPr lang="en-US" sz="200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due to Abatement??</a:t>
            </a:r>
            <a:endParaRPr lang="en-US" sz="200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Y-Strainer Asbestos abatement, 2</a:t>
            </a:r>
            <a:r>
              <a:rPr lang="en-US" sz="2000" b="1" i="0" u="none" strike="noStrike" baseline="30000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nd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try week of 12/9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High Bay Lighting LED Upgrade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(163677)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2000" i="0" u="none" strike="noStrike" dirty="0">
              <a:solidFill>
                <a:srgbClr val="000000"/>
              </a:solidFill>
              <a:effectLst/>
              <a:latin typeface="inherit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Catwalk Electrical Receptacle Changeouts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inherit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(189398)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ESB HVAC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–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pushed back to 01/27/2025. 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Window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Cleaning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Discussion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. FY2025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8421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Exterior Lights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(both inground and canopy)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On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Hold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-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waiting on quote. </a:t>
            </a:r>
            <a:endParaRPr lang="en-US" sz="2000" b="1" i="0" u="none" strike="noStrike" dirty="0">
              <a:solidFill>
                <a:srgbClr val="004C97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4C97"/>
                </a:solidFill>
                <a:latin typeface="Calibri" panose="020F0502020204030204" pitchFamily="34" charset="0"/>
              </a:rPr>
              <a:t>Door 204-S closer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– In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Progress</a:t>
            </a:r>
          </a:p>
          <a:p>
            <a:pPr marL="68421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4C97"/>
                </a:solidFill>
                <a:latin typeface="Calibri" panose="020F0502020204030204" pitchFamily="34" charset="0"/>
              </a:rPr>
              <a:t>Test Points on 600A disconnects.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– In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Progress</a:t>
            </a:r>
            <a:endParaRPr lang="en-US" sz="2000" b="1" dirty="0">
              <a:solidFill>
                <a:srgbClr val="004C97"/>
              </a:solidFill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4C97"/>
                </a:solidFill>
                <a:latin typeface="Calibri" panose="020F0502020204030204" pitchFamily="34" charset="0"/>
              </a:rPr>
              <a:t>Exterior doors with gaps: letting in rain, cold, mice.</a:t>
            </a:r>
            <a:endParaRPr lang="en-US" sz="2000" b="1" i="0" u="none" strike="noStrike" dirty="0">
              <a:solidFill>
                <a:srgbClr val="004C97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Lightbulbs</a:t>
            </a:r>
            <a:r>
              <a:rPr lang="en-US" sz="2000" b="1" dirty="0">
                <a:solidFill>
                  <a:srgbClr val="004C97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: Bathroom, FCR, ESB, 9WX,… 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inherit"/>
              </a:rPr>
              <a:t>Being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inherit"/>
              </a:rPr>
              <a:t>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inherit"/>
              </a:rPr>
              <a:t>scheduled™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inherit"/>
              </a:rPr>
              <a:t>2</a:t>
            </a:r>
            <a:r>
              <a:rPr lang="en-US" sz="2000" b="1" i="0" u="none" strike="noStrike" baseline="30000" dirty="0">
                <a:solidFill>
                  <a:schemeClr val="tx1"/>
                </a:solidFill>
                <a:effectLst/>
                <a:latin typeface="inherit"/>
              </a:rPr>
              <a:t>nd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inherit"/>
              </a:rPr>
              <a:t> floor fan-coil units burning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99B95-1C08-1567-ADB5-E812C128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566150" algn="r"/>
                <a:tab pos="8683625" algn="r"/>
              </a:tabLst>
            </a:pPr>
            <a:r>
              <a:rPr lang="en-US" dirty="0"/>
              <a:t>ISD Updates for NML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1BE8C-D39A-76C4-C76B-1B1F533E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90CAB-5D95-6CBD-830A-27460F709B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F1904CA-2CB9-9C44-8405-2A06CE713E51}" type="datetime1">
              <a:rPr lang="en-US" smtClean="0"/>
              <a:t>12/20/24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873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11179</TotalTime>
  <Words>303</Words>
  <Application>Microsoft Macintosh PowerPoint</Application>
  <PresentationFormat>On-screen Show (16:9)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inherit</vt:lpstr>
      <vt:lpstr>Fermilab_PPT_090915</vt:lpstr>
      <vt:lpstr>PowerPoint Presentation</vt:lpstr>
      <vt:lpstr>ISD Updates for NML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635</cp:revision>
  <cp:lastPrinted>2024-05-17T14:06:15Z</cp:lastPrinted>
  <dcterms:created xsi:type="dcterms:W3CDTF">2021-05-21T20:37:35Z</dcterms:created>
  <dcterms:modified xsi:type="dcterms:W3CDTF">2024-12-20T17:00:08Z</dcterms:modified>
</cp:coreProperties>
</file>