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62" r:id="rId5"/>
  </p:sldMasterIdLst>
  <p:notesMasterIdLst>
    <p:notesMasterId r:id="rId14"/>
  </p:notesMasterIdLst>
  <p:handoutMasterIdLst>
    <p:handoutMasterId r:id="rId15"/>
  </p:handoutMasterIdLst>
  <p:sldIdLst>
    <p:sldId id="294" r:id="rId6"/>
    <p:sldId id="6612" r:id="rId7"/>
    <p:sldId id="6598" r:id="rId8"/>
    <p:sldId id="2978" r:id="rId9"/>
    <p:sldId id="2992" r:id="rId10"/>
    <p:sldId id="2994" r:id="rId11"/>
    <p:sldId id="2999" r:id="rId12"/>
    <p:sldId id="6614" r:id="rId1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7437CF4-8600-4FB8-AD2C-3F9D198AE8C9}">
          <p14:sldIdLst>
            <p14:sldId id="294"/>
            <p14:sldId id="6612"/>
            <p14:sldId id="6598"/>
            <p14:sldId id="2978"/>
            <p14:sldId id="2992"/>
            <p14:sldId id="2994"/>
            <p14:sldId id="2999"/>
            <p14:sldId id="6614"/>
          </p14:sldIdLst>
        </p14:section>
        <p14:section name="Backup" id="{F211DAFC-66F1-4904-BD98-26E75C8949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Byrum" initials="KB" lastIdx="1" clrIdx="0">
    <p:extLst>
      <p:ext uri="{19B8F6BF-5375-455C-9EA6-DF929625EA0E}">
        <p15:presenceInfo xmlns:p15="http://schemas.microsoft.com/office/powerpoint/2012/main" userId="Karen Byr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50"/>
    <a:srgbClr val="50504E"/>
    <a:srgbClr val="000000"/>
    <a:srgbClr val="63666A"/>
    <a:srgbClr val="99D6EA"/>
    <a:srgbClr val="A7A8AA"/>
    <a:srgbClr val="4E4E4E"/>
    <a:srgbClr val="404040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82803" autoAdjust="0"/>
  </p:normalViewPr>
  <p:slideViewPr>
    <p:cSldViewPr snapToGrid="0" snapToObjects="1" showGuides="1">
      <p:cViewPr varScale="1">
        <p:scale>
          <a:sx n="91" d="100"/>
          <a:sy n="91" d="100"/>
        </p:scale>
        <p:origin x="456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outlineViewPr>
    <p:cViewPr>
      <p:scale>
        <a:sx n="33" d="100"/>
        <a:sy n="33" d="100"/>
      </p:scale>
      <p:origin x="0" y="-60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339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154" tIns="47078" rIns="94154" bIns="470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4154" tIns="47078" rIns="94154" bIns="4707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4154" tIns="47078" rIns="94154" bIns="470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wrap="square" lIns="94154" tIns="47078" rIns="94154" bIns="470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154" tIns="47078" rIns="94154" bIns="470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4154" tIns="47078" rIns="94154" bIns="4707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54" tIns="47078" rIns="94154" bIns="470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154" tIns="47078" rIns="94154" bIns="4707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4154" tIns="47078" rIns="94154" bIns="470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wrap="square" lIns="94154" tIns="47078" rIns="94154" bIns="4707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00775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7" name="Picture 96" descr="title_header_16x9.pdf">
            <a:extLst>
              <a:ext uri="{FF2B5EF4-FFF2-40B4-BE49-F238E27FC236}">
                <a16:creationId xmlns:a16="http://schemas.microsoft.com/office/drawing/2014/main" id="{95A71343-421D-2D47-B7E8-541FB096E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09629"/>
            <a:ext cx="12015708" cy="3109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DA9E06-99DA-976A-8C61-AF7A52DC5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2893" y="979059"/>
            <a:ext cx="4982391" cy="2890659"/>
          </a:xfrm>
          <a:prstGeom prst="rect">
            <a:avLst/>
          </a:prstGeom>
          <a:ln>
            <a:solidFill>
              <a:schemeClr val="bg2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40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2e Standar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F47C75-9CD2-4F5B-BFBC-65980B6DF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369" y="652278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Dean Still | FSR Task Force 0900 meeting</a:t>
            </a:r>
            <a:endParaRPr lang="en-US" b="1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E8C867-FB81-48A4-A489-F02DA87E8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545" y="6525151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F2EDB8-567C-4BA4-A5DF-F7C3988F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929" y="6487604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900" b="0">
                <a:solidFill>
                  <a:srgbClr val="154D8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F47C75-9CD2-4F5B-BFBC-65980B6DF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369" y="652278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Dean Still | FSR Task Force 0900 meeting</a:t>
            </a:r>
            <a:endParaRPr lang="en-US" b="1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E8C867-FB81-48A4-A489-F02DA87E8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545" y="6525151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F2EDB8-567C-4BA4-A5DF-F7C3988F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929" y="6487604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900" b="0">
                <a:solidFill>
                  <a:srgbClr val="154D8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828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Dean Still | FSR Task Force 0900 meeting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Dec 20 , 2024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19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5AE6B9-E37D-C740-83EC-CBAE180247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6333" y="6229803"/>
            <a:ext cx="11795760" cy="274410"/>
            <a:chOff x="600217" y="6229673"/>
            <a:chExt cx="8297721" cy="25738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016C5F-5A33-0346-8178-08115648FCCA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6" descr="FermiLogo_RGB_NALBlue.png">
              <a:extLst>
                <a:ext uri="{FF2B5EF4-FFF2-40B4-BE49-F238E27FC236}">
                  <a16:creationId xmlns:a16="http://schemas.microsoft.com/office/drawing/2014/main" id="{CA5A61CF-A9B9-2546-8F15-2784DE3EEC2E}"/>
                </a:ext>
              </a:extLst>
            </p:cNvPr>
            <p:cNvPicPr>
              <a:picLocks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3AD245-566C-462D-9F83-F11386CDB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0369" y="652278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Dean Still | FSR Task Force 0900 meeting</a:t>
            </a:r>
            <a:endParaRPr lang="en-US" b="1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4DC1DE5-20BF-4E17-818B-B439AF2B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545" y="6525151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9" r:id="rId2"/>
    <p:sldLayoutId id="2147484164" r:id="rId3"/>
    <p:sldLayoutId id="2147484170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435" y="4757289"/>
            <a:ext cx="9832721" cy="1355187"/>
          </a:xfrm>
        </p:spPr>
        <p:txBody>
          <a:bodyPr/>
          <a:lstStyle/>
          <a:p>
            <a:r>
              <a:rPr lang="en-US" sz="1600" dirty="0"/>
              <a:t>Dean Still</a:t>
            </a:r>
          </a:p>
          <a:p>
            <a:r>
              <a:rPr lang="en-US" sz="1600" dirty="0"/>
              <a:t>0900 Meeting Update</a:t>
            </a:r>
          </a:p>
          <a:p>
            <a:r>
              <a:rPr lang="en-US" sz="1600" dirty="0"/>
              <a:t>Dec 20, 2024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435" y="3914085"/>
            <a:ext cx="9832721" cy="1003049"/>
          </a:xfrm>
        </p:spPr>
        <p:txBody>
          <a:bodyPr>
            <a:noAutofit/>
          </a:bodyPr>
          <a:lstStyle/>
          <a:p>
            <a:r>
              <a:rPr lang="it-IT" dirty="0"/>
              <a:t>F Sector Reconfiguration Task Force -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173FB-F42A-40F2-7C09-539E7B39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8" y="532871"/>
            <a:ext cx="7226551" cy="5059363"/>
          </a:xfrm>
        </p:spPr>
        <p:txBody>
          <a:bodyPr/>
          <a:lstStyle/>
          <a:p>
            <a:r>
              <a:rPr lang="en-US" sz="1800" dirty="0"/>
              <a:t>Initiated in October 2024 by Mary Convery with 11 members.</a:t>
            </a:r>
          </a:p>
          <a:p>
            <a:endParaRPr lang="en-US" sz="1800" dirty="0"/>
          </a:p>
          <a:p>
            <a:r>
              <a:rPr lang="en-US" sz="1800" dirty="0"/>
              <a:t>Assess the impacts of PIP-II phased construction on  Accelerator Operations.</a:t>
            </a:r>
          </a:p>
          <a:p>
            <a:endParaRPr lang="en-US" sz="1800" dirty="0"/>
          </a:p>
          <a:p>
            <a:r>
              <a:rPr lang="en-US" sz="1800" dirty="0"/>
              <a:t>Deliver an impact report by March 2025.</a:t>
            </a:r>
          </a:p>
          <a:p>
            <a:endParaRPr lang="en-US" sz="1800" dirty="0"/>
          </a:p>
          <a:p>
            <a:r>
              <a:rPr lang="en-US" sz="1800" dirty="0"/>
              <a:t>Task Force discovered impacts that were time sensitive with the start of PIP-II Linac Construction in Jan 2025.  </a:t>
            </a:r>
          </a:p>
          <a:p>
            <a:endParaRPr lang="en-US" sz="1800" dirty="0"/>
          </a:p>
          <a:p>
            <a:r>
              <a:rPr lang="en-US" sz="1800" dirty="0"/>
              <a:t>Main impacts center around the excavation of the MR road which under the road carry </a:t>
            </a:r>
            <a:r>
              <a:rPr lang="en-US" sz="1800" b="1" dirty="0"/>
              <a:t>the main power feeder duct and central communication duct.   </a:t>
            </a:r>
          </a:p>
          <a:p>
            <a:endParaRPr lang="en-US" sz="1800" b="1" dirty="0"/>
          </a:p>
          <a:p>
            <a:r>
              <a:rPr lang="en-US" sz="1800" dirty="0"/>
              <a:t>Preliminary Report recommends feeder experts assess alternate power </a:t>
            </a:r>
            <a:r>
              <a:rPr lang="en-US" sz="1800" dirty="0" err="1"/>
              <a:t>backfeed</a:t>
            </a:r>
            <a:r>
              <a:rPr lang="en-US" sz="1800" dirty="0"/>
              <a:t> paths or alternate means of power impacted areas.</a:t>
            </a:r>
          </a:p>
          <a:p>
            <a:endParaRPr lang="en-US" sz="1800" dirty="0"/>
          </a:p>
          <a:p>
            <a:r>
              <a:rPr lang="en-US" sz="1800" dirty="0"/>
              <a:t>Preliminary Report can be found at </a:t>
            </a:r>
            <a:r>
              <a:rPr lang="en-US" sz="1800" dirty="0">
                <a:solidFill>
                  <a:srgbClr val="0070C0"/>
                </a:solidFill>
              </a:rPr>
              <a:t>(Beams-doc-10412)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457200" lvl="1" indent="0">
              <a:buNone/>
            </a:pP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B03CE-6FDB-F476-11B9-B42BD017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04994"/>
            <a:ext cx="11582400" cy="427877"/>
          </a:xfrm>
        </p:spPr>
        <p:txBody>
          <a:bodyPr/>
          <a:lstStyle/>
          <a:p>
            <a:r>
              <a:rPr lang="en-US" dirty="0"/>
              <a:t>F Sector Reconfiguration Task Force: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039AB-39DA-F615-AC36-001928928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Still | FSR Task Force 0900 meeting</a:t>
            </a: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D959D-08D7-CA77-9D5C-5C15C0CA02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D657B-2720-7DC8-FE37-ECD260C4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76368-BC66-545F-D0A8-290E25E2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68" y="1583"/>
            <a:ext cx="3635620" cy="321542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AA8A9-9A1E-E9CA-623F-3402BA6CAA5D}"/>
              </a:ext>
            </a:extLst>
          </p:cNvPr>
          <p:cNvSpPr txBox="1"/>
          <p:nvPr/>
        </p:nvSpPr>
        <p:spPr>
          <a:xfrm>
            <a:off x="10962188" y="263517"/>
            <a:ext cx="1620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Phase 2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Starts June 2028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0C333E-FFBF-6EFC-B671-F72E1C9BE605}"/>
              </a:ext>
            </a:extLst>
          </p:cNvPr>
          <p:cNvCxnSpPr>
            <a:cxnSpLocks/>
          </p:cNvCxnSpPr>
          <p:nvPr/>
        </p:nvCxnSpPr>
        <p:spPr>
          <a:xfrm flipH="1">
            <a:off x="10090648" y="791964"/>
            <a:ext cx="921757" cy="519616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E3E70A-245F-0DF1-448E-63E73EF8C781}"/>
              </a:ext>
            </a:extLst>
          </p:cNvPr>
          <p:cNvSpPr txBox="1"/>
          <p:nvPr/>
        </p:nvSpPr>
        <p:spPr>
          <a:xfrm>
            <a:off x="7276351" y="245963"/>
            <a:ext cx="110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Phase 1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Starts Dec 2026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C15576-1B87-837B-D268-2A1D4E33AEE4}"/>
              </a:ext>
            </a:extLst>
          </p:cNvPr>
          <p:cNvCxnSpPr>
            <a:cxnSpLocks/>
          </p:cNvCxnSpPr>
          <p:nvPr/>
        </p:nvCxnSpPr>
        <p:spPr>
          <a:xfrm>
            <a:off x="7716740" y="1126542"/>
            <a:ext cx="991868" cy="613684"/>
          </a:xfrm>
          <a:prstGeom prst="straightConnector1">
            <a:avLst/>
          </a:prstGeom>
          <a:ln>
            <a:solidFill>
              <a:srgbClr val="7030A0"/>
            </a:solidFill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C2E9AEB8-F49E-0691-4631-3996CC09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98" y="3339433"/>
            <a:ext cx="3735109" cy="29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5F934E-43B6-F7AD-4B4D-0FE87D522EC6}"/>
              </a:ext>
            </a:extLst>
          </p:cNvPr>
          <p:cNvSpPr txBox="1"/>
          <p:nvPr/>
        </p:nvSpPr>
        <p:spPr>
          <a:xfrm>
            <a:off x="7996211" y="2755341"/>
            <a:ext cx="22963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BTL Construction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4A783-C4DC-C6B0-6D3A-56758DB22315}"/>
              </a:ext>
            </a:extLst>
          </p:cNvPr>
          <p:cNvSpPr txBox="1"/>
          <p:nvPr/>
        </p:nvSpPr>
        <p:spPr>
          <a:xfrm>
            <a:off x="7360834" y="5646989"/>
            <a:ext cx="26010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LINAC Construction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9661EE-550B-51DB-11BE-65A4C79E337B}"/>
              </a:ext>
            </a:extLst>
          </p:cNvPr>
          <p:cNvSpPr txBox="1"/>
          <p:nvPr/>
        </p:nvSpPr>
        <p:spPr>
          <a:xfrm>
            <a:off x="10962188" y="3366727"/>
            <a:ext cx="136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0</a:t>
            </a:r>
          </a:p>
          <a:p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Starts Jan 2025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56F61C-155A-0551-83EA-77E34209D19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735378" y="3828392"/>
            <a:ext cx="2226810" cy="3921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4A5D0-B64A-C3DB-66EB-7118131A4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Dean Still | FSR Task Force 0900 meeting</a:t>
            </a: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CE111-98B7-77D8-2E73-D13CD23E59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99F1-1EBD-24C0-3DC2-D86E208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7118C451-C538-147C-7182-B769AF42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2413"/>
            <a:ext cx="11582400" cy="427037"/>
          </a:xfrm>
        </p:spPr>
        <p:txBody>
          <a:bodyPr/>
          <a:lstStyle/>
          <a:p>
            <a:r>
              <a:rPr lang="en-US" dirty="0"/>
              <a:t>Lab Projected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EC595-182E-59F1-618F-528A2AC6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9" y="885672"/>
            <a:ext cx="10651327" cy="5395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84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529" y="256397"/>
            <a:ext cx="6545836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PIP-</a:t>
            </a:r>
            <a:r>
              <a:rPr lang="en-US" sz="2900" spc="-10" dirty="0" err="1"/>
              <a:t>ll</a:t>
            </a:r>
            <a:r>
              <a:rPr lang="en-US" sz="2900" spc="-10" dirty="0"/>
              <a:t> Linac Construction Overview</a:t>
            </a:r>
            <a:endParaRPr sz="29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4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06F095-6EFE-91ED-3D04-3861850377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Dec 20 , 2024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58E9CA-F182-1CC4-6CB2-CDE930BA90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Dean Still | FSR Task Force 0900 meeting</a:t>
            </a:r>
            <a:endParaRPr lang="en-US" dirty="0">
              <a:solidFill>
                <a:srgbClr val="0F2D6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15AAF7-9A0D-F6E2-03D2-88420242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02466"/>
            <a:ext cx="6889130" cy="53644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FB2DE-E7AD-296E-A86C-8CE5FA835C88}"/>
              </a:ext>
            </a:extLst>
          </p:cNvPr>
          <p:cNvSpPr txBox="1"/>
          <p:nvPr/>
        </p:nvSpPr>
        <p:spPr>
          <a:xfrm>
            <a:off x="2728332" y="1584661"/>
            <a:ext cx="2036956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Ductbank Location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FC0557-0E18-4680-E548-8744A6934B25}"/>
              </a:ext>
            </a:extLst>
          </p:cNvPr>
          <p:cNvCxnSpPr>
            <a:cxnSpLocks/>
          </p:cNvCxnSpPr>
          <p:nvPr/>
        </p:nvCxnSpPr>
        <p:spPr>
          <a:xfrm flipH="1">
            <a:off x="1583473" y="1769327"/>
            <a:ext cx="1144859" cy="988741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B2D1B1-AF86-A823-7EE0-02A2970337B4}"/>
              </a:ext>
            </a:extLst>
          </p:cNvPr>
          <p:cNvSpPr txBox="1"/>
          <p:nvPr/>
        </p:nvSpPr>
        <p:spPr>
          <a:xfrm>
            <a:off x="3159824" y="1978855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F4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513458-6B47-A480-1B9F-044C22C9C0FB}"/>
              </a:ext>
            </a:extLst>
          </p:cNvPr>
          <p:cNvSpPr txBox="1"/>
          <p:nvPr/>
        </p:nvSpPr>
        <p:spPr>
          <a:xfrm>
            <a:off x="3801353" y="1978855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C0197-8CCE-2F94-E524-0F8C30C59C7B}"/>
              </a:ext>
            </a:extLst>
          </p:cNvPr>
          <p:cNvSpPr txBox="1"/>
          <p:nvPr/>
        </p:nvSpPr>
        <p:spPr>
          <a:xfrm rot="20723751">
            <a:off x="1821129" y="2412984"/>
            <a:ext cx="1211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Main Ring Road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6991ED-380A-2708-E7F8-73E8BCEF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650" y="1002466"/>
            <a:ext cx="3714821" cy="37835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10399113" y="1127646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4A0C6-4785-2C94-34BD-4A6C103708D3}"/>
              </a:ext>
            </a:extLst>
          </p:cNvPr>
          <p:cNvSpPr txBox="1"/>
          <p:nvPr/>
        </p:nvSpPr>
        <p:spPr>
          <a:xfrm>
            <a:off x="9391786" y="2975031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34D6B-A73D-95FD-0885-F3B30DD6430E}"/>
              </a:ext>
            </a:extLst>
          </p:cNvPr>
          <p:cNvSpPr txBox="1"/>
          <p:nvPr/>
        </p:nvSpPr>
        <p:spPr>
          <a:xfrm>
            <a:off x="7671649" y="4785982"/>
            <a:ext cx="377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Main Ring Road View looking South where excavation will begin Jan 6, 2025 - 18DEC24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802D3-EC5E-332A-5C26-7D73F28BDFB8}"/>
              </a:ext>
            </a:extLst>
          </p:cNvPr>
          <p:cNvSpPr txBox="1"/>
          <p:nvPr/>
        </p:nvSpPr>
        <p:spPr>
          <a:xfrm>
            <a:off x="9529060" y="638897"/>
            <a:ext cx="192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(Courtesy : Steve Dixon)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E38AB-ED21-DD39-7994-30F71DA17D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58FC1-2847-C403-8C28-383601DA351A}"/>
              </a:ext>
            </a:extLst>
          </p:cNvPr>
          <p:cNvSpPr txBox="1"/>
          <p:nvPr/>
        </p:nvSpPr>
        <p:spPr>
          <a:xfrm>
            <a:off x="284315" y="2604179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F3</a:t>
            </a:r>
          </a:p>
        </p:txBody>
      </p:sp>
    </p:spTree>
    <p:extLst>
      <p:ext uri="{BB962C8B-B14F-4D97-AF65-F5344CB8AC3E}">
        <p14:creationId xmlns:p14="http://schemas.microsoft.com/office/powerpoint/2010/main" val="11505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C4927-BA60-C732-526A-800CD8EFB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30"/>
          <a:stretch/>
        </p:blipFill>
        <p:spPr>
          <a:xfrm>
            <a:off x="552450" y="775427"/>
            <a:ext cx="5947935" cy="501476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498" y="181303"/>
            <a:ext cx="9064069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Feeder and Communication Duct Overview</a:t>
            </a:r>
            <a:endParaRPr sz="29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5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06F095-6EFE-91ED-3D04-3861850377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Dec 20 , 2024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58E9CA-F182-1CC4-6CB2-CDE930BA90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Dean Still | FSR Task Force 0900 meeting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FB2DE-E7AD-296E-A86C-8CE5FA835C88}"/>
              </a:ext>
            </a:extLst>
          </p:cNvPr>
          <p:cNvSpPr txBox="1"/>
          <p:nvPr/>
        </p:nvSpPr>
        <p:spPr>
          <a:xfrm>
            <a:off x="3801353" y="1516207"/>
            <a:ext cx="2036956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Ductbank Location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FC0557-0E18-4680-E548-8744A6934B25}"/>
              </a:ext>
            </a:extLst>
          </p:cNvPr>
          <p:cNvCxnSpPr>
            <a:cxnSpLocks/>
          </p:cNvCxnSpPr>
          <p:nvPr/>
        </p:nvCxnSpPr>
        <p:spPr>
          <a:xfrm flipH="1">
            <a:off x="2656494" y="1700873"/>
            <a:ext cx="1144859" cy="988741"/>
          </a:xfrm>
          <a:prstGeom prst="straightConnector1">
            <a:avLst/>
          </a:prstGeom>
          <a:ln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513458-6B47-A480-1B9F-044C22C9C0FB}"/>
              </a:ext>
            </a:extLst>
          </p:cNvPr>
          <p:cNvSpPr txBox="1"/>
          <p:nvPr/>
        </p:nvSpPr>
        <p:spPr>
          <a:xfrm>
            <a:off x="7043183" y="1498254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A0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C0197-8CCE-2F94-E524-0F8C30C59C7B}"/>
              </a:ext>
            </a:extLst>
          </p:cNvPr>
          <p:cNvSpPr txBox="1"/>
          <p:nvPr/>
        </p:nvSpPr>
        <p:spPr>
          <a:xfrm rot="20723751">
            <a:off x="1285061" y="2838901"/>
            <a:ext cx="12117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Main Ring Road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10399113" y="1127646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4A0C6-4785-2C94-34BD-4A6C103708D3}"/>
              </a:ext>
            </a:extLst>
          </p:cNvPr>
          <p:cNvSpPr txBox="1"/>
          <p:nvPr/>
        </p:nvSpPr>
        <p:spPr>
          <a:xfrm>
            <a:off x="9391786" y="2975031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834D6B-A73D-95FD-0885-F3B30DD6430E}"/>
              </a:ext>
            </a:extLst>
          </p:cNvPr>
          <p:cNvSpPr txBox="1"/>
          <p:nvPr/>
        </p:nvSpPr>
        <p:spPr>
          <a:xfrm>
            <a:off x="6865328" y="5783211"/>
            <a:ext cx="482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GIS Overview showing buried power feeders and communication ducts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C60113-41C9-15B5-6073-FB54A243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28" y="809130"/>
            <a:ext cx="4699167" cy="4996113"/>
          </a:xfrm>
          <a:prstGeom prst="rect">
            <a:avLst/>
          </a:prstGeom>
          <a:ln>
            <a:headEnd type="none" w="lg" len="lg"/>
            <a:tailEnd type="oval" w="lg" len="lg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899E6A-9375-F6E3-4365-6D12A08F94CB}"/>
              </a:ext>
            </a:extLst>
          </p:cNvPr>
          <p:cNvSpPr txBox="1"/>
          <p:nvPr/>
        </p:nvSpPr>
        <p:spPr>
          <a:xfrm>
            <a:off x="458030" y="5846913"/>
            <a:ext cx="3018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Screenshot from drawing C-14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61DF3-D930-C739-5420-BD16018B29F9}"/>
              </a:ext>
            </a:extLst>
          </p:cNvPr>
          <p:cNvSpPr/>
          <p:nvPr/>
        </p:nvSpPr>
        <p:spPr>
          <a:xfrm>
            <a:off x="1798320" y="2125980"/>
            <a:ext cx="1245870" cy="1482090"/>
          </a:xfrm>
          <a:custGeom>
            <a:avLst/>
            <a:gdLst>
              <a:gd name="connsiteX0" fmla="*/ 0 w 1245870"/>
              <a:gd name="connsiteY0" fmla="*/ 38100 h 1482090"/>
              <a:gd name="connsiteX1" fmla="*/ 0 w 1245870"/>
              <a:gd name="connsiteY1" fmla="*/ 38100 h 1482090"/>
              <a:gd name="connsiteX2" fmla="*/ 60960 w 1245870"/>
              <a:gd name="connsiteY2" fmla="*/ 38100 h 1482090"/>
              <a:gd name="connsiteX3" fmla="*/ 133350 w 1245870"/>
              <a:gd name="connsiteY3" fmla="*/ 0 h 1482090"/>
              <a:gd name="connsiteX4" fmla="*/ 461010 w 1245870"/>
              <a:gd name="connsiteY4" fmla="*/ 419100 h 1482090"/>
              <a:gd name="connsiteX5" fmla="*/ 457200 w 1245870"/>
              <a:gd name="connsiteY5" fmla="*/ 91440 h 1482090"/>
              <a:gd name="connsiteX6" fmla="*/ 662940 w 1245870"/>
              <a:gd name="connsiteY6" fmla="*/ 91440 h 1482090"/>
              <a:gd name="connsiteX7" fmla="*/ 662940 w 1245870"/>
              <a:gd name="connsiteY7" fmla="*/ 220980 h 1482090"/>
              <a:gd name="connsiteX8" fmla="*/ 666750 w 1245870"/>
              <a:gd name="connsiteY8" fmla="*/ 636270 h 1482090"/>
              <a:gd name="connsiteX9" fmla="*/ 735330 w 1245870"/>
              <a:gd name="connsiteY9" fmla="*/ 788670 h 1482090"/>
              <a:gd name="connsiteX10" fmla="*/ 1245870 w 1245870"/>
              <a:gd name="connsiteY10" fmla="*/ 1432560 h 1482090"/>
              <a:gd name="connsiteX11" fmla="*/ 1139190 w 1245870"/>
              <a:gd name="connsiteY11" fmla="*/ 1482090 h 1482090"/>
              <a:gd name="connsiteX12" fmla="*/ 0 w 1245870"/>
              <a:gd name="connsiteY12" fmla="*/ 38100 h 148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5870" h="1482090">
                <a:moveTo>
                  <a:pt x="0" y="38100"/>
                </a:moveTo>
                <a:lnTo>
                  <a:pt x="0" y="38100"/>
                </a:lnTo>
                <a:lnTo>
                  <a:pt x="60960" y="38100"/>
                </a:lnTo>
                <a:lnTo>
                  <a:pt x="133350" y="0"/>
                </a:lnTo>
                <a:lnTo>
                  <a:pt x="461010" y="419100"/>
                </a:lnTo>
                <a:lnTo>
                  <a:pt x="457200" y="91440"/>
                </a:lnTo>
                <a:lnTo>
                  <a:pt x="662940" y="91440"/>
                </a:lnTo>
                <a:lnTo>
                  <a:pt x="662940" y="220980"/>
                </a:lnTo>
                <a:lnTo>
                  <a:pt x="666750" y="636270"/>
                </a:lnTo>
                <a:lnTo>
                  <a:pt x="735330" y="788670"/>
                </a:lnTo>
                <a:lnTo>
                  <a:pt x="1245870" y="1432560"/>
                </a:lnTo>
                <a:lnTo>
                  <a:pt x="1139190" y="1482090"/>
                </a:lnTo>
                <a:lnTo>
                  <a:pt x="0" y="381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D4E395-2A8D-895C-C195-38D3AEEA1615}"/>
              </a:ext>
            </a:extLst>
          </p:cNvPr>
          <p:cNvSpPr/>
          <p:nvPr/>
        </p:nvSpPr>
        <p:spPr>
          <a:xfrm>
            <a:off x="796290" y="2503170"/>
            <a:ext cx="2575560" cy="697230"/>
          </a:xfrm>
          <a:custGeom>
            <a:avLst/>
            <a:gdLst>
              <a:gd name="connsiteX0" fmla="*/ 129540 w 2575560"/>
              <a:gd name="connsiteY0" fmla="*/ 586740 h 697230"/>
              <a:gd name="connsiteX1" fmla="*/ 2571750 w 2575560"/>
              <a:gd name="connsiteY1" fmla="*/ 0 h 697230"/>
              <a:gd name="connsiteX2" fmla="*/ 2575560 w 2575560"/>
              <a:gd name="connsiteY2" fmla="*/ 64770 h 697230"/>
              <a:gd name="connsiteX3" fmla="*/ 11430 w 2575560"/>
              <a:gd name="connsiteY3" fmla="*/ 697230 h 697230"/>
              <a:gd name="connsiteX4" fmla="*/ 0 w 2575560"/>
              <a:gd name="connsiteY4" fmla="*/ 632460 h 697230"/>
              <a:gd name="connsiteX5" fmla="*/ 129540 w 2575560"/>
              <a:gd name="connsiteY5" fmla="*/ 586740 h 6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560" h="697230">
                <a:moveTo>
                  <a:pt x="129540" y="586740"/>
                </a:moveTo>
                <a:lnTo>
                  <a:pt x="2571750" y="0"/>
                </a:lnTo>
                <a:lnTo>
                  <a:pt x="2575560" y="64770"/>
                </a:lnTo>
                <a:lnTo>
                  <a:pt x="11430" y="697230"/>
                </a:lnTo>
                <a:lnTo>
                  <a:pt x="0" y="632460"/>
                </a:lnTo>
                <a:lnTo>
                  <a:pt x="129540" y="586740"/>
                </a:lnTo>
                <a:close/>
              </a:path>
            </a:pathLst>
          </a:custGeom>
          <a:solidFill>
            <a:srgbClr val="FF000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8E1A9F-FC55-43E5-50FA-550AD3D78C69}"/>
              </a:ext>
            </a:extLst>
          </p:cNvPr>
          <p:cNvSpPr txBox="1"/>
          <p:nvPr/>
        </p:nvSpPr>
        <p:spPr>
          <a:xfrm>
            <a:off x="619538" y="4042052"/>
            <a:ext cx="2036956" cy="369332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BTL Enclosure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6161814-B08A-53BB-CAED-0B5995FEE1FB}"/>
              </a:ext>
            </a:extLst>
          </p:cNvPr>
          <p:cNvCxnSpPr>
            <a:cxnSpLocks/>
          </p:cNvCxnSpPr>
          <p:nvPr/>
        </p:nvCxnSpPr>
        <p:spPr>
          <a:xfrm flipV="1">
            <a:off x="2051914" y="3252438"/>
            <a:ext cx="705591" cy="974280"/>
          </a:xfrm>
          <a:prstGeom prst="straightConnector1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headEnd type="none" w="lg" len="lg"/>
            <a:tailEnd type="oval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4838D0-02CD-6DB5-9DBB-B088BDB28696}"/>
              </a:ext>
            </a:extLst>
          </p:cNvPr>
          <p:cNvSpPr txBox="1"/>
          <p:nvPr/>
        </p:nvSpPr>
        <p:spPr>
          <a:xfrm>
            <a:off x="9717357" y="501353"/>
            <a:ext cx="192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(Courtesy : Steve Dixon)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F8514-E145-E5E8-3FCC-2C12CCDFB8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5DA4B-E237-E663-3FCD-130E894FC589}"/>
              </a:ext>
            </a:extLst>
          </p:cNvPr>
          <p:cNvSpPr txBox="1"/>
          <p:nvPr/>
        </p:nvSpPr>
        <p:spPr>
          <a:xfrm>
            <a:off x="10095937" y="2851785"/>
            <a:ext cx="2096063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Communication duct will have a backup fiber pulled to mitigate any issues.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25BA12-E61C-F328-9B4B-0771AD136E94}"/>
              </a:ext>
            </a:extLst>
          </p:cNvPr>
          <p:cNvCxnSpPr/>
          <p:nvPr/>
        </p:nvCxnSpPr>
        <p:spPr>
          <a:xfrm flipH="1">
            <a:off x="9391786" y="3200400"/>
            <a:ext cx="7041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6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426" y="117510"/>
            <a:ext cx="9817850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Subcontractor’s Feeders Support Plan</a:t>
            </a:r>
            <a:endParaRPr sz="29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6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06F095-6EFE-91ED-3D04-3861850377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Dec 20 , 2024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58E9CA-F182-1CC4-6CB2-CDE930BA90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Dean Still | FSR Task Force 0900 meeting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10399113" y="1127646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4A0C6-4785-2C94-34BD-4A6C103708D3}"/>
              </a:ext>
            </a:extLst>
          </p:cNvPr>
          <p:cNvSpPr txBox="1"/>
          <p:nvPr/>
        </p:nvSpPr>
        <p:spPr>
          <a:xfrm>
            <a:off x="9391786" y="2975031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31245-35A1-10DF-EB56-BE3DE993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281533"/>
            <a:ext cx="6113937" cy="401460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FDF07-CCB4-6DA9-7268-8724F4F0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17" y="1281534"/>
            <a:ext cx="5497738" cy="4108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A824F-305F-3567-9ABE-DD871D756F47}"/>
              </a:ext>
            </a:extLst>
          </p:cNvPr>
          <p:cNvSpPr txBox="1"/>
          <p:nvPr/>
        </p:nvSpPr>
        <p:spPr>
          <a:xfrm>
            <a:off x="10218462" y="5418845"/>
            <a:ext cx="192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(Courtesy : Steve Dixon)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F7EA-917C-D7A1-EEC1-0F4BD8159C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5F92CF-17F4-390B-4075-A7CE11BC2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9" y="786798"/>
            <a:ext cx="11650864" cy="205772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529" y="127815"/>
            <a:ext cx="7672614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Subcontractor’s Current Schedule Plan</a:t>
            </a:r>
            <a:endParaRPr sz="29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7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06F095-6EFE-91ED-3D04-3861850377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Dec 20 , 2024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58E9CA-F182-1CC4-6CB2-CDE930BA90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2391636" y="6554810"/>
            <a:ext cx="8347199" cy="242873"/>
          </a:xfrm>
        </p:spPr>
        <p:txBody>
          <a:bodyPr/>
          <a:lstStyle/>
          <a:p>
            <a:r>
              <a:rPr lang="en-US" dirty="0">
                <a:solidFill>
                  <a:srgbClr val="0F2D62"/>
                </a:solidFill>
              </a:rPr>
              <a:t>Dean Still | FSR Task Force 0900 meeting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10399113" y="1127646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F0729-92B8-0D84-D409-A62444892320}"/>
              </a:ext>
            </a:extLst>
          </p:cNvPr>
          <p:cNvSpPr txBox="1"/>
          <p:nvPr/>
        </p:nvSpPr>
        <p:spPr>
          <a:xfrm>
            <a:off x="6430077" y="3444874"/>
            <a:ext cx="2036956" cy="646331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Daily Power Outages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6974844-200C-646A-9165-EF817D08FA3B}"/>
              </a:ext>
            </a:extLst>
          </p:cNvPr>
          <p:cNvSpPr/>
          <p:nvPr/>
        </p:nvSpPr>
        <p:spPr>
          <a:xfrm rot="16200000">
            <a:off x="7107364" y="762516"/>
            <a:ext cx="682382" cy="4800602"/>
          </a:xfrm>
          <a:prstGeom prst="leftBrace">
            <a:avLst>
              <a:gd name="adj1" fmla="val 8333"/>
              <a:gd name="adj2" fmla="val 4919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C65-A584-9818-D441-01E34BB29FFE}"/>
              </a:ext>
            </a:extLst>
          </p:cNvPr>
          <p:cNvSpPr txBox="1"/>
          <p:nvPr/>
        </p:nvSpPr>
        <p:spPr>
          <a:xfrm>
            <a:off x="0" y="3050925"/>
            <a:ext cx="585423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Potential impacted areas due to daily power outages: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A0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All of F sector (potentially all Tevatron service buildings)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E4R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AP50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Mu2e Building (MC-2)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MC-1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It is believed this work will not impact beam to BNB</a:t>
            </a: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653B3-B86B-88BE-54CE-F9644377C397}"/>
              </a:ext>
            </a:extLst>
          </p:cNvPr>
          <p:cNvSpPr txBox="1"/>
          <p:nvPr/>
        </p:nvSpPr>
        <p:spPr>
          <a:xfrm>
            <a:off x="9959790" y="511275"/>
            <a:ext cx="192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(Courtesy : Steve Dixon)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AFC9E1-7EB1-5C52-4DF5-05028660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47" y="3388271"/>
            <a:ext cx="3975122" cy="22228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58C56C-1BAB-9EDF-9724-F07CAF2E82D6}"/>
              </a:ext>
            </a:extLst>
          </p:cNvPr>
          <p:cNvSpPr txBox="1"/>
          <p:nvPr/>
        </p:nvSpPr>
        <p:spPr>
          <a:xfrm>
            <a:off x="3869974" y="4088435"/>
            <a:ext cx="4349973" cy="19082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This plan is being discussed to try to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minimize the impact to loss of power.</a:t>
            </a: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rgbClr val="00B050"/>
                </a:solidFill>
              </a:rPr>
              <a:t>It looks like there is at least a back feed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path to Muon Campus feeder 24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B846622-3D94-494F-5851-1D4B98C6F1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87CD5-EE8E-75C5-BD7A-4CDB92D6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Impacts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CC5D0-517F-240E-1CA4-CAF8C46E4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Dean Still | FSR Task Force 0900 meeting</a:t>
            </a: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C06B8-3939-EF0D-993A-A31BD02612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 20 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99DD-AA5F-63E3-1BCF-D3C67236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191679-0764-28DB-F5F6-DEAF6CCDB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190" y="899318"/>
            <a:ext cx="6497287" cy="50593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805BFB-0108-0F81-B33B-93C4237EAA98}"/>
              </a:ext>
            </a:extLst>
          </p:cNvPr>
          <p:cNvSpPr txBox="1"/>
          <p:nvPr/>
        </p:nvSpPr>
        <p:spPr>
          <a:xfrm>
            <a:off x="203351" y="751343"/>
            <a:ext cx="5013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will be a change in road access during construction between F3 and F4.</a:t>
            </a:r>
          </a:p>
          <a:p>
            <a:endParaRPr lang="en-US" dirty="0"/>
          </a:p>
          <a:p>
            <a:r>
              <a:rPr lang="en-US" dirty="0"/>
              <a:t>Booster Road to Main Ring road will remain open at times with limited travel.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6C526-CDA3-6972-AE0B-ADD098EE3D0E}"/>
              </a:ext>
            </a:extLst>
          </p:cNvPr>
          <p:cNvSpPr/>
          <p:nvPr/>
        </p:nvSpPr>
        <p:spPr>
          <a:xfrm rot="20709020">
            <a:off x="5801710" y="2228193"/>
            <a:ext cx="1040524" cy="4939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0">
                <a:srgbClr val="FF0000">
                  <a:tint val="44500"/>
                  <a:satMod val="160000"/>
                  <a:alpha val="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DC1FA-52C1-59F0-5022-99FE2D6307DE}"/>
              </a:ext>
            </a:extLst>
          </p:cNvPr>
          <p:cNvSpPr txBox="1"/>
          <p:nvPr/>
        </p:nvSpPr>
        <p:spPr>
          <a:xfrm>
            <a:off x="5419122" y="1266979"/>
            <a:ext cx="536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This section of the Main Ring Road  will be closed.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1A9A3A-A54E-67BA-1CF8-4D6854CAED16}"/>
              </a:ext>
            </a:extLst>
          </p:cNvPr>
          <p:cNvCxnSpPr>
            <a:cxnSpLocks/>
          </p:cNvCxnSpPr>
          <p:nvPr/>
        </p:nvCxnSpPr>
        <p:spPr>
          <a:xfrm>
            <a:off x="6321972" y="1590054"/>
            <a:ext cx="78828" cy="6411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60858"/>
      </p:ext>
    </p:extLst>
  </p:cSld>
  <p:clrMapOvr>
    <a:masterClrMapping/>
  </p:clrMapOvr>
</p:sld>
</file>

<file path=ppt/theme/theme1.xml><?xml version="1.0" encoding="utf-8"?>
<a:theme xmlns:a="http://schemas.openxmlformats.org/drawingml/2006/main" name="3_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06d518-d001-40bc-9ad3-81307252ae44">
      <UserInfo>
        <DisplayName>Dean A. Still</DisplayName>
        <AccountId>3019</AccountId>
        <AccountType/>
      </UserInfo>
      <UserInfo>
        <DisplayName>Diktys Stratakis</DisplayName>
        <AccountId>965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8BB50900E6F4CA70A21B1486244BC" ma:contentTypeVersion="2" ma:contentTypeDescription="Create a new document." ma:contentTypeScope="" ma:versionID="3ac6f17f769d6d74ae4aaf58a22edee9">
  <xsd:schema xmlns:xsd="http://www.w3.org/2001/XMLSchema" xmlns:xs="http://www.w3.org/2001/XMLSchema" xmlns:p="http://schemas.microsoft.com/office/2006/metadata/properties" xmlns:ns2="3427cf1b-08f6-4349-98e1-9c40df501855" xmlns:ns3="bc06d518-d001-40bc-9ad3-81307252ae44" targetNamespace="http://schemas.microsoft.com/office/2006/metadata/properties" ma:root="true" ma:fieldsID="f8dcf83e10449e3b7af073276d762c74" ns2:_="" ns3:_="">
    <xsd:import namespace="3427cf1b-08f6-4349-98e1-9c40df501855"/>
    <xsd:import namespace="bc06d518-d001-40bc-9ad3-81307252ae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6d518-d001-40bc-9ad3-81307252a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8B7AE2-3BFF-4D19-970B-DBFD3986D6B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bc06d518-d001-40bc-9ad3-81307252ae44"/>
    <ds:schemaRef ds:uri="3427cf1b-08f6-4349-98e1-9c40df50185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76B550-879F-4C84-901F-34EF72DEE6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555323-91F8-49DC-9034-02D0251D7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7cf1b-08f6-4349-98e1-9c40df501855"/>
    <ds:schemaRef ds:uri="bc06d518-d001-40bc-9ad3-81307252a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AEDB3FF-F602-430A-A327-D1DD29953C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137629</TotalTime>
  <Words>468</Words>
  <Application>Microsoft Office PowerPoint</Application>
  <PresentationFormat>Widescreen</PresentationFormat>
  <Paragraphs>107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3_Fermilab</vt:lpstr>
      <vt:lpstr>PowerPoint Presentation</vt:lpstr>
      <vt:lpstr>F Sector Reconfiguration Task Force:</vt:lpstr>
      <vt:lpstr>Lab Projected Schedule</vt:lpstr>
      <vt:lpstr>PIP-ll Linac Construction Overview</vt:lpstr>
      <vt:lpstr>Feeder and Communication Duct Overview</vt:lpstr>
      <vt:lpstr>Subcontractor’s Feeders Support Plan</vt:lpstr>
      <vt:lpstr>Subcontractor’s Current Schedule Plan</vt:lpstr>
      <vt:lpstr>Road Impacts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Dean A. Still</cp:lastModifiedBy>
  <cp:revision>1141</cp:revision>
  <cp:lastPrinted>2024-11-19T19:27:11Z</cp:lastPrinted>
  <dcterms:created xsi:type="dcterms:W3CDTF">2016-09-14T02:01:48Z</dcterms:created>
  <dcterms:modified xsi:type="dcterms:W3CDTF">2024-12-20T03:10:19Z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0x010100D368BB50900E6F4CA70A21B1486244BC</vt:lpwstr>
  </property>
</Properties>
</file>