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9"/>
  </p:notesMasterIdLst>
  <p:handoutMasterIdLst>
    <p:handoutMasterId r:id="rId10"/>
  </p:handoutMasterIdLst>
  <p:sldIdLst>
    <p:sldId id="294" r:id="rId6"/>
    <p:sldId id="300" r:id="rId7"/>
    <p:sldId id="301" r:id="rId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50504E"/>
    <a:srgbClr val="4E4E4E"/>
    <a:srgbClr val="404040"/>
    <a:srgbClr val="004C97"/>
    <a:srgbClr val="63666A"/>
    <a:srgbClr val="99D6EA"/>
    <a:srgbClr val="505050"/>
    <a:srgbClr val="A7A8AA"/>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6327"/>
  </p:normalViewPr>
  <p:slideViewPr>
    <p:cSldViewPr snapToGrid="0" snapToObjects="1" showGuides="1">
      <p:cViewPr varScale="1">
        <p:scale>
          <a:sx n="122" d="100"/>
          <a:sy n="122" d="100"/>
        </p:scale>
        <p:origin x="1458" y="12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12/19/24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USI Program Status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12/19/24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Maddie Schoell | USI Program Status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12/19/24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Maddie Schoell | USI Program Status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412203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97058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253110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7671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12/19/24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USI Program Status</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12/19/24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USI Program Status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12/19/24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Maddie Schoell | USI Program Status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12/19/24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USI Program Status</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9" r:id="rId3"/>
    <p:sldLayoutId id="2147484130" r:id="rId4"/>
    <p:sldLayoutId id="2147484132" r:id="rId5"/>
    <p:sldLayoutId id="2147484131"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ermipoint.fnal.gov/org/eshq/ASD/SitePages/Unreviewed-Safety-Issue-(USI)-Program.aspx?web=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s://www-esh.fnal.gov/pls/cert/schedule.show_course_details?cid=14899" TargetMode="External"/><Relationship Id="rId3" Type="http://schemas.openxmlformats.org/officeDocument/2006/relationships/hyperlink" Target="https://fermipoint.fnal.gov/org/eshq/ASD/Shared%20Documents/USI%20Program/Active%20USI%20%26%20Completed%20RSI%20Documents/8GeV-20241115%208%20GeV%20Berm%20DWS%20Leak%20Excavation,%20Valve%20Riser" TargetMode="External"/><Relationship Id="rId7" Type="http://schemas.openxmlformats.org/officeDocument/2006/relationships/hyperlink" Target="https://fermipoint.fnal.gov/org/eshq/ASD/Shared%20Documents/USI%20Program/Active%20USI%20%26%20Completed%20RSI%20Documents/8GeV-20241213%208GeV%20Berm%20Depressions%20in%20DiD" TargetMode="External"/><Relationship Id="rId2" Type="http://schemas.openxmlformats.org/officeDocument/2006/relationships/hyperlink" Target="https://fermipoint.fnal.gov/org/eshq/ASD/Shared%20Documents/USI%20Program/Active%20USI%20%26%20Completed%20RSI%20Documents/MI-20240702%20MI218%20Sump%20Discharge%20Drilling" TargetMode="External"/><Relationship Id="rId1" Type="http://schemas.openxmlformats.org/officeDocument/2006/relationships/slideLayout" Target="../slideLayouts/slideLayout7.xml"/><Relationship Id="rId6" Type="http://schemas.openxmlformats.org/officeDocument/2006/relationships/hyperlink" Target="https://fermipoint.fnal.gov/org/eshq/ASD/Shared%20Documents/USI%20Program/Active%20USI%20%26%20Completed%20RSI%20Documents/ALL-20241210%20Temporary%20Removal%20of%20Jersey%20Barrier%20Adjacent%20to%20WH%20W%20OOB" TargetMode="External"/><Relationship Id="rId5" Type="http://schemas.openxmlformats.org/officeDocument/2006/relationships/hyperlink" Target="https://fermipoint.fnal.gov/org/eshq/ASD/Shared%20Documents/USI%20Program/Active%20USI%20%26%20Completed%20RSI%20Documents/VTS-20241127%20IB1%20Construction%20Dust%20Control%20and%20VTS%20ODH%20Sensors" TargetMode="External"/><Relationship Id="rId4" Type="http://schemas.openxmlformats.org/officeDocument/2006/relationships/hyperlink" Target="https://fermipoint.fnal.gov/org/eshq/ASD/Shared%20Documents/USI%20Program/Active%20USI%20%26%20Completed%20RSI%20Documents/ALL-20241206%20PIP-II%20Linac%20Construction%20Work%20Near%20F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0" tIns="45720" rIns="0" bIns="45720" anchor="t">
            <a:noAutofit/>
          </a:bodyPr>
          <a:lstStyle/>
          <a:p>
            <a:r>
              <a:rPr lang="en-US" sz="1600" dirty="0"/>
              <a:t>Maddie </a:t>
            </a:r>
            <a:r>
              <a:rPr lang="en-US" sz="1600" dirty="0" err="1"/>
              <a:t>Schoell</a:t>
            </a:r>
            <a:r>
              <a:rPr lang="en-US" sz="1600" dirty="0"/>
              <a:t>	</a:t>
            </a:r>
            <a:r>
              <a:rPr lang="en-US" sz="1600" dirty="0">
                <a:cs typeface="Helvetica"/>
              </a:rPr>
              <a:t> </a:t>
            </a:r>
            <a:endParaRPr lang="en-US" sz="1600" dirty="0"/>
          </a:p>
          <a:p>
            <a:r>
              <a:rPr lang="en-US" sz="1600" dirty="0"/>
              <a:t>19 December 2024</a:t>
            </a:r>
            <a:endParaRPr lang="en-US" sz="1600" dirty="0">
              <a:cs typeface="Helvetica"/>
            </a:endParaRPr>
          </a:p>
          <a:p>
            <a:r>
              <a:rPr lang="en-US" dirty="0"/>
              <a:t> </a:t>
            </a:r>
          </a:p>
        </p:txBody>
      </p:sp>
      <p:sp>
        <p:nvSpPr>
          <p:cNvPr id="3" name="Text Placeholder 2"/>
          <p:cNvSpPr>
            <a:spLocks noGrp="1"/>
          </p:cNvSpPr>
          <p:nvPr>
            <p:ph type="body" sz="quarter" idx="11"/>
          </p:nvPr>
        </p:nvSpPr>
        <p:spPr/>
        <p:txBody>
          <a:bodyPr>
            <a:noAutofit/>
          </a:bodyPr>
          <a:lstStyle/>
          <a:p>
            <a:r>
              <a:rPr lang="en-US" sz="1800" dirty="0"/>
              <a:t>USI Program Status</a:t>
            </a:r>
          </a:p>
        </p:txBody>
      </p:sp>
      <p:sp>
        <p:nvSpPr>
          <p:cNvPr id="8" name="TextBox 7">
            <a:extLst>
              <a:ext uri="{FF2B5EF4-FFF2-40B4-BE49-F238E27FC236}">
                <a16:creationId xmlns:a16="http://schemas.microsoft.com/office/drawing/2014/main" id="{5654EEFD-C3C2-47B0-B4D3-38BEB0522CE6}"/>
              </a:ext>
            </a:extLst>
          </p:cNvPr>
          <p:cNvSpPr txBox="1"/>
          <p:nvPr/>
        </p:nvSpPr>
        <p:spPr>
          <a:xfrm>
            <a:off x="835571" y="6136727"/>
            <a:ext cx="7482709" cy="2616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cs typeface="Calibri"/>
              </a:rPr>
              <a:t>https://fermipoint.fnal.gov/org/eshq/ASD/SitePages/Unreviewed-Safety-Issue-(USI)-Program.aspx?web=1</a:t>
            </a:r>
          </a:p>
        </p:txBody>
      </p:sp>
      <p:sp>
        <p:nvSpPr>
          <p:cNvPr id="4" name="TextBox 3">
            <a:extLst>
              <a:ext uri="{FF2B5EF4-FFF2-40B4-BE49-F238E27FC236}">
                <a16:creationId xmlns:a16="http://schemas.microsoft.com/office/drawing/2014/main" id="{F0288827-CA6F-46FD-A8C9-B2834C3F39B6}"/>
              </a:ext>
            </a:extLst>
          </p:cNvPr>
          <p:cNvSpPr txBox="1"/>
          <p:nvPr/>
        </p:nvSpPr>
        <p:spPr>
          <a:xfrm>
            <a:off x="530116" y="5890391"/>
            <a:ext cx="8083769"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USI status is kept up-to-date on the </a:t>
            </a:r>
            <a:r>
              <a:rPr lang="en-US" sz="1400" dirty="0">
                <a:cs typeface="Calibri"/>
                <a:hlinkClick r:id="rId2"/>
              </a:rPr>
              <a:t>Accelerator Safety SharePoint – USI Program Page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USI Status</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12/19/24</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a:t>Maddie Schoell | USI Program Status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4067093862"/>
              </p:ext>
            </p:extLst>
          </p:nvPr>
        </p:nvGraphicFramePr>
        <p:xfrm>
          <a:off x="111760" y="459663"/>
          <a:ext cx="8985348" cy="4945647"/>
        </p:xfrm>
        <a:graphic>
          <a:graphicData uri="http://schemas.openxmlformats.org/drawingml/2006/table">
            <a:tbl>
              <a:tblPr firstRow="1" bandRow="1">
                <a:tableStyleId>{5C22544A-7EE6-4342-B048-85BDC9FD1C3A}</a:tableStyleId>
              </a:tblPr>
              <a:tblGrid>
                <a:gridCol w="2641686">
                  <a:extLst>
                    <a:ext uri="{9D8B030D-6E8A-4147-A177-3AD203B41FA5}">
                      <a16:colId xmlns:a16="http://schemas.microsoft.com/office/drawing/2014/main" val="1760957769"/>
                    </a:ext>
                  </a:extLst>
                </a:gridCol>
                <a:gridCol w="1197231">
                  <a:extLst>
                    <a:ext uri="{9D8B030D-6E8A-4147-A177-3AD203B41FA5}">
                      <a16:colId xmlns:a16="http://schemas.microsoft.com/office/drawing/2014/main" val="3440652701"/>
                    </a:ext>
                  </a:extLst>
                </a:gridCol>
                <a:gridCol w="3071446">
                  <a:extLst>
                    <a:ext uri="{9D8B030D-6E8A-4147-A177-3AD203B41FA5}">
                      <a16:colId xmlns:a16="http://schemas.microsoft.com/office/drawing/2014/main" val="2743035027"/>
                    </a:ext>
                  </a:extLst>
                </a:gridCol>
                <a:gridCol w="1324708">
                  <a:extLst>
                    <a:ext uri="{9D8B030D-6E8A-4147-A177-3AD203B41FA5}">
                      <a16:colId xmlns:a16="http://schemas.microsoft.com/office/drawing/2014/main" val="3096984730"/>
                    </a:ext>
                  </a:extLst>
                </a:gridCol>
                <a:gridCol w="750277">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POC </a:t>
                      </a:r>
                      <a:endParaRPr lang="en-US" b="0" i="0" dirty="0">
                        <a:effectLst/>
                      </a:endParaRPr>
                    </a:p>
                  </a:txBody>
                  <a:tcPr marT="22860" marB="22860"/>
                </a:tc>
                <a:tc>
                  <a:txBody>
                    <a:bodyPr/>
                    <a:lstStyle/>
                    <a:p>
                      <a:pPr algn="l" rtl="0" fontAlgn="base"/>
                      <a:r>
                        <a:rPr lang="en-US" sz="1100" b="0" i="0" dirty="0">
                          <a:effectLst/>
                          <a:latin typeface="Calibri"/>
                        </a:rPr>
                        <a:t>Current Status (received, reviewed, out for signature) </a:t>
                      </a:r>
                      <a:endParaRPr lang="en-US" b="0" i="0" dirty="0">
                        <a:effectLst/>
                        <a:latin typeface="Calibri"/>
                      </a:endParaRPr>
                    </a:p>
                  </a:txBody>
                  <a:tcPr marT="22860" marB="22860"/>
                </a:tc>
                <a:tc>
                  <a:txBody>
                    <a:bodyPr/>
                    <a:lstStyle/>
                    <a:p>
                      <a:pPr algn="l" rtl="0" fontAlgn="base"/>
                      <a:r>
                        <a:rPr lang="en-US" sz="1100" b="0" i="0" dirty="0">
                          <a:effectLst/>
                          <a:latin typeface="Calibri"/>
                        </a:rPr>
                        <a:t>Need before beam?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SAD/ASE Changes? </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it-IT" sz="1000" b="1" i="0" dirty="0">
                          <a:effectLst/>
                          <a:latin typeface="Calibri" panose="020F0502020204030204" pitchFamily="34" charset="0"/>
                        </a:rPr>
                        <a:t>MI-20240702 MI218 Sump Discharge Drilling </a:t>
                      </a:r>
                      <a:endParaRPr lang="it-IT" sz="1000" b="1" i="0" dirty="0">
                        <a:effectLst/>
                      </a:endParaRPr>
                    </a:p>
                  </a:txBody>
                  <a:tcPr marT="22860" marB="22860"/>
                </a:tc>
                <a:tc>
                  <a:txBody>
                    <a:bodyPr/>
                    <a:lstStyle/>
                    <a:p>
                      <a:pPr algn="l" rtl="0" fontAlgn="base"/>
                      <a:r>
                        <a:rPr lang="en-US" sz="1000" b="0" i="0" dirty="0">
                          <a:effectLst/>
                          <a:latin typeface="Calibri"/>
                        </a:rPr>
                        <a:t>Kyle Hazelwood </a:t>
                      </a:r>
                    </a:p>
                  </a:txBody>
                  <a:tcPr marT="22860" marB="22860"/>
                </a:tc>
                <a:tc>
                  <a:txBody>
                    <a:bodyPr/>
                    <a:lstStyle/>
                    <a:p>
                      <a:pPr algn="l" rtl="0" fontAlgn="base"/>
                      <a:r>
                        <a:rPr lang="en-US" sz="1000" b="1" i="0" dirty="0">
                          <a:solidFill>
                            <a:schemeClr val="accent3"/>
                          </a:solidFill>
                          <a:effectLst/>
                          <a:latin typeface="Calibri" panose="020F0502020204030204" pitchFamily="34" charset="0"/>
                        </a:rPr>
                        <a:t>Complete/approved RSI </a:t>
                      </a:r>
                      <a:r>
                        <a:rPr lang="en-US" sz="1000" b="1" i="0" dirty="0">
                          <a:solidFill>
                            <a:schemeClr val="accent3"/>
                          </a:solidFill>
                          <a:effectLst/>
                          <a:latin typeface="Calibri" panose="020F0502020204030204" pitchFamily="34" charset="0"/>
                          <a:sym typeface="Wingdings" panose="05000000000000000000" pitchFamily="2" charset="2"/>
                        </a:rPr>
                        <a:t> (</a:t>
                      </a:r>
                      <a:r>
                        <a:rPr lang="en-US" sz="1000" b="1" i="0" dirty="0">
                          <a:solidFill>
                            <a:schemeClr val="accent3"/>
                          </a:solidFill>
                          <a:effectLst/>
                          <a:latin typeface="Calibri" panose="020F0502020204030204" pitchFamily="34" charset="0"/>
                          <a:sym typeface="Wingdings" panose="05000000000000000000" pitchFamily="2" charset="2"/>
                          <a:hlinkClick r:id="rId2"/>
                        </a:rPr>
                        <a:t>link</a:t>
                      </a:r>
                      <a:r>
                        <a:rPr lang="en-US" sz="1000" b="1" i="0" dirty="0">
                          <a:solidFill>
                            <a:schemeClr val="accent3"/>
                          </a:solidFill>
                          <a:effectLst/>
                          <a:latin typeface="Calibri" panose="020F0502020204030204" pitchFamily="34" charset="0"/>
                          <a:sym typeface="Wingdings" panose="05000000000000000000" pitchFamily="2" charset="2"/>
                        </a:rPr>
                        <a:t>)</a:t>
                      </a:r>
                    </a:p>
                  </a:txBody>
                  <a:tcPr marT="22860" marB="22860"/>
                </a:tc>
                <a:tc>
                  <a:txBody>
                    <a:bodyPr/>
                    <a:lstStyle/>
                    <a:p>
                      <a:pPr algn="l" rtl="0" fontAlgn="base"/>
                      <a:r>
                        <a:rPr lang="en-US" sz="1000" b="0" i="0" dirty="0">
                          <a:effectLst/>
                          <a:latin typeface="Calibri" panose="020F0502020204030204" pitchFamily="34" charset="0"/>
                        </a:rPr>
                        <a:t>Yes – MI/RR</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71757425"/>
                  </a:ext>
                </a:extLst>
              </a:tr>
              <a:tr h="375549">
                <a:tc>
                  <a:txBody>
                    <a:bodyPr/>
                    <a:lstStyle/>
                    <a:p>
                      <a:pPr algn="l" rtl="0" fontAlgn="base"/>
                      <a:r>
                        <a:rPr lang="en-US" sz="1000" b="1" i="0" dirty="0">
                          <a:effectLst/>
                          <a:latin typeface="Calibri" panose="020F0502020204030204" pitchFamily="34" charset="0"/>
                        </a:rPr>
                        <a:t>P1P2-20240813 Change Rep Rate Limiter Input  </a:t>
                      </a:r>
                      <a:endParaRPr lang="en-US" sz="1000" b="1" i="0" dirty="0">
                        <a:effectLst/>
                      </a:endParaRPr>
                    </a:p>
                  </a:txBody>
                  <a:tcPr marT="22860" marB="22860"/>
                </a:tc>
                <a:tc>
                  <a:txBody>
                    <a:bodyPr/>
                    <a:lstStyle/>
                    <a:p>
                      <a:pPr algn="l" rtl="0" fontAlgn="base"/>
                      <a:r>
                        <a:rPr lang="en-US" sz="1000" b="0" i="0" dirty="0">
                          <a:effectLst/>
                          <a:latin typeface="Calibri"/>
                        </a:rPr>
                        <a:t>Tom </a:t>
                      </a:r>
                      <a:r>
                        <a:rPr lang="en-US" sz="1000" b="0" i="0" dirty="0" err="1">
                          <a:effectLst/>
                          <a:latin typeface="Calibri"/>
                        </a:rPr>
                        <a:t>Kobilarcik</a:t>
                      </a:r>
                      <a:r>
                        <a:rPr lang="en-US" sz="1000" b="0" i="0" dirty="0">
                          <a:effectLst/>
                          <a:latin typeface="Calibri"/>
                        </a:rPr>
                        <a:t> </a:t>
                      </a:r>
                    </a:p>
                  </a:txBody>
                  <a:tcPr marT="22860" marB="22860"/>
                </a:tc>
                <a:tc>
                  <a:txBody>
                    <a:bodyPr/>
                    <a:lstStyle/>
                    <a:p>
                      <a:pPr algn="l" rtl="0" fontAlgn="base"/>
                      <a:r>
                        <a:rPr lang="en-US" sz="1000" b="0" i="0" dirty="0">
                          <a:effectLst/>
                          <a:latin typeface="Calibri" panose="020F0502020204030204" pitchFamily="34" charset="0"/>
                        </a:rPr>
                        <a:t>Ready to send to Lab Director with other associated USIs (M-20240723 &amp; ALL-20240819)</a:t>
                      </a:r>
                    </a:p>
                    <a:p>
                      <a:pPr algn="l" rtl="0" fontAlgn="base"/>
                      <a:r>
                        <a:rPr lang="en-US" sz="1000" b="0" i="0" dirty="0">
                          <a:effectLst/>
                          <a:latin typeface="Calibri" panose="020F0502020204030204" pitchFamily="34" charset="0"/>
                        </a:rPr>
                        <a:t>Will then need FSO</a:t>
                      </a:r>
                    </a:p>
                  </a:txBody>
                  <a:tcPr marT="22860" marB="22860"/>
                </a:tc>
                <a:tc>
                  <a:txBody>
                    <a:bodyPr/>
                    <a:lstStyle/>
                    <a:p>
                      <a:pPr algn="l" rtl="0" fontAlgn="base"/>
                      <a:r>
                        <a:rPr lang="en-US" sz="1000" b="0" i="0" dirty="0">
                          <a:effectLst/>
                          <a:latin typeface="Calibri" panose="020F0502020204030204" pitchFamily="34" charset="0"/>
                        </a:rPr>
                        <a:t> Yes – P1P2</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1337466519"/>
                  </a:ext>
                </a:extLst>
              </a:tr>
              <a:tr h="470656">
                <a:tc>
                  <a:txBody>
                    <a:bodyPr/>
                    <a:lstStyle/>
                    <a:p>
                      <a:pPr algn="l" rtl="0" fontAlgn="base"/>
                      <a:r>
                        <a:rPr lang="en-US" sz="1000" b="1" i="0" dirty="0">
                          <a:effectLst/>
                          <a:latin typeface="Calibri"/>
                        </a:rPr>
                        <a:t>M-20240723 </a:t>
                      </a:r>
                      <a:r>
                        <a:rPr lang="en-US" sz="1000" b="1" i="0" dirty="0" err="1">
                          <a:effectLst/>
                          <a:latin typeface="Calibri"/>
                        </a:rPr>
                        <a:t>ArCS</a:t>
                      </a:r>
                      <a:r>
                        <a:rPr lang="en-US" sz="1000" b="1" i="0" dirty="0">
                          <a:effectLst/>
                          <a:latin typeface="Calibri"/>
                        </a:rPr>
                        <a:t> in MC7 </a:t>
                      </a:r>
                    </a:p>
                  </a:txBody>
                  <a:tcPr marT="22860" marB="22860"/>
                </a:tc>
                <a:tc>
                  <a:txBody>
                    <a:bodyPr/>
                    <a:lstStyle/>
                    <a:p>
                      <a:pPr algn="l" rtl="0" fontAlgn="base"/>
                      <a:r>
                        <a:rPr lang="en-US" sz="1000" b="0" i="0" dirty="0">
                          <a:effectLst/>
                          <a:latin typeface="Calibri"/>
                        </a:rPr>
                        <a:t>Evan Niner </a:t>
                      </a:r>
                    </a:p>
                  </a:txBody>
                  <a:tcPr marT="22860" marB="22860"/>
                </a:tc>
                <a:tc>
                  <a:txBody>
                    <a:bodyPr/>
                    <a:lstStyle/>
                    <a:p>
                      <a:pPr algn="l" rtl="0" fontAlgn="base"/>
                      <a:r>
                        <a:rPr lang="en-US" sz="1000" b="0" i="0" dirty="0">
                          <a:effectLst/>
                          <a:latin typeface="Calibri" panose="020F0502020204030204" pitchFamily="34" charset="0"/>
                        </a:rPr>
                        <a:t>Ready to send to Lab Director with other associated USIs (P1P2-20240813 &amp; ALL-20240819)</a:t>
                      </a:r>
                    </a:p>
                    <a:p>
                      <a:pPr algn="l" rtl="0" fontAlgn="base"/>
                      <a:r>
                        <a:rPr lang="en-US" sz="1000" b="0" i="0" dirty="0">
                          <a:effectLst/>
                          <a:latin typeface="Calibri" panose="020F0502020204030204" pitchFamily="34" charset="0"/>
                        </a:rPr>
                        <a:t>Will then need FSO</a:t>
                      </a:r>
                    </a:p>
                  </a:txBody>
                  <a:tcPr marT="22860" marB="22860"/>
                </a:tc>
                <a:tc>
                  <a:txBody>
                    <a:bodyPr/>
                    <a:lstStyle/>
                    <a:p>
                      <a:pPr algn="l" rtl="0" fontAlgn="base"/>
                      <a:r>
                        <a:rPr lang="en-US" sz="800" b="0" i="0" dirty="0">
                          <a:effectLst/>
                          <a:latin typeface="Calibri"/>
                        </a:rPr>
                        <a:t>No for </a:t>
                      </a:r>
                      <a:r>
                        <a:rPr lang="en-US" sz="800" b="0" i="0" dirty="0" err="1">
                          <a:effectLst/>
                          <a:latin typeface="Calibri"/>
                        </a:rPr>
                        <a:t>MCenter</a:t>
                      </a:r>
                      <a:r>
                        <a:rPr lang="en-US" sz="800" b="0" i="0" dirty="0">
                          <a:effectLst/>
                          <a:latin typeface="Calibri"/>
                        </a:rPr>
                        <a:t> in general, </a:t>
                      </a:r>
                    </a:p>
                    <a:p>
                      <a:pPr algn="l" rtl="0" fontAlgn="base"/>
                      <a:r>
                        <a:rPr lang="en-US" sz="800" b="0" i="0" dirty="0">
                          <a:effectLst/>
                          <a:latin typeface="Calibri"/>
                        </a:rPr>
                        <a:t>Yes before beam for JGG/</a:t>
                      </a:r>
                      <a:r>
                        <a:rPr lang="en-US" sz="800" b="0" i="0" dirty="0" err="1">
                          <a:effectLst/>
                          <a:latin typeface="Calibri"/>
                        </a:rPr>
                        <a:t>ArCS</a:t>
                      </a:r>
                      <a:r>
                        <a:rPr lang="en-US" sz="800" b="0" i="0" dirty="0">
                          <a:effectLst/>
                          <a:latin typeface="Calibri"/>
                        </a:rPr>
                        <a:t> - MCenter</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92505090"/>
                  </a:ext>
                </a:extLst>
              </a:tr>
              <a:tr h="483331">
                <a:tc>
                  <a:txBody>
                    <a:bodyPr/>
                    <a:lstStyle/>
                    <a:p>
                      <a:pPr fontAlgn="base"/>
                      <a:r>
                        <a:rPr lang="en-US" sz="1000" b="1"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fontAlgn="base"/>
                      <a:r>
                        <a:rPr lang="en-US" sz="1000" dirty="0">
                          <a:effectLst/>
                          <a:latin typeface="Calibri" panose="020F0502020204030204" pitchFamily="34" charset="0"/>
                        </a:rPr>
                        <a:t>Tom K</a:t>
                      </a:r>
                    </a:p>
                  </a:txBody>
                  <a:tcPr marL="0" marR="0" marT="28575" marB="28575"/>
                </a:tc>
                <a:tc>
                  <a:txBody>
                    <a:bodyPr/>
                    <a:lstStyle/>
                    <a:p>
                      <a:pPr algn="l" rtl="0" fontAlgn="base"/>
                      <a:r>
                        <a:rPr lang="en-US" sz="1000" b="0" i="0" dirty="0">
                          <a:effectLst/>
                          <a:latin typeface="Calibri" panose="020F0502020204030204" pitchFamily="34" charset="0"/>
                        </a:rPr>
                        <a:t>Ready to send to Lab Director with other associated USIs (P1P2-20240819 &amp; M-20240723)</a:t>
                      </a:r>
                    </a:p>
                    <a:p>
                      <a:pPr algn="l" rtl="0" fontAlgn="base"/>
                      <a:r>
                        <a:rPr lang="en-US" sz="1000" b="0" i="0" dirty="0">
                          <a:effectLst/>
                          <a:latin typeface="Calibri" panose="020F0502020204030204" pitchFamily="34" charset="0"/>
                        </a:rPr>
                        <a:t>Will then need FSO</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US" sz="1000" b="0" i="0" dirty="0">
                        <a:effectLst/>
                        <a:latin typeface="Calibri" panose="020F0502020204030204" pitchFamily="34" charset="0"/>
                      </a:endParaRPr>
                    </a:p>
                  </a:txBody>
                  <a:tcPr marT="22860" marB="22860"/>
                </a:tc>
                <a:tc>
                  <a:txBody>
                    <a:bodyPr/>
                    <a:lstStyle/>
                    <a:p>
                      <a:pPr algn="l" rtl="0" fontAlgn="base"/>
                      <a:r>
                        <a:rPr lang="en-US" sz="1000" b="0" i="0" dirty="0">
                          <a:effectLst/>
                          <a:latin typeface="Calibri"/>
                        </a:rPr>
                        <a:t>Yes – P3 Beamline</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r h="275274">
                <a:tc>
                  <a:txBody>
                    <a:bodyPr/>
                    <a:lstStyle/>
                    <a:p>
                      <a:pPr fontAlgn="base"/>
                      <a:r>
                        <a:rPr lang="en-US" sz="1000" b="1" dirty="0">
                          <a:solidFill>
                            <a:srgbClr val="003087"/>
                          </a:solidFill>
                          <a:effectLst/>
                          <a:latin typeface="Calibri" panose="020F0502020204030204" pitchFamily="34" charset="0"/>
                        </a:rPr>
                        <a:t>8GeV-20241115 8 GeV Berm DWS Excavation, Valve Riser</a:t>
                      </a:r>
                    </a:p>
                  </a:txBody>
                  <a:tcPr marL="0" marR="0" marT="28575" marB="28575"/>
                </a:tc>
                <a:tc>
                  <a:txBody>
                    <a:bodyPr/>
                    <a:lstStyle/>
                    <a:p>
                      <a:pPr fontAlgn="base"/>
                      <a:r>
                        <a:rPr lang="en-US" sz="1000" dirty="0">
                          <a:effectLst/>
                          <a:latin typeface="Calibri" panose="020F0502020204030204" pitchFamily="34" charset="0"/>
                        </a:rPr>
                        <a:t>Kyle Hazelwood</a:t>
                      </a:r>
                    </a:p>
                  </a:txBody>
                  <a:tcPr marL="0" marR="0" marT="28575" marB="28575"/>
                </a:tc>
                <a:tc>
                  <a:txBody>
                    <a:bodyPr/>
                    <a:lstStyle/>
                    <a:p>
                      <a:pPr algn="l" rtl="0" fontAlgn="base"/>
                      <a:r>
                        <a:rPr lang="en-US" sz="1000" b="1" i="0" dirty="0">
                          <a:solidFill>
                            <a:schemeClr val="accent3"/>
                          </a:solidFill>
                          <a:effectLst/>
                          <a:latin typeface="Calibri" panose="020F0502020204030204" pitchFamily="34" charset="0"/>
                        </a:rPr>
                        <a:t>Complete/approved RSI </a:t>
                      </a:r>
                      <a:r>
                        <a:rPr lang="en-US" sz="1000" b="1" i="0" dirty="0">
                          <a:solidFill>
                            <a:schemeClr val="accent3"/>
                          </a:solidFill>
                          <a:effectLst/>
                          <a:latin typeface="Calibri" panose="020F0502020204030204" pitchFamily="34" charset="0"/>
                          <a:sym typeface="Wingdings" panose="05000000000000000000" pitchFamily="2" charset="2"/>
                        </a:rPr>
                        <a:t> (</a:t>
                      </a:r>
                      <a:r>
                        <a:rPr lang="en-US" sz="1000" b="1" i="0" dirty="0">
                          <a:solidFill>
                            <a:schemeClr val="accent3"/>
                          </a:solidFill>
                          <a:effectLst/>
                          <a:latin typeface="Calibri" panose="020F0502020204030204" pitchFamily="34" charset="0"/>
                          <a:sym typeface="Wingdings" panose="05000000000000000000" pitchFamily="2" charset="2"/>
                          <a:hlinkClick r:id="rId3"/>
                        </a:rPr>
                        <a:t>link</a:t>
                      </a:r>
                      <a:r>
                        <a:rPr lang="en-US" sz="1000" b="1" i="0" dirty="0">
                          <a:solidFill>
                            <a:schemeClr val="accent3"/>
                          </a:solidFill>
                          <a:effectLst/>
                          <a:latin typeface="Calibri" panose="020F0502020204030204" pitchFamily="34" charset="0"/>
                          <a:sym typeface="Wingdings" panose="05000000000000000000" pitchFamily="2" charset="2"/>
                        </a:rPr>
                        <a:t>)</a:t>
                      </a:r>
                    </a:p>
                    <a:p>
                      <a:pPr algn="l" rtl="0" fontAlgn="base"/>
                      <a:r>
                        <a:rPr lang="en-US" sz="900" b="0" i="1" dirty="0">
                          <a:solidFill>
                            <a:schemeClr val="accent3"/>
                          </a:solidFill>
                          <a:effectLst/>
                          <a:latin typeface="Calibri" panose="020F0502020204030204" pitchFamily="34" charset="0"/>
                          <a:sym typeface="Wingdings" panose="05000000000000000000" pitchFamily="2" charset="2"/>
                        </a:rPr>
                        <a:t>*need Screening form from Kyle with his double signature</a:t>
                      </a:r>
                      <a:endParaRPr lang="en-US" sz="1000" b="0" i="1" dirty="0">
                        <a:solidFill>
                          <a:schemeClr val="accent3"/>
                        </a:solidFill>
                        <a:effectLst/>
                        <a:latin typeface="Calibri" panose="020F0502020204030204" pitchFamily="34" charset="0"/>
                      </a:endParaRPr>
                    </a:p>
                  </a:txBody>
                  <a:tcPr marT="22860" marB="22860"/>
                </a:tc>
                <a:tc>
                  <a:txBody>
                    <a:bodyPr/>
                    <a:lstStyle/>
                    <a:p>
                      <a:pPr algn="l" rtl="0" fontAlgn="base"/>
                      <a:r>
                        <a:rPr lang="en-US" sz="1000" b="0" i="0" dirty="0">
                          <a:effectLst/>
                          <a:latin typeface="Calibri"/>
                        </a:rPr>
                        <a:t>Yes – 8 GEV</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4140466996"/>
                  </a:ext>
                </a:extLst>
              </a:tr>
              <a:tr h="275274">
                <a:tc>
                  <a:txBody>
                    <a:bodyPr/>
                    <a:lstStyle/>
                    <a:p>
                      <a:pPr fontAlgn="base"/>
                      <a:r>
                        <a:rPr lang="en-US" sz="1000" b="1" dirty="0">
                          <a:solidFill>
                            <a:srgbClr val="003087"/>
                          </a:solidFill>
                          <a:effectLst/>
                          <a:latin typeface="Calibri" panose="020F0502020204030204" pitchFamily="34" charset="0"/>
                        </a:rPr>
                        <a:t>NuMI-20241203 </a:t>
                      </a:r>
                      <a:r>
                        <a:rPr lang="en-US" sz="1000" b="1" dirty="0" err="1">
                          <a:solidFill>
                            <a:srgbClr val="003087"/>
                          </a:solidFill>
                          <a:effectLst/>
                          <a:latin typeface="Calibri" panose="020F0502020204030204" pitchFamily="34" charset="0"/>
                        </a:rPr>
                        <a:t>NuMI</a:t>
                      </a:r>
                      <a:r>
                        <a:rPr lang="en-US" sz="1000" b="1" dirty="0">
                          <a:solidFill>
                            <a:srgbClr val="003087"/>
                          </a:solidFill>
                          <a:effectLst/>
                          <a:latin typeface="Calibri" panose="020F0502020204030204" pitchFamily="34" charset="0"/>
                        </a:rPr>
                        <a:t> Target Hall Shielding Door Removed During Shutdown</a:t>
                      </a:r>
                    </a:p>
                  </a:txBody>
                  <a:tcPr marL="0" marR="0" marT="28575" marB="28575"/>
                </a:tc>
                <a:tc>
                  <a:txBody>
                    <a:bodyPr/>
                    <a:lstStyle/>
                    <a:p>
                      <a:pPr fontAlgn="base"/>
                      <a:r>
                        <a:rPr lang="en-US" sz="1000" dirty="0">
                          <a:effectLst/>
                          <a:latin typeface="Calibri" panose="020F0502020204030204" pitchFamily="34" charset="0"/>
                        </a:rPr>
                        <a:t>Phil Schlabach</a:t>
                      </a:r>
                    </a:p>
                  </a:txBody>
                  <a:tcPr marL="0" marR="0" marT="28575" marB="28575"/>
                </a:tc>
                <a:tc>
                  <a:txBody>
                    <a:bodyPr/>
                    <a:lstStyle/>
                    <a:p>
                      <a:pPr algn="l" rtl="0" fontAlgn="base"/>
                      <a:r>
                        <a:rPr lang="en-US" sz="1000" b="0" i="0" dirty="0">
                          <a:solidFill>
                            <a:srgbClr val="003087"/>
                          </a:solidFill>
                          <a:effectLst/>
                          <a:latin typeface="Calibri" panose="020F0502020204030204" pitchFamily="34" charset="0"/>
                        </a:rPr>
                        <a:t>Screening form received, need to complete evaluation</a:t>
                      </a:r>
                    </a:p>
                  </a:txBody>
                  <a:tcPr marT="22860" marB="22860"/>
                </a:tc>
                <a:tc>
                  <a:txBody>
                    <a:bodyPr/>
                    <a:lstStyle/>
                    <a:p>
                      <a:pPr algn="l" rtl="0" fontAlgn="base"/>
                      <a:r>
                        <a:rPr lang="en-US" sz="1000" b="0" i="0" dirty="0">
                          <a:effectLst/>
                          <a:latin typeface="Calibri"/>
                        </a:rPr>
                        <a:t>Yes – </a:t>
                      </a:r>
                      <a:r>
                        <a:rPr lang="en-US" sz="1000" b="0" i="0" dirty="0" err="1">
                          <a:effectLst/>
                          <a:latin typeface="Calibri"/>
                        </a:rPr>
                        <a:t>NuMI</a:t>
                      </a:r>
                      <a:endParaRPr lang="en-US" sz="1000" b="0" i="0" dirty="0">
                        <a:effectLst/>
                        <a:latin typeface="Calibri"/>
                      </a:endParaRP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2002107331"/>
                  </a:ext>
                </a:extLst>
              </a:tr>
              <a:tr h="275274">
                <a:tc>
                  <a:txBody>
                    <a:bodyPr/>
                    <a:lstStyle/>
                    <a:p>
                      <a:pPr fontAlgn="base"/>
                      <a:r>
                        <a:rPr lang="en-US" sz="1000" b="1" dirty="0">
                          <a:solidFill>
                            <a:srgbClr val="003087"/>
                          </a:solidFill>
                          <a:effectLst/>
                          <a:latin typeface="Calibri" panose="020F0502020204030204" pitchFamily="34" charset="0"/>
                        </a:rPr>
                        <a:t>ALL-20241206 PIP-II Linac Construction Work Near F3</a:t>
                      </a:r>
                    </a:p>
                  </a:txBody>
                  <a:tcPr marL="0" marR="0" marT="28575" marB="28575"/>
                </a:tc>
                <a:tc>
                  <a:txBody>
                    <a:bodyPr/>
                    <a:lstStyle/>
                    <a:p>
                      <a:pPr fontAlgn="base"/>
                      <a:r>
                        <a:rPr lang="en-US" sz="1000" dirty="0">
                          <a:effectLst/>
                          <a:latin typeface="Calibri" panose="020F0502020204030204" pitchFamily="34" charset="0"/>
                        </a:rPr>
                        <a:t>Tom Kob, Jerry Annala, Steve Dixon</a:t>
                      </a:r>
                    </a:p>
                  </a:txBody>
                  <a:tcPr marL="0" marR="0" marT="28575" marB="28575"/>
                </a:tc>
                <a:tc>
                  <a:txBody>
                    <a:bodyPr/>
                    <a:lstStyle/>
                    <a:p>
                      <a:pPr algn="l" rtl="0" fontAlgn="base"/>
                      <a:r>
                        <a:rPr lang="en-US" sz="1000" b="1" i="0" dirty="0">
                          <a:solidFill>
                            <a:schemeClr val="accent3"/>
                          </a:solidFill>
                          <a:effectLst/>
                          <a:latin typeface="Calibri" panose="020F0502020204030204" pitchFamily="34" charset="0"/>
                        </a:rPr>
                        <a:t>Complete/approved RSI </a:t>
                      </a:r>
                      <a:r>
                        <a:rPr lang="en-US" sz="1000" b="1" i="0" dirty="0">
                          <a:solidFill>
                            <a:schemeClr val="accent3"/>
                          </a:solidFill>
                          <a:effectLst/>
                          <a:latin typeface="Calibri" panose="020F0502020204030204" pitchFamily="34" charset="0"/>
                          <a:sym typeface="Wingdings" panose="05000000000000000000" pitchFamily="2" charset="2"/>
                        </a:rPr>
                        <a:t> (</a:t>
                      </a:r>
                      <a:r>
                        <a:rPr lang="en-US" sz="1000" b="1" i="0" dirty="0">
                          <a:solidFill>
                            <a:schemeClr val="accent3"/>
                          </a:solidFill>
                          <a:effectLst/>
                          <a:latin typeface="Calibri" panose="020F0502020204030204" pitchFamily="34" charset="0"/>
                          <a:sym typeface="Wingdings" panose="05000000000000000000" pitchFamily="2" charset="2"/>
                          <a:hlinkClick r:id="rId4"/>
                        </a:rPr>
                        <a:t>link</a:t>
                      </a:r>
                      <a:r>
                        <a:rPr lang="en-US" sz="1000" b="1" i="0" dirty="0">
                          <a:solidFill>
                            <a:schemeClr val="accent3"/>
                          </a:solidFill>
                          <a:effectLst/>
                          <a:latin typeface="Calibri" panose="020F0502020204030204" pitchFamily="34" charset="0"/>
                          <a:sym typeface="Wingdings" panose="05000000000000000000" pitchFamily="2" charset="2"/>
                        </a:rPr>
                        <a:t>)</a:t>
                      </a:r>
                      <a:endParaRPr lang="en-US" sz="1000" b="0" i="0" dirty="0">
                        <a:solidFill>
                          <a:srgbClr val="003087"/>
                        </a:solidFill>
                        <a:effectLst/>
                        <a:latin typeface="Calibri" panose="020F0502020204030204" pitchFamily="34" charset="0"/>
                      </a:endParaRPr>
                    </a:p>
                  </a:txBody>
                  <a:tcPr marT="22860" marB="22860"/>
                </a:tc>
                <a:tc>
                  <a:txBody>
                    <a:bodyPr/>
                    <a:lstStyle/>
                    <a:p>
                      <a:pPr algn="l" rtl="0" fontAlgn="base"/>
                      <a:r>
                        <a:rPr lang="en-US" sz="1000" b="0" i="0" dirty="0">
                          <a:effectLst/>
                          <a:latin typeface="Calibri"/>
                        </a:rPr>
                        <a:t>No</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191335095"/>
                  </a:ext>
                </a:extLst>
              </a:tr>
              <a:tr h="275274">
                <a:tc>
                  <a:txBody>
                    <a:bodyPr/>
                    <a:lstStyle/>
                    <a:p>
                      <a:pPr fontAlgn="base"/>
                      <a:r>
                        <a:rPr lang="en-US" sz="1000" b="1" dirty="0">
                          <a:solidFill>
                            <a:srgbClr val="003087"/>
                          </a:solidFill>
                          <a:effectLst/>
                          <a:latin typeface="Calibri" panose="020F0502020204030204" pitchFamily="34" charset="0"/>
                        </a:rPr>
                        <a:t>VTS-20241127 Dust Control Curtains and VTS ODH Concerns</a:t>
                      </a:r>
                    </a:p>
                  </a:txBody>
                  <a:tcPr marL="0" marR="0" marT="28575" marB="28575"/>
                </a:tc>
                <a:tc>
                  <a:txBody>
                    <a:bodyPr/>
                    <a:lstStyle/>
                    <a:p>
                      <a:pPr fontAlgn="base"/>
                      <a:r>
                        <a:rPr lang="en-US" sz="1000" dirty="0">
                          <a:effectLst/>
                          <a:latin typeface="Calibri" panose="020F0502020204030204" pitchFamily="34" charset="0"/>
                        </a:rPr>
                        <a:t>Mike White, Fumio Furuta</a:t>
                      </a:r>
                    </a:p>
                  </a:txBody>
                  <a:tcPr marL="0" marR="0" marT="28575" marB="28575"/>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b="1" i="0" dirty="0">
                          <a:solidFill>
                            <a:schemeClr val="accent3"/>
                          </a:solidFill>
                          <a:effectLst/>
                          <a:latin typeface="Calibri" panose="020F0502020204030204" pitchFamily="34" charset="0"/>
                        </a:rPr>
                        <a:t>Complete/approved RSI </a:t>
                      </a:r>
                      <a:r>
                        <a:rPr lang="en-US" sz="1000" b="1" i="0" dirty="0">
                          <a:solidFill>
                            <a:schemeClr val="accent3"/>
                          </a:solidFill>
                          <a:effectLst/>
                          <a:latin typeface="Calibri" panose="020F0502020204030204" pitchFamily="34" charset="0"/>
                          <a:sym typeface="Wingdings" panose="05000000000000000000" pitchFamily="2" charset="2"/>
                        </a:rPr>
                        <a:t> (</a:t>
                      </a:r>
                      <a:r>
                        <a:rPr lang="en-US" sz="1000" b="1" i="0" dirty="0">
                          <a:solidFill>
                            <a:schemeClr val="accent3"/>
                          </a:solidFill>
                          <a:effectLst/>
                          <a:latin typeface="Calibri" panose="020F0502020204030204" pitchFamily="34" charset="0"/>
                          <a:sym typeface="Wingdings" panose="05000000000000000000" pitchFamily="2" charset="2"/>
                          <a:hlinkClick r:id="rId5"/>
                        </a:rPr>
                        <a:t>link</a:t>
                      </a:r>
                      <a:r>
                        <a:rPr lang="en-US" sz="1000" b="1" i="0" dirty="0">
                          <a:solidFill>
                            <a:schemeClr val="accent3"/>
                          </a:solidFill>
                          <a:effectLst/>
                          <a:latin typeface="Calibri" panose="020F0502020204030204" pitchFamily="34" charset="0"/>
                          <a:sym typeface="Wingdings" panose="05000000000000000000" pitchFamily="2" charset="2"/>
                        </a:rPr>
                        <a:t>)</a:t>
                      </a:r>
                    </a:p>
                    <a:p>
                      <a:pPr algn="l" rtl="0" fontAlgn="base"/>
                      <a:endParaRPr lang="en-US" sz="1000" b="0" i="0" dirty="0">
                        <a:solidFill>
                          <a:srgbClr val="003087"/>
                        </a:solidFill>
                        <a:effectLst/>
                        <a:latin typeface="Calibri" panose="020F0502020204030204" pitchFamily="34" charset="0"/>
                      </a:endParaRPr>
                    </a:p>
                  </a:txBody>
                  <a:tcPr marT="22860" marB="22860"/>
                </a:tc>
                <a:tc>
                  <a:txBody>
                    <a:bodyPr/>
                    <a:lstStyle/>
                    <a:p>
                      <a:pPr algn="l" rtl="0" fontAlgn="base"/>
                      <a:r>
                        <a:rPr lang="en-US" sz="1000" b="0" i="0" dirty="0">
                          <a:effectLst/>
                          <a:latin typeface="Calibri"/>
                        </a:rPr>
                        <a:t>No</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1100752365"/>
                  </a:ext>
                </a:extLst>
              </a:tr>
              <a:tr h="275274">
                <a:tc>
                  <a:txBody>
                    <a:bodyPr/>
                    <a:lstStyle/>
                    <a:p>
                      <a:pPr fontAlgn="base"/>
                      <a:r>
                        <a:rPr lang="en-US" sz="1000" b="1" dirty="0">
                          <a:solidFill>
                            <a:srgbClr val="003087"/>
                          </a:solidFill>
                          <a:effectLst/>
                          <a:latin typeface="Calibri" panose="020F0502020204030204" pitchFamily="34" charset="0"/>
                        </a:rPr>
                        <a:t>ALL-20241210 Temporary Removal of Jersey Barrier Adjacent to WH W OOB</a:t>
                      </a:r>
                    </a:p>
                  </a:txBody>
                  <a:tcPr marL="0" marR="0" marT="28575" marB="28575"/>
                </a:tc>
                <a:tc>
                  <a:txBody>
                    <a:bodyPr/>
                    <a:lstStyle/>
                    <a:p>
                      <a:pPr fontAlgn="base"/>
                      <a:endParaRPr lang="en-US" sz="1000" dirty="0">
                        <a:effectLst/>
                        <a:latin typeface="Calibri" panose="020F0502020204030204" pitchFamily="34" charset="0"/>
                      </a:endParaRPr>
                    </a:p>
                  </a:txBody>
                  <a:tcPr marL="0" marR="0" marT="28575" marB="28575"/>
                </a:tc>
                <a:tc>
                  <a:txBody>
                    <a:bodyPr/>
                    <a:lstStyle/>
                    <a:p>
                      <a:pPr algn="l" rtl="0" fontAlgn="base"/>
                      <a:r>
                        <a:rPr lang="en-US" sz="1000" b="1" i="0" dirty="0">
                          <a:solidFill>
                            <a:schemeClr val="accent3"/>
                          </a:solidFill>
                          <a:effectLst/>
                          <a:latin typeface="Calibri" panose="020F0502020204030204" pitchFamily="34" charset="0"/>
                        </a:rPr>
                        <a:t>Complete/approved RSI </a:t>
                      </a:r>
                      <a:r>
                        <a:rPr lang="en-US" sz="1000" b="1" i="0" dirty="0">
                          <a:solidFill>
                            <a:schemeClr val="accent3"/>
                          </a:solidFill>
                          <a:effectLst/>
                          <a:latin typeface="Calibri" panose="020F0502020204030204" pitchFamily="34" charset="0"/>
                          <a:sym typeface="Wingdings" panose="05000000000000000000" pitchFamily="2" charset="2"/>
                        </a:rPr>
                        <a:t> (</a:t>
                      </a:r>
                      <a:r>
                        <a:rPr lang="en-US" sz="1000" b="1" i="0" dirty="0">
                          <a:solidFill>
                            <a:schemeClr val="accent3"/>
                          </a:solidFill>
                          <a:effectLst/>
                          <a:latin typeface="Calibri" panose="020F0502020204030204" pitchFamily="34" charset="0"/>
                          <a:sym typeface="Wingdings" panose="05000000000000000000" pitchFamily="2" charset="2"/>
                          <a:hlinkClick r:id="rId6"/>
                        </a:rPr>
                        <a:t>link</a:t>
                      </a:r>
                      <a:r>
                        <a:rPr lang="en-US" sz="1000" b="1" i="0" dirty="0">
                          <a:solidFill>
                            <a:schemeClr val="accent3"/>
                          </a:solidFill>
                          <a:effectLst/>
                          <a:latin typeface="Calibri" panose="020F0502020204030204" pitchFamily="34" charset="0"/>
                          <a:sym typeface="Wingdings" panose="05000000000000000000" pitchFamily="2" charset="2"/>
                        </a:rPr>
                        <a:t>)</a:t>
                      </a:r>
                      <a:endParaRPr lang="en-US" sz="1000" b="1" i="0" dirty="0">
                        <a:solidFill>
                          <a:schemeClr val="accent3"/>
                        </a:solidFill>
                        <a:effectLst/>
                        <a:latin typeface="Calibri" panose="020F0502020204030204" pitchFamily="34" charset="0"/>
                      </a:endParaRPr>
                    </a:p>
                  </a:txBody>
                  <a:tcPr marT="22860" marB="22860"/>
                </a:tc>
                <a:tc>
                  <a:txBody>
                    <a:bodyPr/>
                    <a:lstStyle/>
                    <a:p>
                      <a:pPr algn="l" rtl="0" fontAlgn="base"/>
                      <a:r>
                        <a:rPr lang="en-US" sz="1000" b="0" i="0" dirty="0">
                          <a:effectLst/>
                          <a:latin typeface="Calibri"/>
                        </a:rPr>
                        <a:t>No</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1536489906"/>
                  </a:ext>
                </a:extLst>
              </a:tr>
              <a:tr h="275274">
                <a:tc>
                  <a:txBody>
                    <a:bodyPr/>
                    <a:lstStyle/>
                    <a:p>
                      <a:pPr fontAlgn="base"/>
                      <a:r>
                        <a:rPr lang="en-US" sz="1000" b="1" dirty="0">
                          <a:solidFill>
                            <a:srgbClr val="003087"/>
                          </a:solidFill>
                          <a:effectLst/>
                          <a:latin typeface="Calibri" panose="020F0502020204030204" pitchFamily="34" charset="0"/>
                        </a:rPr>
                        <a:t>8GeV-20241213 8GeV Berm Depression</a:t>
                      </a:r>
                    </a:p>
                  </a:txBody>
                  <a:tcPr marL="0" marR="0" marT="28575" marB="28575"/>
                </a:tc>
                <a:tc>
                  <a:txBody>
                    <a:bodyPr/>
                    <a:lstStyle/>
                    <a:p>
                      <a:pPr fontAlgn="base"/>
                      <a:r>
                        <a:rPr lang="en-US" sz="1000" dirty="0">
                          <a:effectLst/>
                          <a:latin typeface="Calibri" panose="020F0502020204030204" pitchFamily="34" charset="0"/>
                        </a:rPr>
                        <a:t>Kyle Hazelwood</a:t>
                      </a:r>
                    </a:p>
                  </a:txBody>
                  <a:tcPr marL="0" marR="0" marT="28575" marB="28575"/>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b="1" i="0" dirty="0">
                          <a:solidFill>
                            <a:schemeClr val="accent3"/>
                          </a:solidFill>
                          <a:effectLst/>
                          <a:latin typeface="Calibri" panose="020F0502020204030204" pitchFamily="34" charset="0"/>
                        </a:rPr>
                        <a:t>Complete/approved RSI </a:t>
                      </a:r>
                      <a:r>
                        <a:rPr lang="en-US" sz="1000" b="1" i="0" dirty="0">
                          <a:solidFill>
                            <a:schemeClr val="accent3"/>
                          </a:solidFill>
                          <a:effectLst/>
                          <a:latin typeface="Calibri" panose="020F0502020204030204" pitchFamily="34" charset="0"/>
                          <a:sym typeface="Wingdings" panose="05000000000000000000" pitchFamily="2" charset="2"/>
                        </a:rPr>
                        <a:t> (</a:t>
                      </a:r>
                      <a:r>
                        <a:rPr lang="en-US" sz="1000" b="1" i="0" dirty="0">
                          <a:solidFill>
                            <a:schemeClr val="accent3"/>
                          </a:solidFill>
                          <a:effectLst/>
                          <a:latin typeface="Calibri" panose="020F0502020204030204" pitchFamily="34" charset="0"/>
                          <a:sym typeface="Wingdings" panose="05000000000000000000" pitchFamily="2" charset="2"/>
                          <a:hlinkClick r:id="rId7"/>
                        </a:rPr>
                        <a:t>link</a:t>
                      </a:r>
                      <a:r>
                        <a:rPr lang="en-US" sz="1000" b="1" i="0" dirty="0">
                          <a:solidFill>
                            <a:schemeClr val="accent3"/>
                          </a:solidFill>
                          <a:effectLst/>
                          <a:latin typeface="Calibri" panose="020F0502020204030204" pitchFamily="34" charset="0"/>
                          <a:sym typeface="Wingdings" panose="05000000000000000000" pitchFamily="2" charset="2"/>
                        </a:rPr>
                        <a:t>)</a:t>
                      </a:r>
                    </a:p>
                  </a:txBody>
                  <a:tcPr marT="22860" marB="22860"/>
                </a:tc>
                <a:tc>
                  <a:txBody>
                    <a:bodyPr/>
                    <a:lstStyle/>
                    <a:p>
                      <a:pPr algn="l" rtl="0" fontAlgn="base"/>
                      <a:r>
                        <a:rPr lang="en-US" sz="1000" b="0" i="0" dirty="0">
                          <a:effectLst/>
                          <a:latin typeface="Calibri"/>
                        </a:rPr>
                        <a:t>No</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954221754"/>
                  </a:ext>
                </a:extLst>
              </a:tr>
              <a:tr h="275274">
                <a:tc>
                  <a:txBody>
                    <a:bodyPr/>
                    <a:lstStyle/>
                    <a:p>
                      <a:pPr fontAlgn="base"/>
                      <a:r>
                        <a:rPr lang="en-US" sz="1000" b="1" dirty="0">
                          <a:solidFill>
                            <a:srgbClr val="003087"/>
                          </a:solidFill>
                          <a:effectLst/>
                          <a:latin typeface="Calibri" panose="020F0502020204030204" pitchFamily="34" charset="0"/>
                        </a:rPr>
                        <a:t>STC Wall Drilling (refer to FAST-20240805)</a:t>
                      </a:r>
                    </a:p>
                  </a:txBody>
                  <a:tcPr marL="0" marR="0" marT="28575" marB="28575"/>
                </a:tc>
                <a:tc>
                  <a:txBody>
                    <a:bodyPr/>
                    <a:lstStyle/>
                    <a:p>
                      <a:pPr fontAlgn="base"/>
                      <a:r>
                        <a:rPr lang="en-US" sz="1000" dirty="0">
                          <a:effectLst/>
                          <a:latin typeface="Calibri" panose="020F0502020204030204" pitchFamily="34" charset="0"/>
                        </a:rPr>
                        <a:t>Vincent Roger</a:t>
                      </a:r>
                    </a:p>
                  </a:txBody>
                  <a:tcPr marL="0" marR="0" marT="28575" marB="28575"/>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b="1" i="0" dirty="0">
                          <a:solidFill>
                            <a:schemeClr val="accent3"/>
                          </a:solidFill>
                          <a:effectLst/>
                          <a:latin typeface="Calibri" panose="020F0502020204030204" pitchFamily="34" charset="0"/>
                          <a:sym typeface="Wingdings" panose="05000000000000000000" pitchFamily="2" charset="2"/>
                        </a:rPr>
                        <a:t>Work consistent with existing RSI, no new USI needed</a:t>
                      </a:r>
                    </a:p>
                  </a:txBody>
                  <a:tcPr marT="22860" marB="22860"/>
                </a:tc>
                <a:tc>
                  <a:txBody>
                    <a:bodyPr/>
                    <a:lstStyle/>
                    <a:p>
                      <a:pPr algn="l" rtl="0" fontAlgn="base"/>
                      <a:r>
                        <a:rPr lang="en-US" sz="1000" b="0" i="0" dirty="0">
                          <a:effectLst/>
                          <a:latin typeface="Calibri"/>
                        </a:rPr>
                        <a:t>No</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795307878"/>
                  </a:ext>
                </a:extLst>
              </a:tr>
            </a:tbl>
          </a:graphicData>
        </a:graphic>
      </p:graphicFrame>
      <p:sp>
        <p:nvSpPr>
          <p:cNvPr id="2" name="TextBox 1">
            <a:extLst>
              <a:ext uri="{FF2B5EF4-FFF2-40B4-BE49-F238E27FC236}">
                <a16:creationId xmlns:a16="http://schemas.microsoft.com/office/drawing/2014/main" id="{5932C367-62F3-B474-E5A2-EBB9AB8A8327}"/>
              </a:ext>
            </a:extLst>
          </p:cNvPr>
          <p:cNvSpPr txBox="1"/>
          <p:nvPr/>
        </p:nvSpPr>
        <p:spPr>
          <a:xfrm>
            <a:off x="111760" y="5439747"/>
            <a:ext cx="8803640" cy="584775"/>
          </a:xfrm>
          <a:prstGeom prst="rect">
            <a:avLst/>
          </a:prstGeom>
          <a:noFill/>
        </p:spPr>
        <p:txBody>
          <a:bodyPr wrap="square" rtlCol="0">
            <a:spAutoFit/>
          </a:bodyPr>
          <a:lstStyle/>
          <a:p>
            <a:r>
              <a:rPr lang="en-US" sz="1600" dirty="0"/>
              <a:t>USI Screener Training: </a:t>
            </a:r>
            <a:r>
              <a:rPr lang="en-US" sz="1600" dirty="0">
                <a:hlinkClick r:id="rId8"/>
              </a:rPr>
              <a:t>https://www-esh.fnal.gov/pls/cert/schedule.show_course_details?cid=14899</a:t>
            </a:r>
            <a:endParaRPr lang="en-US" sz="1600" dirty="0"/>
          </a:p>
          <a:p>
            <a:r>
              <a:rPr lang="en-US" sz="1600" dirty="0"/>
              <a:t>Classes Scheduled: 1/15, 2/11, 3/12, 4/10</a:t>
            </a:r>
          </a:p>
        </p:txBody>
      </p:sp>
    </p:spTree>
    <p:extLst>
      <p:ext uri="{BB962C8B-B14F-4D97-AF65-F5344CB8AC3E}">
        <p14:creationId xmlns:p14="http://schemas.microsoft.com/office/powerpoint/2010/main" val="201089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Open USIs – Lab Director/FSO Approval Needed</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12/19/24</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a:t>Maddie Schoell | USI Program Status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1743318620"/>
              </p:ext>
            </p:extLst>
          </p:nvPr>
        </p:nvGraphicFramePr>
        <p:xfrm>
          <a:off x="111760" y="459663"/>
          <a:ext cx="8809990" cy="3901440"/>
        </p:xfrm>
        <a:graphic>
          <a:graphicData uri="http://schemas.openxmlformats.org/drawingml/2006/table">
            <a:tbl>
              <a:tblPr firstRow="1" bandRow="1">
                <a:tableStyleId>{5C22544A-7EE6-4342-B048-85BDC9FD1C3A}</a:tableStyleId>
              </a:tblPr>
              <a:tblGrid>
                <a:gridCol w="2988299">
                  <a:extLst>
                    <a:ext uri="{9D8B030D-6E8A-4147-A177-3AD203B41FA5}">
                      <a16:colId xmlns:a16="http://schemas.microsoft.com/office/drawing/2014/main" val="1760957769"/>
                    </a:ext>
                  </a:extLst>
                </a:gridCol>
                <a:gridCol w="4145693">
                  <a:extLst>
                    <a:ext uri="{9D8B030D-6E8A-4147-A177-3AD203B41FA5}">
                      <a16:colId xmlns:a16="http://schemas.microsoft.com/office/drawing/2014/main" val="2743035027"/>
                    </a:ext>
                  </a:extLst>
                </a:gridCol>
                <a:gridCol w="827278">
                  <a:extLst>
                    <a:ext uri="{9D8B030D-6E8A-4147-A177-3AD203B41FA5}">
                      <a16:colId xmlns:a16="http://schemas.microsoft.com/office/drawing/2014/main" val="3096984730"/>
                    </a:ext>
                  </a:extLst>
                </a:gridCol>
                <a:gridCol w="848720">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a:rPr>
                        <a:t>Description &amp; Stage in the USI Process</a:t>
                      </a:r>
                      <a:endParaRPr lang="en-US" b="0" i="0" dirty="0">
                        <a:effectLst/>
                        <a:latin typeface="Calibri"/>
                      </a:endParaRPr>
                    </a:p>
                  </a:txBody>
                  <a:tcPr marT="22860" marB="22860"/>
                </a:tc>
                <a:tc>
                  <a:txBody>
                    <a:bodyPr/>
                    <a:lstStyle/>
                    <a:p>
                      <a:pPr algn="l" rtl="0" fontAlgn="base"/>
                      <a:r>
                        <a:rPr lang="en-US" sz="1100" b="0" i="0" dirty="0">
                          <a:effectLst/>
                          <a:latin typeface="Calibri"/>
                        </a:rPr>
                        <a:t>Lab Director Approval Needed</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FSO Approval Needed</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en-US" sz="1000" b="0" i="0" dirty="0">
                          <a:effectLst/>
                          <a:latin typeface="Calibri" panose="020F0502020204030204" pitchFamily="34" charset="0"/>
                        </a:rPr>
                        <a:t>P1P2-20240813 Change Rep Rate Limiter Input  </a:t>
                      </a:r>
                      <a:endParaRPr lang="en-US" sz="1000" b="0" i="0" dirty="0">
                        <a:effectLst/>
                      </a:endParaRP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Change the magnet which is monitored by the repetition rate limiter to a magnet further upstream. Update the SAD &amp; ASE to remove specifying which magnet is monitored, as the repetition rate itself is the Credited Control and it’s safety function does not depend on the specific magnet. The magnet will be specified in the OAD.</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S03.C09 P1 P2 Beamline,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xx</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337466519"/>
                  </a:ext>
                </a:extLst>
              </a:tr>
              <a:tr h="460537">
                <a:tc>
                  <a:txBody>
                    <a:bodyPr/>
                    <a:lstStyle/>
                    <a:p>
                      <a:pPr algn="l" rtl="0" fontAlgn="base"/>
                      <a:r>
                        <a:rPr lang="en-US" sz="1000" b="0" i="0" dirty="0">
                          <a:effectLst/>
                          <a:latin typeface="Calibri"/>
                        </a:rPr>
                        <a:t>M-20240723 </a:t>
                      </a:r>
                      <a:r>
                        <a:rPr lang="en-US" sz="1000" b="0" i="0" dirty="0" err="1">
                          <a:effectLst/>
                          <a:latin typeface="Calibri"/>
                        </a:rPr>
                        <a:t>ArCS</a:t>
                      </a:r>
                      <a:r>
                        <a:rPr lang="en-US" sz="1000" b="0" i="0" dirty="0">
                          <a:effectLst/>
                          <a:latin typeface="Calibri"/>
                        </a:rPr>
                        <a:t> in MC7 </a:t>
                      </a: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experiment in MC7 that will introduce cryogens to the area, which will require new ODH Credited Controls. No change to the beamline. Credited Controls will be applicable once cryo is introduced, in the meantime MCenter beam can be delivered to other experiments with the ODH system locked off.</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S04.C03 Meson Experimental,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Experiment ORC.</a:t>
                      </a:r>
                    </a:p>
                  </a:txBody>
                  <a:tcPr marT="22860" marB="22860"/>
                </a:tc>
                <a:tc>
                  <a:txBody>
                    <a:bodyPr/>
                    <a:lstStyle/>
                    <a:p>
                      <a:pPr algn="l" rtl="0" fontAlgn="base"/>
                      <a:r>
                        <a:rPr lang="en-US" sz="8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92505090"/>
                  </a:ext>
                </a:extLst>
              </a:tr>
              <a:tr h="275274">
                <a:tc>
                  <a:txBody>
                    <a:bodyPr/>
                    <a:lstStyle/>
                    <a:p>
                      <a:pPr fontAlgn="base"/>
                      <a:r>
                        <a:rPr lang="en-US" sz="1000"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MCIs performed for the Switchyard P3 Beamline, Meson, and Neutrino to be within the Public Area Basis. Will require 2 new Credited Controls: both fencing for the Neutrino Muon beamline.</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S03.C12 P3 Beamline, S03.C13 Meson, S03.C14 Neutrino,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none – MCI currently under SRSO review</a:t>
                      </a:r>
                    </a:p>
                  </a:txBody>
                  <a:tcPr marT="22860" marB="22860"/>
                </a:tc>
                <a:tc>
                  <a:txBody>
                    <a:bodyPr/>
                    <a:lstStyle/>
                    <a:p>
                      <a:pPr algn="l" rtl="0" fontAlgn="base"/>
                      <a:r>
                        <a:rPr lang="en-US" sz="10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bl>
          </a:graphicData>
        </a:graphic>
      </p:graphicFrame>
      <p:sp>
        <p:nvSpPr>
          <p:cNvPr id="9" name="TextBox 8">
            <a:extLst>
              <a:ext uri="{FF2B5EF4-FFF2-40B4-BE49-F238E27FC236}">
                <a16:creationId xmlns:a16="http://schemas.microsoft.com/office/drawing/2014/main" id="{295407F9-576A-AC9F-E8A2-BCDF5EFE6453}"/>
              </a:ext>
            </a:extLst>
          </p:cNvPr>
          <p:cNvSpPr txBox="1"/>
          <p:nvPr/>
        </p:nvSpPr>
        <p:spPr>
          <a:xfrm>
            <a:off x="349811" y="4443026"/>
            <a:ext cx="8623702" cy="1692771"/>
          </a:xfrm>
          <a:prstGeom prst="rect">
            <a:avLst/>
          </a:prstGeom>
          <a:noFill/>
        </p:spPr>
        <p:txBody>
          <a:bodyPr wrap="square" rtlCol="0">
            <a:spAutoFit/>
          </a:bodyPr>
          <a:lstStyle/>
          <a:p>
            <a:r>
              <a:rPr lang="en-US" sz="2000" dirty="0">
                <a:solidFill>
                  <a:schemeClr val="accent4"/>
                </a:solidFill>
              </a:rPr>
              <a:t>All of these USIs have been signed through AD/ESH and ready to be submitted to Lab Director. What’s next:</a:t>
            </a:r>
          </a:p>
          <a:p>
            <a:pPr marL="342900" indent="-342900">
              <a:buFont typeface="Arial" panose="020B0604020202020204" pitchFamily="34" charset="0"/>
              <a:buChar char="•"/>
            </a:pPr>
            <a:r>
              <a:rPr lang="en-US" sz="1600" dirty="0">
                <a:solidFill>
                  <a:schemeClr val="accent4"/>
                </a:solidFill>
              </a:rPr>
              <a:t>MCIs submitted to SRSO for approval</a:t>
            </a:r>
          </a:p>
          <a:p>
            <a:pPr marL="342900" indent="-342900">
              <a:buFont typeface="Arial" panose="020B0604020202020204" pitchFamily="34" charset="0"/>
              <a:buChar char="•"/>
            </a:pPr>
            <a:r>
              <a:rPr lang="en-US" sz="1600" dirty="0">
                <a:solidFill>
                  <a:schemeClr val="accent4"/>
                </a:solidFill>
              </a:rPr>
              <a:t>Once MCIs approved will route for Line/ALD signature</a:t>
            </a:r>
          </a:p>
          <a:p>
            <a:pPr marL="342900" indent="-342900">
              <a:buFont typeface="Arial" panose="020B0604020202020204" pitchFamily="34" charset="0"/>
              <a:buChar char="•"/>
            </a:pPr>
            <a:r>
              <a:rPr lang="en-US" sz="1600" dirty="0">
                <a:solidFill>
                  <a:schemeClr val="accent4"/>
                </a:solidFill>
              </a:rPr>
              <a:t>Once SAD Chapters and ASE approved through ALD and MCIs approved, will send full “package” of SAD Chapters, ASE, USIs </a:t>
            </a:r>
            <a:r>
              <a:rPr lang="en-US" sz="1600">
                <a:solidFill>
                  <a:schemeClr val="accent4"/>
                </a:solidFill>
              </a:rPr>
              <a:t>to Lia &amp; FSO</a:t>
            </a:r>
            <a:endParaRPr lang="en-US" sz="1600" dirty="0">
              <a:solidFill>
                <a:schemeClr val="accent4"/>
              </a:solidFill>
            </a:endParaRPr>
          </a:p>
        </p:txBody>
      </p:sp>
      <p:sp>
        <p:nvSpPr>
          <p:cNvPr id="2" name="Rectangle: Rounded Corners 1">
            <a:extLst>
              <a:ext uri="{FF2B5EF4-FFF2-40B4-BE49-F238E27FC236}">
                <a16:creationId xmlns:a16="http://schemas.microsoft.com/office/drawing/2014/main" id="{25A2A21A-B6BD-9909-9855-0FE38A398D82}"/>
              </a:ext>
            </a:extLst>
          </p:cNvPr>
          <p:cNvSpPr/>
          <p:nvPr/>
        </p:nvSpPr>
        <p:spPr>
          <a:xfrm>
            <a:off x="111759" y="472440"/>
            <a:ext cx="8970895" cy="392893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40888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id="{56412806-8E28-ED4B-B82F-EBF5DB226CE3}" vid="{FC0900A3-B597-DE43-A841-C86C130EBA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5" ma:contentTypeDescription="Create a new document." ma:contentTypeScope="" ma:versionID="c173e0ba13ebaf8c8a1118b66d06b47c">
  <xsd:schema xmlns:xsd="http://www.w3.org/2001/XMLSchema" xmlns:xs="http://www.w3.org/2001/XMLSchema" xmlns:p="http://schemas.microsoft.com/office/2006/metadata/properties" xmlns:ns2="c8a0c449-bc3f-4023-b6f3-9ae146c0e873" xmlns:ns3="ea507627-4d5f-4363-8732-6d518adc749c" targetNamespace="http://schemas.microsoft.com/office/2006/metadata/properties" ma:root="true" ma:fieldsID="487c099c7994ee6a800a51941d7ffc4d" ns2:_="" ns3:_="">
    <xsd:import namespace="c8a0c449-bc3f-4023-b6f3-9ae146c0e873"/>
    <xsd:import namespace="ea507627-4d5f-4363-8732-6d518adc749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Comments" minOccurs="0"/>
                <xsd:element ref="ns3:HOLD_x0020_for_x0020_edits_x0020_from_x003a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507627-4d5f-4363-8732-6d518adc749c" elementFormDefault="qualified">
    <xsd:import namespace="http://schemas.microsoft.com/office/2006/documentManagement/types"/>
    <xsd:import namespace="http://schemas.microsoft.com/office/infopath/2007/PartnerControls"/>
    <xsd:element name="Comments" ma:index="13" nillable="true" ma:displayName="Comments" ma:internalName="Comments">
      <xsd:simpleType>
        <xsd:restriction base="dms:Text">
          <xsd:maxLength value="255"/>
        </xsd:restriction>
      </xsd:simpleType>
    </xsd:element>
    <xsd:element name="HOLD_x0020_for_x0020_edits_x0020_from_x003a_" ma:index="14" nillable="true" ma:displayName="HOLD for edits from:" ma:list="UserInfo" ma:SharePointGroup="0" ma:internalName="HOLD_x0020_for_x0020_edits_x0020_from_x003a_">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omments xmlns="ea507627-4d5f-4363-8732-6d518adc749c" xsi:nil="true"/>
    <HOLD_x0020_for_x0020_edits_x0020_from_x003a_ xmlns="ea507627-4d5f-4363-8732-6d518adc749c">
      <UserInfo>
        <DisplayName/>
        <AccountId xsi:nil="true"/>
        <AccountType/>
      </UserInfo>
    </HOLD_x0020_for_x0020_edits_x0020_from_x003a_>
    <_dlc_DocId xmlns="c8a0c449-bc3f-4023-b6f3-9ae146c0e873">MKRZARSQM56R-1466480915-4803</_dlc_DocId>
    <_dlc_DocIdUrl xmlns="c8a0c449-bc3f-4023-b6f3-9ae146c0e873">
      <Url>https://fermipoint.fnal.gov/org/eshq/ASD/_layouts/15/DocIdRedir.aspx?ID=MKRZARSQM56R-1466480915-4803</Url>
      <Description>MKRZARSQM56R-1466480915-4803</Description>
    </_dlc_DocIdUrl>
  </documentManagement>
</p:properties>
</file>

<file path=customXml/itemProps1.xml><?xml version="1.0" encoding="utf-8"?>
<ds:datastoreItem xmlns:ds="http://schemas.openxmlformats.org/officeDocument/2006/customXml" ds:itemID="{3BC691B1-EF7C-46C9-9F9E-878421B9DF8A}">
  <ds:schemaRefs>
    <ds:schemaRef ds:uri="http://schemas.microsoft.com/sharepoint/v3/contenttype/forms"/>
  </ds:schemaRefs>
</ds:datastoreItem>
</file>

<file path=customXml/itemProps2.xml><?xml version="1.0" encoding="utf-8"?>
<ds:datastoreItem xmlns:ds="http://schemas.openxmlformats.org/officeDocument/2006/customXml" ds:itemID="{DF277C8B-50DE-4BF5-BE64-3ED3BAFF908E}">
  <ds:schemaRefs>
    <ds:schemaRef ds:uri="http://schemas.microsoft.com/sharepoint/events"/>
  </ds:schemaRefs>
</ds:datastoreItem>
</file>

<file path=customXml/itemProps3.xml><?xml version="1.0" encoding="utf-8"?>
<ds:datastoreItem xmlns:ds="http://schemas.openxmlformats.org/officeDocument/2006/customXml" ds:itemID="{AA0CCDBC-E193-4FA3-A49C-C84741CD5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ea507627-4d5f-4363-8732-6d518adc74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C216DE4-7577-4AA1-82CB-33E5C8487CF0}">
  <ds:schemaRefs>
    <ds:schemaRef ds:uri="http://purl.org/dc/terms/"/>
    <ds:schemaRef ds:uri="ea507627-4d5f-4363-8732-6d518adc749c"/>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c8a0c449-bc3f-4023-b6f3-9ae146c0e87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FNAL_PowerPoint_4x3_103023</Template>
  <TotalTime>3194</TotalTime>
  <Words>782</Words>
  <Application>Microsoft Office PowerPoint</Application>
  <PresentationFormat>On-screen Show (4:3)</PresentationFormat>
  <Paragraphs>106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Fermilab_PPT_090815</vt:lpstr>
      <vt:lpstr>PowerPoint Presentation</vt:lpstr>
      <vt:lpstr>USI Status</vt:lpstr>
      <vt:lpstr>Open USIs – Lab Director/FSO Approval Needed</vt:lpstr>
    </vt:vector>
  </TitlesOfParts>
  <Company>Fermi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lastModifiedBy>Madelyn R. Schoell</cp:lastModifiedBy>
  <cp:revision>16</cp:revision>
  <cp:lastPrinted>2014-01-20T19:40:21Z</cp:lastPrinted>
  <dcterms:created xsi:type="dcterms:W3CDTF">2024-05-14T13:12:15Z</dcterms:created>
  <dcterms:modified xsi:type="dcterms:W3CDTF">2024-12-19T22:28:31Z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d18d4809-20bf-4378-8cf6-3d2a7da5dddf</vt:lpwstr>
  </property>
</Properties>
</file>