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5"/>
  </p:notesMasterIdLst>
  <p:handoutMasterIdLst>
    <p:handoutMasterId r:id="rId6"/>
  </p:handoutMasterIdLst>
  <p:sldIdLst>
    <p:sldId id="294" r:id="rId2"/>
    <p:sldId id="303" r:id="rId3"/>
    <p:sldId id="304" r:id="rId4"/>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97D7EB"/>
    <a:srgbClr val="98D7EA"/>
    <a:srgbClr val="98D7EB"/>
    <a:srgbClr val="50504E"/>
    <a:srgbClr val="4E4E4E"/>
    <a:srgbClr val="404040"/>
    <a:srgbClr val="004C97"/>
    <a:srgbClr val="63666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66" autoAdjust="0"/>
    <p:restoredTop sz="94663"/>
  </p:normalViewPr>
  <p:slideViewPr>
    <p:cSldViewPr snapToGrid="0" snapToObjects="1" showGuides="1">
      <p:cViewPr varScale="1">
        <p:scale>
          <a:sx n="158" d="100"/>
          <a:sy n="158" d="100"/>
        </p:scale>
        <p:origin x="200" y="38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12/18/24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12/18/24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A building with lights in the sky&#10;&#10;Description automatically generated">
            <a:extLst>
              <a:ext uri="{FF2B5EF4-FFF2-40B4-BE49-F238E27FC236}">
                <a16:creationId xmlns:a16="http://schemas.microsoft.com/office/drawing/2014/main" id="{70F9B119-24B9-3498-D3DA-B5A7415ECE86}"/>
              </a:ext>
            </a:extLst>
          </p:cNvPr>
          <p:cNvPicPr>
            <a:picLocks noChangeAspect="1"/>
          </p:cNvPicPr>
          <p:nvPr userDrawn="1"/>
        </p:nvPicPr>
        <p:blipFill>
          <a:blip r:embed="rId2"/>
          <a:stretch>
            <a:fillRect/>
          </a:stretch>
        </p:blipFill>
        <p:spPr>
          <a:xfrm>
            <a:off x="-12979" y="-1151268"/>
            <a:ext cx="9167863" cy="4583932"/>
          </a:xfrm>
          <a:prstGeom prst="rect">
            <a:avLst/>
          </a:prstGeom>
        </p:spPr>
      </p:pic>
      <p:sp>
        <p:nvSpPr>
          <p:cNvPr id="7" name="Text Placeholder 23"/>
          <p:cNvSpPr>
            <a:spLocks noGrp="1"/>
          </p:cNvSpPr>
          <p:nvPr>
            <p:ph type="body" sz="quarter" idx="10" hasCustomPrompt="1"/>
          </p:nvPr>
        </p:nvSpPr>
        <p:spPr>
          <a:xfrm>
            <a:off x="341927" y="420612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44717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4165237"/>
            <a:ext cx="3027894" cy="320908"/>
          </a:xfrm>
          <a:prstGeom prst="rect">
            <a:avLst/>
          </a:prstGeom>
        </p:spPr>
        <p:txBody>
          <a:bodyPr lIns="0" tIns="0" rIns="0" bIns="0" anchor="b"/>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85750" marR="0" indent="-285750"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4350"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marL="1373188" indent="0">
              <a:spcBef>
                <a:spcPts val="984"/>
              </a:spcBef>
              <a:buFont typeface="Arial" panose="020B0604020202020204" pitchFamily="34" charset="0"/>
              <a:buNone/>
              <a:defRPr sz="1200">
                <a:solidFill>
                  <a:srgbClr val="505050"/>
                </a:solidFill>
              </a:defRPr>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5A398F72-5AE3-4B48-9BF9-B12EB95E7A8B}" type="datetime5">
              <a:rPr lang="en-US" smtClean="0"/>
              <a:t>18-Dec-24</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Kit Fieldhouse &amp; Marty Murphy |  AD/BD/MI</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337E9888-76A4-76B3-BAD9-CA6F84EBC301}"/>
              </a:ext>
            </a:extLst>
          </p:cNvPr>
          <p:cNvSpPr>
            <a:spLocks noGrp="1"/>
          </p:cNvSpPr>
          <p:nvPr>
            <p:ph sz="half" idx="13"/>
          </p:nvPr>
        </p:nvSpPr>
        <p:spPr>
          <a:xfrm>
            <a:off x="228601" y="728664"/>
            <a:ext cx="3027893" cy="3368538"/>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F9B85199-8339-5446-B0B4-893D1D10D754}" type="datetime5">
              <a:rPr lang="en-US" smtClean="0"/>
              <a:t>18-Dec-24</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Kit Fieldhouse &amp; Marty Murphy |  AD/BD/MI</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52911C08-F4FD-4D4F-BE51-7EFB79B4E80B}" type="datetime5">
              <a:rPr lang="en-US" smtClean="0"/>
              <a:t>18-Dec-24</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Kit Fieldhouse &amp; Marty Murphy |  AD/BD/MI</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4EE12E5-0A72-214C-BF80-171FB4A41100}" type="datetime5">
              <a:rPr lang="en-US" smtClean="0"/>
              <a:t>18-Dec-24</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Kit Fieldhouse &amp; Marty Murphy |  AD/BD/MI</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C3366FF-FC5A-AF2F-8982-6C4BF5E497D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5"/>
          <a:stretch/>
        </p:blipFill>
        <p:spPr>
          <a:xfrm>
            <a:off x="-17762" y="612759"/>
            <a:ext cx="9189720" cy="2508919"/>
          </a:xfrm>
          <a:prstGeom prst="rect">
            <a:avLst/>
          </a:prstGeom>
        </p:spPr>
      </p:pic>
    </p:spTree>
    <p:extLst>
      <p:ext uri="{BB962C8B-B14F-4D97-AF65-F5344CB8AC3E}">
        <p14:creationId xmlns:p14="http://schemas.microsoft.com/office/powerpoint/2010/main" val="248443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3" name="Picture 2">
            <a:extLst>
              <a:ext uri="{FF2B5EF4-FFF2-40B4-BE49-F238E27FC236}">
                <a16:creationId xmlns:a16="http://schemas.microsoft.com/office/drawing/2014/main" id="{90D440B3-9F17-BFC5-071C-0E749A69DBF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7BA6F94-E34F-7970-1C5D-1D7967F7B5B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57"/>
          <a:stretch/>
        </p:blipFill>
        <p:spPr>
          <a:xfrm>
            <a:off x="-17762" y="612759"/>
            <a:ext cx="9189720" cy="2508919"/>
          </a:xfrm>
          <a:prstGeom prst="rect">
            <a:avLst/>
          </a:prstGeom>
        </p:spPr>
      </p:pic>
    </p:spTree>
    <p:extLst>
      <p:ext uri="{BB962C8B-B14F-4D97-AF65-F5344CB8AC3E}">
        <p14:creationId xmlns:p14="http://schemas.microsoft.com/office/powerpoint/2010/main" val="376391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2DA75D36-F305-4A2D-4B28-9B9D5192211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126671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76208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27013" indent="-227013">
              <a:spcBef>
                <a:spcPts val="984"/>
              </a:spcBef>
              <a:buFont typeface="Arial" panose="020B0604020202020204" pitchFamily="34" charset="0"/>
              <a:buChar char="•"/>
              <a:defRPr sz="1600">
                <a:solidFill>
                  <a:srgbClr val="505050"/>
                </a:solidFill>
              </a:defRPr>
            </a:lvl1pPr>
            <a:lvl2pPr marL="514350" marR="0" indent="-231775"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2pPr>
            <a:lvl3pPr marL="800100"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3pPr>
            <a:lvl4pPr marL="1087438" marR="0" indent="-230188" algn="l" defTabSz="457200" rtl="0" eaLnBrk="1" fontAlgn="base" latinLnBrk="0" hangingPunct="1">
              <a:lnSpc>
                <a:spcPct val="100000"/>
              </a:lnSpc>
              <a:spcBef>
                <a:spcPts val="984"/>
              </a:spcBef>
              <a:spcAft>
                <a:spcPct val="0"/>
              </a:spcAft>
              <a:buClrTx/>
              <a:buSzTx/>
              <a:buFont typeface="Helvetica" panose="020B0604020202020204" pitchFamily="34" charset="0"/>
              <a:buChar char="–"/>
              <a:tabLst/>
              <a:defRPr sz="1200">
                <a:solidFill>
                  <a:srgbClr val="505050"/>
                </a:solidFill>
              </a:defRPr>
            </a:lvl4pPr>
            <a:lvl5pPr marL="1373188" marR="0" indent="-23336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2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D300D39-39CC-AD41-A9EB-5589816B6B78}" type="datetime5">
              <a:rPr lang="en-US" smtClean="0"/>
              <a:t>18-Dec-24</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Kit Fieldhouse &amp; Marty Murphy |  AD/BD/MI</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marL="285750" marR="0" lvl="0" indent="-285750" algn="l" defTabSz="457200" rtl="0" eaLnBrk="1" fontAlgn="base" latinLnBrk="0" hangingPunct="1">
              <a:lnSpc>
                <a:spcPct val="100000"/>
              </a:lnSpc>
              <a:spcBef>
                <a:spcPts val="984"/>
              </a:spcBef>
              <a:spcAft>
                <a:spcPct val="0"/>
              </a:spcAft>
              <a:buClrTx/>
              <a:buSzTx/>
              <a:tabLst/>
              <a:defRPr/>
            </a:pPr>
            <a:r>
              <a:rPr lang="en-US"/>
              <a:t>Click to edit Master text styles</a:t>
            </a:r>
          </a:p>
          <a:p>
            <a:pPr marL="285750" marR="0" lvl="1" indent="-285750" algn="l" defTabSz="457200" rtl="0" eaLnBrk="1" fontAlgn="base" latinLnBrk="0" hangingPunct="1">
              <a:lnSpc>
                <a:spcPct val="100000"/>
              </a:lnSpc>
              <a:spcBef>
                <a:spcPts val="984"/>
              </a:spcBef>
              <a:spcAft>
                <a:spcPct val="0"/>
              </a:spcAft>
              <a:buClrTx/>
              <a:buSzTx/>
              <a:tabLst/>
              <a:defRPr/>
            </a:pPr>
            <a:r>
              <a:rPr lang="en-US"/>
              <a:t>Second level</a:t>
            </a:r>
          </a:p>
          <a:p>
            <a:pPr marL="285750" marR="0" lvl="2" indent="-285750" algn="l" defTabSz="457200" rtl="0" eaLnBrk="1" fontAlgn="base" latinLnBrk="0" hangingPunct="1">
              <a:lnSpc>
                <a:spcPct val="100000"/>
              </a:lnSpc>
              <a:spcBef>
                <a:spcPts val="984"/>
              </a:spcBef>
              <a:spcAft>
                <a:spcPct val="0"/>
              </a:spcAft>
              <a:buClrTx/>
              <a:buSzTx/>
              <a:tabLst/>
              <a:defRPr/>
            </a:pPr>
            <a:r>
              <a:rPr lang="en-US"/>
              <a:t>Third level</a:t>
            </a:r>
          </a:p>
          <a:p>
            <a:pPr marL="285750" marR="0" lvl="3" indent="-285750" algn="l" defTabSz="457200" rtl="0" eaLnBrk="1" fontAlgn="base" latinLnBrk="0" hangingPunct="1">
              <a:lnSpc>
                <a:spcPct val="100000"/>
              </a:lnSpc>
              <a:spcBef>
                <a:spcPts val="984"/>
              </a:spcBef>
              <a:spcAft>
                <a:spcPct val="0"/>
              </a:spcAft>
              <a:buClrTx/>
              <a:buSzTx/>
              <a:tabLst/>
              <a:defRPr/>
            </a:pPr>
            <a:r>
              <a:rPr lang="en-US"/>
              <a:t>Fourth level</a:t>
            </a:r>
          </a:p>
          <a:p>
            <a:pPr marL="285750" marR="0" lvl="4" indent="-285750" algn="l" defTabSz="457200" rtl="0" eaLnBrk="1" fontAlgn="base" latinLnBrk="0" hangingPunct="1">
              <a:lnSpc>
                <a:spcPct val="100000"/>
              </a:lnSpc>
              <a:spcBef>
                <a:spcPts val="984"/>
              </a:spcBef>
              <a:spcAft>
                <a:spcPct val="0"/>
              </a:spcAft>
              <a:buClrTx/>
              <a:buSzTx/>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20FF1DF-5FAF-924A-8DB0-7F45A20CF2E9}" type="datetime5">
              <a:rPr lang="en-US" smtClean="0"/>
              <a:t>18-Dec-24</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Kit Fieldhouse &amp; Marty Murphy |  AD/BD/MI</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106EE57-9076-A74A-A599-655EF6744EEF}" type="datetime5">
              <a:rPr lang="en-US" smtClean="0"/>
              <a:t>18-Dec-24</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Kit Fieldhouse &amp; Marty Murphy |  AD/BD/MI</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33" r:id="rId2"/>
    <p:sldLayoutId id="2147484127" r:id="rId3"/>
    <p:sldLayoutId id="2147484125" r:id="rId4"/>
    <p:sldLayoutId id="2147484132" r:id="rId5"/>
    <p:sldLayoutId id="2147484131" r:id="rId6"/>
    <p:sldLayoutId id="2147484129" r:id="rId7"/>
    <p:sldLayoutId id="2147484104" r:id="rId8"/>
    <p:sldLayoutId id="2147484105" r:id="rId9"/>
    <p:sldLayoutId id="2147484120" r:id="rId10"/>
    <p:sldLayoutId id="2147484103" r:id="rId11"/>
    <p:sldLayoutId id="2147484122" r:id="rId12"/>
    <p:sldLayoutId id="2147484116" r:id="rId13"/>
  </p:sldLayoutIdLst>
  <p:hf sldNum="0"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Kit Fieldhouse &amp; Marty Murphy			</a:t>
            </a:r>
          </a:p>
          <a:p>
            <a:r>
              <a:rPr lang="en-US" sz="1400" dirty="0"/>
              <a:t>20 Dec. 2024</a:t>
            </a:r>
          </a:p>
        </p:txBody>
      </p:sp>
      <p:sp>
        <p:nvSpPr>
          <p:cNvPr id="3" name="Text Placeholder 2"/>
          <p:cNvSpPr>
            <a:spLocks noGrp="1"/>
          </p:cNvSpPr>
          <p:nvPr>
            <p:ph type="body" sz="quarter" idx="11"/>
          </p:nvPr>
        </p:nvSpPr>
        <p:spPr/>
        <p:txBody>
          <a:bodyPr>
            <a:noAutofit/>
          </a:bodyPr>
          <a:lstStyle/>
          <a:p>
            <a:r>
              <a:rPr lang="en-US" sz="2400" dirty="0"/>
              <a:t>0900 AD Shutdown Scheduling Meeting</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404D3D-8604-053B-7130-2952AE562202}"/>
              </a:ext>
            </a:extLst>
          </p:cNvPr>
          <p:cNvSpPr>
            <a:spLocks noGrp="1"/>
          </p:cNvSpPr>
          <p:nvPr>
            <p:ph type="title"/>
          </p:nvPr>
        </p:nvSpPr>
        <p:spPr>
          <a:xfrm>
            <a:off x="228600" y="66282"/>
            <a:ext cx="8686800" cy="320908"/>
          </a:xfrm>
        </p:spPr>
        <p:txBody>
          <a:bodyPr/>
          <a:lstStyle/>
          <a:p>
            <a:r>
              <a:rPr lang="en-US" dirty="0"/>
              <a:t>This Week:</a:t>
            </a:r>
          </a:p>
        </p:txBody>
      </p:sp>
      <p:sp>
        <p:nvSpPr>
          <p:cNvPr id="4" name="Date Placeholder 3">
            <a:extLst>
              <a:ext uri="{FF2B5EF4-FFF2-40B4-BE49-F238E27FC236}">
                <a16:creationId xmlns:a16="http://schemas.microsoft.com/office/drawing/2014/main" id="{120600C3-BC96-B0A9-9F35-605BE21A1ED5}"/>
              </a:ext>
            </a:extLst>
          </p:cNvPr>
          <p:cNvSpPr>
            <a:spLocks noGrp="1"/>
          </p:cNvSpPr>
          <p:nvPr>
            <p:ph type="dt" sz="half" idx="2"/>
          </p:nvPr>
        </p:nvSpPr>
        <p:spPr>
          <a:xfrm>
            <a:off x="736826" y="4878161"/>
            <a:ext cx="909093" cy="182155"/>
          </a:xfrm>
        </p:spPr>
        <p:txBody>
          <a:bodyPr/>
          <a:lstStyle/>
          <a:p>
            <a:pPr>
              <a:defRPr/>
            </a:pPr>
            <a:fld id="{F13ADE87-72D5-BC4F-8591-0C6704C51A4A}" type="datetime5">
              <a:rPr lang="en-US" smtClean="0"/>
              <a:t>18-Dec-24</a:t>
            </a:fld>
            <a:endParaRPr lang="en-US" dirty="0"/>
          </a:p>
        </p:txBody>
      </p:sp>
      <p:sp>
        <p:nvSpPr>
          <p:cNvPr id="5" name="Footer Placeholder 4">
            <a:extLst>
              <a:ext uri="{FF2B5EF4-FFF2-40B4-BE49-F238E27FC236}">
                <a16:creationId xmlns:a16="http://schemas.microsoft.com/office/drawing/2014/main" id="{F03DD5E7-60E3-3D9F-749A-426E14679632}"/>
              </a:ext>
            </a:extLst>
          </p:cNvPr>
          <p:cNvSpPr>
            <a:spLocks noGrp="1"/>
          </p:cNvSpPr>
          <p:nvPr>
            <p:ph type="ftr" sz="quarter" idx="3"/>
          </p:nvPr>
        </p:nvSpPr>
        <p:spPr>
          <a:xfrm>
            <a:off x="1800947" y="4878161"/>
            <a:ext cx="6262118" cy="182155"/>
          </a:xfrm>
        </p:spPr>
        <p:txBody>
          <a:bodyPr/>
          <a:lstStyle/>
          <a:p>
            <a:pPr>
              <a:defRPr/>
            </a:pPr>
            <a:r>
              <a:rPr lang="en-US" dirty="0"/>
              <a:t>Kit Fieldhouse &amp; Marty Murphy |  AD/BD/MI</a:t>
            </a:r>
            <a:endParaRPr lang="en-US" b="1" dirty="0"/>
          </a:p>
        </p:txBody>
      </p:sp>
      <p:sp>
        <p:nvSpPr>
          <p:cNvPr id="11" name="TextBox 10">
            <a:extLst>
              <a:ext uri="{FF2B5EF4-FFF2-40B4-BE49-F238E27FC236}">
                <a16:creationId xmlns:a16="http://schemas.microsoft.com/office/drawing/2014/main" id="{E247BD68-DE88-1418-6ABE-CF3CA7423C81}"/>
              </a:ext>
            </a:extLst>
          </p:cNvPr>
          <p:cNvSpPr txBox="1"/>
          <p:nvPr/>
        </p:nvSpPr>
        <p:spPr>
          <a:xfrm>
            <a:off x="97104" y="448135"/>
            <a:ext cx="8957884" cy="4031873"/>
          </a:xfrm>
          <a:prstGeom prst="rect">
            <a:avLst/>
          </a:prstGeom>
          <a:noFill/>
        </p:spPr>
        <p:txBody>
          <a:bodyPr wrap="square" rtlCol="0">
            <a:spAutoFit/>
          </a:bodyPr>
          <a:lstStyle/>
          <a:p>
            <a:pPr marL="628650" lvl="1" indent="-171450">
              <a:buFont typeface="Arial" panose="020B0604020202020204" pitchFamily="34" charset="0"/>
              <a:buChar char="•"/>
            </a:pPr>
            <a:endParaRPr lang="en-US" sz="900" dirty="0">
              <a:latin typeface="Helvetica" pitchFamily="2" charset="0"/>
            </a:endParaRPr>
          </a:p>
          <a:p>
            <a:pPr marL="171450" indent="-171450">
              <a:buFont typeface="Arial" panose="020B0604020202020204" pitchFamily="34" charset="0"/>
              <a:buChar char="•"/>
            </a:pPr>
            <a:r>
              <a:rPr lang="en-US" sz="1400" b="1" dirty="0">
                <a:latin typeface="Helvetica" pitchFamily="2" charset="0"/>
              </a:rPr>
              <a:t>Beam to BNB</a:t>
            </a:r>
          </a:p>
          <a:p>
            <a:pPr marL="628650" lvl="1" indent="-171450">
              <a:buFont typeface="Arial" panose="020B0604020202020204" pitchFamily="34" charset="0"/>
              <a:buChar char="•"/>
            </a:pPr>
            <a:r>
              <a:rPr lang="en-US" sz="1400" b="1" dirty="0">
                <a:latin typeface="Helvetica" pitchFamily="2" charset="0"/>
              </a:rPr>
              <a:t> </a:t>
            </a:r>
            <a:r>
              <a:rPr lang="en-US" sz="1300" dirty="0">
                <a:latin typeface="Helvetica" pitchFamily="2" charset="0"/>
              </a:rPr>
              <a:t>Ops, MI &amp; EB </a:t>
            </a:r>
            <a:r>
              <a:rPr lang="en-US" sz="1400" dirty="0">
                <a:latin typeface="Helvetica" pitchFamily="2" charset="0"/>
              </a:rPr>
              <a:t>expanded the application of the MI8 autotune program.  Losses have been very low </a:t>
            </a:r>
            <a:r>
              <a:rPr lang="en-US" sz="1350" dirty="0">
                <a:latin typeface="Helvetica" pitchFamily="2" charset="0"/>
              </a:rPr>
              <a:t>since</a:t>
            </a:r>
            <a:r>
              <a:rPr lang="en-US" sz="1400" dirty="0">
                <a:latin typeface="Helvetica" pitchFamily="2" charset="0"/>
              </a:rPr>
              <a:t>.</a:t>
            </a:r>
            <a:endParaRPr lang="en-US" sz="1400" b="1" dirty="0">
              <a:latin typeface="Helvetica" pitchFamily="2" charset="0"/>
            </a:endParaRPr>
          </a:p>
          <a:p>
            <a:pPr marL="171450" indent="-171450">
              <a:buFont typeface="Arial" panose="020B0604020202020204" pitchFamily="34" charset="0"/>
              <a:buChar char="•"/>
            </a:pPr>
            <a:r>
              <a:rPr lang="en-US" sz="1400" b="1" dirty="0">
                <a:latin typeface="Helvetica" pitchFamily="2" charset="0"/>
              </a:rPr>
              <a:t>MI LCW</a:t>
            </a:r>
          </a:p>
          <a:p>
            <a:pPr marL="628650" lvl="1" indent="-171450">
              <a:buFont typeface="Arial" panose="020B0604020202020204" pitchFamily="34" charset="0"/>
              <a:buChar char="•"/>
            </a:pPr>
            <a:r>
              <a:rPr lang="en-US" sz="1400" dirty="0">
                <a:latin typeface="Helvetica" pitchFamily="2" charset="0"/>
              </a:rPr>
              <a:t>Wednesday a MI Magnet LCW leak was isolated on I:LAM52 magnet (repairs planned for early 2025; will likely involve AP-STD). Also, an orange manifold hose near MI-201 split and was replaced by Fluids techs. </a:t>
            </a:r>
          </a:p>
          <a:p>
            <a:pPr marL="628650" lvl="1" indent="-171450">
              <a:buFont typeface="Arial" panose="020B0604020202020204" pitchFamily="34" charset="0"/>
              <a:buChar char="•"/>
            </a:pPr>
            <a:r>
              <a:rPr lang="en-US" sz="1400" dirty="0">
                <a:latin typeface="Helvetica" pitchFamily="2" charset="0"/>
              </a:rPr>
              <a:t>The external assessment of the PPD pressure vessel finite element analysis indicates that the methodology employed is valid. MI10 heat exchanger (HX) has been deemed fit for service, pending additional mitigations. Analysis is moving forward on the remaining heat exchangers. </a:t>
            </a:r>
          </a:p>
          <a:p>
            <a:pPr marL="628650" lvl="1" indent="-171450">
              <a:buFont typeface="Arial" panose="020B0604020202020204" pitchFamily="34" charset="0"/>
              <a:buChar char="•"/>
            </a:pPr>
            <a:r>
              <a:rPr lang="en-US" sz="1400" dirty="0">
                <a:latin typeface="Helvetica" pitchFamily="2" charset="0"/>
              </a:rPr>
              <a:t>We need heat exchangers around the ring and in the P1 beam line LCW system to move forward with protons to Muon Campus.  </a:t>
            </a:r>
            <a:r>
              <a:rPr lang="en-US" sz="1400" b="1" dirty="0">
                <a:latin typeface="Helvetica" pitchFamily="2" charset="0"/>
              </a:rPr>
              <a:t>We expect more HX online in mid-January 2025.</a:t>
            </a:r>
            <a:endParaRPr lang="en-US" sz="1400" dirty="0">
              <a:latin typeface="Helvetica" pitchFamily="2" charset="0"/>
            </a:endParaRPr>
          </a:p>
          <a:p>
            <a:pPr marL="628650" lvl="1" indent="-171450">
              <a:buFont typeface="Arial" panose="020B0604020202020204" pitchFamily="34" charset="0"/>
              <a:buChar char="•"/>
            </a:pPr>
            <a:endParaRPr lang="en-US" sz="900" dirty="0">
              <a:latin typeface="Helvetica" pitchFamily="2" charset="0"/>
            </a:endParaRPr>
          </a:p>
          <a:p>
            <a:pPr marL="171450" indent="-171450">
              <a:buFont typeface="Arial" panose="020B0604020202020204" pitchFamily="34" charset="0"/>
              <a:buChar char="•"/>
            </a:pPr>
            <a:r>
              <a:rPr lang="en-US" sz="1400" b="1" dirty="0">
                <a:latin typeface="Helvetica" pitchFamily="2" charset="0"/>
              </a:rPr>
              <a:t>MI Power</a:t>
            </a:r>
          </a:p>
          <a:p>
            <a:pPr marL="628650" lvl="1" indent="-171450">
              <a:buFont typeface="Arial" panose="020B0604020202020204" pitchFamily="34" charset="0"/>
              <a:buChar char="•"/>
            </a:pPr>
            <a:r>
              <a:rPr lang="en-US" sz="1400" dirty="0">
                <a:latin typeface="Helvetica" pitchFamily="2" charset="0"/>
              </a:rPr>
              <a:t>AD continues to work with ISD to determine the best configuration for powering beam lines and to adjust LOTO procedures as needed.</a:t>
            </a:r>
          </a:p>
          <a:p>
            <a:pPr marL="171450" indent="-171450">
              <a:buFont typeface="Arial" panose="020B0604020202020204" pitchFamily="34" charset="0"/>
              <a:buChar char="•"/>
            </a:pPr>
            <a:r>
              <a:rPr lang="en-US" sz="1400" dirty="0">
                <a:latin typeface="Helvetica" pitchFamily="2" charset="0"/>
              </a:rPr>
              <a:t>MI-30 straight section (HRA) RR alignment measurements and re-application of magnetic shielding were completed according to plan.  Thanks to MSD, A&amp;M and ES&amp;H for their assistance in completing this work safely and effectively.	</a:t>
            </a:r>
          </a:p>
        </p:txBody>
      </p:sp>
      <p:sp>
        <p:nvSpPr>
          <p:cNvPr id="2" name="Title 2">
            <a:extLst>
              <a:ext uri="{FF2B5EF4-FFF2-40B4-BE49-F238E27FC236}">
                <a16:creationId xmlns:a16="http://schemas.microsoft.com/office/drawing/2014/main" id="{9B04E21F-DE0F-4515-EA43-E3374E392435}"/>
              </a:ext>
            </a:extLst>
          </p:cNvPr>
          <p:cNvSpPr txBox="1">
            <a:spLocks/>
          </p:cNvSpPr>
          <p:nvPr/>
        </p:nvSpPr>
        <p:spPr>
          <a:xfrm>
            <a:off x="164988" y="2046577"/>
            <a:ext cx="8686800" cy="320908"/>
          </a:xfrm>
          <a:prstGeom prst="rect">
            <a:avLst/>
          </a:prstGeom>
        </p:spPr>
        <p:txBody>
          <a:bodyPr lIns="0" tIns="0" rIns="0" bIns="0" anchor="b" anchorCtr="0"/>
          <a:lstStyle>
            <a:lvl1pPr algn="l" defTabSz="457200" rtl="0" eaLnBrk="1" fontAlgn="base" hangingPunct="1">
              <a:spcBef>
                <a:spcPct val="0"/>
              </a:spcBef>
              <a:spcAft>
                <a:spcPct val="0"/>
              </a:spcAft>
              <a:defRPr sz="195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endParaRPr lang="en-US" dirty="0"/>
          </a:p>
          <a:p>
            <a:endParaRPr lang="en-US" dirty="0"/>
          </a:p>
        </p:txBody>
      </p:sp>
    </p:spTree>
    <p:extLst>
      <p:ext uri="{BB962C8B-B14F-4D97-AF65-F5344CB8AC3E}">
        <p14:creationId xmlns:p14="http://schemas.microsoft.com/office/powerpoint/2010/main" val="87846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D5F62-6BBC-6321-517E-3A94AAB7982A}"/>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EC8820D0-EA5F-DD17-BF89-12DED68175C3}"/>
              </a:ext>
            </a:extLst>
          </p:cNvPr>
          <p:cNvSpPr>
            <a:spLocks noGrp="1"/>
          </p:cNvSpPr>
          <p:nvPr>
            <p:ph type="dt" sz="half" idx="2"/>
          </p:nvPr>
        </p:nvSpPr>
        <p:spPr>
          <a:xfrm>
            <a:off x="736826" y="4878161"/>
            <a:ext cx="909093" cy="182155"/>
          </a:xfrm>
        </p:spPr>
        <p:txBody>
          <a:bodyPr/>
          <a:lstStyle/>
          <a:p>
            <a:pPr>
              <a:defRPr/>
            </a:pPr>
            <a:fld id="{8652514C-2737-514C-B69C-2CDA736D7764}" type="datetime5">
              <a:rPr lang="en-US" smtClean="0"/>
              <a:t>18-Dec-24</a:t>
            </a:fld>
            <a:endParaRPr lang="en-US" dirty="0"/>
          </a:p>
        </p:txBody>
      </p:sp>
      <p:sp>
        <p:nvSpPr>
          <p:cNvPr id="5" name="Footer Placeholder 4">
            <a:extLst>
              <a:ext uri="{FF2B5EF4-FFF2-40B4-BE49-F238E27FC236}">
                <a16:creationId xmlns:a16="http://schemas.microsoft.com/office/drawing/2014/main" id="{EAF41A74-AD2E-63B0-C0B6-1BCD3529F9C9}"/>
              </a:ext>
            </a:extLst>
          </p:cNvPr>
          <p:cNvSpPr>
            <a:spLocks noGrp="1"/>
          </p:cNvSpPr>
          <p:nvPr>
            <p:ph type="ftr" sz="quarter" idx="3"/>
          </p:nvPr>
        </p:nvSpPr>
        <p:spPr>
          <a:xfrm>
            <a:off x="1800947" y="4878161"/>
            <a:ext cx="6262118" cy="182155"/>
          </a:xfrm>
        </p:spPr>
        <p:txBody>
          <a:bodyPr/>
          <a:lstStyle/>
          <a:p>
            <a:pPr>
              <a:defRPr/>
            </a:pPr>
            <a:r>
              <a:rPr lang="en-US"/>
              <a:t>Kit Fieldhouse &amp; Marty Murphy |  AD/BD/MI</a:t>
            </a:r>
            <a:endParaRPr lang="en-US" b="1" dirty="0"/>
          </a:p>
        </p:txBody>
      </p:sp>
      <p:sp>
        <p:nvSpPr>
          <p:cNvPr id="2" name="Title 2">
            <a:extLst>
              <a:ext uri="{FF2B5EF4-FFF2-40B4-BE49-F238E27FC236}">
                <a16:creationId xmlns:a16="http://schemas.microsoft.com/office/drawing/2014/main" id="{DBF0D2B4-9289-5857-7E70-D2BAA2B1F750}"/>
              </a:ext>
            </a:extLst>
          </p:cNvPr>
          <p:cNvSpPr txBox="1">
            <a:spLocks/>
          </p:cNvSpPr>
          <p:nvPr/>
        </p:nvSpPr>
        <p:spPr>
          <a:xfrm>
            <a:off x="164988" y="2046577"/>
            <a:ext cx="8686800" cy="320908"/>
          </a:xfrm>
          <a:prstGeom prst="rect">
            <a:avLst/>
          </a:prstGeom>
        </p:spPr>
        <p:txBody>
          <a:bodyPr lIns="0" tIns="0" rIns="0" bIns="0" anchor="b" anchorCtr="0"/>
          <a:lstStyle>
            <a:lvl1pPr algn="l" defTabSz="457200" rtl="0" eaLnBrk="1" fontAlgn="base" hangingPunct="1">
              <a:spcBef>
                <a:spcPct val="0"/>
              </a:spcBef>
              <a:spcAft>
                <a:spcPct val="0"/>
              </a:spcAft>
              <a:defRPr sz="195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endParaRPr lang="en-US" dirty="0"/>
          </a:p>
          <a:p>
            <a:endParaRPr lang="en-US" dirty="0"/>
          </a:p>
        </p:txBody>
      </p:sp>
      <p:sp>
        <p:nvSpPr>
          <p:cNvPr id="7" name="Title 2">
            <a:extLst>
              <a:ext uri="{FF2B5EF4-FFF2-40B4-BE49-F238E27FC236}">
                <a16:creationId xmlns:a16="http://schemas.microsoft.com/office/drawing/2014/main" id="{B942CC7F-FAD4-1DB3-CD30-FEE641BA7AB6}"/>
              </a:ext>
            </a:extLst>
          </p:cNvPr>
          <p:cNvSpPr txBox="1">
            <a:spLocks/>
          </p:cNvSpPr>
          <p:nvPr/>
        </p:nvSpPr>
        <p:spPr>
          <a:xfrm>
            <a:off x="292212" y="225534"/>
            <a:ext cx="8686800" cy="320908"/>
          </a:xfrm>
          <a:prstGeom prst="rect">
            <a:avLst/>
          </a:prstGeom>
        </p:spPr>
        <p:txBody>
          <a:bodyPr lIns="0" tIns="0" rIns="0" bIns="0" anchor="b" anchorCtr="0"/>
          <a:lstStyle>
            <a:lvl1pPr algn="l" defTabSz="457200" rtl="0" eaLnBrk="1" fontAlgn="base" hangingPunct="1">
              <a:spcBef>
                <a:spcPct val="0"/>
              </a:spcBef>
              <a:spcAft>
                <a:spcPct val="0"/>
              </a:spcAft>
              <a:defRPr sz="195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dirty="0"/>
              <a:t>Next Week &amp; Beyond:</a:t>
            </a:r>
          </a:p>
        </p:txBody>
      </p:sp>
      <p:sp>
        <p:nvSpPr>
          <p:cNvPr id="9" name="TextBox 8">
            <a:extLst>
              <a:ext uri="{FF2B5EF4-FFF2-40B4-BE49-F238E27FC236}">
                <a16:creationId xmlns:a16="http://schemas.microsoft.com/office/drawing/2014/main" id="{12CA6CD1-6B4F-68D7-6AC5-41C1FF0EF9D2}"/>
              </a:ext>
            </a:extLst>
          </p:cNvPr>
          <p:cNvSpPr txBox="1"/>
          <p:nvPr/>
        </p:nvSpPr>
        <p:spPr>
          <a:xfrm>
            <a:off x="369752" y="606389"/>
            <a:ext cx="8686800" cy="2323713"/>
          </a:xfrm>
          <a:prstGeom prst="rect">
            <a:avLst/>
          </a:prstGeom>
          <a:noFill/>
        </p:spPr>
        <p:txBody>
          <a:bodyPr wrap="square" rtlCol="0">
            <a:spAutoFit/>
          </a:bodyPr>
          <a:lstStyle/>
          <a:p>
            <a:r>
              <a:rPr lang="en-US" sz="1600" b="1" dirty="0">
                <a:latin typeface="Helvetica" pitchFamily="2" charset="0"/>
              </a:rPr>
              <a:t>For Beam to BNB:</a:t>
            </a:r>
          </a:p>
          <a:p>
            <a:endParaRPr lang="en-US" sz="400" b="1" dirty="0">
              <a:latin typeface="Helvetica" pitchFamily="2" charset="0"/>
            </a:endParaRPr>
          </a:p>
          <a:p>
            <a:pPr marL="285750" indent="-285750">
              <a:buFont typeface="Arial" panose="020B0604020202020204" pitchFamily="34" charset="0"/>
              <a:buChar char="•"/>
            </a:pPr>
            <a:r>
              <a:rPr lang="en-US" sz="1600" dirty="0">
                <a:latin typeface="Helvetica" pitchFamily="2" charset="0"/>
              </a:rPr>
              <a:t>Continue sending protons to BNB.</a:t>
            </a:r>
          </a:p>
          <a:p>
            <a:endParaRPr lang="en-US" sz="900" b="1" dirty="0">
              <a:latin typeface="Helvetica" pitchFamily="2" charset="0"/>
            </a:endParaRPr>
          </a:p>
          <a:p>
            <a:r>
              <a:rPr lang="en-US" sz="1600" b="1" dirty="0">
                <a:latin typeface="Helvetica" pitchFamily="2" charset="0"/>
              </a:rPr>
              <a:t>For Everything Else:</a:t>
            </a:r>
          </a:p>
          <a:p>
            <a:endParaRPr lang="en-US" sz="400" b="1" dirty="0">
              <a:latin typeface="Helvetica" pitchFamily="2" charset="0"/>
            </a:endParaRPr>
          </a:p>
          <a:p>
            <a:pPr marL="285750" indent="-285750">
              <a:buFont typeface="Arial" panose="020B0604020202020204" pitchFamily="34" charset="0"/>
              <a:buChar char="•"/>
            </a:pPr>
            <a:r>
              <a:rPr lang="en-US" sz="1600" dirty="0">
                <a:latin typeface="Helvetica" pitchFamily="2" charset="0"/>
              </a:rPr>
              <a:t>Dual PA testing of MIRF continues on day shifts, pending personnel availability.</a:t>
            </a:r>
          </a:p>
          <a:p>
            <a:pPr marL="285750" indent="-285750">
              <a:buFont typeface="Arial" panose="020B0604020202020204" pitchFamily="34" charset="0"/>
              <a:buChar char="•"/>
            </a:pPr>
            <a:r>
              <a:rPr lang="en-US" sz="1600" dirty="0">
                <a:latin typeface="Helvetica" pitchFamily="2" charset="0"/>
              </a:rPr>
              <a:t>Once the MI LCW HX and power/feeder configurations are established we will:</a:t>
            </a:r>
          </a:p>
          <a:p>
            <a:pPr marL="742950" lvl="1" indent="-285750">
              <a:buFont typeface="Arial" panose="020B0604020202020204" pitchFamily="34" charset="0"/>
              <a:buChar char="•"/>
            </a:pPr>
            <a:r>
              <a:rPr lang="en-US" sz="1600" dirty="0">
                <a:latin typeface="Helvetica" pitchFamily="2" charset="0"/>
              </a:rPr>
              <a:t>Establish beam to Muon Campus via Recycler.</a:t>
            </a:r>
          </a:p>
          <a:p>
            <a:pPr marL="742950" lvl="1" indent="-285750">
              <a:buFont typeface="Arial" panose="020B0604020202020204" pitchFamily="34" charset="0"/>
              <a:buChar char="•"/>
            </a:pPr>
            <a:r>
              <a:rPr lang="en-US" sz="1600" dirty="0">
                <a:latin typeface="Helvetica" pitchFamily="2" charset="0"/>
              </a:rPr>
              <a:t>Complete a host of Recycler beam studies will be completed.</a:t>
            </a:r>
          </a:p>
          <a:p>
            <a:pPr marL="285750" indent="-285750">
              <a:buFont typeface="Arial" panose="020B0604020202020204" pitchFamily="34" charset="0"/>
              <a:buChar char="•"/>
            </a:pPr>
            <a:endParaRPr lang="en-US" sz="1600" dirty="0">
              <a:latin typeface="Helvetica" pitchFamily="2" charset="0"/>
            </a:endParaRPr>
          </a:p>
        </p:txBody>
      </p:sp>
    </p:spTree>
    <p:extLst>
      <p:ext uri="{BB962C8B-B14F-4D97-AF65-F5344CB8AC3E}">
        <p14:creationId xmlns:p14="http://schemas.microsoft.com/office/powerpoint/2010/main" val="1469886903"/>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900" dirty="0">
            <a:latin typeface="Helvetica" pitchFamily="2" charset="0"/>
          </a:defRPr>
        </a:defPPr>
      </a:lstStyle>
    </a:txDef>
  </a:objectDefaults>
  <a:extraClrSchemeLst/>
  <a:extLst>
    <a:ext uri="{05A4C25C-085E-4340-85A3-A5531E510DB2}">
      <thm15:themeFamily xmlns:thm15="http://schemas.microsoft.com/office/thememl/2012/main" name="FNAL_Powerpoint_16x9_103023" id="{E1BB9EEB-EE7F-6A45-902D-2FAAA9CEF802}" vid="{7D1E3761-D559-8944-983C-6FB4DBA43E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Fermilab_PPT_090915</Template>
  <TotalTime>70225</TotalTime>
  <Words>327</Words>
  <Application>Microsoft Macintosh PowerPoint</Application>
  <PresentationFormat>On-screen Show (16:9)</PresentationFormat>
  <Paragraphs>30</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Fermilab_PPT_090915</vt:lpstr>
      <vt:lpstr>PowerPoint Presentation</vt:lpstr>
      <vt:lpstr>This Week: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Murphy</dc:creator>
  <cp:lastModifiedBy>Martin Murphy</cp:lastModifiedBy>
  <cp:revision>34</cp:revision>
  <cp:lastPrinted>2014-01-20T19:40:21Z</cp:lastPrinted>
  <dcterms:created xsi:type="dcterms:W3CDTF">2023-12-04T20:44:29Z</dcterms:created>
  <dcterms:modified xsi:type="dcterms:W3CDTF">2024-12-20T13:43:35Z</dcterms:modified>
</cp:coreProperties>
</file>