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82" r:id="rId2"/>
    <p:sldMasterId id="2147484110" r:id="rId3"/>
  </p:sldMasterIdLst>
  <p:notesMasterIdLst>
    <p:notesMasterId r:id="rId9"/>
  </p:notesMasterIdLst>
  <p:handoutMasterIdLst>
    <p:handoutMasterId r:id="rId10"/>
  </p:handoutMasterIdLst>
  <p:sldIdLst>
    <p:sldId id="265" r:id="rId4"/>
    <p:sldId id="286" r:id="rId5"/>
    <p:sldId id="346" r:id="rId6"/>
    <p:sldId id="335" r:id="rId7"/>
    <p:sldId id="311" r:id="rId8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5DD5483-647A-4871-82F6-421C1F86154A}">
          <p14:sldIdLst>
            <p14:sldId id="265"/>
            <p14:sldId id="286"/>
            <p14:sldId id="346"/>
            <p14:sldId id="335"/>
            <p14:sldId id="311"/>
          </p14:sldIdLst>
        </p14:section>
        <p14:section name="extra slide" id="{2E6BB51E-C3C9-4C98-8127-98C4712D76C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94DEE8"/>
    <a:srgbClr val="7BD5E1"/>
    <a:srgbClr val="79CAE3"/>
    <a:srgbClr val="6600FF"/>
    <a:srgbClr val="66FF66"/>
    <a:srgbClr val="CCCC00"/>
    <a:srgbClr val="33CC33"/>
    <a:srgbClr val="00FFFF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5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37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56E47BA0-0AD3-421F-955E-9ABE16CAB54E}" type="datetimeFigureOut">
              <a:rPr lang="en-US" altLang="en-US"/>
              <a:pPr>
                <a:defRPr/>
              </a:pPr>
              <a:t>12/19/2024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00481CEC-10F0-4BFB-9E2A-DDF431445A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7530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8AF37C3B-BC21-42F3-9B27-D758188CB0F8}" type="datetimeFigureOut">
              <a:rPr lang="en-US" altLang="en-US"/>
              <a:pPr>
                <a:defRPr/>
              </a:pPr>
              <a:t>12/13/2024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BB6268FF-779F-4B36-B075-E2ADD36402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52928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>
              <a:latin typeface="Helvetica" panose="020B0604020202020204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3B6AEA4-AE11-4ED9-9B86-C69C88FA63A3}" type="slidenum">
              <a:rPr lang="en-US" altLang="en-US" sz="1200" smtClean="0">
                <a:latin typeface="Helvetica" panose="020B0604020202020204" pitchFamily="34" charset="0"/>
              </a:rPr>
              <a:pPr/>
              <a:t>1</a:t>
            </a:fld>
            <a:endParaRPr lang="en-US" altLang="en-US" sz="120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624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4955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73313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12/20/2024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74FF3-8DB7-4100-87D3-F2EE5BDF41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9421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12/20/2024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8CD09-BBAB-4164-9DAD-A7C638E2E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9986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12/20/2024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66428-9A87-482B-AA1A-0EB7322FE3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28307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12/20/2024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4051-23D7-443D-88FD-82BD49E32C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529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12/20/2024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74FF3-8DB7-4100-87D3-F2EE5BDF41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24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12/20/2024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8CD09-BBAB-4164-9DAD-A7C638E2E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878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12/20/2024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66428-9A87-482B-AA1A-0EB7322FE3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402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12/20/2024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4051-23D7-443D-88FD-82BD49E32C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890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12/20/2024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78E6C-9F15-49E5-849D-03416D9FD0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727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12/20/2024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CEEA0-0676-4D12-B4C2-CD700AE1CD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04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12/20/2024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F1BB1-4B90-49AD-A740-CEFD4AF17E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83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12/20/2024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D4941-45B9-4B94-BF3A-1EC49849D3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9300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12/20/2024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 eaLnBrk="1" hangingPunct="1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BE2EC517-0E79-4ADC-91D4-D94C9F939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8" r:id="rId1"/>
    <p:sldLayoutId id="2147484109" r:id="rId2"/>
    <p:sldLayoutId id="2147484101" r:id="rId3"/>
    <p:sldLayoutId id="2147484102" r:id="rId4"/>
    <p:sldLayoutId id="2147484103" r:id="rId5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12/20/2024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E8ECF250-2D3B-4E2F-997C-8D255E14B5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05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12/20/2024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 eaLnBrk="1" hangingPunct="1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BE2EC517-0E79-4ADC-91D4-D94C9F939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081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1" r:id="rId1"/>
    <p:sldLayoutId id="2147484112" r:id="rId2"/>
    <p:sldLayoutId id="2147484113" r:id="rId3"/>
    <p:sldLayoutId id="2147484114" r:id="rId4"/>
    <p:sldLayoutId id="2147484115" r:id="rId5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Muon Campus Shutdown Report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Jim Morgan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Friday 09:00 Ops Meeting 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December 20,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A4576-5A42-4024-8B1E-658088B78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Muon Campus status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8E1D7-718F-4B69-B0BB-E2437D1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/>
              <a:t>12/20/2024</a:t>
            </a:r>
            <a:endParaRPr lang="en-US" alt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7ADB4-F7C8-403F-A498-26D2FD547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/>
              <a:t>Jim Morgan | Muon Campus Status</a:t>
            </a:r>
            <a:endParaRPr lang="en-US" sz="12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311C2-48AE-4864-91BD-D693DB329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z="1200" smtClean="0"/>
              <a:pPr>
                <a:defRPr/>
              </a:pPr>
              <a:t>2</a:t>
            </a:fld>
            <a:endParaRPr lang="en-US" altLang="en-US" sz="12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C1ECAAB-82EA-4488-8934-2EA55ACC3947}"/>
              </a:ext>
            </a:extLst>
          </p:cNvPr>
          <p:cNvSpPr txBox="1">
            <a:spLocks/>
          </p:cNvSpPr>
          <p:nvPr/>
        </p:nvSpPr>
        <p:spPr>
          <a:xfrm rot="16200000">
            <a:off x="5171960" y="1658111"/>
            <a:ext cx="2500412" cy="49778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Study – Alternative M5 optics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1A90B59B-B90A-46DA-8A38-044E39BF583F}"/>
              </a:ext>
            </a:extLst>
          </p:cNvPr>
          <p:cNvSpPr txBox="1">
            <a:spLocks/>
          </p:cNvSpPr>
          <p:nvPr/>
        </p:nvSpPr>
        <p:spPr>
          <a:xfrm rot="16200000">
            <a:off x="5831837" y="1233627"/>
            <a:ext cx="2500412" cy="49778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Study – M1-M3 Optics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FA65EA-4B2E-4FB1-9BFC-95C554DB4EEA}"/>
              </a:ext>
            </a:extLst>
          </p:cNvPr>
          <p:cNvSpPr txBox="1"/>
          <p:nvPr/>
        </p:nvSpPr>
        <p:spPr>
          <a:xfrm>
            <a:off x="228600" y="795926"/>
            <a:ext cx="86868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Did not complete remaining safety system testing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Needed to turn on Critical Device power supplies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Electrostatic Septum ESS2 installation and new stand check-out for both septa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High Voltage Conditioning deferred until holidays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ESS2 has been at 5 kV for about a week, off now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PESD calibrated the voltage readback on both ESS power supplies yesterday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Still waiting to install new limit switch brackets for horizontal motion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Q205 LCW manifold replaced by TD techs last Friday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Delivery Ring safety system dropped during access; Ops re-secured on Sunday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Final pre-operational tunnel walk-throughs Wednesday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Vacuum work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Completed, hand vacuum valves around Electrostatic Septa opened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Muon LCW resistivity back to normal after remaining three DI bottles replaced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Fluids techs continued to address remaining LCW leaks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F-27 water skid turned back on yesterday with assistance from ISD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AP-0 A/C work remains paused</a:t>
            </a:r>
          </a:p>
        </p:txBody>
      </p:sp>
    </p:spTree>
    <p:extLst>
      <p:ext uri="{BB962C8B-B14F-4D97-AF65-F5344CB8AC3E}">
        <p14:creationId xmlns:p14="http://schemas.microsoft.com/office/powerpoint/2010/main" val="2274298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3B8BB9-A66B-8FDF-B201-38CCBDEED3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676B479-BD0F-1AA4-0EB6-BF20EBC70C0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88628" y="841273"/>
            <a:ext cx="6766744" cy="540474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DF1164-6753-FF11-8EDA-4BE139849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Muon LCW resistivity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3F8F5-266A-DE9E-E7F9-3A8F4A4DF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12/20/2024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B479AA-B981-9524-9FAC-EB8A1A941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82A6F-1DF4-42AD-4C45-58476720D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C274563-B92B-2637-5D26-8981A2ECB08B}"/>
              </a:ext>
            </a:extLst>
          </p:cNvPr>
          <p:cNvSpPr txBox="1"/>
          <p:nvPr/>
        </p:nvSpPr>
        <p:spPr>
          <a:xfrm rot="16200000">
            <a:off x="2663712" y="1816337"/>
            <a:ext cx="20151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2 of 5 DI bottles replaced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B57471-D87D-01C4-1818-719996DFAC1F}"/>
              </a:ext>
            </a:extLst>
          </p:cNvPr>
          <p:cNvSpPr txBox="1"/>
          <p:nvPr/>
        </p:nvSpPr>
        <p:spPr>
          <a:xfrm rot="16200000">
            <a:off x="5805863" y="1934639"/>
            <a:ext cx="15631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Remaining 3</a:t>
            </a:r>
          </a:p>
          <a:p>
            <a:r>
              <a:rPr lang="en-US" sz="1400" dirty="0">
                <a:solidFill>
                  <a:schemeClr val="bg1"/>
                </a:solidFill>
              </a:rPr>
              <a:t>DI bottles replaced</a:t>
            </a:r>
          </a:p>
        </p:txBody>
      </p:sp>
    </p:spTree>
    <p:extLst>
      <p:ext uri="{BB962C8B-B14F-4D97-AF65-F5344CB8AC3E}">
        <p14:creationId xmlns:p14="http://schemas.microsoft.com/office/powerpoint/2010/main" val="1813528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CD794-B88A-0C12-01F4-FE959B5DD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F-27 LCW skid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73B0-2891-EE75-D6E6-E8C2C31D0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/>
              <a:t>12/20/2024</a:t>
            </a:r>
            <a:endParaRPr lang="en-US" alt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631EF-8C10-59DF-862A-F75E2A1F0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/>
              <a:t>Jim Morgan | Muon Campus Status</a:t>
            </a:r>
            <a:endParaRPr lang="en-US" sz="12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72DCC-1D50-2B77-98DD-050AAAFE8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z="1200" smtClean="0"/>
              <a:pPr>
                <a:defRPr/>
              </a:pPr>
              <a:t>4</a:t>
            </a:fld>
            <a:endParaRPr lang="en-US" altLang="en-US" sz="12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B205251-E627-E7F3-0EAD-B1D43DAE0B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276" y="841044"/>
            <a:ext cx="7720472" cy="541118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EF91536-D7AD-7C10-2AF1-4415F2B66322}"/>
              </a:ext>
            </a:extLst>
          </p:cNvPr>
          <p:cNvSpPr txBox="1"/>
          <p:nvPr/>
        </p:nvSpPr>
        <p:spPr>
          <a:xfrm>
            <a:off x="3937157" y="5731235"/>
            <a:ext cx="1297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Make-up water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A53908C-14A9-FBC1-7F58-10CBD1E019A8}"/>
              </a:ext>
            </a:extLst>
          </p:cNvPr>
          <p:cNvCxnSpPr>
            <a:cxnSpLocks/>
          </p:cNvCxnSpPr>
          <p:nvPr/>
        </p:nvCxnSpPr>
        <p:spPr>
          <a:xfrm flipH="1" flipV="1">
            <a:off x="2992343" y="5537953"/>
            <a:ext cx="944814" cy="307777"/>
          </a:xfrm>
          <a:prstGeom prst="straightConnector1">
            <a:avLst/>
          </a:prstGeom>
          <a:ln w="19050">
            <a:solidFill>
              <a:schemeClr val="bg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1DC1512-91D0-F025-5754-452BBEAA361F}"/>
              </a:ext>
            </a:extLst>
          </p:cNvPr>
          <p:cNvSpPr txBox="1"/>
          <p:nvPr/>
        </p:nvSpPr>
        <p:spPr>
          <a:xfrm rot="15953712">
            <a:off x="2953691" y="3778460"/>
            <a:ext cx="7714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DI Resin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0D108AC-31B4-BDEC-19B7-9C5C0EBD6455}"/>
              </a:ext>
            </a:extLst>
          </p:cNvPr>
          <p:cNvSpPr txBox="1"/>
          <p:nvPr/>
        </p:nvSpPr>
        <p:spPr>
          <a:xfrm>
            <a:off x="5954350" y="5295291"/>
            <a:ext cx="1322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Heat Exchanger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66FD4B4-A36D-025D-4851-D5C7A06D0EC3}"/>
              </a:ext>
            </a:extLst>
          </p:cNvPr>
          <p:cNvCxnSpPr>
            <a:cxnSpLocks/>
          </p:cNvCxnSpPr>
          <p:nvPr/>
        </p:nvCxnSpPr>
        <p:spPr>
          <a:xfrm flipH="1" flipV="1">
            <a:off x="4768645" y="3736258"/>
            <a:ext cx="1185705" cy="1673528"/>
          </a:xfrm>
          <a:prstGeom prst="straightConnector1">
            <a:avLst/>
          </a:prstGeom>
          <a:ln w="19050">
            <a:solidFill>
              <a:schemeClr val="bg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930559F-BB2D-D842-2190-23A89334766B}"/>
              </a:ext>
            </a:extLst>
          </p:cNvPr>
          <p:cNvSpPr txBox="1"/>
          <p:nvPr/>
        </p:nvSpPr>
        <p:spPr>
          <a:xfrm rot="21301715">
            <a:off x="4428322" y="1484600"/>
            <a:ext cx="853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</a:rPr>
              <a:t>CW Lines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7B4032-6B1A-F95B-8EE6-E34CDA6B9FF4}"/>
              </a:ext>
            </a:extLst>
          </p:cNvPr>
          <p:cNvSpPr txBox="1"/>
          <p:nvPr/>
        </p:nvSpPr>
        <p:spPr>
          <a:xfrm>
            <a:off x="5071233" y="2893820"/>
            <a:ext cx="10271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Control panel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29B772F-11CE-9347-1198-4E2D5B98AD8C}"/>
              </a:ext>
            </a:extLst>
          </p:cNvPr>
          <p:cNvSpPr txBox="1"/>
          <p:nvPr/>
        </p:nvSpPr>
        <p:spPr>
          <a:xfrm rot="15953712">
            <a:off x="3337560" y="2755319"/>
            <a:ext cx="771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Reservoir</a:t>
            </a:r>
          </a:p>
        </p:txBody>
      </p:sp>
    </p:spTree>
    <p:extLst>
      <p:ext uri="{BB962C8B-B14F-4D97-AF65-F5344CB8AC3E}">
        <p14:creationId xmlns:p14="http://schemas.microsoft.com/office/powerpoint/2010/main" val="3132204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9CD3E-9F56-195B-CEDC-53E499B38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095C3-2685-95EC-BC35-1C3894029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887" y="897973"/>
            <a:ext cx="8672513" cy="5464556"/>
          </a:xfrm>
        </p:spPr>
        <p:txBody>
          <a:bodyPr/>
          <a:lstStyle/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Limited remaining tunnel work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Install new limit switch hardware for horizontal motion on ESS1 &amp; ESS2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Sump monitors in Mu2e area, Pre-Vault later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few remaining small LCW leaks</a:t>
            </a:r>
          </a:p>
          <a:p>
            <a:pPr indent="-347472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ESS2 High Voltage Conditioning on hold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Expert will be out of town beginning Tuesday, back 12/27</a:t>
            </a:r>
          </a:p>
          <a:p>
            <a:pPr indent="-347472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Remaining Radiation Safety System testing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After power supplies are deemed ready for operation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Other upcoming work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Repair Kirk Key hardware on disconnects, requires more modifications to disconnect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Replace several power supply circuit breakers and some primary wiring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Installation of Mu2e Extinction Monitor Collimator in Absorber area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M4 Final Focus vacuum installation, A/C dipole installation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Preparing for beam operation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 towards power supply check-out and preparations for beam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 heat exchanger and Kautz Road transformer issues need to be resolved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PIP-II construction could impact Muon beam operation for more than five weeks</a:t>
            </a:r>
          </a:p>
          <a:p>
            <a:pPr lvl="1">
              <a:spcBef>
                <a:spcPts val="0"/>
              </a:spcBef>
            </a:pPr>
            <a:endParaRPr lang="en-US" sz="1800" dirty="0">
              <a:solidFill>
                <a:srgbClr val="004C9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5C93F9-8CDE-3E29-1E07-2E673A53A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/>
              <a:t>12/20/2024</a:t>
            </a:r>
            <a:endParaRPr lang="en-US" alt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59D8C-405A-D465-CC22-3C018AAF9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/>
              <a:t>Jim Morgan | Muon Campus Status</a:t>
            </a:r>
            <a:endParaRPr lang="en-US" sz="12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6CACC-DD80-F031-9FC7-73C61240D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z="1200" smtClean="0"/>
              <a:pPr>
                <a:defRPr/>
              </a:pPr>
              <a:t>5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331999396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Tempate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FermilabTempate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FermilabTempate</Template>
  <TotalTime>735826</TotalTime>
  <Words>374</Words>
  <Application>Microsoft Office PowerPoint</Application>
  <PresentationFormat>On-screen Show (4:3)</PresentationFormat>
  <Paragraphs>67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Helvetica</vt:lpstr>
      <vt:lpstr>FermilabTempate</vt:lpstr>
      <vt:lpstr>Fermilab: Footer Only</vt:lpstr>
      <vt:lpstr>1_FermilabTempate</vt:lpstr>
      <vt:lpstr>Muon Campus Shutdown Report</vt:lpstr>
      <vt:lpstr> Muon Campus status</vt:lpstr>
      <vt:lpstr>Muon LCW resistivity</vt:lpstr>
      <vt:lpstr>F-27 LCW skid</vt:lpstr>
      <vt:lpstr>Upcoming work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Delivery Ring AIP Update</dc:title>
  <dc:creator>James P. Morgan x5236</dc:creator>
  <cp:lastModifiedBy>James P. Morgan</cp:lastModifiedBy>
  <cp:revision>1293</cp:revision>
  <cp:lastPrinted>2016-10-17T16:36:40Z</cp:lastPrinted>
  <dcterms:created xsi:type="dcterms:W3CDTF">2014-12-17T13:45:40Z</dcterms:created>
  <dcterms:modified xsi:type="dcterms:W3CDTF">2024-12-20T13:43:22Z</dcterms:modified>
</cp:coreProperties>
</file>