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  <p:sldMasterId id="2147484110" r:id="rId3"/>
  </p:sldMasterIdLst>
  <p:notesMasterIdLst>
    <p:notesMasterId r:id="rId9"/>
  </p:notesMasterIdLst>
  <p:handoutMasterIdLst>
    <p:handoutMasterId r:id="rId10"/>
  </p:handoutMasterIdLst>
  <p:sldIdLst>
    <p:sldId id="265" r:id="rId4"/>
    <p:sldId id="286" r:id="rId5"/>
    <p:sldId id="346" r:id="rId6"/>
    <p:sldId id="335" r:id="rId7"/>
    <p:sldId id="311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46"/>
            <p14:sldId id="335"/>
            <p14:sldId id="31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4DEE8"/>
    <a:srgbClr val="7BD5E1"/>
    <a:srgbClr val="79CAE3"/>
    <a:srgbClr val="6600FF"/>
    <a:srgbClr val="66FF66"/>
    <a:srgbClr val="CCCC00"/>
    <a:srgbClr val="33CC33"/>
    <a:srgbClr val="00FF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12/19/2024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12/13/2024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3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12/20/2024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2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12/20/2024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12/20/2024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12/20/2024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12/20/2024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12/20/2024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12/20/2024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12/20/2024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12/20/2024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12/20/2024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12/20/2024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12/20/2024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12/20/2024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12/20/2024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Shutdown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Ops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December 20,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12/20/2024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795926"/>
            <a:ext cx="8686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Did not complete remaining safety system testing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Needed to turn on Critical Device power supplies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Electrostatic Septum ESS2 installation and new stand check-out for both septa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High Voltage Conditioning deferred until holidays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ESS2 has been at 5 kV for about a week, off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PESD calibrated the voltage readback on both ESS power supplies yesterday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Still waiting to install new limit switch brackets for horizontal motion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Q205 LCW manifold replaced by TD techs last Friday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Delivery Ring safety system dropped during access; Ops re-secured on Sunday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Final pre-operational tunnel walk-throughs Wednesday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Vacuum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Completed, hand vacuum valves around Electrostatic Septa opened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Muon LCW resistivity back to normal after remaining three DI bottles replaced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Fluids techs continued to address remaining LCW leaks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F-27 water skid turned back on yesterday with assistance from ISD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A/C work remains paused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3B8BB9-A66B-8FDF-B201-38CCBDEED3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676B479-BD0F-1AA4-0EB6-BF20EBC70C0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88628" y="841273"/>
            <a:ext cx="6766744" cy="54047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DF1164-6753-FF11-8EDA-4BE139849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Muon LCW resistivity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3F8F5-266A-DE9E-E7F9-3A8F4A4DF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12/20/2024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479AA-B981-9524-9FAC-EB8A1A941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82A6F-1DF4-42AD-4C45-58476720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274563-B92B-2637-5D26-8981A2ECB08B}"/>
              </a:ext>
            </a:extLst>
          </p:cNvPr>
          <p:cNvSpPr txBox="1"/>
          <p:nvPr/>
        </p:nvSpPr>
        <p:spPr>
          <a:xfrm rot="16200000">
            <a:off x="2663712" y="1816337"/>
            <a:ext cx="2015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2 of 5 DI bottles replaced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B57471-D87D-01C4-1818-719996DFAC1F}"/>
              </a:ext>
            </a:extLst>
          </p:cNvPr>
          <p:cNvSpPr txBox="1"/>
          <p:nvPr/>
        </p:nvSpPr>
        <p:spPr>
          <a:xfrm rot="16200000">
            <a:off x="5805863" y="1934639"/>
            <a:ext cx="1563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Remaining 3</a:t>
            </a:r>
          </a:p>
          <a:p>
            <a:r>
              <a:rPr lang="en-US" sz="1400" dirty="0">
                <a:solidFill>
                  <a:schemeClr val="bg1"/>
                </a:solidFill>
              </a:rPr>
              <a:t>DI bottles replaced</a:t>
            </a:r>
          </a:p>
        </p:txBody>
      </p:sp>
    </p:spTree>
    <p:extLst>
      <p:ext uri="{BB962C8B-B14F-4D97-AF65-F5344CB8AC3E}">
        <p14:creationId xmlns:p14="http://schemas.microsoft.com/office/powerpoint/2010/main" val="181352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F-27 LCW skid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12/20/2024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205251-E627-E7F3-0EAD-B1D43DAE0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6" y="841044"/>
            <a:ext cx="7720472" cy="54111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EF91536-D7AD-7C10-2AF1-4415F2B66322}"/>
              </a:ext>
            </a:extLst>
          </p:cNvPr>
          <p:cNvSpPr txBox="1"/>
          <p:nvPr/>
        </p:nvSpPr>
        <p:spPr>
          <a:xfrm>
            <a:off x="3937157" y="5731235"/>
            <a:ext cx="1297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Make-up water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A53908C-14A9-FBC1-7F58-10CBD1E019A8}"/>
              </a:ext>
            </a:extLst>
          </p:cNvPr>
          <p:cNvCxnSpPr>
            <a:cxnSpLocks/>
          </p:cNvCxnSpPr>
          <p:nvPr/>
        </p:nvCxnSpPr>
        <p:spPr>
          <a:xfrm flipH="1" flipV="1">
            <a:off x="2992343" y="5537953"/>
            <a:ext cx="944814" cy="307777"/>
          </a:xfrm>
          <a:prstGeom prst="straightConnector1">
            <a:avLst/>
          </a:prstGeom>
          <a:ln w="19050">
            <a:solidFill>
              <a:schemeClr val="bg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1DC1512-91D0-F025-5754-452BBEAA361F}"/>
              </a:ext>
            </a:extLst>
          </p:cNvPr>
          <p:cNvSpPr txBox="1"/>
          <p:nvPr/>
        </p:nvSpPr>
        <p:spPr>
          <a:xfrm rot="15953712">
            <a:off x="2953691" y="3778460"/>
            <a:ext cx="771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DI Resin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D108AC-31B4-BDEC-19B7-9C5C0EBD6455}"/>
              </a:ext>
            </a:extLst>
          </p:cNvPr>
          <p:cNvSpPr txBox="1"/>
          <p:nvPr/>
        </p:nvSpPr>
        <p:spPr>
          <a:xfrm>
            <a:off x="5954350" y="5295291"/>
            <a:ext cx="1322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Heat Exchanger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66FD4B4-A36D-025D-4851-D5C7A06D0EC3}"/>
              </a:ext>
            </a:extLst>
          </p:cNvPr>
          <p:cNvCxnSpPr>
            <a:cxnSpLocks/>
          </p:cNvCxnSpPr>
          <p:nvPr/>
        </p:nvCxnSpPr>
        <p:spPr>
          <a:xfrm flipH="1" flipV="1">
            <a:off x="4768645" y="3736258"/>
            <a:ext cx="1185705" cy="1673528"/>
          </a:xfrm>
          <a:prstGeom prst="straightConnector1">
            <a:avLst/>
          </a:prstGeom>
          <a:ln w="19050">
            <a:solidFill>
              <a:schemeClr val="bg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930559F-BB2D-D842-2190-23A89334766B}"/>
              </a:ext>
            </a:extLst>
          </p:cNvPr>
          <p:cNvSpPr txBox="1"/>
          <p:nvPr/>
        </p:nvSpPr>
        <p:spPr>
          <a:xfrm rot="21301715">
            <a:off x="4428322" y="1484600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CW Lines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7B4032-6B1A-F95B-8EE6-E34CDA6B9FF4}"/>
              </a:ext>
            </a:extLst>
          </p:cNvPr>
          <p:cNvSpPr txBox="1"/>
          <p:nvPr/>
        </p:nvSpPr>
        <p:spPr>
          <a:xfrm>
            <a:off x="5071233" y="2893820"/>
            <a:ext cx="1027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Control panel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9B772F-11CE-9347-1198-4E2D5B98AD8C}"/>
              </a:ext>
            </a:extLst>
          </p:cNvPr>
          <p:cNvSpPr txBox="1"/>
          <p:nvPr/>
        </p:nvSpPr>
        <p:spPr>
          <a:xfrm rot="15953712">
            <a:off x="3337560" y="2755319"/>
            <a:ext cx="771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Reservoir</a:t>
            </a:r>
          </a:p>
        </p:txBody>
      </p:sp>
    </p:spTree>
    <p:extLst>
      <p:ext uri="{BB962C8B-B14F-4D97-AF65-F5344CB8AC3E}">
        <p14:creationId xmlns:p14="http://schemas.microsoft.com/office/powerpoint/2010/main" val="313220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97973"/>
            <a:ext cx="8672513" cy="5464556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Limited remaining tunnel work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 new limit switch hardware for horizontal motion on ESS1 &amp; ESS2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Sump monitors in Mu2e area, Pre-Vault later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few remaining small LCW leaks</a:t>
            </a:r>
          </a:p>
          <a:p>
            <a:pPr indent="-347472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 High Voltage Conditioning on hold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Expert will be out of town beginning Tuesday, back 12/27</a:t>
            </a:r>
          </a:p>
          <a:p>
            <a:pPr indent="-347472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Remaining Radiation Safety System testing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power supplies are deemed ready for operation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upcoming work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Repair Kirk Key hardware on disconnects, requires more modifications to disconnect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Replace several power supply circuit breakers and some primary wiring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Installation of Mu2e Extinction Monitor Collimator in Absorber area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M4 Final Focus vacuum installation, A/C dipole installation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Preparing for beam operation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towards power supply check-out and preparations for beam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 heat exchanger and Kautz Road transformer issues need to be resolved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PIP-II construction could impact Muon beam operation for more than five weeks</a:t>
            </a:r>
          </a:p>
          <a:p>
            <a:pPr lvl="1">
              <a:spcBef>
                <a:spcPts val="0"/>
              </a:spcBef>
            </a:pPr>
            <a:endParaRPr lang="en-US" sz="1800" dirty="0">
              <a:solidFill>
                <a:srgbClr val="004C9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12/20/2024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199939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735826</TotalTime>
  <Words>374</Words>
  <Application>Microsoft Office PowerPoint</Application>
  <PresentationFormat>On-screen Show (4:3)</PresentationFormat>
  <Paragraphs>67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FermilabTempate</vt:lpstr>
      <vt:lpstr>Fermilab: Footer Only</vt:lpstr>
      <vt:lpstr>1_FermilabTempate</vt:lpstr>
      <vt:lpstr>Muon Campus Shutdown Report</vt:lpstr>
      <vt:lpstr> Muon Campus status</vt:lpstr>
      <vt:lpstr>Muon LCW resistivity</vt:lpstr>
      <vt:lpstr>F-27 LCW skid</vt:lpstr>
      <vt:lpstr>Upcoming work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1293</cp:revision>
  <cp:lastPrinted>2016-10-17T16:36:40Z</cp:lastPrinted>
  <dcterms:created xsi:type="dcterms:W3CDTF">2014-12-17T13:45:40Z</dcterms:created>
  <dcterms:modified xsi:type="dcterms:W3CDTF">2024-12-20T13:43:22Z</dcterms:modified>
</cp:coreProperties>
</file>