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24" r:id="rId2"/>
    <p:sldId id="256" r:id="rId3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9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60" tIns="46480" rIns="92960" bIns="4648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lIns="92960" tIns="46480" rIns="92960" bIns="46480" rtlCol="0"/>
          <a:lstStyle>
            <a:lvl1pPr algn="r">
              <a:defRPr sz="1200"/>
            </a:lvl1pPr>
          </a:lstStyle>
          <a:p>
            <a:fld id="{C77A7EB2-0BF7-4F08-A9F5-946AB7CDB406}" type="datetimeFigureOut">
              <a:rPr lang="en-US" smtClean="0"/>
              <a:t>12/20/2024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60" tIns="46480" rIns="92960" bIns="4648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60" tIns="46480" rIns="92960" bIns="4648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60" tIns="46480" rIns="92960" bIns="4648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lIns="92960" tIns="46480" rIns="92960" bIns="46480" rtlCol="0" anchor="b"/>
          <a:lstStyle>
            <a:lvl1pPr algn="r">
              <a:defRPr sz="1200"/>
            </a:lvl1pPr>
          </a:lstStyle>
          <a:p>
            <a:fld id="{7244D852-7B8C-49C2-BE39-CC6742135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89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4D852-7B8C-49C2-BE39-CC6742135F9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784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https://fermipoint.fnal.gov/org/as/ad/hqsupport/PSStudy/Shared%20Documents/Forms/AllItems.aspx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D08E57-B576-F641-BEA6-C3D752DF7F6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412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95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845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0242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ogo Bottom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4" y="971553"/>
            <a:ext cx="8672513" cy="5059363"/>
          </a:xfrm>
          <a:prstGeom prst="rect">
            <a:avLst/>
          </a:prstGeom>
        </p:spPr>
        <p:txBody>
          <a:bodyPr lIns="0" tIns="0" rIns="0" bIns="0"/>
          <a:lstStyle>
            <a:lvl1pPr marL="230183" indent="-230183">
              <a:buFont typeface="Wingdings" panose="05000000000000000000" pitchFamily="2" charset="2"/>
              <a:buChar char="q"/>
              <a:defRPr sz="1800">
                <a:solidFill>
                  <a:srgbClr val="505050"/>
                </a:solidFill>
              </a:defRPr>
            </a:lvl1pPr>
            <a:lvl2pPr marL="512750" indent="-230183">
              <a:buFont typeface="Wingdings" panose="05000000000000000000" pitchFamily="2" charset="2"/>
              <a:buChar char="Ø"/>
              <a:defRPr sz="1600">
                <a:solidFill>
                  <a:srgbClr val="0000FF"/>
                </a:solidFill>
              </a:defRPr>
            </a:lvl2pPr>
            <a:lvl3pPr marL="803255" indent="-230183">
              <a:buFont typeface="Wingdings" panose="05000000000000000000" pitchFamily="2" charset="2"/>
              <a:buChar char="v"/>
              <a:defRPr sz="1500">
                <a:solidFill>
                  <a:schemeClr val="accent4">
                    <a:lumMod val="75000"/>
                  </a:schemeClr>
                </a:solidFill>
              </a:defRPr>
            </a:lvl3pPr>
            <a:lvl4pPr marL="1085823" indent="-228594">
              <a:defRPr sz="1400">
                <a:solidFill>
                  <a:srgbClr val="505050"/>
                </a:solidFill>
              </a:defRPr>
            </a:lvl4pPr>
            <a:lvl5pPr marL="1369979" indent="-230183">
              <a:buFont typeface="Arial"/>
              <a:buChar char="•"/>
              <a:defRPr sz="14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251753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2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5F1C0B-D2A8-B371-313A-5C7BBE3CC6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23586" y="6545705"/>
            <a:ext cx="2595837" cy="23728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ctr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b="1" dirty="0"/>
              <a:t>  PSP Taskforce Meeting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53BE94C-3B18-06FA-8D6C-A3DFB7CAD7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8602" y="6549720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4CC1C3C-093F-40AF-D330-D420EE603A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6826" y="6545705"/>
            <a:ext cx="1186760" cy="20975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717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494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12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416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12/20/2024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784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12/20/2024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795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12/20/2024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043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661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25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E3561-F5FF-43A1-BF51-0E077EFE0037}" type="datetimeFigureOut">
              <a:rPr lang="en-US" smtClean="0"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93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hart, pie chart&#10;&#10;Description automatically generated">
            <a:extLst>
              <a:ext uri="{FF2B5EF4-FFF2-40B4-BE49-F238E27FC236}">
                <a16:creationId xmlns:a16="http://schemas.microsoft.com/office/drawing/2014/main" id="{2105D0B5-CE0B-69AC-FEAE-28577A6B99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3156" y="401794"/>
            <a:ext cx="3608072" cy="2624052"/>
          </a:xfrm>
          <a:prstGeom prst="rect">
            <a:avLst/>
          </a:prstGeom>
        </p:spPr>
      </p:pic>
      <p:pic>
        <p:nvPicPr>
          <p:cNvPr id="6" name="Picture 5" descr="Chart&#10;&#10;Description automatically generated">
            <a:extLst>
              <a:ext uri="{FF2B5EF4-FFF2-40B4-BE49-F238E27FC236}">
                <a16:creationId xmlns:a16="http://schemas.microsoft.com/office/drawing/2014/main" id="{54B54105-A6F5-BD33-BA97-93B1AA97FB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8" y="662215"/>
            <a:ext cx="5464169" cy="4371335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684920" y="90512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1796" y="5080638"/>
            <a:ext cx="49959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This week: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Booster running well. Tuning up, working to increase intensity.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Beam to BNB currently ~ 4.3E12/pulse 5Hz.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L8 Collimator initial commissioning on Sunday 15th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Switched to new Digital LLRF on 18th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Various Booster Studies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5398464" y="3153839"/>
            <a:ext cx="328017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Thanks to all the folks who spent their Sunday to do L8 Collimator commissioning!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Thanks to Scott &amp; contractors for getting BLLRF </a:t>
            </a:r>
            <a:r>
              <a:rPr lang="en-US" sz="1200" dirty="0" err="1"/>
              <a:t>Aaon</a:t>
            </a:r>
            <a:r>
              <a:rPr lang="en-US" sz="1200" dirty="0"/>
              <a:t> AC set up correctly on Monday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5 DI bottles changed out at CUB for 95 system this week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Testing New Digital BLLRF, running operationally since 18</a:t>
            </a:r>
            <a:r>
              <a:rPr lang="en-US" sz="1200" baseline="30000" dirty="0"/>
              <a:t>th</a:t>
            </a:r>
            <a:r>
              <a:rPr lang="en-US" sz="1200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A few BRF trips. BRF08 on mod door, BRF15 turned off due to bias supply water leak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15Hz measurements &amp; 20Hz upgrade effort at E4R continues.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BLMW1 BLME1 stale data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Having subtle issues with CNS2 &amp; 3 due to DPM Set Capability for Epics on new L8 collimator controls.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Thanks to Ops for diligence &amp; tuning on the off shifts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22597" y="2932929"/>
            <a:ext cx="27329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Also: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57926" y="152400"/>
            <a:ext cx="4604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Booster Operations 12/13/24 – 12/20/24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B0D077-A6B3-55B2-27F9-101A92D10A55}"/>
              </a:ext>
            </a:extLst>
          </p:cNvPr>
          <p:cNvSpPr txBox="1"/>
          <p:nvPr/>
        </p:nvSpPr>
        <p:spPr>
          <a:xfrm>
            <a:off x="4364863" y="671407"/>
            <a:ext cx="341580" cy="233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/>
              <a:t>Th</a:t>
            </a:r>
            <a:endParaRPr lang="en-US" sz="9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3D9B834-D467-F1EF-9184-808B45802D33}"/>
              </a:ext>
            </a:extLst>
          </p:cNvPr>
          <p:cNvSpPr txBox="1"/>
          <p:nvPr/>
        </p:nvSpPr>
        <p:spPr>
          <a:xfrm>
            <a:off x="1170932" y="670085"/>
            <a:ext cx="2277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F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8FD2882-B6FB-AC9F-929F-83BEDB726817}"/>
              </a:ext>
            </a:extLst>
          </p:cNvPr>
          <p:cNvSpPr txBox="1"/>
          <p:nvPr/>
        </p:nvSpPr>
        <p:spPr>
          <a:xfrm>
            <a:off x="4971625" y="684476"/>
            <a:ext cx="2277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F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DC84D79-8ACA-E7F7-8297-A9F12388F2F6}"/>
              </a:ext>
            </a:extLst>
          </p:cNvPr>
          <p:cNvSpPr txBox="1"/>
          <p:nvPr/>
        </p:nvSpPr>
        <p:spPr>
          <a:xfrm>
            <a:off x="1622903" y="671407"/>
            <a:ext cx="341580" cy="233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Sa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C79BB11-EF93-CD4B-497D-11AA0CA80ABD}"/>
              </a:ext>
            </a:extLst>
          </p:cNvPr>
          <p:cNvSpPr txBox="1"/>
          <p:nvPr/>
        </p:nvSpPr>
        <p:spPr>
          <a:xfrm>
            <a:off x="2170446" y="671407"/>
            <a:ext cx="341580" cy="233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Su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65D1F2E-5573-7631-4BC0-3A99133089F7}"/>
              </a:ext>
            </a:extLst>
          </p:cNvPr>
          <p:cNvSpPr txBox="1"/>
          <p:nvPr/>
        </p:nvSpPr>
        <p:spPr>
          <a:xfrm>
            <a:off x="2738875" y="699472"/>
            <a:ext cx="341580" cy="233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6C14B21-64BA-DB45-C161-B68630652858}"/>
              </a:ext>
            </a:extLst>
          </p:cNvPr>
          <p:cNvSpPr txBox="1"/>
          <p:nvPr/>
        </p:nvSpPr>
        <p:spPr>
          <a:xfrm>
            <a:off x="3251594" y="699472"/>
            <a:ext cx="341580" cy="233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Tu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C77D37E-D2A6-C596-B42B-87FFD73DC4CD}"/>
              </a:ext>
            </a:extLst>
          </p:cNvPr>
          <p:cNvSpPr txBox="1"/>
          <p:nvPr/>
        </p:nvSpPr>
        <p:spPr>
          <a:xfrm>
            <a:off x="3881819" y="699472"/>
            <a:ext cx="341580" cy="233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W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9A7CAB2-EDF3-9BA5-1CED-A0A90146169E}"/>
              </a:ext>
            </a:extLst>
          </p:cNvPr>
          <p:cNvSpPr txBox="1"/>
          <p:nvPr/>
        </p:nvSpPr>
        <p:spPr>
          <a:xfrm rot="16200000">
            <a:off x="3971688" y="4087891"/>
            <a:ext cx="9544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MI-12B access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05BDC88-093E-B0C4-0E7C-F6B80A6AE792}"/>
              </a:ext>
            </a:extLst>
          </p:cNvPr>
          <p:cNvSpPr txBox="1"/>
          <p:nvPr/>
        </p:nvSpPr>
        <p:spPr>
          <a:xfrm rot="16200000">
            <a:off x="1608523" y="2833861"/>
            <a:ext cx="16467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Collimator Commissioning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572C221-2307-92D2-E404-B860770E6DEF}"/>
              </a:ext>
            </a:extLst>
          </p:cNvPr>
          <p:cNvSpPr txBox="1"/>
          <p:nvPr/>
        </p:nvSpPr>
        <p:spPr>
          <a:xfrm rot="16200000">
            <a:off x="3623087" y="4107782"/>
            <a:ext cx="9544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MI-10 access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D76F273-F7F5-2F3B-2D4A-9BA94B8743CC}"/>
              </a:ext>
            </a:extLst>
          </p:cNvPr>
          <p:cNvSpPr txBox="1"/>
          <p:nvPr/>
        </p:nvSpPr>
        <p:spPr>
          <a:xfrm rot="16200000">
            <a:off x="515244" y="3659172"/>
            <a:ext cx="18688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Collimator Commissioning Prep</a:t>
            </a:r>
          </a:p>
        </p:txBody>
      </p:sp>
    </p:spTree>
    <p:extLst>
      <p:ext uri="{BB962C8B-B14F-4D97-AF65-F5344CB8AC3E}">
        <p14:creationId xmlns:p14="http://schemas.microsoft.com/office/powerpoint/2010/main" val="1779988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42E55E5-525C-A234-6227-ED7799C5C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549367"/>
            <a:ext cx="8686800" cy="320908"/>
          </a:xfrm>
        </p:spPr>
        <p:txBody>
          <a:bodyPr/>
          <a:lstStyle/>
          <a:p>
            <a:r>
              <a:rPr lang="en-US" sz="1650" dirty="0"/>
              <a:t>Booster Dedicated/Parasitic  Study Report:12/13/2024-12/20/2024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B1DE48-EEE1-200B-EEA2-8389876EFC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56912" y="6392491"/>
            <a:ext cx="2595837" cy="177964"/>
          </a:xfrm>
        </p:spPr>
        <p:txBody>
          <a:bodyPr/>
          <a:lstStyle/>
          <a:p>
            <a:pPr>
              <a:defRPr/>
            </a:pPr>
            <a:r>
              <a:rPr lang="en-US" b="1" dirty="0"/>
              <a:t>             9 am Friday Operation Meeting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A909B0-F03D-E21D-F697-59E71F19F4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D7CF7315-F008-1ECD-6B7F-562EB28A749D}"/>
              </a:ext>
            </a:extLst>
          </p:cNvPr>
          <p:cNvSpPr txBox="1">
            <a:spLocks/>
          </p:cNvSpPr>
          <p:nvPr/>
        </p:nvSpPr>
        <p:spPr>
          <a:xfrm>
            <a:off x="154221" y="1333318"/>
            <a:ext cx="4200610" cy="3969413"/>
          </a:xfrm>
          <a:prstGeom prst="rect">
            <a:avLst/>
          </a:prstGeom>
        </p:spPr>
        <p:txBody>
          <a:bodyPr lIns="0" tIns="0" rIns="0" bIns="0">
            <a:normAutofit fontScale="55000" lnSpcReduction="20000"/>
          </a:bodyPr>
          <a:lstStyle>
            <a:lvl1pPr marL="306910" indent="-306910" algn="l" defTabSz="609585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 sz="2400" kern="1200">
                <a:solidFill>
                  <a:srgbClr val="505050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683667" indent="-306910" algn="l" defTabSz="609585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133" kern="1200">
                <a:solidFill>
                  <a:srgbClr val="0000FF"/>
                </a:solidFill>
                <a:latin typeface="Helvetica"/>
                <a:ea typeface="ＭＳ Ｐゴシック" charset="0"/>
                <a:cs typeface="ＭＳ Ｐゴシック" charset="0"/>
              </a:defRPr>
            </a:lvl2pPr>
            <a:lvl3pPr marL="1071007" indent="-306910" algn="l" defTabSz="609585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v"/>
              <a:defRPr sz="2000" kern="1200">
                <a:solidFill>
                  <a:srgbClr val="00B050"/>
                </a:solidFill>
                <a:latin typeface="Helvetica"/>
                <a:ea typeface="ＭＳ Ｐゴシック" charset="0"/>
                <a:cs typeface="ＭＳ Ｐゴシック" charset="0"/>
              </a:defRPr>
            </a:lvl3pPr>
            <a:lvl4pPr marL="1447764" indent="-304792" algn="l" defTabSz="609585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67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4pPr>
            <a:lvl5pPr marL="1826638" indent="-306910" algn="l" defTabSz="609585" rtl="0" eaLnBrk="1" fontAlgn="base" hangingPunct="1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67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1800" dirty="0">
                <a:solidFill>
                  <a:srgbClr val="000000"/>
                </a:solidFill>
              </a:rPr>
              <a:t>Booster Flat injection (Continued) </a:t>
            </a:r>
            <a:r>
              <a:rPr lang="en-US" sz="1800" b="1" dirty="0">
                <a:solidFill>
                  <a:srgbClr val="000000"/>
                </a:solidFill>
              </a:rPr>
              <a:t>(For PIP&amp;PIP-II)</a:t>
            </a:r>
            <a:endParaRPr lang="en-US" sz="1800" dirty="0">
              <a:solidFill>
                <a:srgbClr val="00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sz="1600" dirty="0"/>
              <a:t>Participants: </a:t>
            </a:r>
            <a:r>
              <a:rPr lang="en-US" sz="1600" dirty="0" err="1"/>
              <a:t>CBhat</a:t>
            </a:r>
            <a:r>
              <a:rPr lang="en-US" sz="1600" dirty="0"/>
              <a:t>, </a:t>
            </a:r>
            <a:r>
              <a:rPr lang="en-US" sz="1600" dirty="0" err="1"/>
              <a:t>SChaurize</a:t>
            </a:r>
            <a:r>
              <a:rPr lang="en-US" sz="1600" dirty="0"/>
              <a:t>, </a:t>
            </a:r>
            <a:r>
              <a:rPr lang="en-US" sz="1600" dirty="0" err="1"/>
              <a:t>JKuharik</a:t>
            </a:r>
            <a:r>
              <a:rPr lang="en-US" sz="1600" dirty="0"/>
              <a:t>, </a:t>
            </a:r>
            <a:r>
              <a:rPr lang="en-US" sz="1600" dirty="0" err="1"/>
              <a:t>KTriplett</a:t>
            </a:r>
            <a:r>
              <a:rPr lang="en-US" sz="1600" dirty="0"/>
              <a:t>, Ralitsa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Goal: Flatting the injection front-porch for ~300 </a:t>
            </a:r>
            <a:r>
              <a:rPr lang="en-US" sz="1600" dirty="0">
                <a:sym typeface="Symbol" panose="05050102010706020507" pitchFamily="18" charset="2"/>
              </a:rPr>
              <a:t>s </a:t>
            </a:r>
            <a:r>
              <a:rPr lang="en-US" sz="1600" dirty="0"/>
              <a:t>using Booster dipole correctors in current operation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Type of Study: Parasitic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What has been done</a:t>
            </a:r>
          </a:p>
          <a:p>
            <a:pPr lvl="2">
              <a:lnSpc>
                <a:spcPct val="120000"/>
              </a:lnSpc>
            </a:pPr>
            <a:r>
              <a:rPr lang="en-US" sz="1500" dirty="0">
                <a:solidFill>
                  <a:schemeClr val="accent6"/>
                </a:solidFill>
              </a:rPr>
              <a:t>Studied the effect of </a:t>
            </a:r>
            <a:endParaRPr lang="en-US" sz="1500" b="1" dirty="0">
              <a:solidFill>
                <a:schemeClr val="accent6"/>
              </a:solidFill>
            </a:endParaRPr>
          </a:p>
          <a:p>
            <a:pPr lvl="3">
              <a:lnSpc>
                <a:spcPct val="120000"/>
              </a:lnSpc>
            </a:pPr>
            <a:r>
              <a:rPr lang="en-US" sz="1400" dirty="0">
                <a:solidFill>
                  <a:schemeClr val="accent6"/>
                </a:solidFill>
              </a:rPr>
              <a:t>Corrector bump size and shape</a:t>
            </a:r>
          </a:p>
          <a:p>
            <a:pPr lvl="3">
              <a:lnSpc>
                <a:spcPct val="120000"/>
              </a:lnSpc>
            </a:pPr>
            <a:r>
              <a:rPr lang="en-US" sz="1400" dirty="0">
                <a:solidFill>
                  <a:schemeClr val="accent6"/>
                </a:solidFill>
              </a:rPr>
              <a:t>Varied the ON and OFF time of the  corrector bump</a:t>
            </a:r>
          </a:p>
          <a:p>
            <a:pPr>
              <a:lnSpc>
                <a:spcPct val="120000"/>
              </a:lnSpc>
            </a:pPr>
            <a:r>
              <a:rPr lang="en-US" sz="1800" dirty="0">
                <a:solidFill>
                  <a:srgbClr val="000000"/>
                </a:solidFill>
              </a:rPr>
              <a:t>2SCollimator Test </a:t>
            </a:r>
            <a:r>
              <a:rPr lang="en-US" sz="1800" b="1" dirty="0"/>
              <a:t>(For PIP&amp;PIP-II)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Participants: </a:t>
            </a:r>
            <a:r>
              <a:rPr lang="en-US" sz="1600" dirty="0" err="1"/>
              <a:t>VKapin</a:t>
            </a:r>
            <a:r>
              <a:rPr lang="en-US" sz="1600" dirty="0"/>
              <a:t>, </a:t>
            </a:r>
            <a:r>
              <a:rPr lang="en-US" sz="1600" dirty="0" err="1"/>
              <a:t>SChaurize</a:t>
            </a:r>
            <a:r>
              <a:rPr lang="en-US" sz="1600" dirty="0"/>
              <a:t>, </a:t>
            </a:r>
            <a:r>
              <a:rPr lang="en-US" sz="1600" dirty="0" err="1"/>
              <a:t>JKuharik</a:t>
            </a:r>
            <a:r>
              <a:rPr lang="en-US" sz="1600" dirty="0"/>
              <a:t>, </a:t>
            </a:r>
            <a:r>
              <a:rPr lang="en-US" sz="1600" dirty="0" err="1"/>
              <a:t>DJohnson</a:t>
            </a:r>
            <a:r>
              <a:rPr lang="en-US" sz="1600" dirty="0"/>
              <a:t>, </a:t>
            </a:r>
            <a:r>
              <a:rPr lang="en-US" sz="1600" dirty="0" err="1"/>
              <a:t>KTriplett</a:t>
            </a:r>
            <a:r>
              <a:rPr lang="en-US" sz="1600" dirty="0"/>
              <a:t>, </a:t>
            </a:r>
            <a:r>
              <a:rPr lang="en-US" sz="1600" dirty="0" err="1"/>
              <a:t>PHanlet</a:t>
            </a:r>
            <a:r>
              <a:rPr lang="en-US" sz="1600" dirty="0"/>
              <a:t>, </a:t>
            </a:r>
            <a:r>
              <a:rPr lang="en-US" sz="1600" dirty="0" err="1"/>
              <a:t>JFulgham</a:t>
            </a:r>
            <a:r>
              <a:rPr lang="en-US" sz="1600" dirty="0"/>
              <a:t> &amp; (+many personnel from Safety Group)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Goal: Validate the 2SC system for safety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Type of Study: Dedicated, (~7 </a:t>
            </a:r>
            <a:r>
              <a:rPr lang="en-US" sz="1600" dirty="0" err="1"/>
              <a:t>hr</a:t>
            </a:r>
            <a:r>
              <a:rPr lang="en-US" sz="1600" dirty="0"/>
              <a:t> on Sunday 12/15)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What has been done</a:t>
            </a:r>
          </a:p>
          <a:p>
            <a:pPr lvl="2">
              <a:lnSpc>
                <a:spcPct val="120000"/>
              </a:lnSpc>
            </a:pPr>
            <a:r>
              <a:rPr lang="en-US" sz="1425" dirty="0">
                <a:solidFill>
                  <a:schemeClr val="accent4">
                    <a:lumMod val="75000"/>
                  </a:schemeClr>
                </a:solidFill>
              </a:rPr>
              <a:t>Run the new 2SC to create beam losses to be registered by Safety's chipmunks at BTE entrance (@Long8)</a:t>
            </a:r>
          </a:p>
          <a:p>
            <a:pPr lvl="2">
              <a:lnSpc>
                <a:spcPct val="120000"/>
              </a:lnSpc>
            </a:pPr>
            <a:r>
              <a:rPr lang="en-US" sz="1425" dirty="0">
                <a:solidFill>
                  <a:schemeClr val="accent4">
                    <a:lumMod val="75000"/>
                  </a:schemeClr>
                </a:solidFill>
              </a:rPr>
              <a:t>Booster beam on $17 at 1 Hz, 1.8 &amp; 3.5E12ppp, 92% efficiency</a:t>
            </a:r>
          </a:p>
          <a:p>
            <a:pPr lvl="2">
              <a:lnSpc>
                <a:spcPct val="120000"/>
              </a:lnSpc>
            </a:pPr>
            <a:r>
              <a:rPr lang="en-US" sz="1425" dirty="0">
                <a:solidFill>
                  <a:schemeClr val="accent4">
                    <a:lumMod val="75000"/>
                  </a:schemeClr>
                </a:solidFill>
                <a:sym typeface="Symbol" panose="05050102010706020507" pitchFamily="18" charset="2"/>
              </a:rPr>
              <a:t>New 2SC: H&amp;V primary jaws into beam until efficiency drops from 92% till 50%</a:t>
            </a:r>
          </a:p>
          <a:p>
            <a:pPr lvl="2">
              <a:lnSpc>
                <a:spcPct val="120000"/>
              </a:lnSpc>
            </a:pPr>
            <a:r>
              <a:rPr lang="en-US" sz="1425" dirty="0">
                <a:solidFill>
                  <a:schemeClr val="accent4">
                    <a:lumMod val="75000"/>
                  </a:schemeClr>
                </a:solidFill>
                <a:sym typeface="Symbol" panose="05050102010706020507" pitchFamily="18" charset="2"/>
              </a:rPr>
              <a:t>Safety's group (Joel) derived relation between readings by TLM4(P8-10) and chipmunks @BTE entrance.</a:t>
            </a:r>
          </a:p>
          <a:p>
            <a:pPr lvl="2">
              <a:lnSpc>
                <a:spcPct val="120000"/>
              </a:lnSpc>
            </a:pPr>
            <a:r>
              <a:rPr lang="en-US" sz="1425" dirty="0">
                <a:solidFill>
                  <a:schemeClr val="accent4">
                    <a:lumMod val="75000"/>
                  </a:schemeClr>
                </a:solidFill>
                <a:sym typeface="Symbol" panose="05050102010706020507" pitchFamily="18" charset="2"/>
              </a:rPr>
              <a:t>Data is being analyzed for approving the collimator commissioning</a:t>
            </a:r>
          </a:p>
          <a:p>
            <a:pPr marL="0" indent="0">
              <a:lnSpc>
                <a:spcPct val="120000"/>
              </a:lnSpc>
              <a:buNone/>
            </a:pPr>
            <a:endParaRPr lang="en-US" sz="1800" b="1" dirty="0">
              <a:sym typeface="Symbol" panose="05050102010706020507" pitchFamily="18" charset="2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b="1" dirty="0">
              <a:sym typeface="Symbol" panose="05050102010706020507" pitchFamily="18" charset="2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b="1" dirty="0">
              <a:sym typeface="Symbol" panose="05050102010706020507" pitchFamily="18" charset="2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49B436D-976B-F774-5556-C3CC384A4C53}"/>
              </a:ext>
            </a:extLst>
          </p:cNvPr>
          <p:cNvSpPr txBox="1"/>
          <p:nvPr/>
        </p:nvSpPr>
        <p:spPr>
          <a:xfrm>
            <a:off x="642940" y="5583205"/>
            <a:ext cx="7604216" cy="3250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350" dirty="0">
                <a:sym typeface="Symbol" panose="05050102010706020507" pitchFamily="18" charset="2"/>
              </a:rPr>
              <a:t>Above studies are in progress. As the analysis progresses results will be posted in the PS Study Sharepoint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33C1EC-3F7C-A489-447E-98577A18DC24}"/>
              </a:ext>
            </a:extLst>
          </p:cNvPr>
          <p:cNvSpPr txBox="1"/>
          <p:nvPr/>
        </p:nvSpPr>
        <p:spPr>
          <a:xfrm>
            <a:off x="1524000" y="5908230"/>
            <a:ext cx="6629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200" dirty="0">
                <a:highlight>
                  <a:srgbClr val="FFFF00"/>
                </a:highlight>
              </a:rPr>
              <a:t>https://fermipoint.fnal.gov/org/as/ad/hqsupport/PSStudy/Shared%20Documents/Forms/AllItems.aspx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FB8F1178-96D3-D8EE-4A8F-77B31E18E4D4}"/>
              </a:ext>
            </a:extLst>
          </p:cNvPr>
          <p:cNvSpPr txBox="1">
            <a:spLocks/>
          </p:cNvSpPr>
          <p:nvPr/>
        </p:nvSpPr>
        <p:spPr>
          <a:xfrm>
            <a:off x="4277677" y="1333315"/>
            <a:ext cx="4774883" cy="4588538"/>
          </a:xfrm>
          <a:prstGeom prst="rect">
            <a:avLst/>
          </a:prstGeom>
        </p:spPr>
        <p:txBody>
          <a:bodyPr lIns="0" tIns="0" rIns="0" bIns="0">
            <a:normAutofit fontScale="62500" lnSpcReduction="20000"/>
          </a:bodyPr>
          <a:lstStyle>
            <a:lvl1pPr marL="306910" indent="-306910" algn="l" defTabSz="609585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 sz="2400" kern="1200">
                <a:solidFill>
                  <a:srgbClr val="505050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683667" indent="-306910" algn="l" defTabSz="609585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133" kern="1200">
                <a:solidFill>
                  <a:srgbClr val="0000FF"/>
                </a:solidFill>
                <a:latin typeface="Helvetica"/>
                <a:ea typeface="ＭＳ Ｐゴシック" charset="0"/>
                <a:cs typeface="ＭＳ Ｐゴシック" charset="0"/>
              </a:defRPr>
            </a:lvl2pPr>
            <a:lvl3pPr marL="1071007" indent="-306910" algn="l" defTabSz="609585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v"/>
              <a:defRPr sz="2000" kern="1200">
                <a:solidFill>
                  <a:srgbClr val="00B050"/>
                </a:solidFill>
                <a:latin typeface="Helvetica"/>
                <a:ea typeface="ＭＳ Ｐゴシック" charset="0"/>
                <a:cs typeface="ＭＳ Ｐゴシック" charset="0"/>
              </a:defRPr>
            </a:lvl3pPr>
            <a:lvl4pPr marL="1447764" indent="-304792" algn="l" defTabSz="609585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67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4pPr>
            <a:lvl5pPr marL="1826638" indent="-306910" algn="l" defTabSz="609585" rtl="0" eaLnBrk="1" fontAlgn="base" hangingPunct="1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67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1800" dirty="0">
                <a:solidFill>
                  <a:srgbClr val="000000"/>
                </a:solidFill>
              </a:rPr>
              <a:t>Booster Digital LLRF study (For PIP/PIP-II)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Participants: </a:t>
            </a:r>
            <a:r>
              <a:rPr lang="en-US" sz="1600" dirty="0" err="1"/>
              <a:t>ECullerton</a:t>
            </a:r>
            <a:r>
              <a:rPr lang="en-US" sz="1600" dirty="0"/>
              <a:t>, </a:t>
            </a:r>
            <a:r>
              <a:rPr lang="en-US" sz="1600" dirty="0" err="1"/>
              <a:t>BSchupbach</a:t>
            </a:r>
            <a:r>
              <a:rPr lang="en-US" sz="1600" dirty="0"/>
              <a:t>, </a:t>
            </a:r>
            <a:r>
              <a:rPr lang="en-US" sz="1600" dirty="0" err="1"/>
              <a:t>SChaurize</a:t>
            </a:r>
            <a:r>
              <a:rPr lang="en-US" sz="1600" dirty="0"/>
              <a:t>, </a:t>
            </a:r>
            <a:r>
              <a:rPr lang="en-US" sz="1600" dirty="0" err="1"/>
              <a:t>JKuharik</a:t>
            </a:r>
            <a:r>
              <a:rPr lang="en-US" sz="1600" dirty="0"/>
              <a:t>, </a:t>
            </a:r>
            <a:r>
              <a:rPr lang="en-US" sz="1600" dirty="0" err="1"/>
              <a:t>KTriplett</a:t>
            </a:r>
            <a:r>
              <a:rPr lang="en-US" sz="1600" dirty="0"/>
              <a:t>, </a:t>
            </a:r>
            <a:r>
              <a:rPr lang="en-US" sz="1600" dirty="0" err="1"/>
              <a:t>CBhat</a:t>
            </a:r>
            <a:endParaRPr lang="en-US" sz="1600" dirty="0"/>
          </a:p>
          <a:p>
            <a:pPr lvl="1">
              <a:lnSpc>
                <a:spcPct val="120000"/>
              </a:lnSpc>
            </a:pPr>
            <a:r>
              <a:rPr lang="en-US" sz="1600" dirty="0"/>
              <a:t>Goal: Test and commission the upgraded DLLRF hardware with beam to Beam-dump, BNB.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Type of Study: Dedicated (~2 </a:t>
            </a:r>
            <a:r>
              <a:rPr lang="en-US" sz="1600" dirty="0" err="1"/>
              <a:t>hr</a:t>
            </a:r>
            <a:r>
              <a:rPr lang="en-US" sz="1600" dirty="0"/>
              <a:t>) + parasitic tuning on $17 and $1D beam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What has been done</a:t>
            </a:r>
          </a:p>
          <a:p>
            <a:pPr lvl="2">
              <a:lnSpc>
                <a:spcPct val="120000"/>
              </a:lnSpc>
            </a:pPr>
            <a:r>
              <a:rPr lang="en-US" sz="1425" dirty="0">
                <a:solidFill>
                  <a:schemeClr val="accent4">
                    <a:lumMod val="75000"/>
                  </a:schemeClr>
                </a:solidFill>
              </a:rPr>
              <a:t>Swapped from old Booster LLRF to Digital LLRF</a:t>
            </a:r>
          </a:p>
          <a:p>
            <a:pPr lvl="2">
              <a:lnSpc>
                <a:spcPct val="120000"/>
              </a:lnSpc>
            </a:pPr>
            <a:r>
              <a:rPr lang="en-US" sz="1425" dirty="0">
                <a:solidFill>
                  <a:schemeClr val="accent4">
                    <a:lumMod val="75000"/>
                  </a:schemeClr>
                </a:solidFill>
              </a:rPr>
              <a:t>Tuned multiple LLRF parameters for better beam efficiency</a:t>
            </a:r>
          </a:p>
          <a:p>
            <a:pPr lvl="2">
              <a:lnSpc>
                <a:spcPct val="120000"/>
              </a:lnSpc>
            </a:pPr>
            <a:r>
              <a:rPr lang="en-US" sz="1425" dirty="0">
                <a:solidFill>
                  <a:schemeClr val="accent4">
                    <a:lumMod val="75000"/>
                  </a:schemeClr>
                </a:solidFill>
              </a:rPr>
              <a:t>Beam to BNB target with beam intensity ~3E12ppp</a:t>
            </a:r>
          </a:p>
          <a:p>
            <a:pPr lvl="2">
              <a:lnSpc>
                <a:spcPct val="120000"/>
              </a:lnSpc>
            </a:pPr>
            <a:r>
              <a:rPr lang="en-US" sz="1425" dirty="0">
                <a:solidFill>
                  <a:schemeClr val="accent4">
                    <a:lumMod val="75000"/>
                  </a:schemeClr>
                </a:solidFill>
              </a:rPr>
              <a:t>Injection, orbit, damper tuning</a:t>
            </a:r>
          </a:p>
          <a:p>
            <a:pPr lvl="2">
              <a:lnSpc>
                <a:spcPct val="120000"/>
              </a:lnSpc>
            </a:pPr>
            <a:r>
              <a:rPr lang="en-US" sz="1425" dirty="0">
                <a:solidFill>
                  <a:schemeClr val="accent4">
                    <a:lumMod val="75000"/>
                  </a:schemeClr>
                </a:solidFill>
              </a:rPr>
              <a:t>Intensity was raised from ~3E12-~4.5E12ppp and finally settled down to 4.3E12ppp for rest of the time with acceptable efficiency (~91%).</a:t>
            </a:r>
          </a:p>
          <a:p>
            <a:pPr lvl="2">
              <a:lnSpc>
                <a:spcPct val="120000"/>
              </a:lnSpc>
            </a:pPr>
            <a:r>
              <a:rPr lang="en-US" sz="1425" dirty="0">
                <a:solidFill>
                  <a:schemeClr val="accent6"/>
                </a:solidFill>
              </a:rPr>
              <a:t>Monitored its performance, system seems to be robust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Milestone: With Digital LLRF beam to beam-dump and BNB for the past 40 hrs. </a:t>
            </a:r>
            <a:r>
              <a:rPr lang="en-US" sz="1600" dirty="0">
                <a:highlight>
                  <a:srgbClr val="FFFF00"/>
                </a:highlight>
              </a:rPr>
              <a:t>Thanks to Ed Cullerton and Brian Schupbach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Not yet decided if we want to keep DLLRF for weeks</a:t>
            </a:r>
          </a:p>
          <a:p>
            <a:pPr>
              <a:lnSpc>
                <a:spcPct val="120000"/>
              </a:lnSpc>
            </a:pPr>
            <a:r>
              <a:rPr lang="en-US" sz="1800" dirty="0">
                <a:solidFill>
                  <a:srgbClr val="000000"/>
                </a:solidFill>
              </a:rPr>
              <a:t>Booster IPM calibration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Participants: </a:t>
            </a:r>
            <a:r>
              <a:rPr lang="en-US" sz="1600" dirty="0" err="1"/>
              <a:t>JElded</a:t>
            </a:r>
            <a:r>
              <a:rPr lang="en-US" sz="1600" dirty="0"/>
              <a:t> and </a:t>
            </a:r>
            <a:r>
              <a:rPr lang="en-US" sz="1600" dirty="0" err="1"/>
              <a:t>Mbalcewicz</a:t>
            </a:r>
            <a:endParaRPr lang="en-US" sz="1600" dirty="0"/>
          </a:p>
          <a:p>
            <a:pPr lvl="1">
              <a:lnSpc>
                <a:spcPct val="120000"/>
              </a:lnSpc>
            </a:pPr>
            <a:r>
              <a:rPr lang="en-US" sz="1600" dirty="0"/>
              <a:t>Goal: Calibrate the Booster IPM by using known scraped beam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Type of Study:  Dedicated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What has been done: </a:t>
            </a:r>
          </a:p>
          <a:p>
            <a:pPr lvl="2">
              <a:lnSpc>
                <a:spcPct val="120000"/>
              </a:lnSpc>
            </a:pPr>
            <a:r>
              <a:rPr lang="en-US" sz="1425" dirty="0">
                <a:solidFill>
                  <a:schemeClr val="accent6"/>
                </a:solidFill>
              </a:rPr>
              <a:t>Scraped the beam in each plane using L6 collimator and bump the beam in the vicinity of IPM. Data have been taken for offline analysis.</a:t>
            </a:r>
          </a:p>
        </p:txBody>
      </p:sp>
    </p:spTree>
    <p:extLst>
      <p:ext uri="{BB962C8B-B14F-4D97-AF65-F5344CB8AC3E}">
        <p14:creationId xmlns:p14="http://schemas.microsoft.com/office/powerpoint/2010/main" val="1527680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5125</TotalTime>
  <Words>699</Words>
  <Application>Microsoft Office PowerPoint</Application>
  <PresentationFormat>On-screen Show (4:3)</PresentationFormat>
  <Paragraphs>77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Helvetica</vt:lpstr>
      <vt:lpstr>Symbol</vt:lpstr>
      <vt:lpstr>Wingdings</vt:lpstr>
      <vt:lpstr>Office Theme</vt:lpstr>
      <vt:lpstr>PowerPoint Presentation</vt:lpstr>
      <vt:lpstr>Booster Dedicated/Parasitic  Study Report:12/13/2024-12/20/2024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temp</dc:creator>
  <cp:lastModifiedBy>A. Kent Triplett</cp:lastModifiedBy>
  <cp:revision>877</cp:revision>
  <cp:lastPrinted>2024-12-20T13:41:11Z</cp:lastPrinted>
  <dcterms:created xsi:type="dcterms:W3CDTF">2014-12-05T13:27:43Z</dcterms:created>
  <dcterms:modified xsi:type="dcterms:W3CDTF">2024-12-20T14:05:40Z</dcterms:modified>
</cp:coreProperties>
</file>