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5" r:id="rId2"/>
    <p:sldId id="297" r:id="rId3"/>
    <p:sldId id="27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40FF"/>
    <a:srgbClr val="00FA00"/>
    <a:srgbClr val="00FDFF"/>
    <a:srgbClr val="FF9300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91" autoAdjust="0"/>
    <p:restoredTop sz="94660"/>
  </p:normalViewPr>
  <p:slideViewPr>
    <p:cSldViewPr snapToGrid="0" snapToObjects="1" showGuides="1">
      <p:cViewPr varScale="1">
        <p:scale>
          <a:sx n="123" d="100"/>
          <a:sy n="123" d="100"/>
        </p:scale>
        <p:origin x="57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8A9BB6B-F168-5044-9FBA-0D94B7BE5D1F}" type="datetime1">
              <a:rPr lang="en-US" smtClean="0"/>
              <a:t>1/3/25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35BC5CC-12E4-E848-9A3C-54A77FD63153}" type="datetime1">
              <a:rPr lang="en-US" smtClean="0"/>
              <a:t>1/3/25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5BD34CFB-30C2-2A49-837E-FDE0BB97508C}" type="datetime1">
              <a:rPr lang="en-US" smtClean="0"/>
              <a:t>1/3/25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7E87FDB-3EA1-074B-A9AC-9D64DFE0A70A}" type="datetime1">
              <a:rPr lang="en-US" smtClean="0"/>
              <a:t>1/3/25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71EA47D7-37DE-C04C-9738-74B43F6A7336}" type="datetime1">
              <a:rPr lang="en-US" smtClean="0"/>
              <a:t>1/3/25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C4F1D-FE1B-A642-B2CB-01C1B2564893}" type="datetime1">
              <a:rPr lang="en-US" smtClean="0"/>
              <a:t>1/3/25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488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D8B7781-E495-A94F-A606-9BEE8309705A}" type="datetime1">
              <a:rPr lang="en-US" smtClean="0"/>
              <a:t>1/3/25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EC57-83AF-2D48-8493-02ACAE6C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Weekly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B2894-5591-9A44-960D-66DBF2137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R. Sharankova</a:t>
            </a:r>
          </a:p>
          <a:p>
            <a:endParaRPr lang="en-US" dirty="0"/>
          </a:p>
          <a:p>
            <a:r>
              <a:rPr lang="en-US" dirty="0"/>
              <a:t>AD Operations meeting</a:t>
            </a:r>
          </a:p>
          <a:p>
            <a:r>
              <a:rPr lang="en-US"/>
              <a:t>3 Jan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70586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D3E62C43-358B-865F-794C-96ABFE18E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9970"/>
            <a:ext cx="5505613" cy="4044505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6647819-BE42-0B42-FA2F-EFC08BC0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 dirty="0" err="1"/>
              <a:t>Preacc</a:t>
            </a:r>
            <a:r>
              <a:rPr lang="en-US" dirty="0"/>
              <a:t> &amp; Linac Weekly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362B-2B55-34C6-CAD3-AE5470ED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67E87FDB-3EA1-074B-A9AC-9D64DFE0A70A}" type="datetime1">
              <a:rPr lang="en-US" smtClean="0"/>
              <a:pPr>
                <a:spcAft>
                  <a:spcPts val="600"/>
                </a:spcAft>
                <a:defRPr/>
              </a:pPr>
              <a:t>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BF8B6-4C43-3EAF-7FD8-58F47FEB7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Linac Machine Coordinator | 9 am Scheduling Meeting 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C2D14-DC6C-4D32-0F5A-2D90FD79F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362D5D15-D69E-925C-C4AD-EBB1EC407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598947"/>
            <a:ext cx="3492500" cy="2540000"/>
          </a:xfrm>
          <a:prstGeom prst="rect">
            <a:avLst/>
          </a:prstGeom>
        </p:spPr>
      </p:pic>
      <p:pic>
        <p:nvPicPr>
          <p:cNvPr id="13" name="Picture 12" descr="Chart, pie chart&#10;&#10;Description automatically generated">
            <a:extLst>
              <a:ext uri="{FF2B5EF4-FFF2-40B4-BE49-F238E27FC236}">
                <a16:creationId xmlns:a16="http://schemas.microsoft.com/office/drawing/2014/main" id="{3E80E80A-74C3-4214-A2B3-1410B2B9E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3060727"/>
            <a:ext cx="3492500" cy="25400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619ADE-FC2C-75BC-D8D2-5F2E22A130A1}"/>
              </a:ext>
            </a:extLst>
          </p:cNvPr>
          <p:cNvSpPr txBox="1">
            <a:spLocks/>
          </p:cNvSpPr>
          <p:nvPr/>
        </p:nvSpPr>
        <p:spPr>
          <a:xfrm>
            <a:off x="145888" y="4804816"/>
            <a:ext cx="5359725" cy="14634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Fri: LRF3 spark trip, LRF3 OI, LRF2 cell trip</a:t>
            </a:r>
          </a:p>
          <a:p>
            <a:r>
              <a:rPr lang="en-US" sz="1100" dirty="0"/>
              <a:t>Sat: </a:t>
            </a:r>
            <a:r>
              <a:rPr lang="en-US" sz="1100" u="sng" dirty="0">
                <a:solidFill>
                  <a:schemeClr val="tx1"/>
                </a:solidFill>
              </a:rPr>
              <a:t>LIP601 failure</a:t>
            </a:r>
          </a:p>
          <a:p>
            <a:r>
              <a:rPr lang="en-US" sz="1100" dirty="0"/>
              <a:t>Sun: LRF2 spark trip, </a:t>
            </a:r>
            <a:r>
              <a:rPr lang="en-US" sz="1100" u="sng" dirty="0">
                <a:solidFill>
                  <a:schemeClr val="tx1"/>
                </a:solidFill>
              </a:rPr>
              <a:t>QPS508 replacement &amp; debugging</a:t>
            </a:r>
          </a:p>
          <a:p>
            <a:r>
              <a:rPr lang="en-US" sz="1100" dirty="0"/>
              <a:t>Mon: </a:t>
            </a:r>
            <a:r>
              <a:rPr lang="en-US" sz="1100" u="sng" dirty="0"/>
              <a:t>DTL5 stem box inspection </a:t>
            </a:r>
            <a:r>
              <a:rPr lang="en-US" sz="1100" dirty="0"/>
              <a:t>, KRF5 CS fault, </a:t>
            </a:r>
            <a:r>
              <a:rPr lang="en-US" sz="1100" u="sng" dirty="0"/>
              <a:t>MEBT Buncher gradient</a:t>
            </a:r>
          </a:p>
          <a:p>
            <a:r>
              <a:rPr lang="en-US" sz="1100" dirty="0"/>
              <a:t>Tue: LRF3 DA OL</a:t>
            </a:r>
          </a:p>
          <a:p>
            <a:r>
              <a:rPr lang="en-US" sz="1100" dirty="0"/>
              <a:t>Wed: </a:t>
            </a:r>
            <a:r>
              <a:rPr lang="en-US" sz="1100" u="sng" dirty="0"/>
              <a:t>LRF1 rev. </a:t>
            </a:r>
            <a:r>
              <a:rPr lang="en-US" sz="1100" u="sng" dirty="0" err="1"/>
              <a:t>pwr</a:t>
            </a:r>
            <a:r>
              <a:rPr lang="en-US" sz="1100" u="sng" dirty="0"/>
              <a:t> &amp; slug tuner position tuning</a:t>
            </a:r>
          </a:p>
          <a:p>
            <a:r>
              <a:rPr lang="en-US" sz="1100" dirty="0" err="1"/>
              <a:t>Thur</a:t>
            </a:r>
            <a:r>
              <a:rPr lang="en-US" sz="1100" dirty="0"/>
              <a:t>: </a:t>
            </a:r>
            <a:r>
              <a:rPr lang="en-US" sz="1100" u="sng" dirty="0"/>
              <a:t>LRF5 bulk tuner skid repair</a:t>
            </a:r>
            <a:r>
              <a:rPr lang="en-US" sz="11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CBFE2BC-8A50-DD70-1381-4D3B9D4DB87D}"/>
              </a:ext>
            </a:extLst>
          </p:cNvPr>
          <p:cNvSpPr txBox="1">
            <a:spLocks/>
          </p:cNvSpPr>
          <p:nvPr/>
        </p:nvSpPr>
        <p:spPr>
          <a:xfrm>
            <a:off x="5863385" y="5529298"/>
            <a:ext cx="2552097" cy="738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All week:</a:t>
            </a:r>
          </a:p>
          <a:p>
            <a:r>
              <a:rPr lang="en-US" sz="1400" dirty="0"/>
              <a:t>LRF1 reverse power</a:t>
            </a:r>
          </a:p>
          <a:p>
            <a:r>
              <a:rPr lang="en-US" sz="1400" dirty="0"/>
              <a:t>KRF5 phase wandering</a:t>
            </a:r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Source A – 49.2 mA</a:t>
            </a:r>
          </a:p>
          <a:p>
            <a:pPr marL="0" indent="0">
              <a:buNone/>
            </a:pPr>
            <a:r>
              <a:rPr lang="en-US" sz="2000" dirty="0"/>
              <a:t>Linac input – 26.8 mA</a:t>
            </a:r>
          </a:p>
          <a:p>
            <a:pPr marL="0" indent="0">
              <a:buNone/>
            </a:pPr>
            <a:r>
              <a:rPr lang="en-US" sz="2000" dirty="0"/>
              <a:t>Linac output  - 24.9 mA / 4.6e12 to Booster</a:t>
            </a:r>
          </a:p>
          <a:p>
            <a:pPr marL="0" indent="0">
              <a:buNone/>
            </a:pPr>
            <a:r>
              <a:rPr lang="en-US" sz="2000" dirty="0"/>
              <a:t>Linac efficiency – 91.5%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Remaining tasks:</a:t>
            </a:r>
          </a:p>
          <a:p>
            <a:r>
              <a:rPr lang="en-US" sz="2000" dirty="0"/>
              <a:t>KRF buncher water regulation – replace flow meter?</a:t>
            </a:r>
          </a:p>
          <a:p>
            <a:r>
              <a:rPr lang="en-US" sz="2000" dirty="0"/>
              <a:t>MEBT buncher sparking/gradient drop out – replace cable &amp; Isolator</a:t>
            </a:r>
          </a:p>
          <a:p>
            <a:r>
              <a:rPr lang="en-US" sz="2000" dirty="0"/>
              <a:t>LRF1 reverse power – adjust Marx ramp down curve?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Opportunistic downtime requests:</a:t>
            </a:r>
          </a:p>
          <a:p>
            <a:r>
              <a:rPr lang="en-US" sz="2000" dirty="0"/>
              <a:t>30 min to install capacitance meters on KRF pulse transformer (Linac +PESD)</a:t>
            </a:r>
          </a:p>
          <a:p>
            <a:r>
              <a:rPr lang="en-US" sz="2000" dirty="0"/>
              <a:t>4h to flush sand filter on LRF1 skid (MSD Water)</a:t>
            </a:r>
          </a:p>
          <a:p>
            <a:r>
              <a:rPr lang="en-US" sz="2000" dirty="0"/>
              <a:t>2h access to install components for translation BLM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4D35E2E3-CA37-5246-BF71-3CC9886BA563}" type="datetime1">
              <a:rPr lang="en-US" smtClean="0"/>
              <a:t>1/3/25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nac9am" id="{249E4A0C-C588-F849-ADE6-51F4B93EDAB7}" vid="{AB438E77-B00C-1B42-9649-F0AD485E2D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33</TotalTime>
  <Words>216</Words>
  <Application>Microsoft Macintosh PowerPoint</Application>
  <PresentationFormat>On-screen Show (4:3)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Linac Weekly Report</vt:lpstr>
      <vt:lpstr>Preacc &amp; Linac Weekly Performance</vt:lpstr>
      <vt:lpstr>Current Conditions/Plans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Ralitsa V. Sharankova</dc:creator>
  <cp:lastModifiedBy>Ralitsa V. Sharankova</cp:lastModifiedBy>
  <cp:revision>2</cp:revision>
  <cp:lastPrinted>2014-01-20T19:40:21Z</cp:lastPrinted>
  <dcterms:created xsi:type="dcterms:W3CDTF">2025-01-03T14:04:24Z</dcterms:created>
  <dcterms:modified xsi:type="dcterms:W3CDTF">2025-01-03T14:38:01Z</dcterms:modified>
</cp:coreProperties>
</file>