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29"/>
  </p:notesMasterIdLst>
  <p:sldIdLst>
    <p:sldId id="256" r:id="rId3"/>
    <p:sldId id="257" r:id="rId4"/>
    <p:sldId id="259" r:id="rId5"/>
    <p:sldId id="377" r:id="rId6"/>
    <p:sldId id="378" r:id="rId7"/>
    <p:sldId id="372" r:id="rId8"/>
    <p:sldId id="341" r:id="rId9"/>
    <p:sldId id="382" r:id="rId10"/>
    <p:sldId id="384" r:id="rId11"/>
    <p:sldId id="385" r:id="rId12"/>
    <p:sldId id="381" r:id="rId13"/>
    <p:sldId id="374" r:id="rId14"/>
    <p:sldId id="373" r:id="rId15"/>
    <p:sldId id="338" r:id="rId16"/>
    <p:sldId id="361" r:id="rId17"/>
    <p:sldId id="362" r:id="rId18"/>
    <p:sldId id="342" r:id="rId19"/>
    <p:sldId id="367" r:id="rId20"/>
    <p:sldId id="360" r:id="rId21"/>
    <p:sldId id="363" r:id="rId22"/>
    <p:sldId id="364" r:id="rId23"/>
    <p:sldId id="369" r:id="rId24"/>
    <p:sldId id="366" r:id="rId25"/>
    <p:sldId id="365" r:id="rId26"/>
    <p:sldId id="358" r:id="rId27"/>
    <p:sldId id="370" r:id="rId28"/>
  </p:sldIdLst>
  <p:sldSz cx="12192000" cy="6858000"/>
  <p:notesSz cx="6858000" cy="9144000"/>
  <p:defaultTextStyle>
    <a:defPPr lvl="0">
      <a:defRPr lang="en-US"/>
    </a:defPPr>
    <a:lvl1pPr lvl="0"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lvl="1"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lvl="2"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lvl="3"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lvl="4"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lvl="5" algn="l" defTabSz="457200" rtl="0" eaLnBrk="1" latinLnBrk="0" hangingPunct="1">
      <a:defRPr kern="1200">
        <a:solidFill>
          <a:schemeClr val="tx1"/>
        </a:solidFill>
        <a:latin typeface="Calibri" charset="0"/>
        <a:ea typeface="Geneva" charset="0"/>
        <a:cs typeface="Geneva" charset="0"/>
      </a:defRPr>
    </a:lvl6pPr>
    <a:lvl7pPr marL="2743200" lvl="6" algn="l" defTabSz="457200" rtl="0" eaLnBrk="1" latinLnBrk="0" hangingPunct="1">
      <a:defRPr kern="1200">
        <a:solidFill>
          <a:schemeClr val="tx1"/>
        </a:solidFill>
        <a:latin typeface="Calibri" charset="0"/>
        <a:ea typeface="Geneva" charset="0"/>
        <a:cs typeface="Geneva" charset="0"/>
      </a:defRPr>
    </a:lvl7pPr>
    <a:lvl8pPr marL="3200400" lvl="7" algn="l" defTabSz="457200" rtl="0" eaLnBrk="1" latinLnBrk="0" hangingPunct="1">
      <a:defRPr kern="1200">
        <a:solidFill>
          <a:schemeClr val="tx1"/>
        </a:solidFill>
        <a:latin typeface="Calibri" charset="0"/>
        <a:ea typeface="Geneva" charset="0"/>
        <a:cs typeface="Geneva" charset="0"/>
      </a:defRPr>
    </a:lvl8pPr>
    <a:lvl9pPr marL="3657600" lvl="8"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204" userDrawn="1">
          <p15:clr>
            <a:srgbClr val="A4A3A4"/>
          </p15:clr>
        </p15:guide>
        <p15:guide id="2" orient="horz" pos="476" userDrawn="1">
          <p15:clr>
            <a:srgbClr val="A4A3A4"/>
          </p15:clr>
        </p15:guide>
        <p15:guide id="3" orient="horz" pos="1443" userDrawn="1">
          <p15:clr>
            <a:srgbClr val="A4A3A4"/>
          </p15:clr>
        </p15:guide>
        <p15:guide id="4" orient="horz" pos="966" userDrawn="1">
          <p15:clr>
            <a:srgbClr val="A4A3A4"/>
          </p15:clr>
        </p15:guide>
        <p15:guide id="5" orient="horz" pos="1876" userDrawn="1">
          <p15:clr>
            <a:srgbClr val="A4A3A4"/>
          </p15:clr>
        </p15:guide>
        <p15:guide id="6" orient="horz" pos="3616" userDrawn="1">
          <p15:clr>
            <a:srgbClr val="A4A3A4"/>
          </p15:clr>
        </p15:guide>
        <p15:guide id="7" pos="2920" userDrawn="1">
          <p15:clr>
            <a:srgbClr val="A4A3A4"/>
          </p15:clr>
        </p15:guide>
        <p15:guide id="8" pos="2917" userDrawn="1">
          <p15:clr>
            <a:srgbClr val="A4A3A4"/>
          </p15:clr>
        </p15:guide>
        <p15:guide id="9" pos="6701" userDrawn="1">
          <p15:clr>
            <a:srgbClr val="A4A3A4"/>
          </p15:clr>
        </p15:guide>
        <p15:guide id="10" pos="3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5A77"/>
    <a:srgbClr val="CED5DD"/>
    <a:srgbClr val="E95125"/>
    <a:srgbClr val="006300"/>
    <a:srgbClr val="E870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858616A7-9FF3-4605-8092-976A6C1AB60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67" autoAdjust="0"/>
    <p:restoredTop sz="94660"/>
  </p:normalViewPr>
  <p:slideViewPr>
    <p:cSldViewPr snapToGrid="0">
      <p:cViewPr varScale="1">
        <p:scale>
          <a:sx n="106" d="100"/>
          <a:sy n="106" d="100"/>
        </p:scale>
        <p:origin x="786" y="78"/>
      </p:cViewPr>
      <p:guideLst>
        <p:guide orient="horz" pos="4204"/>
        <p:guide orient="horz" pos="476"/>
        <p:guide orient="horz" pos="1443"/>
        <p:guide orient="horz" pos="966"/>
        <p:guide orient="horz" pos="1876"/>
        <p:guide orient="horz" pos="3616"/>
        <p:guide pos="2920"/>
        <p:guide pos="2917"/>
        <p:guide pos="6701"/>
        <p:guide pos="376"/>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129BCED8-DCF3-A94B-99F8-D2FB79A8911E}" type="datetimeFigureOut">
              <a:rPr lang="en-US"/>
              <a:pPr>
                <a:defRPr/>
              </a:pPr>
              <a:t>1/14/2025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EEA82294-BF3E-954A-9E49-35D72A5F0004}" type="slidenum">
              <a:rPr lang="en-US"/>
              <a:pPr>
                <a:defRPr/>
              </a:pPr>
              <a:t>‹N›</a:t>
            </a:fld>
            <a:endParaRPr lang="en-US"/>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a:defRPr/>
            </a:pPr>
            <a:fld id="{EEA82294-BF3E-954A-9E49-35D72A5F0004}" type="slidenum">
              <a:rPr lang="en-US" smtClean="0"/>
              <a:pPr>
                <a:defRPr/>
              </a:pPr>
              <a:t>1</a:t>
            </a:fld>
            <a:endParaRPr lang="en-US"/>
          </a:p>
        </p:txBody>
      </p:sp>
    </p:spTree>
    <p:extLst>
      <p:ext uri="{BB962C8B-B14F-4D97-AF65-F5344CB8AC3E}">
        <p14:creationId xmlns:p14="http://schemas.microsoft.com/office/powerpoint/2010/main" val="1814372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a:defRPr/>
            </a:pPr>
            <a:fld id="{EEA82294-BF3E-954A-9E49-35D72A5F0004}" type="slidenum">
              <a:rPr lang="en-US" smtClean="0"/>
              <a:pPr>
                <a:defRPr/>
              </a:pPr>
              <a:t>2</a:t>
            </a:fld>
            <a:endParaRPr lang="en-US"/>
          </a:p>
        </p:txBody>
      </p:sp>
    </p:spTree>
    <p:extLst>
      <p:ext uri="{BB962C8B-B14F-4D97-AF65-F5344CB8AC3E}">
        <p14:creationId xmlns:p14="http://schemas.microsoft.com/office/powerpoint/2010/main" val="96505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609600" y="1230416"/>
            <a:ext cx="10957984" cy="1143000"/>
          </a:xfrm>
          <a:prstGeom prst="rect">
            <a:avLst/>
          </a:prstGeom>
        </p:spPr>
        <p:txBody>
          <a:bodyPr vert="horz" lIns="0" tIns="0" rIns="0" bIns="0" anchor="b" anchorCtr="0"/>
          <a:lstStyle>
            <a:lvl1pPr algn="l">
              <a:defRPr sz="3200" b="1" i="0" baseline="0">
                <a:solidFill>
                  <a:srgbClr val="E95125"/>
                </a:solidFill>
                <a:latin typeface="Helvetica"/>
                <a:cs typeface="Helvetica"/>
              </a:defRPr>
            </a:lvl1pPr>
          </a:lstStyle>
          <a:p>
            <a:r>
              <a:rPr lang="en-US" dirty="0"/>
              <a:t>Click to edit Master title style</a:t>
            </a:r>
          </a:p>
        </p:txBody>
      </p:sp>
      <p:sp>
        <p:nvSpPr>
          <p:cNvPr id="4" name="Text Placeholder 3"/>
          <p:cNvSpPr>
            <a:spLocks noGrp="1"/>
          </p:cNvSpPr>
          <p:nvPr>
            <p:ph type="body" sz="quarter" idx="10"/>
          </p:nvPr>
        </p:nvSpPr>
        <p:spPr>
          <a:xfrm>
            <a:off x="605368" y="2696828"/>
            <a:ext cx="10962217" cy="1721069"/>
          </a:xfrm>
          <a:prstGeom prst="rect">
            <a:avLst/>
          </a:prstGeom>
        </p:spPr>
        <p:txBody>
          <a:bodyPr vert="horz" lIns="0" tIns="0" rIns="0" bIns="0"/>
          <a:lstStyle>
            <a:lvl1pPr marL="0" indent="0">
              <a:buFontTx/>
              <a:buNone/>
              <a:defRPr sz="2200" b="0" i="0" baseline="0">
                <a:solidFill>
                  <a:srgbClr val="E95125"/>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dirty="0"/>
              <a:t>Click to edit Master text styles</a:t>
            </a:r>
          </a:p>
        </p:txBody>
      </p:sp>
      <p:sp>
        <p:nvSpPr>
          <p:cNvPr id="5" name="Rectangle 4"/>
          <p:cNvSpPr/>
          <p:nvPr userDrawn="1"/>
        </p:nvSpPr>
        <p:spPr>
          <a:xfrm>
            <a:off x="6418639" y="5940101"/>
            <a:ext cx="2799620" cy="6349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You </a:t>
            </a:r>
            <a:r>
              <a:rPr lang="en-US" dirty="0" err="1"/>
              <a:t>Inst</a:t>
            </a:r>
            <a:r>
              <a:rPr lang="en-US" dirty="0"/>
              <a:t> Logo</a:t>
            </a:r>
          </a:p>
        </p:txBody>
      </p:sp>
    </p:spTree>
    <p:extLst>
      <p:ext uri="{BB962C8B-B14F-4D97-AF65-F5344CB8AC3E}">
        <p14:creationId xmlns:p14="http://schemas.microsoft.com/office/powerpoint/2010/main" val="3422023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Presenter Name | Presentation Title </a:t>
            </a:r>
            <a:endParaRPr lang="en-US" dirty="0"/>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‹N›</a:t>
            </a:fld>
            <a:endParaRPr lang="en-US" dirty="0"/>
          </a:p>
        </p:txBody>
      </p:sp>
    </p:spTree>
    <p:extLst>
      <p:ext uri="{BB962C8B-B14F-4D97-AF65-F5344CB8AC3E}">
        <p14:creationId xmlns:p14="http://schemas.microsoft.com/office/powerpoint/2010/main" val="2879684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Presenter Name | Presentation Title </a:t>
            </a:r>
            <a:endParaRPr lang="en-US"/>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‹N›</a:t>
            </a:fld>
            <a:endParaRPr lang="en-US" dirty="0"/>
          </a:p>
        </p:txBody>
      </p:sp>
      <p:sp>
        <p:nvSpPr>
          <p:cNvPr id="12" name="Content Placeholder 2"/>
          <p:cNvSpPr>
            <a:spLocks noGrp="1"/>
          </p:cNvSpPr>
          <p:nvPr>
            <p:ph idx="11"/>
          </p:nvPr>
        </p:nvSpPr>
        <p:spPr>
          <a:xfrm>
            <a:off x="605368" y="1207770"/>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6261400" y="1215721"/>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206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6"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6244261"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11"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Presenter Name | Presentation Title </a:t>
            </a:r>
            <a:endParaRPr lang="en-US"/>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‹N›</a:t>
            </a:fld>
            <a:endParaRPr lang="en-US" dirty="0"/>
          </a:p>
        </p:txBody>
      </p:sp>
      <p:sp>
        <p:nvSpPr>
          <p:cNvPr id="16" name="Content Placeholder 2"/>
          <p:cNvSpPr>
            <a:spLocks noGrp="1"/>
          </p:cNvSpPr>
          <p:nvPr>
            <p:ph idx="11"/>
          </p:nvPr>
        </p:nvSpPr>
        <p:spPr>
          <a:xfrm>
            <a:off x="626745"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6261400"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962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09600" y="1238251"/>
            <a:ext cx="109728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8"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Presenter Name | Presentation Title </a:t>
            </a:r>
            <a:endParaRPr lang="en-US"/>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‹N›</a:t>
            </a:fld>
            <a:endParaRPr lang="en-US" dirty="0"/>
          </a:p>
        </p:txBody>
      </p:sp>
    </p:spTree>
    <p:extLst>
      <p:ext uri="{BB962C8B-B14F-4D97-AF65-F5344CB8AC3E}">
        <p14:creationId xmlns:p14="http://schemas.microsoft.com/office/powerpoint/2010/main" val="2850782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12192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7"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Presenter Name | Presentation Title </a:t>
            </a:r>
            <a:endParaRPr lang="en-US"/>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‹N›</a:t>
            </a:fld>
            <a:endParaRPr lang="en-US" dirty="0"/>
          </a:p>
        </p:txBody>
      </p:sp>
    </p:spTree>
    <p:extLst>
      <p:ext uri="{BB962C8B-B14F-4D97-AF65-F5344CB8AC3E}">
        <p14:creationId xmlns:p14="http://schemas.microsoft.com/office/powerpoint/2010/main" val="3458088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609605" y="5340612"/>
            <a:ext cx="402336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4955118" y="1208366"/>
            <a:ext cx="6613023"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10"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Presenter Name | Presentation Title </a:t>
            </a:r>
            <a:endParaRPr lang="en-US"/>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‹N›</a:t>
            </a:fld>
            <a:endParaRPr lang="en-US" dirty="0"/>
          </a:p>
        </p:txBody>
      </p:sp>
      <p:sp>
        <p:nvSpPr>
          <p:cNvPr id="13" name="Content Placeholder 2"/>
          <p:cNvSpPr>
            <a:spLocks noGrp="1"/>
          </p:cNvSpPr>
          <p:nvPr>
            <p:ph idx="16"/>
          </p:nvPr>
        </p:nvSpPr>
        <p:spPr>
          <a:xfrm>
            <a:off x="626746" y="1206941"/>
            <a:ext cx="4006220"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8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5367" y="1227137"/>
            <a:ext cx="109728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609605" y="5839748"/>
            <a:ext cx="10972795"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609605" y="458988"/>
            <a:ext cx="109728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Presenter Name | Presentation Title </a:t>
            </a:r>
            <a:endParaRPr lang="en-US"/>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‹N›</a:t>
            </a:fld>
            <a:endParaRPr lang="en-US" dirty="0"/>
          </a:p>
        </p:txBody>
      </p:sp>
    </p:spTree>
    <p:extLst>
      <p:ext uri="{BB962C8B-B14F-4D97-AF65-F5344CB8AC3E}">
        <p14:creationId xmlns:p14="http://schemas.microsoft.com/office/powerpoint/2010/main" val="2412412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a:off x="609600" y="5760720"/>
            <a:ext cx="109728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09600" y="472239"/>
            <a:ext cx="109728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764110" y="5953374"/>
            <a:ext cx="1826756" cy="578035"/>
          </a:xfrm>
          <a:prstGeom prst="rect">
            <a:avLst/>
          </a:prstGeom>
        </p:spPr>
      </p:pic>
      <p:grpSp>
        <p:nvGrpSpPr>
          <p:cNvPr id="3" name="Group 2"/>
          <p:cNvGrpSpPr/>
          <p:nvPr userDrawn="1"/>
        </p:nvGrpSpPr>
        <p:grpSpPr>
          <a:xfrm>
            <a:off x="6793393" y="240226"/>
            <a:ext cx="4797473" cy="199542"/>
            <a:chOff x="5136243" y="672026"/>
            <a:chExt cx="3598105" cy="199542"/>
          </a:xfrm>
        </p:grpSpPr>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136243" y="682088"/>
              <a:ext cx="1690006" cy="189480"/>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6847491" y="672026"/>
              <a:ext cx="1886857" cy="189480"/>
            </a:xfrm>
            <a:prstGeom prst="rect">
              <a:avLst/>
            </a:prstGeom>
          </p:spPr>
        </p:pic>
      </p:grpSp>
    </p:spTree>
  </p:cSld>
  <p:clrMap bg1="lt1" tx1="dk1" bg2="lt2" tx2="dk2" accent1="accent1" accent2="accent2" accent3="accent3" accent4="accent4" accent5="accent5" accent6="accent6" hlink="hlink" folHlink="folHlink"/>
  <p:sldLayoutIdLst>
    <p:sldLayoutId id="2147483679" r:id="rId1"/>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5" name="Footer Placeholder 4"/>
          <p:cNvSpPr>
            <a:spLocks noGrp="1"/>
          </p:cNvSpPr>
          <p:nvPr>
            <p:ph type="ftr" sz="quarter" idx="3"/>
          </p:nvPr>
        </p:nvSpPr>
        <p:spPr>
          <a:xfrm>
            <a:off x="2503713" y="6549548"/>
            <a:ext cx="6523352"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GB"/>
              <a:t>Presenter Name | Presentation Title </a:t>
            </a:r>
            <a:endParaRPr lang="en-GB" dirty="0"/>
          </a:p>
        </p:txBody>
      </p:sp>
      <p:sp>
        <p:nvSpPr>
          <p:cNvPr id="6"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‹N›</a:t>
            </a:fld>
            <a:endParaRPr lang="en-US" dirty="0"/>
          </a:p>
        </p:txBody>
      </p:sp>
      <p:cxnSp>
        <p:nvCxnSpPr>
          <p:cNvPr id="7" name="Straight Connector 6"/>
          <p:cNvCxnSpPr/>
          <p:nvPr/>
        </p:nvCxnSpPr>
        <p:spPr>
          <a:xfrm>
            <a:off x="609600" y="6357635"/>
            <a:ext cx="109728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9149975" y="6499786"/>
            <a:ext cx="1468093" cy="2204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You </a:t>
            </a:r>
            <a:r>
              <a:rPr lang="en-US" sz="1100" dirty="0" err="1"/>
              <a:t>Inst</a:t>
            </a:r>
            <a:r>
              <a:rPr lang="en-US" sz="1100" dirty="0"/>
              <a:t> Logo</a:t>
            </a:r>
          </a:p>
        </p:txBody>
      </p:sp>
      <p:pic>
        <p:nvPicPr>
          <p:cNvPr id="8" name="Picture 7"/>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10841567" y="6489520"/>
            <a:ext cx="749299" cy="237098"/>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0" r:id="rId2"/>
    <p:sldLayoutId id="2147483681" r:id="rId3"/>
    <p:sldLayoutId id="2147483682" r:id="rId4"/>
    <p:sldLayoutId id="2147483683" r:id="rId5"/>
    <p:sldLayoutId id="2147483685" r:id="rId6"/>
    <p:sldLayoutId id="2147483686" r:id="rId7"/>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6.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indico.fnal.gov/event/66999/contributions/303448/attachments/183172/251722/DUNE_meeting_Tommaso_Giammaria_12_11_2024.pdf" TargetMode="Externa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jpg"/><Relationship Id="rId7" Type="http://schemas.openxmlformats.org/officeDocument/2006/relationships/image" Target="../media/image3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
        <p:cNvGrpSpPr/>
        <p:nvPr/>
      </p:nvGrpSpPr>
      <p:grpSpPr>
        <a:xfrm>
          <a:off x="0" y="0"/>
          <a:ext cx="0" cy="0"/>
          <a:chOff x="0" y="0"/>
          <a:chExt cx="0" cy="0"/>
        </a:xfrm>
      </p:grpSpPr>
      <p:pic>
        <p:nvPicPr>
          <p:cNvPr id="25" name="Google Shape;25;p1"/>
          <p:cNvPicPr preferRelativeResize="0"/>
          <p:nvPr/>
        </p:nvPicPr>
        <p:blipFill rotWithShape="1">
          <a:blip r:embed="rId3">
            <a:alphaModFix/>
          </a:blip>
          <a:srcRect l="618" t="23751" r="5669" b="26327"/>
          <a:stretch/>
        </p:blipFill>
        <p:spPr>
          <a:xfrm>
            <a:off x="6974862" y="5888302"/>
            <a:ext cx="2487377" cy="791987"/>
          </a:xfrm>
          <a:prstGeom prst="rect">
            <a:avLst/>
          </a:prstGeom>
          <a:noFill/>
          <a:ln>
            <a:noFill/>
          </a:ln>
        </p:spPr>
      </p:pic>
      <p:sp>
        <p:nvSpPr>
          <p:cNvPr id="26" name="Google Shape;26;p1"/>
          <p:cNvSpPr txBox="1">
            <a:spLocks noGrp="1"/>
          </p:cNvSpPr>
          <p:nvPr>
            <p:ph type="title"/>
          </p:nvPr>
        </p:nvSpPr>
        <p:spPr>
          <a:xfrm>
            <a:off x="1981200" y="1230416"/>
            <a:ext cx="8218500" cy="1814443"/>
          </a:xfrm>
          <a:prstGeom prst="rect">
            <a:avLst/>
          </a:prstGeom>
          <a:noFill/>
          <a:ln>
            <a:noFill/>
          </a:ln>
        </p:spPr>
        <p:txBody>
          <a:bodyPr spcFirstLastPara="1" vert="horz" wrap="square" lIns="0" tIns="0" rIns="0" bIns="0" anchor="t" anchorCtr="0">
            <a:noAutofit/>
          </a:bodyPr>
          <a:lstStyle/>
          <a:p>
            <a:pPr>
              <a:spcBef>
                <a:spcPts val="600"/>
              </a:spcBef>
              <a:spcAft>
                <a:spcPts val="0"/>
              </a:spcAft>
            </a:pPr>
            <a:r>
              <a:rPr lang="en-GB" dirty="0"/>
              <a:t>FBK IV analysis and first measurements</a:t>
            </a:r>
            <a:br>
              <a:rPr lang="en-GB" sz="2800" dirty="0"/>
            </a:br>
            <a:r>
              <a:rPr lang="en-GB" sz="600" dirty="0"/>
              <a:t> </a:t>
            </a:r>
            <a:br>
              <a:rPr lang="en-GB" sz="2800" dirty="0"/>
            </a:br>
            <a:r>
              <a:rPr lang="en-GB" sz="1800" dirty="0"/>
              <a:t>M. Andreotti, R. Calabrese, D. Casazza, A. Cotta </a:t>
            </a:r>
            <a:r>
              <a:rPr lang="en-GB" sz="1800" dirty="0" err="1"/>
              <a:t>Ramusino</a:t>
            </a:r>
            <a:r>
              <a:rPr lang="en-GB" sz="1800" dirty="0"/>
              <a:t>, S. </a:t>
            </a:r>
            <a:r>
              <a:rPr lang="en-GB" sz="1800" dirty="0" err="1"/>
              <a:t>Chiozzi</a:t>
            </a:r>
            <a:r>
              <a:rPr lang="en-GB" sz="1800" dirty="0"/>
              <a:t>, R. </a:t>
            </a:r>
            <a:r>
              <a:rPr lang="en-GB" sz="1800" dirty="0" err="1"/>
              <a:t>D’amico</a:t>
            </a:r>
            <a:r>
              <a:rPr lang="en-GB" sz="1800" dirty="0"/>
              <a:t>, M. </a:t>
            </a:r>
            <a:r>
              <a:rPr lang="en-GB" sz="1800" dirty="0" err="1"/>
              <a:t>Fiorini</a:t>
            </a:r>
            <a:r>
              <a:rPr lang="en-GB" sz="1800" dirty="0"/>
              <a:t>, </a:t>
            </a:r>
            <a:r>
              <a:rPr lang="en-GB" sz="1800" u="sng" dirty="0"/>
              <a:t>T. Giammaria</a:t>
            </a:r>
            <a:r>
              <a:rPr lang="en-GB" sz="1800" dirty="0"/>
              <a:t>, M. </a:t>
            </a:r>
            <a:r>
              <a:rPr lang="en-GB" sz="1800" dirty="0" err="1"/>
              <a:t>Guarise</a:t>
            </a:r>
            <a:r>
              <a:rPr lang="en-GB" sz="1800" dirty="0"/>
              <a:t>, E. </a:t>
            </a:r>
            <a:r>
              <a:rPr lang="en-GB" sz="1800" dirty="0" err="1"/>
              <a:t>Luppi</a:t>
            </a:r>
            <a:r>
              <a:rPr lang="en-GB" sz="1800" dirty="0"/>
              <a:t>, I. Neri, L. Pierini, L. </a:t>
            </a:r>
            <a:r>
              <a:rPr lang="en-GB" sz="1800" dirty="0" err="1"/>
              <a:t>Tomassetti</a:t>
            </a:r>
            <a:endParaRPr sz="1800" dirty="0"/>
          </a:p>
        </p:txBody>
      </p:sp>
      <p:sp>
        <p:nvSpPr>
          <p:cNvPr id="27" name="Google Shape;27;p1"/>
          <p:cNvSpPr txBox="1">
            <a:spLocks noGrp="1"/>
          </p:cNvSpPr>
          <p:nvPr>
            <p:ph type="body" idx="10"/>
          </p:nvPr>
        </p:nvSpPr>
        <p:spPr>
          <a:xfrm>
            <a:off x="1977900" y="3250333"/>
            <a:ext cx="8221800" cy="1721100"/>
          </a:xfrm>
          <a:prstGeom prst="rect">
            <a:avLst/>
          </a:prstGeom>
          <a:noFill/>
          <a:ln>
            <a:noFill/>
          </a:ln>
        </p:spPr>
        <p:txBody>
          <a:bodyPr spcFirstLastPara="1" vert="horz" wrap="square" lIns="0" tIns="0" rIns="0" bIns="0" anchor="t" anchorCtr="0">
            <a:noAutofit/>
          </a:bodyPr>
          <a:lstStyle/>
          <a:p>
            <a:pPr>
              <a:spcBef>
                <a:spcPts val="440"/>
              </a:spcBef>
              <a:spcAft>
                <a:spcPts val="0"/>
              </a:spcAft>
              <a:buClr>
                <a:srgbClr val="E95125"/>
              </a:buClr>
              <a:buSzPts val="2200"/>
            </a:pPr>
            <a:r>
              <a:rPr lang="en-GB" dirty="0"/>
              <a:t>DUNE photo-sensor meeting </a:t>
            </a:r>
            <a:endParaRPr dirty="0"/>
          </a:p>
          <a:p>
            <a:pPr>
              <a:spcBef>
                <a:spcPts val="440"/>
              </a:spcBef>
              <a:spcAft>
                <a:spcPts val="0"/>
              </a:spcAft>
              <a:buClr>
                <a:srgbClr val="E95125"/>
              </a:buClr>
              <a:buSzPts val="2200"/>
            </a:pPr>
            <a:r>
              <a:rPr lang="en-GB" dirty="0"/>
              <a:t>14/01/2025</a:t>
            </a:r>
            <a:endParaRPr dirty="0"/>
          </a:p>
        </p:txBody>
      </p:sp>
      <p:pic>
        <p:nvPicPr>
          <p:cNvPr id="28" name="Google Shape;28;p1"/>
          <p:cNvPicPr preferRelativeResize="0"/>
          <p:nvPr/>
        </p:nvPicPr>
        <p:blipFill rotWithShape="1">
          <a:blip r:embed="rId4">
            <a:alphaModFix/>
          </a:blip>
          <a:srcRect/>
          <a:stretch/>
        </p:blipFill>
        <p:spPr>
          <a:xfrm>
            <a:off x="5412930" y="5848349"/>
            <a:ext cx="1570980" cy="8718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431E22EB-917D-D386-A04D-B40569122C6C}"/>
            </a:ext>
          </a:extLst>
        </p:cNvPr>
        <p:cNvGrpSpPr/>
        <p:nvPr/>
      </p:nvGrpSpPr>
      <p:grpSpPr>
        <a:xfrm>
          <a:off x="0" y="0"/>
          <a:ext cx="0" cy="0"/>
          <a:chOff x="0" y="0"/>
          <a:chExt cx="0" cy="0"/>
        </a:xfrm>
      </p:grpSpPr>
      <p:sp>
        <p:nvSpPr>
          <p:cNvPr id="49" name="Google Shape;49;p4">
            <a:extLst>
              <a:ext uri="{FF2B5EF4-FFF2-40B4-BE49-F238E27FC236}">
                <a16:creationId xmlns:a16="http://schemas.microsoft.com/office/drawing/2014/main" id="{A6914566-0B03-42ED-3729-63D3882A2907}"/>
              </a:ext>
            </a:extLst>
          </p:cNvPr>
          <p:cNvSpPr txBox="1">
            <a:spLocks noGrp="1"/>
          </p:cNvSpPr>
          <p:nvPr>
            <p:ph type="title"/>
          </p:nvPr>
        </p:nvSpPr>
        <p:spPr>
          <a:xfrm>
            <a:off x="1978026" y="356729"/>
            <a:ext cx="8229600" cy="647100"/>
          </a:xfrm>
          <a:prstGeom prst="rect">
            <a:avLst/>
          </a:prstGeom>
          <a:noFill/>
          <a:ln>
            <a:noFill/>
          </a:ln>
        </p:spPr>
        <p:txBody>
          <a:bodyPr spcFirstLastPara="1" vert="horz" wrap="square" lIns="0" tIns="0" rIns="0" bIns="0" anchor="t" anchorCtr="0">
            <a:noAutofit/>
          </a:bodyPr>
          <a:lstStyle/>
          <a:p>
            <a:pPr>
              <a:lnSpc>
                <a:spcPct val="150000"/>
              </a:lnSpc>
              <a:spcBef>
                <a:spcPts val="0"/>
              </a:spcBef>
              <a:spcAft>
                <a:spcPts val="0"/>
              </a:spcAft>
              <a:buClr>
                <a:srgbClr val="3C5A77"/>
              </a:buClr>
              <a:buSzPts val="2400"/>
            </a:pPr>
            <a:r>
              <a:rPr lang="en-GB" sz="3200" dirty="0"/>
              <a:t>New – FBK/HPK differences</a:t>
            </a:r>
            <a:endParaRPr lang="en-US" sz="3200" dirty="0"/>
          </a:p>
        </p:txBody>
      </p:sp>
      <p:sp>
        <p:nvSpPr>
          <p:cNvPr id="51" name="Google Shape;51;p4">
            <a:extLst>
              <a:ext uri="{FF2B5EF4-FFF2-40B4-BE49-F238E27FC236}">
                <a16:creationId xmlns:a16="http://schemas.microsoft.com/office/drawing/2014/main" id="{7701540B-631F-8307-130F-DD7C26111AE5}"/>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CA16CAF4-84F8-9B6C-F3C7-D5498775FDD6}"/>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10</a:t>
            </a:fld>
            <a:endParaRPr/>
          </a:p>
        </p:txBody>
      </p:sp>
      <p:sp>
        <p:nvSpPr>
          <p:cNvPr id="2" name="Google Shape;31;p2">
            <a:extLst>
              <a:ext uri="{FF2B5EF4-FFF2-40B4-BE49-F238E27FC236}">
                <a16:creationId xmlns:a16="http://schemas.microsoft.com/office/drawing/2014/main" id="{2EBC3595-C66F-0398-2E7E-BECC6208CDC2}"/>
              </a:ext>
            </a:extLst>
          </p:cNvPr>
          <p:cNvSpPr txBox="1">
            <a:spLocks/>
          </p:cNvSpPr>
          <p:nvPr/>
        </p:nvSpPr>
        <p:spPr>
          <a:xfrm>
            <a:off x="964041" y="1069225"/>
            <a:ext cx="10162667" cy="2927699"/>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spcBef>
                <a:spcPts val="0"/>
              </a:spcBef>
              <a:buClr>
                <a:srgbClr val="3C5A77"/>
              </a:buClr>
              <a:buSzPts val="2400"/>
              <a:buNone/>
            </a:pPr>
            <a:r>
              <a:rPr lang="it-IT" sz="2800" dirty="0" err="1"/>
              <a:t>Differences</a:t>
            </a:r>
            <a:r>
              <a:rPr lang="it-IT" sz="2800" dirty="0"/>
              <a:t> </a:t>
            </a:r>
            <a:r>
              <a:rPr lang="it-IT" sz="2800" dirty="0" err="1"/>
              <a:t>between</a:t>
            </a:r>
            <a:r>
              <a:rPr lang="it-IT" sz="2800" dirty="0"/>
              <a:t> FBK and HPK samples:</a:t>
            </a:r>
            <a:endParaRPr lang="en-US" sz="2600" dirty="0"/>
          </a:p>
          <a:p>
            <a:pPr indent="-256032">
              <a:lnSpc>
                <a:spcPct val="150000"/>
              </a:lnSpc>
              <a:spcBef>
                <a:spcPts val="0"/>
              </a:spcBef>
              <a:buClr>
                <a:srgbClr val="3C5A77"/>
              </a:buClr>
              <a:buSzPts val="2400"/>
            </a:pPr>
            <a:r>
              <a:rPr lang="en-US" sz="2600" dirty="0"/>
              <a:t>Different strip geometry (next slide)</a:t>
            </a:r>
          </a:p>
          <a:p>
            <a:pPr indent="-256032">
              <a:lnSpc>
                <a:spcPct val="150000"/>
              </a:lnSpc>
              <a:spcBef>
                <a:spcPts val="0"/>
              </a:spcBef>
              <a:buClr>
                <a:srgbClr val="3C5A77"/>
              </a:buClr>
              <a:buSzPts val="2400"/>
            </a:pPr>
            <a:r>
              <a:rPr lang="en-US" sz="2600" dirty="0"/>
              <a:t>Char in Tray name (S000X), how many strips per tray??</a:t>
            </a:r>
          </a:p>
          <a:p>
            <a:pPr indent="-256032">
              <a:lnSpc>
                <a:spcPct val="150000"/>
              </a:lnSpc>
              <a:spcBef>
                <a:spcPts val="0"/>
              </a:spcBef>
              <a:buClr>
                <a:srgbClr val="3C5A77"/>
              </a:buClr>
              <a:buSzPts val="2400"/>
            </a:pPr>
            <a:r>
              <a:rPr lang="en-US" sz="2600" dirty="0"/>
              <a:t>Each strip contains 2 QR codes, which one to use? And how?</a:t>
            </a:r>
            <a:endParaRPr lang="it-IT" sz="2600" dirty="0"/>
          </a:p>
        </p:txBody>
      </p:sp>
      <p:pic>
        <p:nvPicPr>
          <p:cNvPr id="3" name="Google Shape;35;p2">
            <a:extLst>
              <a:ext uri="{FF2B5EF4-FFF2-40B4-BE49-F238E27FC236}">
                <a16:creationId xmlns:a16="http://schemas.microsoft.com/office/drawing/2014/main" id="{B4E8B977-5796-3B4D-15EA-93D8F4C66E6F}"/>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4" name="Google Shape;36;p2">
            <a:extLst>
              <a:ext uri="{FF2B5EF4-FFF2-40B4-BE49-F238E27FC236}">
                <a16:creationId xmlns:a16="http://schemas.microsoft.com/office/drawing/2014/main" id="{25F42DDE-30C9-46C6-2386-675FC8A499D6}"/>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sp>
        <p:nvSpPr>
          <p:cNvPr id="6" name="Google Shape;32;p2">
            <a:extLst>
              <a:ext uri="{FF2B5EF4-FFF2-40B4-BE49-F238E27FC236}">
                <a16:creationId xmlns:a16="http://schemas.microsoft.com/office/drawing/2014/main" id="{928AEF45-BC03-1CD4-3981-7015DA49524A}"/>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grpSp>
        <p:nvGrpSpPr>
          <p:cNvPr id="23" name="Gruppo 22">
            <a:extLst>
              <a:ext uri="{FF2B5EF4-FFF2-40B4-BE49-F238E27FC236}">
                <a16:creationId xmlns:a16="http://schemas.microsoft.com/office/drawing/2014/main" id="{BF2C2BCE-86AD-652E-67EA-23AC957D866B}"/>
              </a:ext>
            </a:extLst>
          </p:cNvPr>
          <p:cNvGrpSpPr/>
          <p:nvPr/>
        </p:nvGrpSpPr>
        <p:grpSpPr>
          <a:xfrm>
            <a:off x="6389399" y="4190172"/>
            <a:ext cx="5089328" cy="1766832"/>
            <a:chOff x="5071354" y="4529878"/>
            <a:chExt cx="5089328" cy="1766832"/>
          </a:xfrm>
        </p:grpSpPr>
        <p:pic>
          <p:nvPicPr>
            <p:cNvPr id="8" name="Immagine 7" descr="Immagine che contiene interno, testo, arte&#10;&#10;Descrizione generata automaticamente">
              <a:extLst>
                <a:ext uri="{FF2B5EF4-FFF2-40B4-BE49-F238E27FC236}">
                  <a16:creationId xmlns:a16="http://schemas.microsoft.com/office/drawing/2014/main" id="{E59DEFD2-E4A3-14A1-50F4-1EF234034A93}"/>
                </a:ext>
              </a:extLst>
            </p:cNvPr>
            <p:cNvPicPr>
              <a:picLocks noChangeAspect="1"/>
            </p:cNvPicPr>
            <p:nvPr/>
          </p:nvPicPr>
          <p:blipFill>
            <a:blip r:embed="rId4"/>
            <a:srcRect l="11206" t="42695" r="7412" b="44823"/>
            <a:stretch/>
          </p:blipFill>
          <p:spPr>
            <a:xfrm>
              <a:off x="5071354" y="5711271"/>
              <a:ext cx="5089328" cy="585439"/>
            </a:xfrm>
            <a:prstGeom prst="rect">
              <a:avLst/>
            </a:prstGeom>
          </p:spPr>
        </p:pic>
        <p:pic>
          <p:nvPicPr>
            <p:cNvPr id="10" name="Immagine 9">
              <a:extLst>
                <a:ext uri="{FF2B5EF4-FFF2-40B4-BE49-F238E27FC236}">
                  <a16:creationId xmlns:a16="http://schemas.microsoft.com/office/drawing/2014/main" id="{17AD6397-5065-BB52-E1ED-3AE01D59914D}"/>
                </a:ext>
              </a:extLst>
            </p:cNvPr>
            <p:cNvPicPr>
              <a:picLocks noChangeAspect="1"/>
            </p:cNvPicPr>
            <p:nvPr/>
          </p:nvPicPr>
          <p:blipFill>
            <a:blip r:embed="rId5"/>
            <a:srcRect l="51148" t="30843" r="26088" b="42191"/>
            <a:stretch/>
          </p:blipFill>
          <p:spPr>
            <a:xfrm>
              <a:off x="8407789" y="4529878"/>
              <a:ext cx="1345946" cy="1195813"/>
            </a:xfrm>
            <a:prstGeom prst="rect">
              <a:avLst/>
            </a:prstGeom>
          </p:spPr>
        </p:pic>
        <p:cxnSp>
          <p:nvCxnSpPr>
            <p:cNvPr id="12" name="Connettore 2 11">
              <a:extLst>
                <a:ext uri="{FF2B5EF4-FFF2-40B4-BE49-F238E27FC236}">
                  <a16:creationId xmlns:a16="http://schemas.microsoft.com/office/drawing/2014/main" id="{71AC5CDC-DC10-BCC7-833B-98AE6E25AAE5}"/>
                </a:ext>
              </a:extLst>
            </p:cNvPr>
            <p:cNvCxnSpPr>
              <a:cxnSpLocks/>
            </p:cNvCxnSpPr>
            <p:nvPr/>
          </p:nvCxnSpPr>
          <p:spPr>
            <a:xfrm flipV="1">
              <a:off x="8491027" y="5417234"/>
              <a:ext cx="426335" cy="541009"/>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4" name="Gruppo 23">
            <a:extLst>
              <a:ext uri="{FF2B5EF4-FFF2-40B4-BE49-F238E27FC236}">
                <a16:creationId xmlns:a16="http://schemas.microsoft.com/office/drawing/2014/main" id="{442D4959-12C5-71C0-6591-E93207818A80}"/>
              </a:ext>
            </a:extLst>
          </p:cNvPr>
          <p:cNvGrpSpPr/>
          <p:nvPr/>
        </p:nvGrpSpPr>
        <p:grpSpPr>
          <a:xfrm>
            <a:off x="713273" y="4288356"/>
            <a:ext cx="5126947" cy="1848489"/>
            <a:chOff x="5071353" y="2061699"/>
            <a:chExt cx="5126947" cy="1848489"/>
          </a:xfrm>
        </p:grpSpPr>
        <p:pic>
          <p:nvPicPr>
            <p:cNvPr id="9" name="Immagine 8" descr="Immagine che contiene testo, forniture per ufficio, libro, interno&#10;&#10;Descrizione generata automaticamente">
              <a:extLst>
                <a:ext uri="{FF2B5EF4-FFF2-40B4-BE49-F238E27FC236}">
                  <a16:creationId xmlns:a16="http://schemas.microsoft.com/office/drawing/2014/main" id="{15BB841B-516E-714B-1D6D-59CA353F6458}"/>
                </a:ext>
              </a:extLst>
            </p:cNvPr>
            <p:cNvPicPr>
              <a:picLocks noChangeAspect="1"/>
            </p:cNvPicPr>
            <p:nvPr/>
          </p:nvPicPr>
          <p:blipFill>
            <a:blip r:embed="rId6"/>
            <a:srcRect l="32853" t="3689" r="45209" b="2183"/>
            <a:stretch/>
          </p:blipFill>
          <p:spPr>
            <a:xfrm rot="16200000">
              <a:off x="7171205" y="920708"/>
              <a:ext cx="889628" cy="5089331"/>
            </a:xfrm>
            <a:prstGeom prst="rect">
              <a:avLst/>
            </a:prstGeom>
          </p:spPr>
        </p:pic>
        <p:pic>
          <p:nvPicPr>
            <p:cNvPr id="11" name="Immagine 10">
              <a:extLst>
                <a:ext uri="{FF2B5EF4-FFF2-40B4-BE49-F238E27FC236}">
                  <a16:creationId xmlns:a16="http://schemas.microsoft.com/office/drawing/2014/main" id="{5A07FFB9-8586-9E9F-0CE4-9ACA689475A4}"/>
                </a:ext>
              </a:extLst>
            </p:cNvPr>
            <p:cNvPicPr>
              <a:picLocks noChangeAspect="1"/>
            </p:cNvPicPr>
            <p:nvPr/>
          </p:nvPicPr>
          <p:blipFill>
            <a:blip r:embed="rId7"/>
            <a:srcRect l="28532" t="35466" r="35675" b="42354"/>
            <a:stretch/>
          </p:blipFill>
          <p:spPr>
            <a:xfrm>
              <a:off x="9007892" y="2061699"/>
              <a:ext cx="1190408" cy="983552"/>
            </a:xfrm>
            <a:prstGeom prst="rect">
              <a:avLst/>
            </a:prstGeom>
          </p:spPr>
        </p:pic>
        <p:cxnSp>
          <p:nvCxnSpPr>
            <p:cNvPr id="13" name="Connettore 2 12">
              <a:extLst>
                <a:ext uri="{FF2B5EF4-FFF2-40B4-BE49-F238E27FC236}">
                  <a16:creationId xmlns:a16="http://schemas.microsoft.com/office/drawing/2014/main" id="{0A703CA7-8418-5CD4-B45C-5E81792E1D99}"/>
                </a:ext>
              </a:extLst>
            </p:cNvPr>
            <p:cNvCxnSpPr>
              <a:cxnSpLocks/>
            </p:cNvCxnSpPr>
            <p:nvPr/>
          </p:nvCxnSpPr>
          <p:spPr>
            <a:xfrm flipV="1">
              <a:off x="9072020" y="2933818"/>
              <a:ext cx="292626" cy="286675"/>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5" name="Google Shape;31;p2">
            <a:extLst>
              <a:ext uri="{FF2B5EF4-FFF2-40B4-BE49-F238E27FC236}">
                <a16:creationId xmlns:a16="http://schemas.microsoft.com/office/drawing/2014/main" id="{1EA87212-6868-CFA2-8E1C-45C970632B7F}"/>
              </a:ext>
            </a:extLst>
          </p:cNvPr>
          <p:cNvSpPr txBox="1">
            <a:spLocks/>
          </p:cNvSpPr>
          <p:nvPr/>
        </p:nvSpPr>
        <p:spPr>
          <a:xfrm>
            <a:off x="6693794" y="4385640"/>
            <a:ext cx="3073659" cy="711186"/>
          </a:xfrm>
          <a:prstGeom prst="rect">
            <a:avLst/>
          </a:prstGeom>
          <a:noFill/>
          <a:ln>
            <a:noFill/>
          </a:ln>
        </p:spPr>
        <p:txBody>
          <a:bodyPr spcFirstLastPara="1" wrap="square" lIns="0" tIns="45700" rIns="0" bIns="45700" anchor="t" anchorCtr="0">
            <a:normAutofit lnSpcReduction="1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56032">
              <a:lnSpc>
                <a:spcPct val="150000"/>
              </a:lnSpc>
              <a:spcBef>
                <a:spcPts val="0"/>
              </a:spcBef>
              <a:buClr>
                <a:srgbClr val="3C5A77"/>
              </a:buClr>
              <a:buSzPts val="2400"/>
            </a:pPr>
            <a:r>
              <a:rPr lang="it-IT" sz="2800" dirty="0"/>
              <a:t>Front: </a:t>
            </a:r>
            <a:r>
              <a:rPr lang="it-IT" sz="2800" dirty="0">
                <a:solidFill>
                  <a:srgbClr val="E95125"/>
                </a:solidFill>
              </a:rPr>
              <a:t>5</a:t>
            </a:r>
            <a:r>
              <a:rPr lang="it-IT" sz="2800" dirty="0"/>
              <a:t>5825</a:t>
            </a:r>
          </a:p>
        </p:txBody>
      </p:sp>
      <p:sp>
        <p:nvSpPr>
          <p:cNvPr id="26" name="Google Shape;31;p2">
            <a:extLst>
              <a:ext uri="{FF2B5EF4-FFF2-40B4-BE49-F238E27FC236}">
                <a16:creationId xmlns:a16="http://schemas.microsoft.com/office/drawing/2014/main" id="{4306D4F4-D5A3-D828-AF80-E0DFF5883927}"/>
              </a:ext>
            </a:extLst>
          </p:cNvPr>
          <p:cNvSpPr txBox="1">
            <a:spLocks/>
          </p:cNvSpPr>
          <p:nvPr/>
        </p:nvSpPr>
        <p:spPr>
          <a:xfrm>
            <a:off x="713273" y="4153960"/>
            <a:ext cx="4433944" cy="1223118"/>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56032">
              <a:spcBef>
                <a:spcPts val="0"/>
              </a:spcBef>
              <a:buClr>
                <a:srgbClr val="3C5A77"/>
              </a:buClr>
              <a:buSzPts val="2400"/>
            </a:pPr>
            <a:r>
              <a:rPr lang="it-IT" sz="2800" dirty="0"/>
              <a:t>Back:</a:t>
            </a:r>
          </a:p>
          <a:p>
            <a:pPr marL="0" indent="0">
              <a:spcBef>
                <a:spcPts val="0"/>
              </a:spcBef>
              <a:buClr>
                <a:srgbClr val="3C5A77"/>
              </a:buClr>
              <a:buSzPts val="2400"/>
              <a:buNone/>
            </a:pPr>
            <a:r>
              <a:rPr lang="it-IT" sz="2600" dirty="0"/>
              <a:t>SMB</a:t>
            </a:r>
            <a:r>
              <a:rPr lang="it-IT" sz="2600" dirty="0">
                <a:solidFill>
                  <a:srgbClr val="E95125"/>
                </a:solidFill>
              </a:rPr>
              <a:t>0</a:t>
            </a:r>
            <a:r>
              <a:rPr lang="it-IT" sz="2600" dirty="0"/>
              <a:t>5825</a:t>
            </a:r>
            <a:r>
              <a:rPr lang="it-IT" sz="2600" dirty="0">
                <a:solidFill>
                  <a:srgbClr val="006300"/>
                </a:solidFill>
              </a:rPr>
              <a:t>-FBK3T-07/24</a:t>
            </a:r>
            <a:endParaRPr lang="en-US" sz="2600" dirty="0"/>
          </a:p>
        </p:txBody>
      </p:sp>
    </p:spTree>
    <p:extLst>
      <p:ext uri="{BB962C8B-B14F-4D97-AF65-F5344CB8AC3E}">
        <p14:creationId xmlns:p14="http://schemas.microsoft.com/office/powerpoint/2010/main" val="3792193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185664CF-F5E5-3C96-2AA1-A270EC228B0B}"/>
            </a:ext>
          </a:extLst>
        </p:cNvPr>
        <p:cNvGrpSpPr/>
        <p:nvPr/>
      </p:nvGrpSpPr>
      <p:grpSpPr>
        <a:xfrm>
          <a:off x="0" y="0"/>
          <a:ext cx="0" cy="0"/>
          <a:chOff x="0" y="0"/>
          <a:chExt cx="0" cy="0"/>
        </a:xfrm>
      </p:grpSpPr>
      <p:sp>
        <p:nvSpPr>
          <p:cNvPr id="49" name="Google Shape;49;p4">
            <a:extLst>
              <a:ext uri="{FF2B5EF4-FFF2-40B4-BE49-F238E27FC236}">
                <a16:creationId xmlns:a16="http://schemas.microsoft.com/office/drawing/2014/main" id="{5F656403-2BF3-6460-FBF2-892A92B07440}"/>
              </a:ext>
            </a:extLst>
          </p:cNvPr>
          <p:cNvSpPr txBox="1">
            <a:spLocks noGrp="1"/>
          </p:cNvSpPr>
          <p:nvPr>
            <p:ph type="title"/>
          </p:nvPr>
        </p:nvSpPr>
        <p:spPr>
          <a:xfrm>
            <a:off x="1978026" y="356729"/>
            <a:ext cx="8229600" cy="647100"/>
          </a:xfrm>
          <a:prstGeom prst="rect">
            <a:avLst/>
          </a:prstGeom>
          <a:noFill/>
          <a:ln>
            <a:noFill/>
          </a:ln>
        </p:spPr>
        <p:txBody>
          <a:bodyPr spcFirstLastPara="1" vert="horz" wrap="square" lIns="0" tIns="0" rIns="0" bIns="0" anchor="t" anchorCtr="0">
            <a:noAutofit/>
          </a:bodyPr>
          <a:lstStyle/>
          <a:p>
            <a:pPr>
              <a:lnSpc>
                <a:spcPct val="150000"/>
              </a:lnSpc>
              <a:spcBef>
                <a:spcPts val="0"/>
              </a:spcBef>
              <a:spcAft>
                <a:spcPts val="0"/>
              </a:spcAft>
              <a:buClr>
                <a:srgbClr val="3C5A77"/>
              </a:buClr>
              <a:buSzPts val="2400"/>
            </a:pPr>
            <a:r>
              <a:rPr lang="en-GB" sz="3200" dirty="0"/>
              <a:t>New – issue in mounting procedure</a:t>
            </a:r>
            <a:endParaRPr lang="en-US" sz="3200" dirty="0"/>
          </a:p>
        </p:txBody>
      </p:sp>
      <p:sp>
        <p:nvSpPr>
          <p:cNvPr id="51" name="Google Shape;51;p4">
            <a:extLst>
              <a:ext uri="{FF2B5EF4-FFF2-40B4-BE49-F238E27FC236}">
                <a16:creationId xmlns:a16="http://schemas.microsoft.com/office/drawing/2014/main" id="{46BFF9BE-EE3F-2964-6412-E804923D09BA}"/>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64CB5F72-1A51-954E-3AA0-012C102F138A}"/>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11</a:t>
            </a:fld>
            <a:endParaRPr/>
          </a:p>
        </p:txBody>
      </p:sp>
      <p:sp>
        <p:nvSpPr>
          <p:cNvPr id="2" name="Google Shape;31;p2">
            <a:extLst>
              <a:ext uri="{FF2B5EF4-FFF2-40B4-BE49-F238E27FC236}">
                <a16:creationId xmlns:a16="http://schemas.microsoft.com/office/drawing/2014/main" id="{819AA055-4870-FB27-6F70-7D9754BD8D45}"/>
              </a:ext>
            </a:extLst>
          </p:cNvPr>
          <p:cNvSpPr txBox="1">
            <a:spLocks/>
          </p:cNvSpPr>
          <p:nvPr/>
        </p:nvSpPr>
        <p:spPr>
          <a:xfrm>
            <a:off x="964042" y="1186004"/>
            <a:ext cx="10081186" cy="1615562"/>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spcBef>
                <a:spcPts val="0"/>
              </a:spcBef>
              <a:buClr>
                <a:srgbClr val="3C5A77"/>
              </a:buClr>
              <a:buSzPts val="2400"/>
              <a:buNone/>
            </a:pPr>
            <a:r>
              <a:rPr lang="it-IT" sz="2800" dirty="0"/>
              <a:t>SiPMs </a:t>
            </a:r>
            <a:r>
              <a:rPr lang="it-IT" sz="2800" dirty="0" err="1"/>
              <a:t>detached</a:t>
            </a:r>
            <a:r>
              <a:rPr lang="it-IT" sz="2800" dirty="0"/>
              <a:t> from the first </a:t>
            </a:r>
            <a:r>
              <a:rPr lang="it-IT" sz="2800" dirty="0" err="1"/>
              <a:t>two</a:t>
            </a:r>
            <a:r>
              <a:rPr lang="it-IT" sz="2800" dirty="0"/>
              <a:t> strips (one </a:t>
            </a:r>
            <a:r>
              <a:rPr lang="it-IT" sz="2800" dirty="0" err="1"/>
              <a:t>each</a:t>
            </a:r>
            <a:r>
              <a:rPr lang="it-IT" sz="2800" dirty="0"/>
              <a:t>) due to </a:t>
            </a:r>
            <a:r>
              <a:rPr lang="it-IT" sz="2800" dirty="0" err="1"/>
              <a:t>geometric</a:t>
            </a:r>
            <a:r>
              <a:rPr lang="it-IT" sz="2800" dirty="0"/>
              <a:t> mismatch with the </a:t>
            </a:r>
            <a:r>
              <a:rPr lang="it-IT" sz="2800" dirty="0" err="1"/>
              <a:t>mounting</a:t>
            </a:r>
            <a:r>
              <a:rPr lang="it-IT" sz="2800" dirty="0"/>
              <a:t> tool</a:t>
            </a:r>
          </a:p>
        </p:txBody>
      </p:sp>
      <p:pic>
        <p:nvPicPr>
          <p:cNvPr id="3" name="Google Shape;35;p2">
            <a:extLst>
              <a:ext uri="{FF2B5EF4-FFF2-40B4-BE49-F238E27FC236}">
                <a16:creationId xmlns:a16="http://schemas.microsoft.com/office/drawing/2014/main" id="{6D524EAA-319A-EB8E-670F-882A2A7C64DA}"/>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4" name="Google Shape;36;p2">
            <a:extLst>
              <a:ext uri="{FF2B5EF4-FFF2-40B4-BE49-F238E27FC236}">
                <a16:creationId xmlns:a16="http://schemas.microsoft.com/office/drawing/2014/main" id="{AB4D034F-9F71-B469-3722-A9DE4C439F45}"/>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sp>
        <p:nvSpPr>
          <p:cNvPr id="6" name="Google Shape;32;p2">
            <a:extLst>
              <a:ext uri="{FF2B5EF4-FFF2-40B4-BE49-F238E27FC236}">
                <a16:creationId xmlns:a16="http://schemas.microsoft.com/office/drawing/2014/main" id="{70ECE6A6-635B-78E1-5561-952812442588}"/>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
        <p:nvSpPr>
          <p:cNvPr id="5" name="Google Shape;31;p2">
            <a:extLst>
              <a:ext uri="{FF2B5EF4-FFF2-40B4-BE49-F238E27FC236}">
                <a16:creationId xmlns:a16="http://schemas.microsoft.com/office/drawing/2014/main" id="{37BDC871-5018-DB15-1408-0CD54EB2C1A6}"/>
              </a:ext>
            </a:extLst>
          </p:cNvPr>
          <p:cNvSpPr txBox="1">
            <a:spLocks/>
          </p:cNvSpPr>
          <p:nvPr/>
        </p:nvSpPr>
        <p:spPr>
          <a:xfrm>
            <a:off x="964042" y="4755659"/>
            <a:ext cx="6263609" cy="1515578"/>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spcBef>
                <a:spcPts val="0"/>
              </a:spcBef>
              <a:buClr>
                <a:srgbClr val="3C5A77"/>
              </a:buClr>
              <a:buSzPts val="2400"/>
              <a:buNone/>
            </a:pPr>
            <a:r>
              <a:rPr lang="it-IT" sz="2800" dirty="0"/>
              <a:t>Solution: </a:t>
            </a:r>
            <a:r>
              <a:rPr lang="it-IT" sz="2800" dirty="0" err="1"/>
              <a:t>change</a:t>
            </a:r>
            <a:br>
              <a:rPr lang="it-IT" sz="2800" dirty="0"/>
            </a:br>
            <a:r>
              <a:rPr lang="it-IT" sz="2800" dirty="0" err="1"/>
              <a:t>mounting</a:t>
            </a:r>
            <a:r>
              <a:rPr lang="it-IT" sz="2800" dirty="0"/>
              <a:t> tool</a:t>
            </a:r>
          </a:p>
        </p:txBody>
      </p:sp>
      <p:pic>
        <p:nvPicPr>
          <p:cNvPr id="8" name="Immagine 7" descr="Immagine che contiene interno, arte, appendiabiti, design&#10;&#10;Descrizione generata automaticamente">
            <a:extLst>
              <a:ext uri="{FF2B5EF4-FFF2-40B4-BE49-F238E27FC236}">
                <a16:creationId xmlns:a16="http://schemas.microsoft.com/office/drawing/2014/main" id="{2A435688-E5DF-3B64-419B-E242537BAD3C}"/>
              </a:ext>
            </a:extLst>
          </p:cNvPr>
          <p:cNvPicPr>
            <a:picLocks noChangeAspect="1"/>
          </p:cNvPicPr>
          <p:nvPr/>
        </p:nvPicPr>
        <p:blipFill>
          <a:blip r:embed="rId4"/>
          <a:srcRect l="6205" t="22990" r="9241" b="50253"/>
          <a:stretch/>
        </p:blipFill>
        <p:spPr>
          <a:xfrm>
            <a:off x="964042" y="2776280"/>
            <a:ext cx="6594720" cy="1565145"/>
          </a:xfrm>
          <a:prstGeom prst="rect">
            <a:avLst/>
          </a:prstGeom>
        </p:spPr>
      </p:pic>
      <p:pic>
        <p:nvPicPr>
          <p:cNvPr id="10" name="Immagine 9" descr="Immagine che contiene Ingegneria elettronica, ingegneria, macchina, elettronica&#10;&#10;Descrizione generata automaticamente">
            <a:extLst>
              <a:ext uri="{FF2B5EF4-FFF2-40B4-BE49-F238E27FC236}">
                <a16:creationId xmlns:a16="http://schemas.microsoft.com/office/drawing/2014/main" id="{1E8A282F-7E73-F603-5892-A5901118AA16}"/>
              </a:ext>
            </a:extLst>
          </p:cNvPr>
          <p:cNvPicPr>
            <a:picLocks noChangeAspect="1"/>
          </p:cNvPicPr>
          <p:nvPr/>
        </p:nvPicPr>
        <p:blipFill>
          <a:blip r:embed="rId5"/>
          <a:srcRect l="7229" t="30703" r="58985" b="31485"/>
          <a:stretch/>
        </p:blipFill>
        <p:spPr>
          <a:xfrm>
            <a:off x="8768009" y="2161969"/>
            <a:ext cx="2528888" cy="3773691"/>
          </a:xfrm>
          <a:prstGeom prst="rect">
            <a:avLst/>
          </a:prstGeom>
        </p:spPr>
      </p:pic>
      <p:pic>
        <p:nvPicPr>
          <p:cNvPr id="12" name="Immagine 11" descr="Immagine che contiene barca, nave, natante&#10;&#10;Descrizione generata automaticamente">
            <a:extLst>
              <a:ext uri="{FF2B5EF4-FFF2-40B4-BE49-F238E27FC236}">
                <a16:creationId xmlns:a16="http://schemas.microsoft.com/office/drawing/2014/main" id="{0239B9E2-4FE4-A4A1-7356-9350304C2AC3}"/>
              </a:ext>
            </a:extLst>
          </p:cNvPr>
          <p:cNvPicPr>
            <a:picLocks noChangeAspect="1"/>
          </p:cNvPicPr>
          <p:nvPr/>
        </p:nvPicPr>
        <p:blipFill>
          <a:blip r:embed="rId6"/>
          <a:srcRect l="5710" t="23763" r="5035" b="22515"/>
          <a:stretch/>
        </p:blipFill>
        <p:spPr>
          <a:xfrm>
            <a:off x="4027266" y="4688318"/>
            <a:ext cx="3434965" cy="1550593"/>
          </a:xfrm>
          <a:prstGeom prst="rect">
            <a:avLst/>
          </a:prstGeom>
        </p:spPr>
      </p:pic>
      <p:cxnSp>
        <p:nvCxnSpPr>
          <p:cNvPr id="15" name="Connettore 2 14">
            <a:extLst>
              <a:ext uri="{FF2B5EF4-FFF2-40B4-BE49-F238E27FC236}">
                <a16:creationId xmlns:a16="http://schemas.microsoft.com/office/drawing/2014/main" id="{902FC316-75F8-C253-284B-3E158547688F}"/>
              </a:ext>
            </a:extLst>
          </p:cNvPr>
          <p:cNvCxnSpPr>
            <a:cxnSpLocks/>
          </p:cNvCxnSpPr>
          <p:nvPr/>
        </p:nvCxnSpPr>
        <p:spPr>
          <a:xfrm flipV="1">
            <a:off x="7079809" y="3338467"/>
            <a:ext cx="1874068" cy="355347"/>
          </a:xfrm>
          <a:prstGeom prst="straightConnector1">
            <a:avLst/>
          </a:prstGeom>
          <a:ln w="571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Ovale 15">
            <a:extLst>
              <a:ext uri="{FF2B5EF4-FFF2-40B4-BE49-F238E27FC236}">
                <a16:creationId xmlns:a16="http://schemas.microsoft.com/office/drawing/2014/main" id="{51FE540E-5B8F-A98C-9561-C73D80F6D374}"/>
              </a:ext>
            </a:extLst>
          </p:cNvPr>
          <p:cNvSpPr/>
          <p:nvPr/>
        </p:nvSpPr>
        <p:spPr>
          <a:xfrm>
            <a:off x="6190240" y="3485251"/>
            <a:ext cx="880516" cy="462543"/>
          </a:xfrm>
          <a:prstGeom prst="ellipse">
            <a:avLst/>
          </a:prstGeom>
          <a:noFill/>
          <a:ln w="571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6078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4FA982AB-5505-5479-8177-D5851CE19974}"/>
            </a:ext>
          </a:extLst>
        </p:cNvPr>
        <p:cNvGrpSpPr/>
        <p:nvPr/>
      </p:nvGrpSpPr>
      <p:grpSpPr>
        <a:xfrm>
          <a:off x="0" y="0"/>
          <a:ext cx="0" cy="0"/>
          <a:chOff x="0" y="0"/>
          <a:chExt cx="0" cy="0"/>
        </a:xfrm>
      </p:grpSpPr>
      <p:sp>
        <p:nvSpPr>
          <p:cNvPr id="49" name="Google Shape;49;p4">
            <a:extLst>
              <a:ext uri="{FF2B5EF4-FFF2-40B4-BE49-F238E27FC236}">
                <a16:creationId xmlns:a16="http://schemas.microsoft.com/office/drawing/2014/main" id="{FD4BA8B8-4122-2566-CF78-2BD4C1036AA7}"/>
              </a:ext>
            </a:extLst>
          </p:cNvPr>
          <p:cNvSpPr txBox="1">
            <a:spLocks noGrp="1"/>
          </p:cNvSpPr>
          <p:nvPr>
            <p:ph type="title"/>
          </p:nvPr>
        </p:nvSpPr>
        <p:spPr>
          <a:xfrm>
            <a:off x="1978026" y="356729"/>
            <a:ext cx="8229600" cy="647100"/>
          </a:xfrm>
          <a:prstGeom prst="rect">
            <a:avLst/>
          </a:prstGeom>
          <a:noFill/>
          <a:ln>
            <a:noFill/>
          </a:ln>
        </p:spPr>
        <p:txBody>
          <a:bodyPr spcFirstLastPara="1" vert="horz" wrap="square" lIns="0" tIns="0" rIns="0" bIns="0" anchor="t" anchorCtr="0">
            <a:noAutofit/>
          </a:bodyPr>
          <a:lstStyle/>
          <a:p>
            <a:pPr>
              <a:lnSpc>
                <a:spcPct val="150000"/>
              </a:lnSpc>
              <a:spcBef>
                <a:spcPts val="0"/>
              </a:spcBef>
              <a:spcAft>
                <a:spcPts val="0"/>
              </a:spcAft>
              <a:buClr>
                <a:srgbClr val="3C5A77"/>
              </a:buClr>
              <a:buSzPts val="2400"/>
            </a:pPr>
            <a:r>
              <a:rPr lang="en-GB" sz="3200" dirty="0"/>
              <a:t>New - Database</a:t>
            </a:r>
            <a:endParaRPr lang="en-US" sz="3200" dirty="0"/>
          </a:p>
        </p:txBody>
      </p:sp>
      <p:sp>
        <p:nvSpPr>
          <p:cNvPr id="51" name="Google Shape;51;p4">
            <a:extLst>
              <a:ext uri="{FF2B5EF4-FFF2-40B4-BE49-F238E27FC236}">
                <a16:creationId xmlns:a16="http://schemas.microsoft.com/office/drawing/2014/main" id="{B4010CA6-6A2B-E83A-4D3A-1DB236DE6FEE}"/>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E9885E99-3884-F8C3-7AAB-E2496CE7E4F4}"/>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12</a:t>
            </a:fld>
            <a:endParaRPr/>
          </a:p>
        </p:txBody>
      </p:sp>
      <p:sp>
        <p:nvSpPr>
          <p:cNvPr id="2" name="Google Shape;31;p2">
            <a:extLst>
              <a:ext uri="{FF2B5EF4-FFF2-40B4-BE49-F238E27FC236}">
                <a16:creationId xmlns:a16="http://schemas.microsoft.com/office/drawing/2014/main" id="{C0179F0E-34C1-A8F7-59FA-6C9FD8DA1258}"/>
              </a:ext>
            </a:extLst>
          </p:cNvPr>
          <p:cNvSpPr txBox="1">
            <a:spLocks/>
          </p:cNvSpPr>
          <p:nvPr/>
        </p:nvSpPr>
        <p:spPr>
          <a:xfrm>
            <a:off x="964041" y="1249377"/>
            <a:ext cx="10398057" cy="4970353"/>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56032">
              <a:lnSpc>
                <a:spcPct val="150000"/>
              </a:lnSpc>
              <a:spcBef>
                <a:spcPts val="0"/>
              </a:spcBef>
              <a:buClr>
                <a:srgbClr val="3C5A77"/>
              </a:buClr>
              <a:buSzPts val="2400"/>
            </a:pPr>
            <a:r>
              <a:rPr lang="it-IT" sz="2600" dirty="0" err="1"/>
              <a:t>Tested</a:t>
            </a:r>
            <a:r>
              <a:rPr lang="it-IT" sz="2600" dirty="0"/>
              <a:t> the new script to upload data on HWDB</a:t>
            </a:r>
          </a:p>
          <a:p>
            <a:pPr indent="-256032">
              <a:lnSpc>
                <a:spcPct val="150000"/>
              </a:lnSpc>
              <a:spcBef>
                <a:spcPts val="0"/>
              </a:spcBef>
              <a:buClr>
                <a:srgbClr val="3C5A77"/>
              </a:buClr>
              <a:buSzPts val="2400"/>
            </a:pPr>
            <a:r>
              <a:rPr lang="it-IT" sz="2600" dirty="0" err="1"/>
              <a:t>Uploaded</a:t>
            </a:r>
            <a:r>
              <a:rPr lang="it-IT" sz="2600" dirty="0"/>
              <a:t> data:</a:t>
            </a:r>
          </a:p>
          <a:p>
            <a:pPr lvl="1" indent="-256032">
              <a:lnSpc>
                <a:spcPct val="150000"/>
              </a:lnSpc>
              <a:spcBef>
                <a:spcPts val="0"/>
              </a:spcBef>
              <a:buClr>
                <a:srgbClr val="3C5A77"/>
              </a:buClr>
              <a:buSzPts val="2400"/>
            </a:pPr>
            <a:r>
              <a:rPr lang="it-IT" sz="2400" dirty="0"/>
              <a:t>Delivery: I04, Box: 11, Batch: Fer13, </a:t>
            </a:r>
            <a:r>
              <a:rPr lang="it-IT" sz="2400" dirty="0" err="1"/>
              <a:t>Trays</a:t>
            </a:r>
            <a:r>
              <a:rPr lang="it-IT" sz="2400" dirty="0"/>
              <a:t>: 40, 41, 43, 44, 46, 47</a:t>
            </a:r>
          </a:p>
          <a:p>
            <a:pPr indent="-256032">
              <a:lnSpc>
                <a:spcPct val="150000"/>
              </a:lnSpc>
              <a:spcBef>
                <a:spcPts val="0"/>
              </a:spcBef>
              <a:buClr>
                <a:srgbClr val="3C5A77"/>
              </a:buClr>
              <a:buSzPts val="2400"/>
            </a:pPr>
            <a:r>
              <a:rPr lang="it-IT" sz="2600" dirty="0" err="1"/>
              <a:t>Currently</a:t>
            </a:r>
            <a:r>
              <a:rPr lang="it-IT" sz="2600" dirty="0"/>
              <a:t> working to </a:t>
            </a:r>
            <a:r>
              <a:rPr lang="it-IT" sz="2600" dirty="0" err="1"/>
              <a:t>automatize</a:t>
            </a:r>
            <a:r>
              <a:rPr lang="it-IT" sz="2600" dirty="0"/>
              <a:t> upload procedure with LabVIEW:</a:t>
            </a:r>
          </a:p>
          <a:p>
            <a:pPr marL="514350" indent="-514350">
              <a:lnSpc>
                <a:spcPct val="150000"/>
              </a:lnSpc>
              <a:spcBef>
                <a:spcPts val="0"/>
              </a:spcBef>
              <a:buClr>
                <a:srgbClr val="3C5A77"/>
              </a:buClr>
              <a:buSzPts val="2400"/>
              <a:buFont typeface="+mj-lt"/>
              <a:buAutoNum type="arabicPeriod"/>
            </a:pPr>
            <a:r>
              <a:rPr lang="it-IT" sz="2400" dirty="0" err="1"/>
              <a:t>Configuration</a:t>
            </a:r>
            <a:r>
              <a:rPr lang="it-IT" sz="2400" dirty="0"/>
              <a:t> and/or upload procedure </a:t>
            </a:r>
            <a:r>
              <a:rPr lang="it-IT" sz="2400" dirty="0" err="1"/>
              <a:t>will</a:t>
            </a:r>
            <a:r>
              <a:rPr lang="it-IT" sz="2400" dirty="0"/>
              <a:t> </a:t>
            </a:r>
            <a:r>
              <a:rPr lang="it-IT" sz="2400" dirty="0" err="1"/>
              <a:t>change</a:t>
            </a:r>
            <a:r>
              <a:rPr lang="it-IT" sz="2400" dirty="0"/>
              <a:t>?</a:t>
            </a:r>
          </a:p>
          <a:p>
            <a:pPr marL="514350" indent="-514350">
              <a:lnSpc>
                <a:spcPct val="150000"/>
              </a:lnSpc>
              <a:spcBef>
                <a:spcPts val="0"/>
              </a:spcBef>
              <a:buClr>
                <a:srgbClr val="3C5A77"/>
              </a:buClr>
              <a:buSzPts val="2400"/>
              <a:buFont typeface="+mj-lt"/>
              <a:buAutoNum type="arabicPeriod"/>
            </a:pPr>
            <a:r>
              <a:rPr lang="it-IT" sz="2400" dirty="0"/>
              <a:t>How to check a </a:t>
            </a:r>
            <a:r>
              <a:rPr lang="it-IT" sz="2400" dirty="0" err="1"/>
              <a:t>whole</a:t>
            </a:r>
            <a:r>
              <a:rPr lang="it-IT" sz="2400" dirty="0"/>
              <a:t> </a:t>
            </a:r>
            <a:r>
              <a:rPr lang="it-IT" sz="2400" dirty="0" err="1"/>
              <a:t>tray</a:t>
            </a:r>
            <a:r>
              <a:rPr lang="it-IT" sz="2400" dirty="0"/>
              <a:t> in DB?</a:t>
            </a:r>
          </a:p>
          <a:p>
            <a:pPr marL="514350" indent="-514350">
              <a:lnSpc>
                <a:spcPct val="150000"/>
              </a:lnSpc>
              <a:spcBef>
                <a:spcPts val="0"/>
              </a:spcBef>
              <a:buClr>
                <a:srgbClr val="3C5A77"/>
              </a:buClr>
              <a:buSzPts val="2400"/>
              <a:buFont typeface="+mj-lt"/>
              <a:buAutoNum type="arabicPeriod"/>
            </a:pPr>
            <a:r>
              <a:rPr lang="it-IT" sz="2400" dirty="0" err="1"/>
              <a:t>Additional</a:t>
            </a:r>
            <a:r>
              <a:rPr lang="it-IT" sz="2400" dirty="0"/>
              <a:t> info </a:t>
            </a:r>
            <a:r>
              <a:rPr lang="it-IT" sz="2400" dirty="0" err="1"/>
              <a:t>besides</a:t>
            </a:r>
            <a:r>
              <a:rPr lang="it-IT" sz="2400" dirty="0"/>
              <a:t> </a:t>
            </a:r>
            <a:r>
              <a:rPr lang="it-IT" sz="2400" dirty="0" err="1"/>
              <a:t>xlsx</a:t>
            </a:r>
            <a:r>
              <a:rPr lang="it-IT" sz="2400" dirty="0"/>
              <a:t> </a:t>
            </a:r>
            <a:r>
              <a:rPr lang="it-IT" sz="2400" dirty="0" err="1"/>
              <a:t>tables</a:t>
            </a:r>
            <a:r>
              <a:rPr lang="it-IT" sz="2400" dirty="0"/>
              <a:t> </a:t>
            </a:r>
            <a:r>
              <a:rPr lang="it-IT" sz="2400" dirty="0" err="1"/>
              <a:t>needed</a:t>
            </a:r>
            <a:r>
              <a:rPr lang="it-IT" sz="2400" dirty="0"/>
              <a:t> for the upload?</a:t>
            </a:r>
          </a:p>
          <a:p>
            <a:pPr marL="457200" indent="-457200">
              <a:lnSpc>
                <a:spcPct val="150000"/>
              </a:lnSpc>
              <a:spcBef>
                <a:spcPts val="0"/>
              </a:spcBef>
              <a:buClr>
                <a:srgbClr val="3C5A77"/>
              </a:buClr>
              <a:buSzPts val="2400"/>
            </a:pPr>
            <a:r>
              <a:rPr lang="it-IT" sz="2600" dirty="0"/>
              <a:t>Next step: </a:t>
            </a:r>
            <a:r>
              <a:rPr lang="it-IT" sz="2600" dirty="0" err="1"/>
              <a:t>implement</a:t>
            </a:r>
            <a:r>
              <a:rPr lang="it-IT" sz="2600" dirty="0"/>
              <a:t> </a:t>
            </a:r>
            <a:r>
              <a:rPr lang="it-IT" sz="2600" dirty="0" err="1"/>
              <a:t>as</a:t>
            </a:r>
            <a:r>
              <a:rPr lang="it-IT" sz="2600" dirty="0"/>
              <a:t> </a:t>
            </a:r>
            <a:r>
              <a:rPr lang="it-IT" sz="2600" dirty="0" err="1"/>
              <a:t>SubVI</a:t>
            </a:r>
            <a:r>
              <a:rPr lang="it-IT" sz="2600" dirty="0"/>
              <a:t> for the CACTUS </a:t>
            </a:r>
            <a:r>
              <a:rPr lang="it-IT" sz="2600" dirty="0" err="1"/>
              <a:t>main</a:t>
            </a:r>
            <a:r>
              <a:rPr lang="it-IT" sz="2600" dirty="0"/>
              <a:t> </a:t>
            </a:r>
            <a:r>
              <a:rPr lang="it-IT" sz="2600" dirty="0" err="1"/>
              <a:t>interface</a:t>
            </a:r>
            <a:endParaRPr lang="it-IT" sz="2600" dirty="0"/>
          </a:p>
          <a:p>
            <a:pPr indent="-256032">
              <a:lnSpc>
                <a:spcPct val="150000"/>
              </a:lnSpc>
              <a:spcBef>
                <a:spcPts val="0"/>
              </a:spcBef>
              <a:buClr>
                <a:srgbClr val="3C5A77"/>
              </a:buClr>
              <a:buSzPts val="2400"/>
            </a:pPr>
            <a:endParaRPr lang="it-IT" sz="2800" dirty="0"/>
          </a:p>
        </p:txBody>
      </p:sp>
      <p:pic>
        <p:nvPicPr>
          <p:cNvPr id="3" name="Google Shape;35;p2">
            <a:extLst>
              <a:ext uri="{FF2B5EF4-FFF2-40B4-BE49-F238E27FC236}">
                <a16:creationId xmlns:a16="http://schemas.microsoft.com/office/drawing/2014/main" id="{01C18D32-BC60-7A94-DF21-140A77A718B7}"/>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4" name="Google Shape;36;p2">
            <a:extLst>
              <a:ext uri="{FF2B5EF4-FFF2-40B4-BE49-F238E27FC236}">
                <a16:creationId xmlns:a16="http://schemas.microsoft.com/office/drawing/2014/main" id="{053F927A-E8F1-83ED-B88C-D27408B04ACF}"/>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sp>
        <p:nvSpPr>
          <p:cNvPr id="6" name="Google Shape;32;p2">
            <a:extLst>
              <a:ext uri="{FF2B5EF4-FFF2-40B4-BE49-F238E27FC236}">
                <a16:creationId xmlns:a16="http://schemas.microsoft.com/office/drawing/2014/main" id="{40A68E99-03C5-5B1A-2B24-95F9AF613832}"/>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Tree>
    <p:extLst>
      <p:ext uri="{BB962C8B-B14F-4D97-AF65-F5344CB8AC3E}">
        <p14:creationId xmlns:p14="http://schemas.microsoft.com/office/powerpoint/2010/main" val="1848556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42027B95-FE2D-3884-532D-6DC0D524E8E9}"/>
            </a:ext>
          </a:extLst>
        </p:cNvPr>
        <p:cNvGrpSpPr/>
        <p:nvPr/>
      </p:nvGrpSpPr>
      <p:grpSpPr>
        <a:xfrm>
          <a:off x="0" y="0"/>
          <a:ext cx="0" cy="0"/>
          <a:chOff x="0" y="0"/>
          <a:chExt cx="0" cy="0"/>
        </a:xfrm>
      </p:grpSpPr>
      <p:sp>
        <p:nvSpPr>
          <p:cNvPr id="49" name="Google Shape;49;p4">
            <a:extLst>
              <a:ext uri="{FF2B5EF4-FFF2-40B4-BE49-F238E27FC236}">
                <a16:creationId xmlns:a16="http://schemas.microsoft.com/office/drawing/2014/main" id="{2807BDDA-69D4-ED24-5C0C-5C321C40C279}"/>
              </a:ext>
            </a:extLst>
          </p:cNvPr>
          <p:cNvSpPr txBox="1">
            <a:spLocks noGrp="1"/>
          </p:cNvSpPr>
          <p:nvPr>
            <p:ph type="title"/>
          </p:nvPr>
        </p:nvSpPr>
        <p:spPr>
          <a:xfrm>
            <a:off x="1978026" y="356729"/>
            <a:ext cx="8229600" cy="647100"/>
          </a:xfrm>
          <a:prstGeom prst="rect">
            <a:avLst/>
          </a:prstGeom>
          <a:noFill/>
          <a:ln>
            <a:noFill/>
          </a:ln>
        </p:spPr>
        <p:txBody>
          <a:bodyPr spcFirstLastPara="1" vert="horz" wrap="square" lIns="0" tIns="0" rIns="0" bIns="0" anchor="t" anchorCtr="0">
            <a:noAutofit/>
          </a:bodyPr>
          <a:lstStyle/>
          <a:p>
            <a:pPr>
              <a:lnSpc>
                <a:spcPct val="150000"/>
              </a:lnSpc>
              <a:spcBef>
                <a:spcPts val="0"/>
              </a:spcBef>
              <a:spcAft>
                <a:spcPts val="0"/>
              </a:spcAft>
              <a:buClr>
                <a:srgbClr val="3C5A77"/>
              </a:buClr>
              <a:buSzPts val="2400"/>
            </a:pPr>
            <a:r>
              <a:rPr lang="en-US" sz="3200" dirty="0"/>
              <a:t>Conclusions</a:t>
            </a:r>
          </a:p>
        </p:txBody>
      </p:sp>
      <p:sp>
        <p:nvSpPr>
          <p:cNvPr id="51" name="Google Shape;51;p4">
            <a:extLst>
              <a:ext uri="{FF2B5EF4-FFF2-40B4-BE49-F238E27FC236}">
                <a16:creationId xmlns:a16="http://schemas.microsoft.com/office/drawing/2014/main" id="{6435D739-0C3B-17D7-BBB9-4F7FCF5AC9D9}"/>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37F17861-238E-85C2-71C9-F52908B8BA7A}"/>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13</a:t>
            </a:fld>
            <a:endParaRPr/>
          </a:p>
        </p:txBody>
      </p:sp>
      <p:pic>
        <p:nvPicPr>
          <p:cNvPr id="3" name="Google Shape;35;p2">
            <a:extLst>
              <a:ext uri="{FF2B5EF4-FFF2-40B4-BE49-F238E27FC236}">
                <a16:creationId xmlns:a16="http://schemas.microsoft.com/office/drawing/2014/main" id="{A0684616-067B-DF17-6E9E-11C66543E887}"/>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4" name="Google Shape;36;p2">
            <a:extLst>
              <a:ext uri="{FF2B5EF4-FFF2-40B4-BE49-F238E27FC236}">
                <a16:creationId xmlns:a16="http://schemas.microsoft.com/office/drawing/2014/main" id="{D5BCC39C-5B34-8CE9-F617-C152AB75D0A5}"/>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sp>
        <p:nvSpPr>
          <p:cNvPr id="6" name="Google Shape;32;p2">
            <a:extLst>
              <a:ext uri="{FF2B5EF4-FFF2-40B4-BE49-F238E27FC236}">
                <a16:creationId xmlns:a16="http://schemas.microsoft.com/office/drawing/2014/main" id="{1B408AE6-968A-46CE-8815-988721D2EA20}"/>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grpSp>
        <p:nvGrpSpPr>
          <p:cNvPr id="8" name="Gruppo 7">
            <a:extLst>
              <a:ext uri="{FF2B5EF4-FFF2-40B4-BE49-F238E27FC236}">
                <a16:creationId xmlns:a16="http://schemas.microsoft.com/office/drawing/2014/main" id="{8381BD0B-0461-8881-0228-26EC7D2B8EDD}"/>
              </a:ext>
            </a:extLst>
          </p:cNvPr>
          <p:cNvGrpSpPr/>
          <p:nvPr/>
        </p:nvGrpSpPr>
        <p:grpSpPr>
          <a:xfrm>
            <a:off x="1134481" y="1001349"/>
            <a:ext cx="9923038" cy="6048788"/>
            <a:chOff x="2506355" y="1119044"/>
            <a:chExt cx="9923038" cy="6048788"/>
          </a:xfrm>
        </p:grpSpPr>
        <p:sp>
          <p:nvSpPr>
            <p:cNvPr id="2" name="Google Shape;31;p2">
              <a:extLst>
                <a:ext uri="{FF2B5EF4-FFF2-40B4-BE49-F238E27FC236}">
                  <a16:creationId xmlns:a16="http://schemas.microsoft.com/office/drawing/2014/main" id="{BB373281-2983-B837-9D83-DAC42B521DFC}"/>
                </a:ext>
              </a:extLst>
            </p:cNvPr>
            <p:cNvSpPr txBox="1">
              <a:spLocks/>
            </p:cNvSpPr>
            <p:nvPr/>
          </p:nvSpPr>
          <p:spPr>
            <a:xfrm>
              <a:off x="2506355" y="1119044"/>
              <a:ext cx="9923038" cy="4201917"/>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56032">
                <a:lnSpc>
                  <a:spcPct val="150000"/>
                </a:lnSpc>
                <a:spcBef>
                  <a:spcPts val="0"/>
                </a:spcBef>
                <a:buClr>
                  <a:srgbClr val="3C5A77"/>
                </a:buClr>
                <a:buSzPts val="2400"/>
              </a:pPr>
              <a:r>
                <a:rPr lang="it-IT" sz="2800" b="1" dirty="0" err="1"/>
                <a:t>Comparison</a:t>
              </a:r>
              <a:r>
                <a:rPr lang="it-IT" sz="2800" b="1" dirty="0"/>
                <a:t> of IV data </a:t>
              </a:r>
              <a:r>
                <a:rPr lang="it-IT" sz="2800" b="1" dirty="0" err="1"/>
                <a:t>analysis</a:t>
              </a:r>
              <a:r>
                <a:rPr lang="it-IT" sz="2800" b="1" dirty="0"/>
                <a:t> with FBK</a:t>
              </a:r>
            </a:p>
            <a:p>
              <a:pPr indent="-256032">
                <a:lnSpc>
                  <a:spcPct val="150000"/>
                </a:lnSpc>
                <a:spcBef>
                  <a:spcPts val="0"/>
                </a:spcBef>
                <a:buClr>
                  <a:srgbClr val="3C5A77"/>
                </a:buClr>
                <a:buSzPts val="2400"/>
              </a:pPr>
              <a:r>
                <a:rPr lang="it-IT" sz="2800" b="1" dirty="0" err="1"/>
                <a:t>Started</a:t>
              </a:r>
              <a:r>
                <a:rPr lang="it-IT" sz="2800" b="1" dirty="0"/>
                <a:t> </a:t>
              </a:r>
              <a:r>
                <a:rPr lang="it-IT" sz="2800" b="1" dirty="0" err="1"/>
                <a:t>measurements</a:t>
              </a:r>
              <a:r>
                <a:rPr lang="it-IT" sz="2800" dirty="0"/>
                <a:t> (</a:t>
              </a:r>
              <a:r>
                <a:rPr lang="it-IT" sz="2800" dirty="0" err="1"/>
                <a:t>Tray</a:t>
              </a:r>
              <a:r>
                <a:rPr lang="it-IT" sz="2800" dirty="0"/>
                <a:t> S0001, </a:t>
              </a:r>
              <a:r>
                <a:rPr lang="it-IT" sz="2800" dirty="0" err="1"/>
                <a:t>RoomT</a:t>
              </a:r>
              <a:r>
                <a:rPr lang="it-IT" sz="2800" dirty="0"/>
                <a:t>)</a:t>
              </a:r>
            </a:p>
            <a:p>
              <a:pPr indent="-256032">
                <a:lnSpc>
                  <a:spcPct val="150000"/>
                </a:lnSpc>
                <a:spcBef>
                  <a:spcPts val="0"/>
                </a:spcBef>
                <a:buClr>
                  <a:srgbClr val="3C5A77"/>
                </a:buClr>
                <a:buSzPts val="2400"/>
              </a:pPr>
              <a:r>
                <a:rPr lang="it-IT" sz="2800" b="1" dirty="0" err="1"/>
                <a:t>Started</a:t>
              </a:r>
              <a:r>
                <a:rPr lang="it-IT" sz="2800" b="1" dirty="0"/>
                <a:t> </a:t>
              </a:r>
              <a:r>
                <a:rPr lang="it-IT" sz="2800" b="1" dirty="0" err="1"/>
                <a:t>uploading</a:t>
              </a:r>
              <a:r>
                <a:rPr lang="it-IT" sz="2800" b="1" dirty="0"/>
                <a:t> data on DB</a:t>
              </a:r>
            </a:p>
            <a:p>
              <a:pPr marL="0" indent="0">
                <a:lnSpc>
                  <a:spcPct val="150000"/>
                </a:lnSpc>
                <a:spcBef>
                  <a:spcPts val="0"/>
                </a:spcBef>
                <a:buClr>
                  <a:srgbClr val="3C5A77"/>
                </a:buClr>
                <a:buSzPts val="2400"/>
                <a:buNone/>
              </a:pPr>
              <a:endParaRPr lang="it-IT" sz="1400" b="1" dirty="0"/>
            </a:p>
            <a:p>
              <a:pPr marL="0" indent="0">
                <a:lnSpc>
                  <a:spcPct val="150000"/>
                </a:lnSpc>
                <a:spcBef>
                  <a:spcPts val="0"/>
                </a:spcBef>
                <a:buClr>
                  <a:srgbClr val="3C5A77"/>
                </a:buClr>
                <a:buSzPts val="2400"/>
                <a:buNone/>
              </a:pPr>
              <a:r>
                <a:rPr lang="it-IT" sz="2800" b="1" dirty="0"/>
                <a:t> QUESTIONS</a:t>
              </a:r>
            </a:p>
            <a:p>
              <a:pPr marL="0" indent="0">
                <a:lnSpc>
                  <a:spcPct val="150000"/>
                </a:lnSpc>
                <a:spcBef>
                  <a:spcPts val="0"/>
                </a:spcBef>
                <a:buClr>
                  <a:srgbClr val="3C5A77"/>
                </a:buClr>
                <a:buSzPts val="2400"/>
                <a:buNone/>
              </a:pPr>
              <a:endParaRPr lang="it-IT" sz="700" b="1" dirty="0"/>
            </a:p>
          </p:txBody>
        </p:sp>
        <p:sp>
          <p:nvSpPr>
            <p:cNvPr id="5" name="Google Shape;31;p2">
              <a:extLst>
                <a:ext uri="{FF2B5EF4-FFF2-40B4-BE49-F238E27FC236}">
                  <a16:creationId xmlns:a16="http://schemas.microsoft.com/office/drawing/2014/main" id="{22D2AD65-AA1C-939E-1AE9-C4B2967989FF}"/>
                </a:ext>
              </a:extLst>
            </p:cNvPr>
            <p:cNvSpPr txBox="1">
              <a:spLocks/>
            </p:cNvSpPr>
            <p:nvPr/>
          </p:nvSpPr>
          <p:spPr>
            <a:xfrm>
              <a:off x="2506355" y="4036480"/>
              <a:ext cx="4481902" cy="3131352"/>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nSpc>
                  <a:spcPct val="150000"/>
                </a:lnSpc>
                <a:spcBef>
                  <a:spcPts val="0"/>
                </a:spcBef>
                <a:buClr>
                  <a:srgbClr val="3C5A77"/>
                </a:buClr>
                <a:buSzPts val="2400"/>
              </a:pPr>
              <a:r>
                <a:rPr lang="en-US" sz="2600" b="1" dirty="0"/>
                <a:t>Measurements</a:t>
              </a:r>
            </a:p>
            <a:p>
              <a:pPr marL="628206" lvl="1" indent="-342900">
                <a:lnSpc>
                  <a:spcPct val="150000"/>
                </a:lnSpc>
                <a:spcBef>
                  <a:spcPts val="0"/>
                </a:spcBef>
                <a:buClr>
                  <a:srgbClr val="3C5A77"/>
                </a:buClr>
                <a:buSzPts val="2400"/>
              </a:pPr>
              <a:r>
                <a:rPr lang="en-US" sz="2400" dirty="0"/>
                <a:t>N strips per tray?</a:t>
              </a:r>
            </a:p>
            <a:p>
              <a:pPr marL="628206" lvl="1" indent="-342900">
                <a:lnSpc>
                  <a:spcPct val="150000"/>
                </a:lnSpc>
                <a:spcBef>
                  <a:spcPts val="0"/>
                </a:spcBef>
                <a:buClr>
                  <a:srgbClr val="3C5A77"/>
                </a:buClr>
                <a:buSzPts val="2400"/>
              </a:pPr>
              <a:r>
                <a:rPr lang="en-US" sz="2400" dirty="0"/>
                <a:t>Front/back QR?</a:t>
              </a:r>
            </a:p>
            <a:p>
              <a:pPr marL="628206" lvl="1" indent="-342900">
                <a:lnSpc>
                  <a:spcPct val="150000"/>
                </a:lnSpc>
                <a:spcBef>
                  <a:spcPts val="0"/>
                </a:spcBef>
                <a:buClr>
                  <a:srgbClr val="3C5A77"/>
                </a:buClr>
                <a:buSzPts val="2400"/>
              </a:pPr>
              <a:r>
                <a:rPr lang="en-US" sz="2400" dirty="0"/>
                <a:t>Trim QR?</a:t>
              </a:r>
              <a:endParaRPr lang="it-IT" sz="2400" dirty="0"/>
            </a:p>
          </p:txBody>
        </p:sp>
        <p:sp>
          <p:nvSpPr>
            <p:cNvPr id="7" name="Google Shape;31;p2">
              <a:extLst>
                <a:ext uri="{FF2B5EF4-FFF2-40B4-BE49-F238E27FC236}">
                  <a16:creationId xmlns:a16="http://schemas.microsoft.com/office/drawing/2014/main" id="{20FC61FF-5939-2212-DF2A-B3D7F8D8C389}"/>
                </a:ext>
              </a:extLst>
            </p:cNvPr>
            <p:cNvSpPr txBox="1">
              <a:spLocks/>
            </p:cNvSpPr>
            <p:nvPr/>
          </p:nvSpPr>
          <p:spPr>
            <a:xfrm>
              <a:off x="6387463" y="3738157"/>
              <a:ext cx="4481902" cy="2699394"/>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nSpc>
                  <a:spcPct val="150000"/>
                </a:lnSpc>
                <a:spcBef>
                  <a:spcPts val="0"/>
                </a:spcBef>
                <a:buClr>
                  <a:srgbClr val="3C5A77"/>
                </a:buClr>
                <a:buSzPts val="2400"/>
              </a:pPr>
              <a:r>
                <a:rPr lang="it-IT" sz="2600" b="1" dirty="0"/>
                <a:t>Database</a:t>
              </a:r>
              <a:r>
                <a:rPr lang="it-IT" sz="2600" dirty="0"/>
                <a:t>:</a:t>
              </a:r>
            </a:p>
            <a:p>
              <a:pPr marL="628206" lvl="1" indent="-342900">
                <a:lnSpc>
                  <a:spcPct val="150000"/>
                </a:lnSpc>
                <a:spcBef>
                  <a:spcPts val="0"/>
                </a:spcBef>
                <a:buClr>
                  <a:srgbClr val="3C5A77"/>
                </a:buClr>
                <a:buSzPts val="2400"/>
              </a:pPr>
              <a:r>
                <a:rPr lang="it-IT" sz="2400" dirty="0"/>
                <a:t>Procedure </a:t>
              </a:r>
              <a:r>
                <a:rPr lang="it-IT" sz="2400" dirty="0" err="1"/>
                <a:t>will</a:t>
              </a:r>
              <a:r>
                <a:rPr lang="it-IT" sz="2400" dirty="0"/>
                <a:t> </a:t>
              </a:r>
              <a:r>
                <a:rPr lang="it-IT" sz="2400" dirty="0" err="1"/>
                <a:t>change</a:t>
              </a:r>
              <a:endParaRPr lang="it-IT" sz="2400" dirty="0"/>
            </a:p>
            <a:p>
              <a:pPr marL="628206" lvl="1" indent="-342900">
                <a:lnSpc>
                  <a:spcPct val="150000"/>
                </a:lnSpc>
                <a:spcBef>
                  <a:spcPts val="0"/>
                </a:spcBef>
                <a:buClr>
                  <a:srgbClr val="3C5A77"/>
                </a:buClr>
                <a:buSzPts val="2400"/>
              </a:pPr>
              <a:r>
                <a:rPr lang="it-IT" sz="2400" dirty="0"/>
                <a:t>How to check a </a:t>
              </a:r>
              <a:r>
                <a:rPr lang="it-IT" sz="2400" dirty="0" err="1"/>
                <a:t>whole</a:t>
              </a:r>
              <a:r>
                <a:rPr lang="it-IT" sz="2400" dirty="0"/>
                <a:t> </a:t>
              </a:r>
              <a:r>
                <a:rPr lang="it-IT" sz="2400" dirty="0" err="1"/>
                <a:t>tray</a:t>
              </a:r>
              <a:r>
                <a:rPr lang="it-IT" sz="2400" dirty="0"/>
                <a:t>?</a:t>
              </a:r>
            </a:p>
            <a:p>
              <a:pPr marL="628206" lvl="1" indent="-342900">
                <a:lnSpc>
                  <a:spcPct val="150000"/>
                </a:lnSpc>
                <a:spcBef>
                  <a:spcPts val="0"/>
                </a:spcBef>
                <a:buClr>
                  <a:srgbClr val="3C5A77"/>
                </a:buClr>
                <a:buSzPts val="2400"/>
              </a:pPr>
              <a:r>
                <a:rPr lang="it-IT" sz="2400" dirty="0"/>
                <a:t>Non-</a:t>
              </a:r>
              <a:r>
                <a:rPr lang="it-IT" sz="2400" dirty="0" err="1"/>
                <a:t>xlsx</a:t>
              </a:r>
              <a:r>
                <a:rPr lang="it-IT" sz="2400" dirty="0"/>
                <a:t> info?</a:t>
              </a:r>
            </a:p>
            <a:p>
              <a:pPr indent="-256032">
                <a:lnSpc>
                  <a:spcPct val="150000"/>
                </a:lnSpc>
                <a:spcBef>
                  <a:spcPts val="0"/>
                </a:spcBef>
                <a:buClr>
                  <a:srgbClr val="3C5A77"/>
                </a:buClr>
                <a:buSzPts val="2400"/>
              </a:pPr>
              <a:endParaRPr lang="it-IT" sz="2600" dirty="0"/>
            </a:p>
          </p:txBody>
        </p:sp>
      </p:grpSp>
    </p:spTree>
    <p:extLst>
      <p:ext uri="{BB962C8B-B14F-4D97-AF65-F5344CB8AC3E}">
        <p14:creationId xmlns:p14="http://schemas.microsoft.com/office/powerpoint/2010/main" val="1756234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1978026" y="1895526"/>
            <a:ext cx="8229600" cy="647100"/>
          </a:xfrm>
          <a:prstGeom prst="rect">
            <a:avLst/>
          </a:prstGeom>
          <a:noFill/>
          <a:ln>
            <a:noFill/>
          </a:ln>
        </p:spPr>
        <p:txBody>
          <a:bodyPr spcFirstLastPara="1" vert="horz" wrap="square" lIns="0" tIns="0" rIns="0" bIns="0" anchor="t" anchorCtr="0">
            <a:noAutofit/>
          </a:bodyPr>
          <a:lstStyle/>
          <a:p>
            <a:pPr algn="ctr">
              <a:lnSpc>
                <a:spcPct val="150000"/>
              </a:lnSpc>
              <a:spcBef>
                <a:spcPts val="0"/>
              </a:spcBef>
              <a:spcAft>
                <a:spcPts val="0"/>
              </a:spcAft>
              <a:buClr>
                <a:srgbClr val="3C5A77"/>
              </a:buClr>
              <a:buSzPts val="2400"/>
            </a:pPr>
            <a:r>
              <a:rPr lang="it-IT" sz="2800" dirty="0"/>
              <a:t>BACKUP</a:t>
            </a:r>
          </a:p>
        </p:txBody>
      </p:sp>
      <p:sp>
        <p:nvSpPr>
          <p:cNvPr id="51" name="Google Shape;51;p4"/>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14</a:t>
            </a:fld>
            <a:endParaRPr/>
          </a:p>
        </p:txBody>
      </p:sp>
      <p:pic>
        <p:nvPicPr>
          <p:cNvPr id="2" name="Google Shape;35;p2">
            <a:extLst>
              <a:ext uri="{FF2B5EF4-FFF2-40B4-BE49-F238E27FC236}">
                <a16:creationId xmlns:a16="http://schemas.microsoft.com/office/drawing/2014/main" id="{81519A7E-3B44-AB1A-9B04-3065321C25BC}"/>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3" name="Google Shape;36;p2">
            <a:extLst>
              <a:ext uri="{FF2B5EF4-FFF2-40B4-BE49-F238E27FC236}">
                <a16:creationId xmlns:a16="http://schemas.microsoft.com/office/drawing/2014/main" id="{F62C7DB0-CC5F-8BD5-8684-4AE9F00D2D5C}"/>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sp>
        <p:nvSpPr>
          <p:cNvPr id="4" name="Google Shape;32;p2">
            <a:extLst>
              <a:ext uri="{FF2B5EF4-FFF2-40B4-BE49-F238E27FC236}">
                <a16:creationId xmlns:a16="http://schemas.microsoft.com/office/drawing/2014/main" id="{67E5677A-DD7F-D265-1E7A-84EB26546CE0}"/>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Tree>
    <p:extLst>
      <p:ext uri="{BB962C8B-B14F-4D97-AF65-F5344CB8AC3E}">
        <p14:creationId xmlns:p14="http://schemas.microsoft.com/office/powerpoint/2010/main" val="2079060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19C74416-3473-F5F5-8322-48F005B532DC}"/>
            </a:ext>
          </a:extLst>
        </p:cNvPr>
        <p:cNvGrpSpPr/>
        <p:nvPr/>
      </p:nvGrpSpPr>
      <p:grpSpPr>
        <a:xfrm>
          <a:off x="0" y="0"/>
          <a:ext cx="0" cy="0"/>
          <a:chOff x="0" y="0"/>
          <a:chExt cx="0" cy="0"/>
        </a:xfrm>
      </p:grpSpPr>
      <p:sp>
        <p:nvSpPr>
          <p:cNvPr id="49" name="Google Shape;49;p4">
            <a:extLst>
              <a:ext uri="{FF2B5EF4-FFF2-40B4-BE49-F238E27FC236}">
                <a16:creationId xmlns:a16="http://schemas.microsoft.com/office/drawing/2014/main" id="{10182FAD-7889-F9F3-4AAD-F1902A8231CC}"/>
              </a:ext>
            </a:extLst>
          </p:cNvPr>
          <p:cNvSpPr txBox="1">
            <a:spLocks noGrp="1"/>
          </p:cNvSpPr>
          <p:nvPr>
            <p:ph type="title"/>
          </p:nvPr>
        </p:nvSpPr>
        <p:spPr>
          <a:xfrm>
            <a:off x="1978026" y="356729"/>
            <a:ext cx="8229600" cy="647100"/>
          </a:xfrm>
          <a:prstGeom prst="rect">
            <a:avLst/>
          </a:prstGeom>
          <a:noFill/>
          <a:ln>
            <a:noFill/>
          </a:ln>
        </p:spPr>
        <p:txBody>
          <a:bodyPr spcFirstLastPara="1" vert="horz" wrap="square" lIns="0" tIns="0" rIns="0" bIns="0" anchor="t" anchorCtr="0">
            <a:noAutofit/>
          </a:bodyPr>
          <a:lstStyle/>
          <a:p>
            <a:pPr>
              <a:lnSpc>
                <a:spcPct val="150000"/>
              </a:lnSpc>
              <a:spcBef>
                <a:spcPts val="0"/>
              </a:spcBef>
              <a:spcAft>
                <a:spcPts val="0"/>
              </a:spcAft>
              <a:buClr>
                <a:srgbClr val="3C5A77"/>
              </a:buClr>
              <a:buSzPts val="2400"/>
            </a:pPr>
            <a:r>
              <a:rPr lang="it-IT" sz="3200" dirty="0"/>
              <a:t>Single IV curve – packaging</a:t>
            </a:r>
            <a:endParaRPr lang="it-IT" sz="2800" dirty="0"/>
          </a:p>
        </p:txBody>
      </p:sp>
      <p:sp>
        <p:nvSpPr>
          <p:cNvPr id="51" name="Google Shape;51;p4">
            <a:extLst>
              <a:ext uri="{FF2B5EF4-FFF2-40B4-BE49-F238E27FC236}">
                <a16:creationId xmlns:a16="http://schemas.microsoft.com/office/drawing/2014/main" id="{C89775E1-F7A1-5C3E-8A2E-AA3B5FA04CA3}"/>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6F1805BB-C499-0D0F-A60D-B92C8C13FD6B}"/>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15</a:t>
            </a:fld>
            <a:endParaRPr/>
          </a:p>
        </p:txBody>
      </p:sp>
      <p:pic>
        <p:nvPicPr>
          <p:cNvPr id="3" name="Google Shape;35;p2">
            <a:extLst>
              <a:ext uri="{FF2B5EF4-FFF2-40B4-BE49-F238E27FC236}">
                <a16:creationId xmlns:a16="http://schemas.microsoft.com/office/drawing/2014/main" id="{823EFED5-1402-59AA-CBE8-137DA2ADF533}"/>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4" name="Google Shape;36;p2">
            <a:extLst>
              <a:ext uri="{FF2B5EF4-FFF2-40B4-BE49-F238E27FC236}">
                <a16:creationId xmlns:a16="http://schemas.microsoft.com/office/drawing/2014/main" id="{A0092BCA-CFDD-45A4-E79A-551065F69E0C}"/>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pic>
        <p:nvPicPr>
          <p:cNvPr id="7" name="Immagine 6">
            <a:extLst>
              <a:ext uri="{FF2B5EF4-FFF2-40B4-BE49-F238E27FC236}">
                <a16:creationId xmlns:a16="http://schemas.microsoft.com/office/drawing/2014/main" id="{89D2FB8E-63C2-0394-3C5E-2F7EC37DB590}"/>
              </a:ext>
            </a:extLst>
          </p:cNvPr>
          <p:cNvPicPr>
            <a:picLocks noChangeAspect="1"/>
          </p:cNvPicPr>
          <p:nvPr/>
        </p:nvPicPr>
        <p:blipFill>
          <a:blip r:embed="rId4"/>
          <a:stretch>
            <a:fillRect/>
          </a:stretch>
        </p:blipFill>
        <p:spPr>
          <a:xfrm>
            <a:off x="1143603" y="1237749"/>
            <a:ext cx="9515192" cy="4958530"/>
          </a:xfrm>
          <a:prstGeom prst="rect">
            <a:avLst/>
          </a:prstGeom>
        </p:spPr>
      </p:pic>
      <p:sp>
        <p:nvSpPr>
          <p:cNvPr id="8" name="Google Shape;31;p2">
            <a:extLst>
              <a:ext uri="{FF2B5EF4-FFF2-40B4-BE49-F238E27FC236}">
                <a16:creationId xmlns:a16="http://schemas.microsoft.com/office/drawing/2014/main" id="{BB3C7BEE-8702-1894-2730-E06562C65701}"/>
              </a:ext>
            </a:extLst>
          </p:cNvPr>
          <p:cNvSpPr txBox="1">
            <a:spLocks/>
          </p:cNvSpPr>
          <p:nvPr/>
        </p:nvSpPr>
        <p:spPr>
          <a:xfrm>
            <a:off x="6853474" y="1833990"/>
            <a:ext cx="796705" cy="528044"/>
          </a:xfrm>
          <a:prstGeom prst="rect">
            <a:avLst/>
          </a:prstGeom>
          <a:noFill/>
          <a:ln>
            <a:noFill/>
          </a:ln>
        </p:spPr>
        <p:txBody>
          <a:bodyPr spcFirstLastPara="1" wrap="square" lIns="0" tIns="45700" rIns="0" bIns="45700" anchor="t" anchorCtr="0">
            <a:normAutofit fontScale="92500" lnSpcReduction="1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en-GB" sz="2800" b="1" dirty="0">
                <a:solidFill>
                  <a:srgbClr val="006300"/>
                </a:solidFill>
                <a:latin typeface="Helvetica" panose="020B0604020202020204" pitchFamily="34" charset="0"/>
                <a:ea typeface="Calibri" panose="020F0502020204030204" pitchFamily="34" charset="0"/>
                <a:cs typeface="Helvetica" panose="020B0604020202020204" pitchFamily="34" charset="0"/>
              </a:rPr>
              <a:t>NFD</a:t>
            </a:r>
            <a:endParaRPr lang="en-US" sz="2400" dirty="0">
              <a:solidFill>
                <a:srgbClr val="006300"/>
              </a:solidFill>
              <a:latin typeface="Helvetica" panose="020B0604020202020204" pitchFamily="34" charset="0"/>
              <a:ea typeface="Calibri" panose="020F0502020204030204" pitchFamily="34" charset="0"/>
              <a:cs typeface="Helvetica" panose="020B0604020202020204" pitchFamily="34" charset="0"/>
            </a:endParaRPr>
          </a:p>
        </p:txBody>
      </p:sp>
      <p:sp>
        <p:nvSpPr>
          <p:cNvPr id="9" name="Google Shape;31;p2">
            <a:extLst>
              <a:ext uri="{FF2B5EF4-FFF2-40B4-BE49-F238E27FC236}">
                <a16:creationId xmlns:a16="http://schemas.microsoft.com/office/drawing/2014/main" id="{419D7D0F-0456-6941-F9DA-000848A5BE92}"/>
              </a:ext>
            </a:extLst>
          </p:cNvPr>
          <p:cNvSpPr txBox="1">
            <a:spLocks/>
          </p:cNvSpPr>
          <p:nvPr/>
        </p:nvSpPr>
        <p:spPr>
          <a:xfrm>
            <a:off x="4541822" y="1569968"/>
            <a:ext cx="796705" cy="528044"/>
          </a:xfrm>
          <a:prstGeom prst="rect">
            <a:avLst/>
          </a:prstGeom>
          <a:noFill/>
          <a:ln>
            <a:noFill/>
          </a:ln>
        </p:spPr>
        <p:txBody>
          <a:bodyPr spcFirstLastPara="1" wrap="square" lIns="0" tIns="45700" rIns="0" bIns="45700" anchor="t" anchorCtr="0">
            <a:normAutofit fontScale="92500" lnSpcReduction="1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en-GB" sz="2800" b="1" dirty="0">
                <a:solidFill>
                  <a:srgbClr val="E87031"/>
                </a:solidFill>
                <a:latin typeface="Helvetica" panose="020B0604020202020204" pitchFamily="34" charset="0"/>
                <a:ea typeface="Calibri" panose="020F0502020204030204" pitchFamily="34" charset="0"/>
                <a:cs typeface="Helvetica" panose="020B0604020202020204" pitchFamily="34" charset="0"/>
              </a:rPr>
              <a:t>SLD</a:t>
            </a:r>
            <a:endParaRPr lang="en-US" sz="2400" dirty="0">
              <a:solidFill>
                <a:srgbClr val="E87031"/>
              </a:solidFill>
              <a:latin typeface="Helvetica" panose="020B0604020202020204" pitchFamily="34" charset="0"/>
              <a:ea typeface="Calibri" panose="020F0502020204030204" pitchFamily="34" charset="0"/>
              <a:cs typeface="Helvetica" panose="020B0604020202020204" pitchFamily="34" charset="0"/>
            </a:endParaRPr>
          </a:p>
        </p:txBody>
      </p:sp>
      <p:sp>
        <p:nvSpPr>
          <p:cNvPr id="5" name="Google Shape;32;p2">
            <a:extLst>
              <a:ext uri="{FF2B5EF4-FFF2-40B4-BE49-F238E27FC236}">
                <a16:creationId xmlns:a16="http://schemas.microsoft.com/office/drawing/2014/main" id="{C63EE7DF-3371-4678-2B70-883828D9FD5D}"/>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Tree>
    <p:extLst>
      <p:ext uri="{BB962C8B-B14F-4D97-AF65-F5344CB8AC3E}">
        <p14:creationId xmlns:p14="http://schemas.microsoft.com/office/powerpoint/2010/main" val="1572794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EC1D33F0-4A82-FD0F-5DFC-13F7E1B1B362}"/>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2B759AAC-7A87-98F0-05B0-2C5F98BE98D3}"/>
              </a:ext>
            </a:extLst>
          </p:cNvPr>
          <p:cNvPicPr>
            <a:picLocks noChangeAspect="1"/>
          </p:cNvPicPr>
          <p:nvPr/>
        </p:nvPicPr>
        <p:blipFill>
          <a:blip r:embed="rId2"/>
          <a:stretch>
            <a:fillRect/>
          </a:stretch>
        </p:blipFill>
        <p:spPr>
          <a:xfrm>
            <a:off x="1226589" y="1292168"/>
            <a:ext cx="9221786" cy="4804468"/>
          </a:xfrm>
          <a:prstGeom prst="rect">
            <a:avLst/>
          </a:prstGeom>
        </p:spPr>
      </p:pic>
      <p:sp>
        <p:nvSpPr>
          <p:cNvPr id="49" name="Google Shape;49;p4">
            <a:extLst>
              <a:ext uri="{FF2B5EF4-FFF2-40B4-BE49-F238E27FC236}">
                <a16:creationId xmlns:a16="http://schemas.microsoft.com/office/drawing/2014/main" id="{7957DA68-7FF8-FFB5-0E5D-1DCD9F8551D2}"/>
              </a:ext>
            </a:extLst>
          </p:cNvPr>
          <p:cNvSpPr txBox="1">
            <a:spLocks noGrp="1"/>
          </p:cNvSpPr>
          <p:nvPr>
            <p:ph type="title"/>
          </p:nvPr>
        </p:nvSpPr>
        <p:spPr>
          <a:xfrm>
            <a:off x="1978026" y="356729"/>
            <a:ext cx="8229600" cy="647100"/>
          </a:xfrm>
          <a:prstGeom prst="rect">
            <a:avLst/>
          </a:prstGeom>
          <a:noFill/>
          <a:ln>
            <a:noFill/>
          </a:ln>
        </p:spPr>
        <p:txBody>
          <a:bodyPr spcFirstLastPara="1" vert="horz" wrap="square" lIns="0" tIns="0" rIns="0" bIns="0" anchor="t" anchorCtr="0">
            <a:noAutofit/>
          </a:bodyPr>
          <a:lstStyle/>
          <a:p>
            <a:pPr>
              <a:lnSpc>
                <a:spcPct val="150000"/>
              </a:lnSpc>
              <a:spcBef>
                <a:spcPts val="0"/>
              </a:spcBef>
              <a:spcAft>
                <a:spcPts val="0"/>
              </a:spcAft>
              <a:buClr>
                <a:srgbClr val="3C5A77"/>
              </a:buClr>
              <a:buSzPts val="2400"/>
            </a:pPr>
            <a:r>
              <a:rPr lang="it-IT" sz="3200" dirty="0"/>
              <a:t>Single IV curve – </a:t>
            </a:r>
            <a:r>
              <a:rPr lang="it-IT" sz="3200" dirty="0" err="1"/>
              <a:t>parametric</a:t>
            </a:r>
            <a:r>
              <a:rPr lang="it-IT" sz="3200" dirty="0"/>
              <a:t> (or WL)</a:t>
            </a:r>
            <a:endParaRPr lang="it-IT" sz="2800" dirty="0"/>
          </a:p>
        </p:txBody>
      </p:sp>
      <p:sp>
        <p:nvSpPr>
          <p:cNvPr id="51" name="Google Shape;51;p4">
            <a:extLst>
              <a:ext uri="{FF2B5EF4-FFF2-40B4-BE49-F238E27FC236}">
                <a16:creationId xmlns:a16="http://schemas.microsoft.com/office/drawing/2014/main" id="{BEF13B59-6EC5-AD9F-3808-E02AD94A0F76}"/>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38680E33-FCA7-75D4-AC3C-588D92BF86A5}"/>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16</a:t>
            </a:fld>
            <a:endParaRPr/>
          </a:p>
        </p:txBody>
      </p:sp>
      <p:pic>
        <p:nvPicPr>
          <p:cNvPr id="3" name="Google Shape;35;p2">
            <a:extLst>
              <a:ext uri="{FF2B5EF4-FFF2-40B4-BE49-F238E27FC236}">
                <a16:creationId xmlns:a16="http://schemas.microsoft.com/office/drawing/2014/main" id="{C2D749E4-2EB6-0353-0101-761C3AA72DEE}"/>
              </a:ext>
            </a:extLst>
          </p:cNvPr>
          <p:cNvPicPr preferRelativeResize="0"/>
          <p:nvPr/>
        </p:nvPicPr>
        <p:blipFill rotWithShape="1">
          <a:blip r:embed="rId3">
            <a:alphaModFix/>
          </a:blip>
          <a:srcRect l="-2200" t="24817" r="5675" b="24782"/>
          <a:stretch/>
        </p:blipFill>
        <p:spPr>
          <a:xfrm>
            <a:off x="9406111" y="6421187"/>
            <a:ext cx="1252684" cy="402406"/>
          </a:xfrm>
          <a:prstGeom prst="rect">
            <a:avLst/>
          </a:prstGeom>
          <a:noFill/>
          <a:ln>
            <a:noFill/>
          </a:ln>
        </p:spPr>
      </p:pic>
      <p:pic>
        <p:nvPicPr>
          <p:cNvPr id="4" name="Google Shape;36;p2">
            <a:extLst>
              <a:ext uri="{FF2B5EF4-FFF2-40B4-BE49-F238E27FC236}">
                <a16:creationId xmlns:a16="http://schemas.microsoft.com/office/drawing/2014/main" id="{ACBB4BAA-B30E-4A97-CE3A-07AE752FE464}"/>
              </a:ext>
            </a:extLst>
          </p:cNvPr>
          <p:cNvPicPr preferRelativeResize="0"/>
          <p:nvPr/>
        </p:nvPicPr>
        <p:blipFill rotWithShape="1">
          <a:blip r:embed="rId4">
            <a:alphaModFix/>
          </a:blip>
          <a:srcRect/>
          <a:stretch/>
        </p:blipFill>
        <p:spPr>
          <a:xfrm>
            <a:off x="8646550" y="6384975"/>
            <a:ext cx="850941" cy="472272"/>
          </a:xfrm>
          <a:prstGeom prst="rect">
            <a:avLst/>
          </a:prstGeom>
          <a:noFill/>
          <a:ln>
            <a:noFill/>
          </a:ln>
        </p:spPr>
      </p:pic>
      <p:sp>
        <p:nvSpPr>
          <p:cNvPr id="8" name="Google Shape;31;p2">
            <a:extLst>
              <a:ext uri="{FF2B5EF4-FFF2-40B4-BE49-F238E27FC236}">
                <a16:creationId xmlns:a16="http://schemas.microsoft.com/office/drawing/2014/main" id="{0D58E4F8-5D69-F448-915E-D3F4397944F9}"/>
              </a:ext>
            </a:extLst>
          </p:cNvPr>
          <p:cNvSpPr txBox="1">
            <a:spLocks/>
          </p:cNvSpPr>
          <p:nvPr/>
        </p:nvSpPr>
        <p:spPr>
          <a:xfrm>
            <a:off x="4508627" y="1984785"/>
            <a:ext cx="796705" cy="528044"/>
          </a:xfrm>
          <a:prstGeom prst="rect">
            <a:avLst/>
          </a:prstGeom>
          <a:noFill/>
          <a:ln>
            <a:noFill/>
          </a:ln>
        </p:spPr>
        <p:txBody>
          <a:bodyPr spcFirstLastPara="1" wrap="square" lIns="0" tIns="45700" rIns="0" bIns="45700" anchor="t" anchorCtr="0">
            <a:normAutofit fontScale="92500" lnSpcReduction="1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en-GB" sz="2800" b="1" dirty="0">
                <a:solidFill>
                  <a:srgbClr val="006300"/>
                </a:solidFill>
                <a:latin typeface="Helvetica" panose="020B0604020202020204" pitchFamily="34" charset="0"/>
                <a:ea typeface="Calibri" panose="020F0502020204030204" pitchFamily="34" charset="0"/>
                <a:cs typeface="Helvetica" panose="020B0604020202020204" pitchFamily="34" charset="0"/>
              </a:rPr>
              <a:t>NFD</a:t>
            </a:r>
            <a:endParaRPr lang="en-US" sz="2400" dirty="0">
              <a:solidFill>
                <a:srgbClr val="006300"/>
              </a:solidFill>
              <a:latin typeface="Helvetica" panose="020B0604020202020204" pitchFamily="34" charset="0"/>
              <a:ea typeface="Calibri" panose="020F0502020204030204" pitchFamily="34" charset="0"/>
              <a:cs typeface="Helvetica" panose="020B0604020202020204" pitchFamily="34" charset="0"/>
            </a:endParaRPr>
          </a:p>
        </p:txBody>
      </p:sp>
      <p:sp>
        <p:nvSpPr>
          <p:cNvPr id="9" name="Google Shape;31;p2">
            <a:extLst>
              <a:ext uri="{FF2B5EF4-FFF2-40B4-BE49-F238E27FC236}">
                <a16:creationId xmlns:a16="http://schemas.microsoft.com/office/drawing/2014/main" id="{2E0656E1-1A75-AC4F-4BB5-5FAE0D57991E}"/>
              </a:ext>
            </a:extLst>
          </p:cNvPr>
          <p:cNvSpPr txBox="1">
            <a:spLocks/>
          </p:cNvSpPr>
          <p:nvPr/>
        </p:nvSpPr>
        <p:spPr>
          <a:xfrm>
            <a:off x="3003432" y="1456741"/>
            <a:ext cx="796705" cy="528044"/>
          </a:xfrm>
          <a:prstGeom prst="rect">
            <a:avLst/>
          </a:prstGeom>
          <a:noFill/>
          <a:ln>
            <a:noFill/>
          </a:ln>
        </p:spPr>
        <p:txBody>
          <a:bodyPr spcFirstLastPara="1" wrap="square" lIns="0" tIns="45700" rIns="0" bIns="45700" anchor="t" anchorCtr="0">
            <a:normAutofit fontScale="92500" lnSpcReduction="1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en-GB" sz="2800" b="1" dirty="0">
                <a:solidFill>
                  <a:srgbClr val="E87031"/>
                </a:solidFill>
                <a:latin typeface="Helvetica" panose="020B0604020202020204" pitchFamily="34" charset="0"/>
                <a:ea typeface="Calibri" panose="020F0502020204030204" pitchFamily="34" charset="0"/>
                <a:cs typeface="Helvetica" panose="020B0604020202020204" pitchFamily="34" charset="0"/>
              </a:rPr>
              <a:t>SLD</a:t>
            </a:r>
            <a:endParaRPr lang="en-US" sz="2400" dirty="0">
              <a:solidFill>
                <a:srgbClr val="E87031"/>
              </a:solidFill>
              <a:latin typeface="Helvetica" panose="020B0604020202020204" pitchFamily="34" charset="0"/>
              <a:ea typeface="Calibri" panose="020F0502020204030204" pitchFamily="34" charset="0"/>
              <a:cs typeface="Helvetica" panose="020B0604020202020204" pitchFamily="34" charset="0"/>
            </a:endParaRPr>
          </a:p>
        </p:txBody>
      </p:sp>
      <p:sp>
        <p:nvSpPr>
          <p:cNvPr id="5" name="Google Shape;32;p2">
            <a:extLst>
              <a:ext uri="{FF2B5EF4-FFF2-40B4-BE49-F238E27FC236}">
                <a16:creationId xmlns:a16="http://schemas.microsoft.com/office/drawing/2014/main" id="{674E5606-9EA7-8F1A-9996-C8C699BDC433}"/>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Tree>
    <p:extLst>
      <p:ext uri="{BB962C8B-B14F-4D97-AF65-F5344CB8AC3E}">
        <p14:creationId xmlns:p14="http://schemas.microsoft.com/office/powerpoint/2010/main" val="2133109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1978026" y="356729"/>
            <a:ext cx="8229600" cy="647100"/>
          </a:xfrm>
          <a:prstGeom prst="rect">
            <a:avLst/>
          </a:prstGeom>
          <a:noFill/>
          <a:ln>
            <a:noFill/>
          </a:ln>
        </p:spPr>
        <p:txBody>
          <a:bodyPr spcFirstLastPara="1" vert="horz" wrap="square" lIns="0" tIns="0" rIns="0" bIns="0" anchor="t" anchorCtr="0">
            <a:noAutofit/>
          </a:bodyPr>
          <a:lstStyle/>
          <a:p>
            <a:pPr>
              <a:lnSpc>
                <a:spcPct val="150000"/>
              </a:lnSpc>
              <a:spcBef>
                <a:spcPts val="0"/>
              </a:spcBef>
              <a:spcAft>
                <a:spcPts val="0"/>
              </a:spcAft>
              <a:buClr>
                <a:srgbClr val="3C5A77"/>
              </a:buClr>
              <a:buSzPts val="2400"/>
            </a:pPr>
            <a:r>
              <a:rPr lang="en-US" sz="3200" dirty="0"/>
              <a:t>Results – V</a:t>
            </a:r>
            <a:r>
              <a:rPr lang="en-US" sz="3200" baseline="-25000" dirty="0"/>
              <a:t>BD</a:t>
            </a:r>
            <a:r>
              <a:rPr lang="en-US" sz="3200" dirty="0"/>
              <a:t> distribution</a:t>
            </a:r>
          </a:p>
        </p:txBody>
      </p:sp>
      <p:sp>
        <p:nvSpPr>
          <p:cNvPr id="51" name="Google Shape;51;p4"/>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17</a:t>
            </a:fld>
            <a:endParaRPr/>
          </a:p>
        </p:txBody>
      </p:sp>
      <p:pic>
        <p:nvPicPr>
          <p:cNvPr id="2" name="Google Shape;35;p2">
            <a:extLst>
              <a:ext uri="{FF2B5EF4-FFF2-40B4-BE49-F238E27FC236}">
                <a16:creationId xmlns:a16="http://schemas.microsoft.com/office/drawing/2014/main" id="{6C435DE9-A8D7-5647-DC5E-F924AFC9F068}"/>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3" name="Google Shape;36;p2">
            <a:extLst>
              <a:ext uri="{FF2B5EF4-FFF2-40B4-BE49-F238E27FC236}">
                <a16:creationId xmlns:a16="http://schemas.microsoft.com/office/drawing/2014/main" id="{EEE60B9C-EAA5-CE44-7D64-0BE35F10C56C}"/>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sp>
        <p:nvSpPr>
          <p:cNvPr id="6" name="Google Shape;31;p2">
            <a:extLst>
              <a:ext uri="{FF2B5EF4-FFF2-40B4-BE49-F238E27FC236}">
                <a16:creationId xmlns:a16="http://schemas.microsoft.com/office/drawing/2014/main" id="{ACE054E0-131B-C9FE-786E-62A01452F147}"/>
              </a:ext>
            </a:extLst>
          </p:cNvPr>
          <p:cNvSpPr txBox="1">
            <a:spLocks/>
          </p:cNvSpPr>
          <p:nvPr/>
        </p:nvSpPr>
        <p:spPr>
          <a:xfrm>
            <a:off x="842420" y="1524718"/>
            <a:ext cx="2960035" cy="1904282"/>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en-GB" sz="2800" b="1" dirty="0">
                <a:latin typeface="Helvetica" panose="020B0604020202020204" pitchFamily="34" charset="0"/>
                <a:ea typeface="Calibri" panose="020F0502020204030204" pitchFamily="34" charset="0"/>
                <a:cs typeface="Helvetica" panose="020B0604020202020204" pitchFamily="34" charset="0"/>
              </a:rPr>
              <a:t>IV curve type</a:t>
            </a:r>
          </a:p>
          <a:p>
            <a:pPr marL="342900" indent="-342900">
              <a:lnSpc>
                <a:spcPct val="120000"/>
              </a:lnSpc>
              <a:spcBef>
                <a:spcPts val="0"/>
              </a:spcBef>
              <a:buClr>
                <a:srgbClr val="3C5A77"/>
              </a:buClr>
              <a:buSzPts val="2400"/>
            </a:pPr>
            <a:r>
              <a:rPr lang="en-US" sz="2600" dirty="0">
                <a:latin typeface="Helvetica" panose="020B0604020202020204" pitchFamily="34" charset="0"/>
                <a:ea typeface="Calibri" panose="020F0502020204030204" pitchFamily="34" charset="0"/>
                <a:cs typeface="Helvetica" panose="020B0604020202020204" pitchFamily="34" charset="0"/>
              </a:rPr>
              <a:t>Packaging IV</a:t>
            </a:r>
            <a:endParaRPr lang="it-IT" sz="2600" dirty="0">
              <a:latin typeface="Helvetica" panose="020B0604020202020204" pitchFamily="34" charset="0"/>
              <a:ea typeface="Calibri" panose="020F0502020204030204" pitchFamily="34" charset="0"/>
              <a:cs typeface="Helvetica" panose="020B0604020202020204" pitchFamily="34" charset="0"/>
            </a:endParaRPr>
          </a:p>
          <a:p>
            <a:pPr marL="342900" indent="-342900">
              <a:lnSpc>
                <a:spcPct val="120000"/>
              </a:lnSpc>
              <a:spcBef>
                <a:spcPts val="0"/>
              </a:spcBef>
              <a:buClr>
                <a:srgbClr val="3C5A77"/>
              </a:buClr>
              <a:buSzPts val="2400"/>
            </a:pPr>
            <a:r>
              <a:rPr lang="en-US" sz="2600" dirty="0">
                <a:solidFill>
                  <a:schemeClr val="accent1">
                    <a:lumMod val="20000"/>
                    <a:lumOff val="80000"/>
                  </a:schemeClr>
                </a:solidFill>
                <a:latin typeface="Helvetica" panose="020B0604020202020204" pitchFamily="34" charset="0"/>
                <a:ea typeface="Calibri" panose="020F0502020204030204" pitchFamily="34" charset="0"/>
                <a:cs typeface="Helvetica" panose="020B0604020202020204" pitchFamily="34" charset="0"/>
              </a:rPr>
              <a:t>Parametric IV</a:t>
            </a:r>
            <a:endParaRPr lang="en-GB" sz="2200" dirty="0">
              <a:solidFill>
                <a:schemeClr val="accent1">
                  <a:lumMod val="20000"/>
                  <a:lumOff val="80000"/>
                </a:schemeClr>
              </a:solidFill>
              <a:latin typeface="Helvetica" panose="020B0604020202020204" pitchFamily="34" charset="0"/>
              <a:ea typeface="Calibri" panose="020F0502020204030204" pitchFamily="34" charset="0"/>
              <a:cs typeface="Helvetica" panose="020B0604020202020204" pitchFamily="34" charset="0"/>
            </a:endParaRPr>
          </a:p>
          <a:p>
            <a:pPr marL="628206" lvl="1" indent="-342900">
              <a:lnSpc>
                <a:spcPct val="120000"/>
              </a:lnSpc>
              <a:spcBef>
                <a:spcPts val="0"/>
              </a:spcBef>
              <a:buClr>
                <a:srgbClr val="3C5A77"/>
              </a:buClr>
              <a:buSzPts val="2400"/>
            </a:pPr>
            <a:endParaRPr lang="en-GB" sz="2200" u="sng" dirty="0">
              <a:latin typeface="Helvetica" panose="020B0604020202020204" pitchFamily="34" charset="0"/>
              <a:ea typeface="Calibri" panose="020F0502020204030204" pitchFamily="34" charset="0"/>
              <a:cs typeface="Helvetica" panose="020B0604020202020204" pitchFamily="34" charset="0"/>
            </a:endParaRPr>
          </a:p>
        </p:txBody>
      </p:sp>
      <p:sp>
        <p:nvSpPr>
          <p:cNvPr id="7" name="Google Shape;31;p2">
            <a:extLst>
              <a:ext uri="{FF2B5EF4-FFF2-40B4-BE49-F238E27FC236}">
                <a16:creationId xmlns:a16="http://schemas.microsoft.com/office/drawing/2014/main" id="{0CCCB2C5-F4E6-A7C0-B646-A368262142B7}"/>
              </a:ext>
            </a:extLst>
          </p:cNvPr>
          <p:cNvSpPr txBox="1">
            <a:spLocks/>
          </p:cNvSpPr>
          <p:nvPr/>
        </p:nvSpPr>
        <p:spPr>
          <a:xfrm>
            <a:off x="810577" y="3671936"/>
            <a:ext cx="2960035" cy="1904282"/>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en-GB" sz="2800" b="1" dirty="0">
                <a:latin typeface="Helvetica" panose="020B0604020202020204" pitchFamily="34" charset="0"/>
                <a:ea typeface="Calibri" panose="020F0502020204030204" pitchFamily="34" charset="0"/>
                <a:cs typeface="Helvetica" panose="020B0604020202020204" pitchFamily="34" charset="0"/>
              </a:rPr>
              <a:t>Method</a:t>
            </a:r>
          </a:p>
          <a:p>
            <a:pPr marL="342900" indent="-342900">
              <a:lnSpc>
                <a:spcPct val="120000"/>
              </a:lnSpc>
              <a:spcBef>
                <a:spcPts val="0"/>
              </a:spcBef>
              <a:buClr>
                <a:srgbClr val="3C5A77"/>
              </a:buClr>
              <a:buSzPts val="2400"/>
            </a:pPr>
            <a:r>
              <a:rPr lang="it-IT" sz="2600" dirty="0">
                <a:latin typeface="Helvetica" panose="020B0604020202020204" pitchFamily="34" charset="0"/>
                <a:ea typeface="Calibri" panose="020F0502020204030204" pitchFamily="34" charset="0"/>
                <a:cs typeface="Helvetica" panose="020B0604020202020204" pitchFamily="34" charset="0"/>
              </a:rPr>
              <a:t>NFD</a:t>
            </a:r>
            <a:endParaRPr lang="en-GB" u="sng" dirty="0">
              <a:latin typeface="Helvetica" panose="020B0604020202020204" pitchFamily="34" charset="0"/>
              <a:ea typeface="Calibri" panose="020F0502020204030204" pitchFamily="34" charset="0"/>
              <a:cs typeface="Helvetica" panose="020B0604020202020204" pitchFamily="34" charset="0"/>
            </a:endParaRPr>
          </a:p>
          <a:p>
            <a:pPr marL="342900" indent="-342900">
              <a:lnSpc>
                <a:spcPct val="120000"/>
              </a:lnSpc>
              <a:spcBef>
                <a:spcPts val="0"/>
              </a:spcBef>
              <a:buClr>
                <a:srgbClr val="3C5A77"/>
              </a:buClr>
              <a:buSzPts val="2400"/>
            </a:pPr>
            <a:r>
              <a:rPr lang="en-GB" sz="2600" dirty="0">
                <a:solidFill>
                  <a:schemeClr val="accent1">
                    <a:lumMod val="20000"/>
                    <a:lumOff val="80000"/>
                  </a:schemeClr>
                </a:solidFill>
                <a:latin typeface="Helvetica" panose="020B0604020202020204" pitchFamily="34" charset="0"/>
                <a:ea typeface="Calibri" panose="020F0502020204030204" pitchFamily="34" charset="0"/>
                <a:cs typeface="Helvetica" panose="020B0604020202020204" pitchFamily="34" charset="0"/>
              </a:rPr>
              <a:t>SLD</a:t>
            </a:r>
            <a:endParaRPr lang="it-IT" sz="2600" dirty="0">
              <a:solidFill>
                <a:schemeClr val="accent1">
                  <a:lumMod val="20000"/>
                  <a:lumOff val="80000"/>
                </a:schemeClr>
              </a:solidFill>
              <a:latin typeface="Helvetica" panose="020B0604020202020204" pitchFamily="34" charset="0"/>
              <a:ea typeface="Calibri" panose="020F0502020204030204" pitchFamily="34" charset="0"/>
              <a:cs typeface="Helvetica" panose="020B0604020202020204" pitchFamily="34" charset="0"/>
            </a:endParaRPr>
          </a:p>
        </p:txBody>
      </p:sp>
      <p:pic>
        <p:nvPicPr>
          <p:cNvPr id="13" name="Immagine 12">
            <a:extLst>
              <a:ext uri="{FF2B5EF4-FFF2-40B4-BE49-F238E27FC236}">
                <a16:creationId xmlns:a16="http://schemas.microsoft.com/office/drawing/2014/main" id="{95A07217-749D-F38B-782A-693FBA8E28B5}"/>
              </a:ext>
            </a:extLst>
          </p:cNvPr>
          <p:cNvPicPr>
            <a:picLocks noChangeAspect="1"/>
          </p:cNvPicPr>
          <p:nvPr/>
        </p:nvPicPr>
        <p:blipFill>
          <a:blip r:embed="rId4"/>
          <a:stretch>
            <a:fillRect/>
          </a:stretch>
        </p:blipFill>
        <p:spPr>
          <a:xfrm>
            <a:off x="4780876" y="1141441"/>
            <a:ext cx="6568704" cy="5069710"/>
          </a:xfrm>
          <a:prstGeom prst="rect">
            <a:avLst/>
          </a:prstGeom>
        </p:spPr>
      </p:pic>
      <p:sp>
        <p:nvSpPr>
          <p:cNvPr id="4" name="Google Shape;32;p2">
            <a:extLst>
              <a:ext uri="{FF2B5EF4-FFF2-40B4-BE49-F238E27FC236}">
                <a16:creationId xmlns:a16="http://schemas.microsoft.com/office/drawing/2014/main" id="{7BABA38C-98B0-1E27-ABB5-8C21A1C45315}"/>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Tree>
    <p:extLst>
      <p:ext uri="{BB962C8B-B14F-4D97-AF65-F5344CB8AC3E}">
        <p14:creationId xmlns:p14="http://schemas.microsoft.com/office/powerpoint/2010/main" val="3852408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E86EB270-4494-77A8-E9D2-D097B83779E9}"/>
            </a:ext>
          </a:extLst>
        </p:cNvPr>
        <p:cNvGrpSpPr/>
        <p:nvPr/>
      </p:nvGrpSpPr>
      <p:grpSpPr>
        <a:xfrm>
          <a:off x="0" y="0"/>
          <a:ext cx="0" cy="0"/>
          <a:chOff x="0" y="0"/>
          <a:chExt cx="0" cy="0"/>
        </a:xfrm>
      </p:grpSpPr>
      <p:sp>
        <p:nvSpPr>
          <p:cNvPr id="49" name="Google Shape;49;p4">
            <a:extLst>
              <a:ext uri="{FF2B5EF4-FFF2-40B4-BE49-F238E27FC236}">
                <a16:creationId xmlns:a16="http://schemas.microsoft.com/office/drawing/2014/main" id="{98A788A8-65AF-2485-15FE-25DB315BEA45}"/>
              </a:ext>
            </a:extLst>
          </p:cNvPr>
          <p:cNvSpPr txBox="1">
            <a:spLocks noGrp="1"/>
          </p:cNvSpPr>
          <p:nvPr>
            <p:ph type="title"/>
          </p:nvPr>
        </p:nvSpPr>
        <p:spPr>
          <a:xfrm>
            <a:off x="1978026" y="356729"/>
            <a:ext cx="8229600" cy="647100"/>
          </a:xfrm>
          <a:prstGeom prst="rect">
            <a:avLst/>
          </a:prstGeom>
          <a:noFill/>
          <a:ln>
            <a:noFill/>
          </a:ln>
        </p:spPr>
        <p:txBody>
          <a:bodyPr spcFirstLastPara="1" vert="horz" wrap="square" lIns="0" tIns="0" rIns="0" bIns="0" anchor="t" anchorCtr="0">
            <a:noAutofit/>
          </a:bodyPr>
          <a:lstStyle/>
          <a:p>
            <a:pPr>
              <a:lnSpc>
                <a:spcPct val="150000"/>
              </a:lnSpc>
              <a:spcBef>
                <a:spcPts val="0"/>
              </a:spcBef>
              <a:spcAft>
                <a:spcPts val="0"/>
              </a:spcAft>
              <a:buClr>
                <a:srgbClr val="3C5A77"/>
              </a:buClr>
              <a:buSzPts val="2400"/>
            </a:pPr>
            <a:r>
              <a:rPr lang="en-US" sz="3200" dirty="0"/>
              <a:t>Results – V</a:t>
            </a:r>
            <a:r>
              <a:rPr lang="en-US" sz="3200" baseline="-25000" dirty="0"/>
              <a:t>BD</a:t>
            </a:r>
            <a:r>
              <a:rPr lang="en-US" sz="3200" dirty="0"/>
              <a:t> distribution</a:t>
            </a:r>
          </a:p>
        </p:txBody>
      </p:sp>
      <p:sp>
        <p:nvSpPr>
          <p:cNvPr id="51" name="Google Shape;51;p4">
            <a:extLst>
              <a:ext uri="{FF2B5EF4-FFF2-40B4-BE49-F238E27FC236}">
                <a16:creationId xmlns:a16="http://schemas.microsoft.com/office/drawing/2014/main" id="{0D4DA1C0-9F28-63A0-97F0-83EF7B7C2A45}"/>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4EFD78B4-81CB-6A79-D25A-1EE7B3732EA1}"/>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18</a:t>
            </a:fld>
            <a:endParaRPr/>
          </a:p>
        </p:txBody>
      </p:sp>
      <p:pic>
        <p:nvPicPr>
          <p:cNvPr id="2" name="Google Shape;35;p2">
            <a:extLst>
              <a:ext uri="{FF2B5EF4-FFF2-40B4-BE49-F238E27FC236}">
                <a16:creationId xmlns:a16="http://schemas.microsoft.com/office/drawing/2014/main" id="{7766C60C-123B-A3AF-F430-AAB23281AE9E}"/>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3" name="Google Shape;36;p2">
            <a:extLst>
              <a:ext uri="{FF2B5EF4-FFF2-40B4-BE49-F238E27FC236}">
                <a16:creationId xmlns:a16="http://schemas.microsoft.com/office/drawing/2014/main" id="{C4D0FC88-8DBD-DF22-55CE-8F2B06E5ACB9}"/>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sp>
        <p:nvSpPr>
          <p:cNvPr id="6" name="Google Shape;31;p2">
            <a:extLst>
              <a:ext uri="{FF2B5EF4-FFF2-40B4-BE49-F238E27FC236}">
                <a16:creationId xmlns:a16="http://schemas.microsoft.com/office/drawing/2014/main" id="{92C04D0E-BEDA-2157-8AD7-2237EDF2A6B3}"/>
              </a:ext>
            </a:extLst>
          </p:cNvPr>
          <p:cNvSpPr txBox="1">
            <a:spLocks/>
          </p:cNvSpPr>
          <p:nvPr/>
        </p:nvSpPr>
        <p:spPr>
          <a:xfrm>
            <a:off x="842420" y="1524718"/>
            <a:ext cx="2960035" cy="1904282"/>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en-GB" sz="2800" b="1" dirty="0">
                <a:latin typeface="Helvetica" panose="020B0604020202020204" pitchFamily="34" charset="0"/>
                <a:ea typeface="Calibri" panose="020F0502020204030204" pitchFamily="34" charset="0"/>
                <a:cs typeface="Helvetica" panose="020B0604020202020204" pitchFamily="34" charset="0"/>
              </a:rPr>
              <a:t>IV curve type</a:t>
            </a:r>
          </a:p>
          <a:p>
            <a:pPr marL="342900" indent="-342900">
              <a:lnSpc>
                <a:spcPct val="120000"/>
              </a:lnSpc>
              <a:spcBef>
                <a:spcPts val="0"/>
              </a:spcBef>
              <a:buClr>
                <a:srgbClr val="3C5A77"/>
              </a:buClr>
              <a:buSzPts val="2400"/>
            </a:pPr>
            <a:r>
              <a:rPr lang="en-US" sz="2600" dirty="0">
                <a:latin typeface="Helvetica" panose="020B0604020202020204" pitchFamily="34" charset="0"/>
                <a:ea typeface="Calibri" panose="020F0502020204030204" pitchFamily="34" charset="0"/>
                <a:cs typeface="Helvetica" panose="020B0604020202020204" pitchFamily="34" charset="0"/>
              </a:rPr>
              <a:t>Packaging IV</a:t>
            </a:r>
            <a:endParaRPr lang="it-IT" sz="2600" dirty="0">
              <a:latin typeface="Helvetica" panose="020B0604020202020204" pitchFamily="34" charset="0"/>
              <a:ea typeface="Calibri" panose="020F0502020204030204" pitchFamily="34" charset="0"/>
              <a:cs typeface="Helvetica" panose="020B0604020202020204" pitchFamily="34" charset="0"/>
            </a:endParaRPr>
          </a:p>
          <a:p>
            <a:pPr marL="342900" indent="-342900">
              <a:lnSpc>
                <a:spcPct val="120000"/>
              </a:lnSpc>
              <a:spcBef>
                <a:spcPts val="0"/>
              </a:spcBef>
              <a:buClr>
                <a:srgbClr val="3C5A77"/>
              </a:buClr>
              <a:buSzPts val="2400"/>
            </a:pPr>
            <a:r>
              <a:rPr lang="en-US" sz="2600" dirty="0">
                <a:solidFill>
                  <a:schemeClr val="accent1">
                    <a:lumMod val="20000"/>
                    <a:lumOff val="80000"/>
                  </a:schemeClr>
                </a:solidFill>
                <a:latin typeface="Helvetica" panose="020B0604020202020204" pitchFamily="34" charset="0"/>
                <a:ea typeface="Calibri" panose="020F0502020204030204" pitchFamily="34" charset="0"/>
                <a:cs typeface="Helvetica" panose="020B0604020202020204" pitchFamily="34" charset="0"/>
              </a:rPr>
              <a:t>Parametric IV</a:t>
            </a:r>
            <a:endParaRPr lang="en-GB" sz="2200" dirty="0">
              <a:solidFill>
                <a:schemeClr val="accent1">
                  <a:lumMod val="20000"/>
                  <a:lumOff val="80000"/>
                </a:schemeClr>
              </a:solidFill>
              <a:latin typeface="Helvetica" panose="020B0604020202020204" pitchFamily="34" charset="0"/>
              <a:ea typeface="Calibri" panose="020F0502020204030204" pitchFamily="34" charset="0"/>
              <a:cs typeface="Helvetica" panose="020B0604020202020204" pitchFamily="34" charset="0"/>
            </a:endParaRPr>
          </a:p>
          <a:p>
            <a:pPr marL="628206" lvl="1" indent="-342900">
              <a:lnSpc>
                <a:spcPct val="120000"/>
              </a:lnSpc>
              <a:spcBef>
                <a:spcPts val="0"/>
              </a:spcBef>
              <a:buClr>
                <a:srgbClr val="3C5A77"/>
              </a:buClr>
              <a:buSzPts val="2400"/>
            </a:pPr>
            <a:endParaRPr lang="en-GB" sz="2200" u="sng" dirty="0">
              <a:latin typeface="Helvetica" panose="020B0604020202020204" pitchFamily="34" charset="0"/>
              <a:ea typeface="Calibri" panose="020F0502020204030204" pitchFamily="34" charset="0"/>
              <a:cs typeface="Helvetica" panose="020B0604020202020204" pitchFamily="34" charset="0"/>
            </a:endParaRPr>
          </a:p>
        </p:txBody>
      </p:sp>
      <p:sp>
        <p:nvSpPr>
          <p:cNvPr id="4" name="Google Shape;31;p2">
            <a:extLst>
              <a:ext uri="{FF2B5EF4-FFF2-40B4-BE49-F238E27FC236}">
                <a16:creationId xmlns:a16="http://schemas.microsoft.com/office/drawing/2014/main" id="{B6098B9C-B2A2-6CFE-7D65-9A8F7862EEA7}"/>
              </a:ext>
            </a:extLst>
          </p:cNvPr>
          <p:cNvSpPr txBox="1">
            <a:spLocks/>
          </p:cNvSpPr>
          <p:nvPr/>
        </p:nvSpPr>
        <p:spPr>
          <a:xfrm>
            <a:off x="810577" y="3671936"/>
            <a:ext cx="2960035" cy="1904282"/>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en-GB" sz="2800" b="1" dirty="0">
                <a:latin typeface="Helvetica" panose="020B0604020202020204" pitchFamily="34" charset="0"/>
                <a:ea typeface="Calibri" panose="020F0502020204030204" pitchFamily="34" charset="0"/>
                <a:cs typeface="Helvetica" panose="020B0604020202020204" pitchFamily="34" charset="0"/>
              </a:rPr>
              <a:t>Method</a:t>
            </a:r>
          </a:p>
          <a:p>
            <a:pPr marL="342900" indent="-342900">
              <a:lnSpc>
                <a:spcPct val="120000"/>
              </a:lnSpc>
              <a:spcBef>
                <a:spcPts val="0"/>
              </a:spcBef>
              <a:buClr>
                <a:srgbClr val="3C5A77"/>
              </a:buClr>
              <a:buSzPts val="2400"/>
            </a:pPr>
            <a:r>
              <a:rPr lang="it-IT" sz="2600" dirty="0">
                <a:solidFill>
                  <a:schemeClr val="accent1">
                    <a:lumMod val="20000"/>
                    <a:lumOff val="80000"/>
                  </a:schemeClr>
                </a:solidFill>
                <a:latin typeface="Helvetica" panose="020B0604020202020204" pitchFamily="34" charset="0"/>
                <a:ea typeface="Calibri" panose="020F0502020204030204" pitchFamily="34" charset="0"/>
                <a:cs typeface="Helvetica" panose="020B0604020202020204" pitchFamily="34" charset="0"/>
              </a:rPr>
              <a:t>NFD</a:t>
            </a:r>
            <a:endParaRPr lang="en-GB" u="sng" dirty="0">
              <a:solidFill>
                <a:schemeClr val="accent1">
                  <a:lumMod val="20000"/>
                  <a:lumOff val="80000"/>
                </a:schemeClr>
              </a:solidFill>
              <a:latin typeface="Helvetica" panose="020B0604020202020204" pitchFamily="34" charset="0"/>
              <a:ea typeface="Calibri" panose="020F0502020204030204" pitchFamily="34" charset="0"/>
              <a:cs typeface="Helvetica" panose="020B0604020202020204" pitchFamily="34" charset="0"/>
            </a:endParaRPr>
          </a:p>
          <a:p>
            <a:pPr marL="342900" indent="-342900">
              <a:lnSpc>
                <a:spcPct val="120000"/>
              </a:lnSpc>
              <a:spcBef>
                <a:spcPts val="0"/>
              </a:spcBef>
              <a:buClr>
                <a:srgbClr val="3C5A77"/>
              </a:buClr>
              <a:buSzPts val="2400"/>
            </a:pPr>
            <a:r>
              <a:rPr lang="en-GB" sz="2600" dirty="0">
                <a:latin typeface="Helvetica" panose="020B0604020202020204" pitchFamily="34" charset="0"/>
                <a:ea typeface="Calibri" panose="020F0502020204030204" pitchFamily="34" charset="0"/>
                <a:cs typeface="Helvetica" panose="020B0604020202020204" pitchFamily="34" charset="0"/>
              </a:rPr>
              <a:t>SLD</a:t>
            </a:r>
            <a:endParaRPr lang="it-IT" sz="2600" dirty="0">
              <a:latin typeface="Helvetica" panose="020B0604020202020204" pitchFamily="34" charset="0"/>
              <a:ea typeface="Calibri" panose="020F0502020204030204" pitchFamily="34" charset="0"/>
              <a:cs typeface="Helvetica" panose="020B0604020202020204" pitchFamily="34" charset="0"/>
            </a:endParaRPr>
          </a:p>
        </p:txBody>
      </p:sp>
      <p:pic>
        <p:nvPicPr>
          <p:cNvPr id="9" name="Immagine 8">
            <a:extLst>
              <a:ext uri="{FF2B5EF4-FFF2-40B4-BE49-F238E27FC236}">
                <a16:creationId xmlns:a16="http://schemas.microsoft.com/office/drawing/2014/main" id="{7BF95DF8-310D-33C9-7A84-73842470E2EE}"/>
              </a:ext>
            </a:extLst>
          </p:cNvPr>
          <p:cNvPicPr>
            <a:picLocks noChangeAspect="1"/>
          </p:cNvPicPr>
          <p:nvPr/>
        </p:nvPicPr>
        <p:blipFill>
          <a:blip r:embed="rId4"/>
          <a:stretch>
            <a:fillRect/>
          </a:stretch>
        </p:blipFill>
        <p:spPr>
          <a:xfrm>
            <a:off x="4753069" y="1156141"/>
            <a:ext cx="6482661" cy="5028083"/>
          </a:xfrm>
          <a:prstGeom prst="rect">
            <a:avLst/>
          </a:prstGeom>
        </p:spPr>
      </p:pic>
      <p:sp>
        <p:nvSpPr>
          <p:cNvPr id="7" name="Google Shape;32;p2">
            <a:extLst>
              <a:ext uri="{FF2B5EF4-FFF2-40B4-BE49-F238E27FC236}">
                <a16:creationId xmlns:a16="http://schemas.microsoft.com/office/drawing/2014/main" id="{E82DEF9F-8B1F-2906-71C1-1A0E6E8F316A}"/>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Tree>
    <p:extLst>
      <p:ext uri="{BB962C8B-B14F-4D97-AF65-F5344CB8AC3E}">
        <p14:creationId xmlns:p14="http://schemas.microsoft.com/office/powerpoint/2010/main" val="4259870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D82C12E7-4D76-4144-04B2-94DCF08DB233}"/>
            </a:ext>
          </a:extLst>
        </p:cNvPr>
        <p:cNvGrpSpPr/>
        <p:nvPr/>
      </p:nvGrpSpPr>
      <p:grpSpPr>
        <a:xfrm>
          <a:off x="0" y="0"/>
          <a:ext cx="0" cy="0"/>
          <a:chOff x="0" y="0"/>
          <a:chExt cx="0" cy="0"/>
        </a:xfrm>
      </p:grpSpPr>
      <p:sp>
        <p:nvSpPr>
          <p:cNvPr id="49" name="Google Shape;49;p4">
            <a:extLst>
              <a:ext uri="{FF2B5EF4-FFF2-40B4-BE49-F238E27FC236}">
                <a16:creationId xmlns:a16="http://schemas.microsoft.com/office/drawing/2014/main" id="{CD613C57-554C-20CE-879F-7A5D18B969A8}"/>
              </a:ext>
            </a:extLst>
          </p:cNvPr>
          <p:cNvSpPr txBox="1">
            <a:spLocks noGrp="1"/>
          </p:cNvSpPr>
          <p:nvPr>
            <p:ph type="title"/>
          </p:nvPr>
        </p:nvSpPr>
        <p:spPr>
          <a:xfrm>
            <a:off x="615635" y="356729"/>
            <a:ext cx="10990907" cy="647100"/>
          </a:xfrm>
          <a:prstGeom prst="rect">
            <a:avLst/>
          </a:prstGeom>
          <a:noFill/>
          <a:ln>
            <a:noFill/>
          </a:ln>
        </p:spPr>
        <p:txBody>
          <a:bodyPr spcFirstLastPara="1" vert="horz" wrap="square" lIns="0" tIns="0" rIns="0" bIns="0" anchor="t" anchorCtr="0">
            <a:noAutofit/>
          </a:bodyPr>
          <a:lstStyle/>
          <a:p>
            <a:pPr>
              <a:lnSpc>
                <a:spcPct val="150000"/>
              </a:lnSpc>
              <a:spcBef>
                <a:spcPts val="0"/>
              </a:spcBef>
              <a:spcAft>
                <a:spcPts val="0"/>
              </a:spcAft>
              <a:buClr>
                <a:srgbClr val="3C5A77"/>
              </a:buClr>
              <a:buSzPts val="2400"/>
            </a:pPr>
            <a:r>
              <a:rPr lang="en-US" sz="3200" dirty="0"/>
              <a:t>Results – V</a:t>
            </a:r>
            <a:r>
              <a:rPr lang="en-US" sz="3200" baseline="-25000" dirty="0"/>
              <a:t>BD</a:t>
            </a:r>
            <a:r>
              <a:rPr lang="en-US" sz="3200" dirty="0"/>
              <a:t> distribution – packaging - differences</a:t>
            </a:r>
          </a:p>
        </p:txBody>
      </p:sp>
      <p:sp>
        <p:nvSpPr>
          <p:cNvPr id="51" name="Google Shape;51;p4">
            <a:extLst>
              <a:ext uri="{FF2B5EF4-FFF2-40B4-BE49-F238E27FC236}">
                <a16:creationId xmlns:a16="http://schemas.microsoft.com/office/drawing/2014/main" id="{7913B31D-DC18-E48E-1BEE-4925EF57E9A9}"/>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E8AE9293-3D54-79A0-D84D-E322355EAFAF}"/>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19</a:t>
            </a:fld>
            <a:endParaRPr/>
          </a:p>
        </p:txBody>
      </p:sp>
      <p:pic>
        <p:nvPicPr>
          <p:cNvPr id="2" name="Google Shape;35;p2">
            <a:extLst>
              <a:ext uri="{FF2B5EF4-FFF2-40B4-BE49-F238E27FC236}">
                <a16:creationId xmlns:a16="http://schemas.microsoft.com/office/drawing/2014/main" id="{CB484B4A-C80F-C7C6-D95B-D047D94E38CD}"/>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3" name="Google Shape;36;p2">
            <a:extLst>
              <a:ext uri="{FF2B5EF4-FFF2-40B4-BE49-F238E27FC236}">
                <a16:creationId xmlns:a16="http://schemas.microsoft.com/office/drawing/2014/main" id="{E6B4454D-179A-CEAB-8D28-E85A609CDB09}"/>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pic>
        <p:nvPicPr>
          <p:cNvPr id="8" name="Immagine 7">
            <a:extLst>
              <a:ext uri="{FF2B5EF4-FFF2-40B4-BE49-F238E27FC236}">
                <a16:creationId xmlns:a16="http://schemas.microsoft.com/office/drawing/2014/main" id="{654FBAD1-2360-A460-AC11-96A19BCE065D}"/>
              </a:ext>
            </a:extLst>
          </p:cNvPr>
          <p:cNvPicPr>
            <a:picLocks noChangeAspect="1"/>
          </p:cNvPicPr>
          <p:nvPr/>
        </p:nvPicPr>
        <p:blipFill>
          <a:blip r:embed="rId4"/>
          <a:stretch>
            <a:fillRect/>
          </a:stretch>
        </p:blipFill>
        <p:spPr>
          <a:xfrm>
            <a:off x="327524" y="1421394"/>
            <a:ext cx="5811461" cy="4841928"/>
          </a:xfrm>
          <a:prstGeom prst="rect">
            <a:avLst/>
          </a:prstGeom>
        </p:spPr>
      </p:pic>
      <p:pic>
        <p:nvPicPr>
          <p:cNvPr id="10" name="Immagine 9">
            <a:extLst>
              <a:ext uri="{FF2B5EF4-FFF2-40B4-BE49-F238E27FC236}">
                <a16:creationId xmlns:a16="http://schemas.microsoft.com/office/drawing/2014/main" id="{06214FDB-5AA4-77CB-006D-FDF5B3E64574}"/>
              </a:ext>
            </a:extLst>
          </p:cNvPr>
          <p:cNvPicPr>
            <a:picLocks noChangeAspect="1"/>
          </p:cNvPicPr>
          <p:nvPr/>
        </p:nvPicPr>
        <p:blipFill>
          <a:blip r:embed="rId5"/>
          <a:stretch>
            <a:fillRect/>
          </a:stretch>
        </p:blipFill>
        <p:spPr>
          <a:xfrm>
            <a:off x="6120139" y="1468281"/>
            <a:ext cx="5685137" cy="4813148"/>
          </a:xfrm>
          <a:prstGeom prst="rect">
            <a:avLst/>
          </a:prstGeom>
        </p:spPr>
      </p:pic>
      <p:sp>
        <p:nvSpPr>
          <p:cNvPr id="5" name="Google Shape;32;p2">
            <a:extLst>
              <a:ext uri="{FF2B5EF4-FFF2-40B4-BE49-F238E27FC236}">
                <a16:creationId xmlns:a16="http://schemas.microsoft.com/office/drawing/2014/main" id="{5BB44874-E634-D159-1E53-34E4E28CD30B}"/>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Tree>
    <p:extLst>
      <p:ext uri="{BB962C8B-B14F-4D97-AF65-F5344CB8AC3E}">
        <p14:creationId xmlns:p14="http://schemas.microsoft.com/office/powerpoint/2010/main" val="4214368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Google Shape;30;p2"/>
          <p:cNvSpPr txBox="1">
            <a:spLocks noGrp="1"/>
          </p:cNvSpPr>
          <p:nvPr>
            <p:ph type="title"/>
          </p:nvPr>
        </p:nvSpPr>
        <p:spPr>
          <a:xfrm>
            <a:off x="1978026" y="462518"/>
            <a:ext cx="8229600" cy="647100"/>
          </a:xfrm>
          <a:prstGeom prst="rect">
            <a:avLst/>
          </a:prstGeom>
          <a:noFill/>
          <a:ln>
            <a:noFill/>
          </a:ln>
        </p:spPr>
        <p:txBody>
          <a:bodyPr spcFirstLastPara="1" vert="horz" wrap="square" lIns="0" tIns="0" rIns="0" bIns="0" anchor="t" anchorCtr="0">
            <a:normAutofit/>
          </a:bodyPr>
          <a:lstStyle/>
          <a:p>
            <a:pPr>
              <a:spcBef>
                <a:spcPts val="0"/>
              </a:spcBef>
              <a:spcAft>
                <a:spcPts val="0"/>
              </a:spcAft>
            </a:pPr>
            <a:r>
              <a:rPr lang="en-GB" sz="3200" dirty="0"/>
              <a:t>Last update (12/11/2024)</a:t>
            </a:r>
            <a:endParaRPr sz="3200" dirty="0"/>
          </a:p>
        </p:txBody>
      </p:sp>
      <p:sp>
        <p:nvSpPr>
          <p:cNvPr id="31" name="Google Shape;31;p2"/>
          <p:cNvSpPr txBox="1">
            <a:spLocks noGrp="1"/>
          </p:cNvSpPr>
          <p:nvPr>
            <p:ph type="body" idx="11"/>
          </p:nvPr>
        </p:nvSpPr>
        <p:spPr>
          <a:xfrm>
            <a:off x="1978030" y="1494899"/>
            <a:ext cx="8229600" cy="2124221"/>
          </a:xfrm>
          <a:prstGeom prst="rect">
            <a:avLst/>
          </a:prstGeom>
          <a:noFill/>
          <a:ln>
            <a:noFill/>
          </a:ln>
        </p:spPr>
        <p:txBody>
          <a:bodyPr spcFirstLastPara="1" wrap="square" lIns="0" tIns="45700" rIns="0" bIns="45700" anchor="t" anchorCtr="0">
            <a:normAutofit/>
          </a:bodyPr>
          <a:lstStyle/>
          <a:p>
            <a:pPr indent="-256032">
              <a:lnSpc>
                <a:spcPct val="150000"/>
              </a:lnSpc>
              <a:spcBef>
                <a:spcPts val="0"/>
              </a:spcBef>
              <a:buClr>
                <a:srgbClr val="3C5A77"/>
              </a:buClr>
              <a:buSzPts val="2400"/>
            </a:pPr>
            <a:r>
              <a:rPr lang="it-IT" sz="2800" b="1" dirty="0"/>
              <a:t>Analysis of data from FBK HD </a:t>
            </a:r>
            <a:r>
              <a:rPr lang="it-IT" sz="2800" b="1" dirty="0" err="1"/>
              <a:t>pre</a:t>
            </a:r>
            <a:r>
              <a:rPr lang="it-IT" sz="2800" b="1" dirty="0"/>
              <a:t>-production</a:t>
            </a:r>
          </a:p>
          <a:p>
            <a:pPr indent="-256032">
              <a:lnSpc>
                <a:spcPct val="150000"/>
              </a:lnSpc>
              <a:spcBef>
                <a:spcPts val="0"/>
              </a:spcBef>
              <a:buClr>
                <a:srgbClr val="3C5A77"/>
              </a:buClr>
              <a:buSzPts val="2400"/>
            </a:pPr>
            <a:r>
              <a:rPr lang="it-IT" sz="2800" b="1" dirty="0" err="1"/>
              <a:t>Differences</a:t>
            </a:r>
            <a:r>
              <a:rPr lang="it-IT" sz="2800" b="1" dirty="0"/>
              <a:t> with CACTUS </a:t>
            </a:r>
            <a:r>
              <a:rPr lang="it-IT" sz="2800" b="1" dirty="0" err="1"/>
              <a:t>typical</a:t>
            </a:r>
            <a:r>
              <a:rPr lang="it-IT" sz="2800" b="1" dirty="0"/>
              <a:t> data</a:t>
            </a:r>
          </a:p>
          <a:p>
            <a:pPr indent="-256032">
              <a:lnSpc>
                <a:spcPct val="150000"/>
              </a:lnSpc>
              <a:spcBef>
                <a:spcPts val="0"/>
              </a:spcBef>
              <a:buClr>
                <a:srgbClr val="3C5A77"/>
              </a:buClr>
              <a:buSzPts val="2400"/>
            </a:pPr>
            <a:r>
              <a:rPr lang="it-IT" sz="2800" b="1" dirty="0" err="1"/>
              <a:t>Results</a:t>
            </a:r>
            <a:r>
              <a:rPr lang="it-IT" sz="2800" b="1" dirty="0"/>
              <a:t> and </a:t>
            </a:r>
            <a:r>
              <a:rPr lang="it-IT" sz="2800" b="1" dirty="0" err="1"/>
              <a:t>conclusions</a:t>
            </a:r>
            <a:endParaRPr lang="it-IT" sz="2800" b="1" dirty="0"/>
          </a:p>
        </p:txBody>
      </p:sp>
      <p:sp>
        <p:nvSpPr>
          <p:cNvPr id="32" name="Google Shape;32;p2"/>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
        <p:nvSpPr>
          <p:cNvPr id="33" name="Google Shape;33;p2"/>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34" name="Google Shape;34;p2"/>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2</a:t>
            </a:fld>
            <a:endParaRPr/>
          </a:p>
        </p:txBody>
      </p:sp>
      <p:pic>
        <p:nvPicPr>
          <p:cNvPr id="35" name="Google Shape;35;p2"/>
          <p:cNvPicPr preferRelativeResize="0"/>
          <p:nvPr/>
        </p:nvPicPr>
        <p:blipFill rotWithShape="1">
          <a:blip r:embed="rId3">
            <a:alphaModFix/>
          </a:blip>
          <a:srcRect l="-2200" t="24817" r="5675" b="24782"/>
          <a:stretch/>
        </p:blipFill>
        <p:spPr>
          <a:xfrm>
            <a:off x="9406111" y="6421187"/>
            <a:ext cx="1252684" cy="402406"/>
          </a:xfrm>
          <a:prstGeom prst="rect">
            <a:avLst/>
          </a:prstGeom>
          <a:noFill/>
          <a:ln>
            <a:noFill/>
          </a:ln>
        </p:spPr>
      </p:pic>
      <p:pic>
        <p:nvPicPr>
          <p:cNvPr id="36" name="Google Shape;36;p2"/>
          <p:cNvPicPr preferRelativeResize="0"/>
          <p:nvPr/>
        </p:nvPicPr>
        <p:blipFill rotWithShape="1">
          <a:blip r:embed="rId4">
            <a:alphaModFix/>
          </a:blip>
          <a:srcRect/>
          <a:stretch/>
        </p:blipFill>
        <p:spPr>
          <a:xfrm>
            <a:off x="8646550" y="6384975"/>
            <a:ext cx="850941" cy="472272"/>
          </a:xfrm>
          <a:prstGeom prst="rect">
            <a:avLst/>
          </a:prstGeom>
          <a:noFill/>
          <a:ln>
            <a:noFill/>
          </a:ln>
        </p:spPr>
      </p:pic>
      <p:sp>
        <p:nvSpPr>
          <p:cNvPr id="2" name="Google Shape;31;p2">
            <a:extLst>
              <a:ext uri="{FF2B5EF4-FFF2-40B4-BE49-F238E27FC236}">
                <a16:creationId xmlns:a16="http://schemas.microsoft.com/office/drawing/2014/main" id="{B5A6ED21-911E-1C4F-B516-9F5781EB354F}"/>
              </a:ext>
            </a:extLst>
          </p:cNvPr>
          <p:cNvSpPr txBox="1">
            <a:spLocks/>
          </p:cNvSpPr>
          <p:nvPr/>
        </p:nvSpPr>
        <p:spPr>
          <a:xfrm>
            <a:off x="973540" y="4442689"/>
            <a:ext cx="10207492" cy="1747126"/>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56032">
              <a:lnSpc>
                <a:spcPct val="150000"/>
              </a:lnSpc>
              <a:spcBef>
                <a:spcPts val="0"/>
              </a:spcBef>
              <a:buClr>
                <a:srgbClr val="3C5A77"/>
              </a:buClr>
              <a:buSzPts val="2400"/>
            </a:pPr>
            <a:endParaRPr lang="it-IT" sz="2800" b="1" dirty="0"/>
          </a:p>
        </p:txBody>
      </p:sp>
      <p:sp>
        <p:nvSpPr>
          <p:cNvPr id="3" name="Google Shape;31;p2">
            <a:extLst>
              <a:ext uri="{FF2B5EF4-FFF2-40B4-BE49-F238E27FC236}">
                <a16:creationId xmlns:a16="http://schemas.microsoft.com/office/drawing/2014/main" id="{67746732-E9F4-6CEB-ED60-7DD0BF41C905}"/>
              </a:ext>
            </a:extLst>
          </p:cNvPr>
          <p:cNvSpPr txBox="1">
            <a:spLocks/>
          </p:cNvSpPr>
          <p:nvPr/>
        </p:nvSpPr>
        <p:spPr>
          <a:xfrm>
            <a:off x="588475" y="4319956"/>
            <a:ext cx="10981854" cy="1700596"/>
          </a:xfrm>
          <a:prstGeom prst="rect">
            <a:avLst/>
          </a:prstGeom>
          <a:noFill/>
          <a:ln>
            <a:noFill/>
          </a:ln>
        </p:spPr>
        <p:txBody>
          <a:bodyPr spcFirstLastPara="1" wrap="square" lIns="0" tIns="45700" rIns="0" bIns="45700" anchor="t" anchorCtr="0">
            <a:normAutofit fontScale="77500" lnSpcReduction="2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spcBef>
                <a:spcPts val="0"/>
              </a:spcBef>
              <a:buClr>
                <a:srgbClr val="3C5A77"/>
              </a:buClr>
              <a:buSzPts val="2400"/>
              <a:buNone/>
            </a:pPr>
            <a:r>
              <a:rPr lang="it-IT" sz="2800" b="1" dirty="0"/>
              <a:t>Link to slides</a:t>
            </a:r>
          </a:p>
          <a:p>
            <a:pPr marL="0" indent="0">
              <a:lnSpc>
                <a:spcPct val="150000"/>
              </a:lnSpc>
              <a:spcBef>
                <a:spcPts val="0"/>
              </a:spcBef>
              <a:buClr>
                <a:srgbClr val="3C5A77"/>
              </a:buClr>
              <a:buSzPts val="2400"/>
              <a:buNone/>
            </a:pPr>
            <a:r>
              <a:rPr lang="it-IT" sz="3200" b="1" dirty="0">
                <a:hlinkClick r:id="rId5"/>
              </a:rPr>
              <a:t>https://indico.fnal.gov/event/66999/contributions/303448/attachments/183172/251722/DUNE_meeting_Tommaso_Giammaria_12_11_2024.pdf</a:t>
            </a:r>
            <a:endParaRPr lang="it-IT" sz="3200" b="1" dirty="0"/>
          </a:p>
          <a:p>
            <a:pPr marL="0" indent="0">
              <a:lnSpc>
                <a:spcPct val="150000"/>
              </a:lnSpc>
              <a:spcBef>
                <a:spcPts val="0"/>
              </a:spcBef>
              <a:buClr>
                <a:srgbClr val="3C5A77"/>
              </a:buClr>
              <a:buSzPts val="2400"/>
              <a:buNone/>
            </a:pPr>
            <a:endParaRPr lang="it-IT" sz="28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73DDED97-D1A3-9775-0347-C46ADC5FAA43}"/>
            </a:ext>
          </a:extLst>
        </p:cNvPr>
        <p:cNvGrpSpPr/>
        <p:nvPr/>
      </p:nvGrpSpPr>
      <p:grpSpPr>
        <a:xfrm>
          <a:off x="0" y="0"/>
          <a:ext cx="0" cy="0"/>
          <a:chOff x="0" y="0"/>
          <a:chExt cx="0" cy="0"/>
        </a:xfrm>
      </p:grpSpPr>
      <p:sp>
        <p:nvSpPr>
          <p:cNvPr id="49" name="Google Shape;49;p4">
            <a:extLst>
              <a:ext uri="{FF2B5EF4-FFF2-40B4-BE49-F238E27FC236}">
                <a16:creationId xmlns:a16="http://schemas.microsoft.com/office/drawing/2014/main" id="{0C140EA3-0572-C68D-EF11-1BAC410927F8}"/>
              </a:ext>
            </a:extLst>
          </p:cNvPr>
          <p:cNvSpPr txBox="1">
            <a:spLocks noGrp="1"/>
          </p:cNvSpPr>
          <p:nvPr>
            <p:ph type="title"/>
          </p:nvPr>
        </p:nvSpPr>
        <p:spPr>
          <a:xfrm>
            <a:off x="1978026" y="356729"/>
            <a:ext cx="8229600" cy="647100"/>
          </a:xfrm>
          <a:prstGeom prst="rect">
            <a:avLst/>
          </a:prstGeom>
          <a:noFill/>
          <a:ln>
            <a:noFill/>
          </a:ln>
        </p:spPr>
        <p:txBody>
          <a:bodyPr spcFirstLastPara="1" vert="horz" wrap="square" lIns="0" tIns="0" rIns="0" bIns="0" anchor="t" anchorCtr="0">
            <a:noAutofit/>
          </a:bodyPr>
          <a:lstStyle/>
          <a:p>
            <a:pPr>
              <a:lnSpc>
                <a:spcPct val="150000"/>
              </a:lnSpc>
              <a:spcBef>
                <a:spcPts val="0"/>
              </a:spcBef>
              <a:spcAft>
                <a:spcPts val="0"/>
              </a:spcAft>
              <a:buClr>
                <a:srgbClr val="3C5A77"/>
              </a:buClr>
              <a:buSzPts val="2400"/>
            </a:pPr>
            <a:r>
              <a:rPr lang="en-US" sz="3200" dirty="0"/>
              <a:t>Results – V</a:t>
            </a:r>
            <a:r>
              <a:rPr lang="en-US" sz="3200" baseline="-25000" dirty="0"/>
              <a:t>BD</a:t>
            </a:r>
            <a:r>
              <a:rPr lang="en-US" sz="3200" dirty="0"/>
              <a:t> distribution</a:t>
            </a:r>
          </a:p>
        </p:txBody>
      </p:sp>
      <p:sp>
        <p:nvSpPr>
          <p:cNvPr id="51" name="Google Shape;51;p4">
            <a:extLst>
              <a:ext uri="{FF2B5EF4-FFF2-40B4-BE49-F238E27FC236}">
                <a16:creationId xmlns:a16="http://schemas.microsoft.com/office/drawing/2014/main" id="{39CF0827-E6B4-F9FB-E9ED-09E499FCE73A}"/>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7AF848EB-311F-0E1F-901A-FB3B2FFE1629}"/>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20</a:t>
            </a:fld>
            <a:endParaRPr/>
          </a:p>
        </p:txBody>
      </p:sp>
      <p:pic>
        <p:nvPicPr>
          <p:cNvPr id="2" name="Google Shape;35;p2">
            <a:extLst>
              <a:ext uri="{FF2B5EF4-FFF2-40B4-BE49-F238E27FC236}">
                <a16:creationId xmlns:a16="http://schemas.microsoft.com/office/drawing/2014/main" id="{1B6713BB-5A15-CD37-0E87-6DE7290193A6}"/>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3" name="Google Shape;36;p2">
            <a:extLst>
              <a:ext uri="{FF2B5EF4-FFF2-40B4-BE49-F238E27FC236}">
                <a16:creationId xmlns:a16="http://schemas.microsoft.com/office/drawing/2014/main" id="{F0AFD250-0808-0C75-F01C-89D09766B9A0}"/>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sp>
        <p:nvSpPr>
          <p:cNvPr id="6" name="Google Shape;31;p2">
            <a:extLst>
              <a:ext uri="{FF2B5EF4-FFF2-40B4-BE49-F238E27FC236}">
                <a16:creationId xmlns:a16="http://schemas.microsoft.com/office/drawing/2014/main" id="{F06CA35D-CFE9-BEB9-18C7-88AD966C163C}"/>
              </a:ext>
            </a:extLst>
          </p:cNvPr>
          <p:cNvSpPr txBox="1">
            <a:spLocks/>
          </p:cNvSpPr>
          <p:nvPr/>
        </p:nvSpPr>
        <p:spPr>
          <a:xfrm>
            <a:off x="842420" y="1524718"/>
            <a:ext cx="2960035" cy="1904282"/>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en-GB" sz="2800" b="1" dirty="0">
                <a:latin typeface="Helvetica" panose="020B0604020202020204" pitchFamily="34" charset="0"/>
                <a:ea typeface="Calibri" panose="020F0502020204030204" pitchFamily="34" charset="0"/>
                <a:cs typeface="Helvetica" panose="020B0604020202020204" pitchFamily="34" charset="0"/>
              </a:rPr>
              <a:t>IV curve type</a:t>
            </a:r>
          </a:p>
          <a:p>
            <a:pPr marL="342900" indent="-342900">
              <a:lnSpc>
                <a:spcPct val="120000"/>
              </a:lnSpc>
              <a:spcBef>
                <a:spcPts val="0"/>
              </a:spcBef>
              <a:buClr>
                <a:srgbClr val="3C5A77"/>
              </a:buClr>
              <a:buSzPts val="2400"/>
            </a:pPr>
            <a:r>
              <a:rPr lang="en-US" sz="2600" dirty="0">
                <a:solidFill>
                  <a:schemeClr val="accent1">
                    <a:lumMod val="20000"/>
                    <a:lumOff val="80000"/>
                  </a:schemeClr>
                </a:solidFill>
                <a:latin typeface="Helvetica" panose="020B0604020202020204" pitchFamily="34" charset="0"/>
                <a:ea typeface="Calibri" panose="020F0502020204030204" pitchFamily="34" charset="0"/>
                <a:cs typeface="Helvetica" panose="020B0604020202020204" pitchFamily="34" charset="0"/>
              </a:rPr>
              <a:t>Packaging IV</a:t>
            </a:r>
            <a:endParaRPr lang="it-IT" sz="2600" dirty="0">
              <a:solidFill>
                <a:schemeClr val="accent1">
                  <a:lumMod val="20000"/>
                  <a:lumOff val="80000"/>
                </a:schemeClr>
              </a:solidFill>
              <a:latin typeface="Helvetica" panose="020B0604020202020204" pitchFamily="34" charset="0"/>
              <a:ea typeface="Calibri" panose="020F0502020204030204" pitchFamily="34" charset="0"/>
              <a:cs typeface="Helvetica" panose="020B0604020202020204" pitchFamily="34" charset="0"/>
            </a:endParaRPr>
          </a:p>
          <a:p>
            <a:pPr marL="342900" indent="-342900">
              <a:lnSpc>
                <a:spcPct val="120000"/>
              </a:lnSpc>
              <a:spcBef>
                <a:spcPts val="0"/>
              </a:spcBef>
              <a:buClr>
                <a:srgbClr val="3C5A77"/>
              </a:buClr>
              <a:buSzPts val="2400"/>
            </a:pPr>
            <a:r>
              <a:rPr lang="en-US" sz="2600" dirty="0">
                <a:latin typeface="Helvetica" panose="020B0604020202020204" pitchFamily="34" charset="0"/>
                <a:ea typeface="Calibri" panose="020F0502020204030204" pitchFamily="34" charset="0"/>
                <a:cs typeface="Helvetica" panose="020B0604020202020204" pitchFamily="34" charset="0"/>
              </a:rPr>
              <a:t>Parametric IV</a:t>
            </a:r>
            <a:endParaRPr lang="en-GB" sz="2200" dirty="0">
              <a:latin typeface="Helvetica" panose="020B0604020202020204" pitchFamily="34" charset="0"/>
              <a:ea typeface="Calibri" panose="020F0502020204030204" pitchFamily="34" charset="0"/>
              <a:cs typeface="Helvetica" panose="020B0604020202020204" pitchFamily="34" charset="0"/>
            </a:endParaRPr>
          </a:p>
          <a:p>
            <a:pPr marL="628206" lvl="1" indent="-342900">
              <a:lnSpc>
                <a:spcPct val="120000"/>
              </a:lnSpc>
              <a:spcBef>
                <a:spcPts val="0"/>
              </a:spcBef>
              <a:buClr>
                <a:srgbClr val="3C5A77"/>
              </a:buClr>
              <a:buSzPts val="2400"/>
            </a:pPr>
            <a:endParaRPr lang="en-GB" sz="2200" u="sng" dirty="0">
              <a:latin typeface="Helvetica" panose="020B0604020202020204" pitchFamily="34" charset="0"/>
              <a:ea typeface="Calibri" panose="020F0502020204030204" pitchFamily="34" charset="0"/>
              <a:cs typeface="Helvetica" panose="020B0604020202020204" pitchFamily="34" charset="0"/>
            </a:endParaRPr>
          </a:p>
        </p:txBody>
      </p:sp>
      <p:sp>
        <p:nvSpPr>
          <p:cNvPr id="7" name="Google Shape;31;p2">
            <a:extLst>
              <a:ext uri="{FF2B5EF4-FFF2-40B4-BE49-F238E27FC236}">
                <a16:creationId xmlns:a16="http://schemas.microsoft.com/office/drawing/2014/main" id="{D0F05361-618E-30D1-4984-1D9738C35432}"/>
              </a:ext>
            </a:extLst>
          </p:cNvPr>
          <p:cNvSpPr txBox="1">
            <a:spLocks/>
          </p:cNvSpPr>
          <p:nvPr/>
        </p:nvSpPr>
        <p:spPr>
          <a:xfrm>
            <a:off x="810577" y="3671936"/>
            <a:ext cx="2960035" cy="1904282"/>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en-GB" sz="2800" b="1" dirty="0">
                <a:latin typeface="Helvetica" panose="020B0604020202020204" pitchFamily="34" charset="0"/>
                <a:ea typeface="Calibri" panose="020F0502020204030204" pitchFamily="34" charset="0"/>
                <a:cs typeface="Helvetica" panose="020B0604020202020204" pitchFamily="34" charset="0"/>
              </a:rPr>
              <a:t>Method</a:t>
            </a:r>
          </a:p>
          <a:p>
            <a:pPr marL="342900" indent="-342900">
              <a:lnSpc>
                <a:spcPct val="120000"/>
              </a:lnSpc>
              <a:spcBef>
                <a:spcPts val="0"/>
              </a:spcBef>
              <a:buClr>
                <a:srgbClr val="3C5A77"/>
              </a:buClr>
              <a:buSzPts val="2400"/>
            </a:pPr>
            <a:r>
              <a:rPr lang="it-IT" sz="2600" dirty="0">
                <a:latin typeface="Helvetica" panose="020B0604020202020204" pitchFamily="34" charset="0"/>
                <a:ea typeface="Calibri" panose="020F0502020204030204" pitchFamily="34" charset="0"/>
                <a:cs typeface="Helvetica" panose="020B0604020202020204" pitchFamily="34" charset="0"/>
              </a:rPr>
              <a:t>NFD</a:t>
            </a:r>
            <a:endParaRPr lang="en-GB" u="sng" dirty="0">
              <a:latin typeface="Helvetica" panose="020B0604020202020204" pitchFamily="34" charset="0"/>
              <a:ea typeface="Calibri" panose="020F0502020204030204" pitchFamily="34" charset="0"/>
              <a:cs typeface="Helvetica" panose="020B0604020202020204" pitchFamily="34" charset="0"/>
            </a:endParaRPr>
          </a:p>
          <a:p>
            <a:pPr marL="342900" indent="-342900">
              <a:lnSpc>
                <a:spcPct val="120000"/>
              </a:lnSpc>
              <a:spcBef>
                <a:spcPts val="0"/>
              </a:spcBef>
              <a:buClr>
                <a:srgbClr val="3C5A77"/>
              </a:buClr>
              <a:buSzPts val="2400"/>
            </a:pPr>
            <a:r>
              <a:rPr lang="en-GB" sz="2600" dirty="0">
                <a:solidFill>
                  <a:schemeClr val="accent1">
                    <a:lumMod val="20000"/>
                    <a:lumOff val="80000"/>
                  </a:schemeClr>
                </a:solidFill>
                <a:latin typeface="Helvetica" panose="020B0604020202020204" pitchFamily="34" charset="0"/>
                <a:ea typeface="Calibri" panose="020F0502020204030204" pitchFamily="34" charset="0"/>
                <a:cs typeface="Helvetica" panose="020B0604020202020204" pitchFamily="34" charset="0"/>
              </a:rPr>
              <a:t>SLD</a:t>
            </a:r>
            <a:endParaRPr lang="it-IT" sz="2600" dirty="0">
              <a:solidFill>
                <a:schemeClr val="accent1">
                  <a:lumMod val="20000"/>
                  <a:lumOff val="80000"/>
                </a:schemeClr>
              </a:solidFill>
              <a:latin typeface="Helvetica" panose="020B0604020202020204" pitchFamily="34" charset="0"/>
              <a:ea typeface="Calibri" panose="020F0502020204030204" pitchFamily="34" charset="0"/>
              <a:cs typeface="Helvetica" panose="020B0604020202020204" pitchFamily="34" charset="0"/>
            </a:endParaRPr>
          </a:p>
        </p:txBody>
      </p:sp>
      <p:pic>
        <p:nvPicPr>
          <p:cNvPr id="9" name="Immagine 8">
            <a:extLst>
              <a:ext uri="{FF2B5EF4-FFF2-40B4-BE49-F238E27FC236}">
                <a16:creationId xmlns:a16="http://schemas.microsoft.com/office/drawing/2014/main" id="{3E7FF969-B6F5-CE7A-9366-8D2E5E52947A}"/>
              </a:ext>
            </a:extLst>
          </p:cNvPr>
          <p:cNvPicPr>
            <a:picLocks noChangeAspect="1"/>
          </p:cNvPicPr>
          <p:nvPr/>
        </p:nvPicPr>
        <p:blipFill>
          <a:blip r:embed="rId4"/>
          <a:stretch>
            <a:fillRect/>
          </a:stretch>
        </p:blipFill>
        <p:spPr>
          <a:xfrm>
            <a:off x="4771176" y="1265495"/>
            <a:ext cx="6391710" cy="4812881"/>
          </a:xfrm>
          <a:prstGeom prst="rect">
            <a:avLst/>
          </a:prstGeom>
        </p:spPr>
      </p:pic>
      <p:sp>
        <p:nvSpPr>
          <p:cNvPr id="5" name="Google Shape;32;p2">
            <a:extLst>
              <a:ext uri="{FF2B5EF4-FFF2-40B4-BE49-F238E27FC236}">
                <a16:creationId xmlns:a16="http://schemas.microsoft.com/office/drawing/2014/main" id="{D55F67B9-037E-380B-7EE8-AB467EB3B49E}"/>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Tree>
    <p:extLst>
      <p:ext uri="{BB962C8B-B14F-4D97-AF65-F5344CB8AC3E}">
        <p14:creationId xmlns:p14="http://schemas.microsoft.com/office/powerpoint/2010/main" val="440539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27A0410A-4289-5755-96E6-A21CEDC401EE}"/>
            </a:ext>
          </a:extLst>
        </p:cNvPr>
        <p:cNvGrpSpPr/>
        <p:nvPr/>
      </p:nvGrpSpPr>
      <p:grpSpPr>
        <a:xfrm>
          <a:off x="0" y="0"/>
          <a:ext cx="0" cy="0"/>
          <a:chOff x="0" y="0"/>
          <a:chExt cx="0" cy="0"/>
        </a:xfrm>
      </p:grpSpPr>
      <p:sp>
        <p:nvSpPr>
          <p:cNvPr id="49" name="Google Shape;49;p4">
            <a:extLst>
              <a:ext uri="{FF2B5EF4-FFF2-40B4-BE49-F238E27FC236}">
                <a16:creationId xmlns:a16="http://schemas.microsoft.com/office/drawing/2014/main" id="{A9E6DB47-437F-811F-D93F-531F479DEE25}"/>
              </a:ext>
            </a:extLst>
          </p:cNvPr>
          <p:cNvSpPr txBox="1">
            <a:spLocks noGrp="1"/>
          </p:cNvSpPr>
          <p:nvPr>
            <p:ph type="title"/>
          </p:nvPr>
        </p:nvSpPr>
        <p:spPr>
          <a:xfrm>
            <a:off x="1978026" y="356729"/>
            <a:ext cx="8229600" cy="647100"/>
          </a:xfrm>
          <a:prstGeom prst="rect">
            <a:avLst/>
          </a:prstGeom>
          <a:noFill/>
          <a:ln>
            <a:noFill/>
          </a:ln>
        </p:spPr>
        <p:txBody>
          <a:bodyPr spcFirstLastPara="1" vert="horz" wrap="square" lIns="0" tIns="0" rIns="0" bIns="0" anchor="t" anchorCtr="0">
            <a:noAutofit/>
          </a:bodyPr>
          <a:lstStyle/>
          <a:p>
            <a:pPr>
              <a:lnSpc>
                <a:spcPct val="150000"/>
              </a:lnSpc>
              <a:spcBef>
                <a:spcPts val="0"/>
              </a:spcBef>
              <a:spcAft>
                <a:spcPts val="0"/>
              </a:spcAft>
              <a:buClr>
                <a:srgbClr val="3C5A77"/>
              </a:buClr>
              <a:buSzPts val="2400"/>
            </a:pPr>
            <a:r>
              <a:rPr lang="en-US" sz="3200" dirty="0"/>
              <a:t>Results – V</a:t>
            </a:r>
            <a:r>
              <a:rPr lang="en-US" sz="3200" baseline="-25000" dirty="0"/>
              <a:t>BD</a:t>
            </a:r>
            <a:r>
              <a:rPr lang="en-US" sz="3200" dirty="0"/>
              <a:t> distribution</a:t>
            </a:r>
          </a:p>
        </p:txBody>
      </p:sp>
      <p:sp>
        <p:nvSpPr>
          <p:cNvPr id="51" name="Google Shape;51;p4">
            <a:extLst>
              <a:ext uri="{FF2B5EF4-FFF2-40B4-BE49-F238E27FC236}">
                <a16:creationId xmlns:a16="http://schemas.microsoft.com/office/drawing/2014/main" id="{96D5DABB-0C2D-2C85-8201-AA4664E70750}"/>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9462B151-726F-F6B6-600F-35C41BDC1798}"/>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21</a:t>
            </a:fld>
            <a:endParaRPr/>
          </a:p>
        </p:txBody>
      </p:sp>
      <p:pic>
        <p:nvPicPr>
          <p:cNvPr id="2" name="Google Shape;35;p2">
            <a:extLst>
              <a:ext uri="{FF2B5EF4-FFF2-40B4-BE49-F238E27FC236}">
                <a16:creationId xmlns:a16="http://schemas.microsoft.com/office/drawing/2014/main" id="{1C96BE2A-6046-CB61-A612-0E35B2044645}"/>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3" name="Google Shape;36;p2">
            <a:extLst>
              <a:ext uri="{FF2B5EF4-FFF2-40B4-BE49-F238E27FC236}">
                <a16:creationId xmlns:a16="http://schemas.microsoft.com/office/drawing/2014/main" id="{DBEB5B70-9395-0352-6D7F-C8FDBD1B6B68}"/>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sp>
        <p:nvSpPr>
          <p:cNvPr id="6" name="Google Shape;31;p2">
            <a:extLst>
              <a:ext uri="{FF2B5EF4-FFF2-40B4-BE49-F238E27FC236}">
                <a16:creationId xmlns:a16="http://schemas.microsoft.com/office/drawing/2014/main" id="{FD39FF74-601F-4F19-AE88-A9AE85FA11B7}"/>
              </a:ext>
            </a:extLst>
          </p:cNvPr>
          <p:cNvSpPr txBox="1">
            <a:spLocks/>
          </p:cNvSpPr>
          <p:nvPr/>
        </p:nvSpPr>
        <p:spPr>
          <a:xfrm>
            <a:off x="842420" y="1524718"/>
            <a:ext cx="2960035" cy="1904282"/>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en-GB" sz="2800" b="1" dirty="0">
                <a:latin typeface="Helvetica" panose="020B0604020202020204" pitchFamily="34" charset="0"/>
                <a:ea typeface="Calibri" panose="020F0502020204030204" pitchFamily="34" charset="0"/>
                <a:cs typeface="Helvetica" panose="020B0604020202020204" pitchFamily="34" charset="0"/>
              </a:rPr>
              <a:t>IV curve type</a:t>
            </a:r>
          </a:p>
          <a:p>
            <a:pPr marL="342900" indent="-342900">
              <a:lnSpc>
                <a:spcPct val="120000"/>
              </a:lnSpc>
              <a:spcBef>
                <a:spcPts val="0"/>
              </a:spcBef>
              <a:buClr>
                <a:srgbClr val="3C5A77"/>
              </a:buClr>
              <a:buSzPts val="2400"/>
            </a:pPr>
            <a:r>
              <a:rPr lang="en-US" sz="2600" dirty="0">
                <a:solidFill>
                  <a:schemeClr val="accent1">
                    <a:lumMod val="20000"/>
                    <a:lumOff val="80000"/>
                  </a:schemeClr>
                </a:solidFill>
                <a:latin typeface="Helvetica" panose="020B0604020202020204" pitchFamily="34" charset="0"/>
                <a:ea typeface="Calibri" panose="020F0502020204030204" pitchFamily="34" charset="0"/>
                <a:cs typeface="Helvetica" panose="020B0604020202020204" pitchFamily="34" charset="0"/>
              </a:rPr>
              <a:t>Packaging IV</a:t>
            </a:r>
            <a:endParaRPr lang="it-IT" sz="2600" dirty="0">
              <a:solidFill>
                <a:schemeClr val="accent1">
                  <a:lumMod val="20000"/>
                  <a:lumOff val="80000"/>
                </a:schemeClr>
              </a:solidFill>
              <a:latin typeface="Helvetica" panose="020B0604020202020204" pitchFamily="34" charset="0"/>
              <a:ea typeface="Calibri" panose="020F0502020204030204" pitchFamily="34" charset="0"/>
              <a:cs typeface="Helvetica" panose="020B0604020202020204" pitchFamily="34" charset="0"/>
            </a:endParaRPr>
          </a:p>
          <a:p>
            <a:pPr marL="342900" indent="-342900">
              <a:lnSpc>
                <a:spcPct val="120000"/>
              </a:lnSpc>
              <a:spcBef>
                <a:spcPts val="0"/>
              </a:spcBef>
              <a:buClr>
                <a:srgbClr val="3C5A77"/>
              </a:buClr>
              <a:buSzPts val="2400"/>
            </a:pPr>
            <a:r>
              <a:rPr lang="en-US" sz="2600" dirty="0">
                <a:latin typeface="Helvetica" panose="020B0604020202020204" pitchFamily="34" charset="0"/>
                <a:ea typeface="Calibri" panose="020F0502020204030204" pitchFamily="34" charset="0"/>
                <a:cs typeface="Helvetica" panose="020B0604020202020204" pitchFamily="34" charset="0"/>
              </a:rPr>
              <a:t>Parametric IV</a:t>
            </a:r>
            <a:endParaRPr lang="en-GB" sz="2200" dirty="0">
              <a:latin typeface="Helvetica" panose="020B0604020202020204" pitchFamily="34" charset="0"/>
              <a:ea typeface="Calibri" panose="020F0502020204030204" pitchFamily="34" charset="0"/>
              <a:cs typeface="Helvetica" panose="020B0604020202020204" pitchFamily="34" charset="0"/>
            </a:endParaRPr>
          </a:p>
          <a:p>
            <a:pPr marL="628206" lvl="1" indent="-342900">
              <a:lnSpc>
                <a:spcPct val="120000"/>
              </a:lnSpc>
              <a:spcBef>
                <a:spcPts val="0"/>
              </a:spcBef>
              <a:buClr>
                <a:srgbClr val="3C5A77"/>
              </a:buClr>
              <a:buSzPts val="2400"/>
            </a:pPr>
            <a:endParaRPr lang="en-GB" sz="2200" u="sng" dirty="0">
              <a:latin typeface="Helvetica" panose="020B0604020202020204" pitchFamily="34" charset="0"/>
              <a:ea typeface="Calibri" panose="020F0502020204030204" pitchFamily="34" charset="0"/>
              <a:cs typeface="Helvetica" panose="020B0604020202020204" pitchFamily="34" charset="0"/>
            </a:endParaRPr>
          </a:p>
        </p:txBody>
      </p:sp>
      <p:sp>
        <p:nvSpPr>
          <p:cNvPr id="7" name="Google Shape;31;p2">
            <a:extLst>
              <a:ext uri="{FF2B5EF4-FFF2-40B4-BE49-F238E27FC236}">
                <a16:creationId xmlns:a16="http://schemas.microsoft.com/office/drawing/2014/main" id="{6A780CF2-F815-EDA9-2C6D-388297DEC266}"/>
              </a:ext>
            </a:extLst>
          </p:cNvPr>
          <p:cNvSpPr txBox="1">
            <a:spLocks/>
          </p:cNvSpPr>
          <p:nvPr/>
        </p:nvSpPr>
        <p:spPr>
          <a:xfrm>
            <a:off x="810577" y="3671936"/>
            <a:ext cx="2960035" cy="1904282"/>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en-GB" sz="2800" b="1" dirty="0">
                <a:latin typeface="Helvetica" panose="020B0604020202020204" pitchFamily="34" charset="0"/>
                <a:ea typeface="Calibri" panose="020F0502020204030204" pitchFamily="34" charset="0"/>
                <a:cs typeface="Helvetica" panose="020B0604020202020204" pitchFamily="34" charset="0"/>
              </a:rPr>
              <a:t>Method</a:t>
            </a:r>
          </a:p>
          <a:p>
            <a:pPr marL="342900" indent="-342900">
              <a:lnSpc>
                <a:spcPct val="120000"/>
              </a:lnSpc>
              <a:spcBef>
                <a:spcPts val="0"/>
              </a:spcBef>
              <a:buClr>
                <a:srgbClr val="3C5A77"/>
              </a:buClr>
              <a:buSzPts val="2400"/>
            </a:pPr>
            <a:r>
              <a:rPr lang="it-IT" sz="2600" dirty="0">
                <a:solidFill>
                  <a:schemeClr val="accent1">
                    <a:lumMod val="20000"/>
                    <a:lumOff val="80000"/>
                  </a:schemeClr>
                </a:solidFill>
                <a:latin typeface="Helvetica" panose="020B0604020202020204" pitchFamily="34" charset="0"/>
                <a:ea typeface="Calibri" panose="020F0502020204030204" pitchFamily="34" charset="0"/>
                <a:cs typeface="Helvetica" panose="020B0604020202020204" pitchFamily="34" charset="0"/>
              </a:rPr>
              <a:t>NFD</a:t>
            </a:r>
            <a:endParaRPr lang="en-GB" u="sng" dirty="0">
              <a:solidFill>
                <a:schemeClr val="accent1">
                  <a:lumMod val="20000"/>
                  <a:lumOff val="80000"/>
                </a:schemeClr>
              </a:solidFill>
              <a:latin typeface="Helvetica" panose="020B0604020202020204" pitchFamily="34" charset="0"/>
              <a:ea typeface="Calibri" panose="020F0502020204030204" pitchFamily="34" charset="0"/>
              <a:cs typeface="Helvetica" panose="020B0604020202020204" pitchFamily="34" charset="0"/>
            </a:endParaRPr>
          </a:p>
          <a:p>
            <a:pPr marL="342900" indent="-342900">
              <a:lnSpc>
                <a:spcPct val="120000"/>
              </a:lnSpc>
              <a:spcBef>
                <a:spcPts val="0"/>
              </a:spcBef>
              <a:buClr>
                <a:srgbClr val="3C5A77"/>
              </a:buClr>
              <a:buSzPts val="2400"/>
            </a:pPr>
            <a:r>
              <a:rPr lang="en-GB" sz="2600" dirty="0">
                <a:latin typeface="Helvetica" panose="020B0604020202020204" pitchFamily="34" charset="0"/>
                <a:ea typeface="Calibri" panose="020F0502020204030204" pitchFamily="34" charset="0"/>
                <a:cs typeface="Helvetica" panose="020B0604020202020204" pitchFamily="34" charset="0"/>
              </a:rPr>
              <a:t>SLD</a:t>
            </a:r>
            <a:endParaRPr lang="it-IT" sz="2600" dirty="0">
              <a:latin typeface="Helvetica" panose="020B0604020202020204" pitchFamily="34" charset="0"/>
              <a:ea typeface="Calibri" panose="020F0502020204030204" pitchFamily="34" charset="0"/>
              <a:cs typeface="Helvetica" panose="020B0604020202020204" pitchFamily="34" charset="0"/>
            </a:endParaRPr>
          </a:p>
        </p:txBody>
      </p:sp>
      <p:pic>
        <p:nvPicPr>
          <p:cNvPr id="5" name="Immagine 4">
            <a:extLst>
              <a:ext uri="{FF2B5EF4-FFF2-40B4-BE49-F238E27FC236}">
                <a16:creationId xmlns:a16="http://schemas.microsoft.com/office/drawing/2014/main" id="{7C50EB66-50AD-3E16-81F4-363324944E87}"/>
              </a:ext>
            </a:extLst>
          </p:cNvPr>
          <p:cNvPicPr>
            <a:picLocks noChangeAspect="1"/>
          </p:cNvPicPr>
          <p:nvPr/>
        </p:nvPicPr>
        <p:blipFill>
          <a:blip r:embed="rId4"/>
          <a:stretch>
            <a:fillRect/>
          </a:stretch>
        </p:blipFill>
        <p:spPr>
          <a:xfrm>
            <a:off x="4507047" y="1246833"/>
            <a:ext cx="6488276" cy="4931350"/>
          </a:xfrm>
          <a:prstGeom prst="rect">
            <a:avLst/>
          </a:prstGeom>
        </p:spPr>
      </p:pic>
      <p:sp>
        <p:nvSpPr>
          <p:cNvPr id="8" name="Google Shape;32;p2">
            <a:extLst>
              <a:ext uri="{FF2B5EF4-FFF2-40B4-BE49-F238E27FC236}">
                <a16:creationId xmlns:a16="http://schemas.microsoft.com/office/drawing/2014/main" id="{0F57C9B5-7A86-B6A9-0439-33AAE0192B86}"/>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Tree>
    <p:extLst>
      <p:ext uri="{BB962C8B-B14F-4D97-AF65-F5344CB8AC3E}">
        <p14:creationId xmlns:p14="http://schemas.microsoft.com/office/powerpoint/2010/main" val="3688576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C62BA41C-616D-9534-9840-58A90F13581D}"/>
            </a:ext>
          </a:extLst>
        </p:cNvPr>
        <p:cNvGrpSpPr/>
        <p:nvPr/>
      </p:nvGrpSpPr>
      <p:grpSpPr>
        <a:xfrm>
          <a:off x="0" y="0"/>
          <a:ext cx="0" cy="0"/>
          <a:chOff x="0" y="0"/>
          <a:chExt cx="0" cy="0"/>
        </a:xfrm>
      </p:grpSpPr>
      <p:sp>
        <p:nvSpPr>
          <p:cNvPr id="49" name="Google Shape;49;p4">
            <a:extLst>
              <a:ext uri="{FF2B5EF4-FFF2-40B4-BE49-F238E27FC236}">
                <a16:creationId xmlns:a16="http://schemas.microsoft.com/office/drawing/2014/main" id="{0243940A-AD4F-31EE-A2FF-E5C4E787C747}"/>
              </a:ext>
            </a:extLst>
          </p:cNvPr>
          <p:cNvSpPr txBox="1">
            <a:spLocks noGrp="1"/>
          </p:cNvSpPr>
          <p:nvPr>
            <p:ph type="title"/>
          </p:nvPr>
        </p:nvSpPr>
        <p:spPr>
          <a:xfrm>
            <a:off x="615635" y="356729"/>
            <a:ext cx="10990907" cy="647100"/>
          </a:xfrm>
          <a:prstGeom prst="rect">
            <a:avLst/>
          </a:prstGeom>
          <a:noFill/>
          <a:ln>
            <a:noFill/>
          </a:ln>
        </p:spPr>
        <p:txBody>
          <a:bodyPr spcFirstLastPara="1" vert="horz" wrap="square" lIns="0" tIns="0" rIns="0" bIns="0" anchor="t" anchorCtr="0">
            <a:noAutofit/>
          </a:bodyPr>
          <a:lstStyle/>
          <a:p>
            <a:pPr>
              <a:lnSpc>
                <a:spcPct val="150000"/>
              </a:lnSpc>
              <a:spcBef>
                <a:spcPts val="0"/>
              </a:spcBef>
              <a:spcAft>
                <a:spcPts val="0"/>
              </a:spcAft>
              <a:buClr>
                <a:srgbClr val="3C5A77"/>
              </a:buClr>
              <a:buSzPts val="2400"/>
            </a:pPr>
            <a:r>
              <a:rPr lang="en-US" sz="3200" dirty="0"/>
              <a:t>Results – V</a:t>
            </a:r>
            <a:r>
              <a:rPr lang="en-US" sz="3200" baseline="-25000" dirty="0"/>
              <a:t>BD</a:t>
            </a:r>
            <a:r>
              <a:rPr lang="en-US" sz="3200" dirty="0"/>
              <a:t> distribution – parametric - differences</a:t>
            </a:r>
          </a:p>
        </p:txBody>
      </p:sp>
      <p:sp>
        <p:nvSpPr>
          <p:cNvPr id="51" name="Google Shape;51;p4">
            <a:extLst>
              <a:ext uri="{FF2B5EF4-FFF2-40B4-BE49-F238E27FC236}">
                <a16:creationId xmlns:a16="http://schemas.microsoft.com/office/drawing/2014/main" id="{FFF8A508-458F-80C3-AEB0-4F12B127891A}"/>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15247C6A-F71A-6E49-C488-36120BF9D506}"/>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22</a:t>
            </a:fld>
            <a:endParaRPr/>
          </a:p>
        </p:txBody>
      </p:sp>
      <p:pic>
        <p:nvPicPr>
          <p:cNvPr id="2" name="Google Shape;35;p2">
            <a:extLst>
              <a:ext uri="{FF2B5EF4-FFF2-40B4-BE49-F238E27FC236}">
                <a16:creationId xmlns:a16="http://schemas.microsoft.com/office/drawing/2014/main" id="{480A4E2E-8249-8AA6-63FE-E7BD123797F7}"/>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3" name="Google Shape;36;p2">
            <a:extLst>
              <a:ext uri="{FF2B5EF4-FFF2-40B4-BE49-F238E27FC236}">
                <a16:creationId xmlns:a16="http://schemas.microsoft.com/office/drawing/2014/main" id="{510C66EA-008D-7F06-A2F6-0E2E14C9459A}"/>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pic>
        <p:nvPicPr>
          <p:cNvPr id="5" name="Immagine 4">
            <a:extLst>
              <a:ext uri="{FF2B5EF4-FFF2-40B4-BE49-F238E27FC236}">
                <a16:creationId xmlns:a16="http://schemas.microsoft.com/office/drawing/2014/main" id="{096A659E-EAC2-8916-403F-3CBB29F71D98}"/>
              </a:ext>
            </a:extLst>
          </p:cNvPr>
          <p:cNvPicPr>
            <a:picLocks noChangeAspect="1"/>
          </p:cNvPicPr>
          <p:nvPr/>
        </p:nvPicPr>
        <p:blipFill>
          <a:blip r:embed="rId4"/>
          <a:stretch>
            <a:fillRect/>
          </a:stretch>
        </p:blipFill>
        <p:spPr>
          <a:xfrm>
            <a:off x="346036" y="1441122"/>
            <a:ext cx="5683131" cy="4817186"/>
          </a:xfrm>
          <a:prstGeom prst="rect">
            <a:avLst/>
          </a:prstGeom>
        </p:spPr>
      </p:pic>
      <p:pic>
        <p:nvPicPr>
          <p:cNvPr id="7" name="Immagine 6">
            <a:extLst>
              <a:ext uri="{FF2B5EF4-FFF2-40B4-BE49-F238E27FC236}">
                <a16:creationId xmlns:a16="http://schemas.microsoft.com/office/drawing/2014/main" id="{2E1519CF-FC5F-F6EA-767B-2D99855904AF}"/>
              </a:ext>
            </a:extLst>
          </p:cNvPr>
          <p:cNvPicPr>
            <a:picLocks noChangeAspect="1"/>
          </p:cNvPicPr>
          <p:nvPr/>
        </p:nvPicPr>
        <p:blipFill>
          <a:blip r:embed="rId5"/>
          <a:stretch>
            <a:fillRect/>
          </a:stretch>
        </p:blipFill>
        <p:spPr>
          <a:xfrm>
            <a:off x="6092987" y="1449937"/>
            <a:ext cx="5767554" cy="4846588"/>
          </a:xfrm>
          <a:prstGeom prst="rect">
            <a:avLst/>
          </a:prstGeom>
        </p:spPr>
      </p:pic>
      <p:sp>
        <p:nvSpPr>
          <p:cNvPr id="6" name="Google Shape;32;p2">
            <a:extLst>
              <a:ext uri="{FF2B5EF4-FFF2-40B4-BE49-F238E27FC236}">
                <a16:creationId xmlns:a16="http://schemas.microsoft.com/office/drawing/2014/main" id="{56FADDD9-4B31-F3C8-CFC8-891B98E726BE}"/>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Tree>
    <p:extLst>
      <p:ext uri="{BB962C8B-B14F-4D97-AF65-F5344CB8AC3E}">
        <p14:creationId xmlns:p14="http://schemas.microsoft.com/office/powerpoint/2010/main" val="1358262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045400A4-A6BE-43DE-5C33-4CD36E83CDCE}"/>
            </a:ext>
          </a:extLst>
        </p:cNvPr>
        <p:cNvGrpSpPr/>
        <p:nvPr/>
      </p:nvGrpSpPr>
      <p:grpSpPr>
        <a:xfrm>
          <a:off x="0" y="0"/>
          <a:ext cx="0" cy="0"/>
          <a:chOff x="0" y="0"/>
          <a:chExt cx="0" cy="0"/>
        </a:xfrm>
      </p:grpSpPr>
      <p:sp>
        <p:nvSpPr>
          <p:cNvPr id="49" name="Google Shape;49;p4">
            <a:extLst>
              <a:ext uri="{FF2B5EF4-FFF2-40B4-BE49-F238E27FC236}">
                <a16:creationId xmlns:a16="http://schemas.microsoft.com/office/drawing/2014/main" id="{AEEF2D7B-3E25-E2F4-7DDC-09EB6BCB7A9C}"/>
              </a:ext>
            </a:extLst>
          </p:cNvPr>
          <p:cNvSpPr txBox="1">
            <a:spLocks noGrp="1"/>
          </p:cNvSpPr>
          <p:nvPr>
            <p:ph type="title"/>
          </p:nvPr>
        </p:nvSpPr>
        <p:spPr>
          <a:xfrm>
            <a:off x="633743" y="356729"/>
            <a:ext cx="10891318" cy="647100"/>
          </a:xfrm>
          <a:prstGeom prst="rect">
            <a:avLst/>
          </a:prstGeom>
          <a:noFill/>
          <a:ln>
            <a:noFill/>
          </a:ln>
        </p:spPr>
        <p:txBody>
          <a:bodyPr spcFirstLastPara="1" vert="horz" wrap="square" lIns="0" tIns="0" rIns="0" bIns="0" anchor="t" anchorCtr="0">
            <a:noAutofit/>
          </a:bodyPr>
          <a:lstStyle/>
          <a:p>
            <a:pPr>
              <a:lnSpc>
                <a:spcPct val="150000"/>
              </a:lnSpc>
              <a:spcBef>
                <a:spcPts val="0"/>
              </a:spcBef>
              <a:spcAft>
                <a:spcPts val="0"/>
              </a:spcAft>
              <a:buClr>
                <a:srgbClr val="3C5A77"/>
              </a:buClr>
              <a:buSzPts val="2400"/>
            </a:pPr>
            <a:r>
              <a:rPr lang="en-US" sz="3200" dirty="0"/>
              <a:t>Results – V</a:t>
            </a:r>
            <a:r>
              <a:rPr lang="en-US" sz="3200" baseline="-25000" dirty="0"/>
              <a:t>BD</a:t>
            </a:r>
            <a:r>
              <a:rPr lang="en-US" sz="3200" dirty="0"/>
              <a:t> distribution - packaging – max</a:t>
            </a:r>
          </a:p>
        </p:txBody>
      </p:sp>
      <p:sp>
        <p:nvSpPr>
          <p:cNvPr id="51" name="Google Shape;51;p4">
            <a:extLst>
              <a:ext uri="{FF2B5EF4-FFF2-40B4-BE49-F238E27FC236}">
                <a16:creationId xmlns:a16="http://schemas.microsoft.com/office/drawing/2014/main" id="{C1E890B4-6A8E-C009-5624-7EBFA7ACC791}"/>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49F188F8-9552-364D-265F-18938D8076C9}"/>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23</a:t>
            </a:fld>
            <a:endParaRPr/>
          </a:p>
        </p:txBody>
      </p:sp>
      <p:pic>
        <p:nvPicPr>
          <p:cNvPr id="2" name="Google Shape;35;p2">
            <a:extLst>
              <a:ext uri="{FF2B5EF4-FFF2-40B4-BE49-F238E27FC236}">
                <a16:creationId xmlns:a16="http://schemas.microsoft.com/office/drawing/2014/main" id="{9633FD5D-A83C-7BD7-322F-C8074D525C51}"/>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3" name="Google Shape;36;p2">
            <a:extLst>
              <a:ext uri="{FF2B5EF4-FFF2-40B4-BE49-F238E27FC236}">
                <a16:creationId xmlns:a16="http://schemas.microsoft.com/office/drawing/2014/main" id="{94501176-6FD0-8313-1B6E-13C4CE1998CE}"/>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pic>
        <p:nvPicPr>
          <p:cNvPr id="5" name="Immagine 4">
            <a:extLst>
              <a:ext uri="{FF2B5EF4-FFF2-40B4-BE49-F238E27FC236}">
                <a16:creationId xmlns:a16="http://schemas.microsoft.com/office/drawing/2014/main" id="{FF613B19-5510-988A-DD71-8BAC4D18516D}"/>
              </a:ext>
            </a:extLst>
          </p:cNvPr>
          <p:cNvPicPr>
            <a:picLocks noChangeAspect="1"/>
          </p:cNvPicPr>
          <p:nvPr/>
        </p:nvPicPr>
        <p:blipFill>
          <a:blip r:embed="rId4"/>
          <a:stretch>
            <a:fillRect/>
          </a:stretch>
        </p:blipFill>
        <p:spPr>
          <a:xfrm>
            <a:off x="390890" y="1361123"/>
            <a:ext cx="5593448" cy="4623045"/>
          </a:xfrm>
          <a:prstGeom prst="rect">
            <a:avLst/>
          </a:prstGeom>
        </p:spPr>
      </p:pic>
      <p:pic>
        <p:nvPicPr>
          <p:cNvPr id="7" name="Immagine 6">
            <a:extLst>
              <a:ext uri="{FF2B5EF4-FFF2-40B4-BE49-F238E27FC236}">
                <a16:creationId xmlns:a16="http://schemas.microsoft.com/office/drawing/2014/main" id="{20169820-8A09-BC12-E0DD-599D27D349E0}"/>
              </a:ext>
            </a:extLst>
          </p:cNvPr>
          <p:cNvPicPr>
            <a:picLocks noChangeAspect="1"/>
          </p:cNvPicPr>
          <p:nvPr/>
        </p:nvPicPr>
        <p:blipFill>
          <a:blip r:embed="rId5"/>
          <a:stretch>
            <a:fillRect/>
          </a:stretch>
        </p:blipFill>
        <p:spPr>
          <a:xfrm>
            <a:off x="6206746" y="1352071"/>
            <a:ext cx="5548696" cy="4632098"/>
          </a:xfrm>
          <a:prstGeom prst="rect">
            <a:avLst/>
          </a:prstGeom>
        </p:spPr>
      </p:pic>
      <p:sp>
        <p:nvSpPr>
          <p:cNvPr id="6" name="Google Shape;32;p2">
            <a:extLst>
              <a:ext uri="{FF2B5EF4-FFF2-40B4-BE49-F238E27FC236}">
                <a16:creationId xmlns:a16="http://schemas.microsoft.com/office/drawing/2014/main" id="{9741A7AE-4B1D-8AEF-8583-16458A1C30FB}"/>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Tree>
    <p:extLst>
      <p:ext uri="{BB962C8B-B14F-4D97-AF65-F5344CB8AC3E}">
        <p14:creationId xmlns:p14="http://schemas.microsoft.com/office/powerpoint/2010/main" val="825961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1EF51B01-2657-90E6-8D24-AEEE620802BE}"/>
            </a:ext>
          </a:extLst>
        </p:cNvPr>
        <p:cNvGrpSpPr/>
        <p:nvPr/>
      </p:nvGrpSpPr>
      <p:grpSpPr>
        <a:xfrm>
          <a:off x="0" y="0"/>
          <a:ext cx="0" cy="0"/>
          <a:chOff x="0" y="0"/>
          <a:chExt cx="0" cy="0"/>
        </a:xfrm>
      </p:grpSpPr>
      <p:sp>
        <p:nvSpPr>
          <p:cNvPr id="49" name="Google Shape;49;p4">
            <a:extLst>
              <a:ext uri="{FF2B5EF4-FFF2-40B4-BE49-F238E27FC236}">
                <a16:creationId xmlns:a16="http://schemas.microsoft.com/office/drawing/2014/main" id="{364178ED-2FBA-673E-931C-41569D6AF8C9}"/>
              </a:ext>
            </a:extLst>
          </p:cNvPr>
          <p:cNvSpPr txBox="1">
            <a:spLocks noGrp="1"/>
          </p:cNvSpPr>
          <p:nvPr>
            <p:ph type="title"/>
          </p:nvPr>
        </p:nvSpPr>
        <p:spPr>
          <a:xfrm>
            <a:off x="633743" y="356729"/>
            <a:ext cx="10891318" cy="647100"/>
          </a:xfrm>
          <a:prstGeom prst="rect">
            <a:avLst/>
          </a:prstGeom>
          <a:noFill/>
          <a:ln>
            <a:noFill/>
          </a:ln>
        </p:spPr>
        <p:txBody>
          <a:bodyPr spcFirstLastPara="1" vert="horz" wrap="square" lIns="0" tIns="0" rIns="0" bIns="0" anchor="t" anchorCtr="0">
            <a:noAutofit/>
          </a:bodyPr>
          <a:lstStyle/>
          <a:p>
            <a:pPr>
              <a:lnSpc>
                <a:spcPct val="150000"/>
              </a:lnSpc>
              <a:spcBef>
                <a:spcPts val="0"/>
              </a:spcBef>
              <a:spcAft>
                <a:spcPts val="0"/>
              </a:spcAft>
              <a:buClr>
                <a:srgbClr val="3C5A77"/>
              </a:buClr>
              <a:buSzPts val="2400"/>
            </a:pPr>
            <a:r>
              <a:rPr lang="en-US" sz="3200" dirty="0"/>
              <a:t>Results – V</a:t>
            </a:r>
            <a:r>
              <a:rPr lang="en-US" sz="3200" baseline="-25000" dirty="0"/>
              <a:t>BD</a:t>
            </a:r>
            <a:r>
              <a:rPr lang="en-US" sz="3200" dirty="0"/>
              <a:t> distribution - parametric – max</a:t>
            </a:r>
          </a:p>
        </p:txBody>
      </p:sp>
      <p:sp>
        <p:nvSpPr>
          <p:cNvPr id="51" name="Google Shape;51;p4">
            <a:extLst>
              <a:ext uri="{FF2B5EF4-FFF2-40B4-BE49-F238E27FC236}">
                <a16:creationId xmlns:a16="http://schemas.microsoft.com/office/drawing/2014/main" id="{7C7A6CA0-11A2-D288-BA93-02F982268423}"/>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F14C0337-6645-D6D1-F9DB-BB35493B2FAC}"/>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24</a:t>
            </a:fld>
            <a:endParaRPr/>
          </a:p>
        </p:txBody>
      </p:sp>
      <p:pic>
        <p:nvPicPr>
          <p:cNvPr id="2" name="Google Shape;35;p2">
            <a:extLst>
              <a:ext uri="{FF2B5EF4-FFF2-40B4-BE49-F238E27FC236}">
                <a16:creationId xmlns:a16="http://schemas.microsoft.com/office/drawing/2014/main" id="{3B1BD3DE-4C21-16D0-7D92-C9EDB60B0B18}"/>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3" name="Google Shape;36;p2">
            <a:extLst>
              <a:ext uri="{FF2B5EF4-FFF2-40B4-BE49-F238E27FC236}">
                <a16:creationId xmlns:a16="http://schemas.microsoft.com/office/drawing/2014/main" id="{914DC228-A1FA-36E1-EC8E-5E1738F3B71E}"/>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pic>
        <p:nvPicPr>
          <p:cNvPr id="8" name="Immagine 7">
            <a:extLst>
              <a:ext uri="{FF2B5EF4-FFF2-40B4-BE49-F238E27FC236}">
                <a16:creationId xmlns:a16="http://schemas.microsoft.com/office/drawing/2014/main" id="{32B8D822-80B1-4628-A6AF-6D0DD6510AF7}"/>
              </a:ext>
            </a:extLst>
          </p:cNvPr>
          <p:cNvPicPr>
            <a:picLocks noChangeAspect="1"/>
          </p:cNvPicPr>
          <p:nvPr/>
        </p:nvPicPr>
        <p:blipFill>
          <a:blip r:embed="rId4"/>
          <a:stretch>
            <a:fillRect/>
          </a:stretch>
        </p:blipFill>
        <p:spPr>
          <a:xfrm>
            <a:off x="6231429" y="1328522"/>
            <a:ext cx="5525531" cy="4639609"/>
          </a:xfrm>
          <a:prstGeom prst="rect">
            <a:avLst/>
          </a:prstGeom>
        </p:spPr>
      </p:pic>
      <p:pic>
        <p:nvPicPr>
          <p:cNvPr id="10" name="Immagine 9">
            <a:extLst>
              <a:ext uri="{FF2B5EF4-FFF2-40B4-BE49-F238E27FC236}">
                <a16:creationId xmlns:a16="http://schemas.microsoft.com/office/drawing/2014/main" id="{43045774-0E85-A390-AE94-F3A7CF34B305}"/>
              </a:ext>
            </a:extLst>
          </p:cNvPr>
          <p:cNvPicPr>
            <a:picLocks noChangeAspect="1"/>
          </p:cNvPicPr>
          <p:nvPr/>
        </p:nvPicPr>
        <p:blipFill>
          <a:blip r:embed="rId5"/>
          <a:stretch>
            <a:fillRect/>
          </a:stretch>
        </p:blipFill>
        <p:spPr>
          <a:xfrm>
            <a:off x="416934" y="1328522"/>
            <a:ext cx="5615792" cy="4639609"/>
          </a:xfrm>
          <a:prstGeom prst="rect">
            <a:avLst/>
          </a:prstGeom>
        </p:spPr>
      </p:pic>
      <p:sp>
        <p:nvSpPr>
          <p:cNvPr id="5" name="Google Shape;32;p2">
            <a:extLst>
              <a:ext uri="{FF2B5EF4-FFF2-40B4-BE49-F238E27FC236}">
                <a16:creationId xmlns:a16="http://schemas.microsoft.com/office/drawing/2014/main" id="{C70F2F55-046C-923B-C16B-A6CC4F925A0F}"/>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Tree>
    <p:extLst>
      <p:ext uri="{BB962C8B-B14F-4D97-AF65-F5344CB8AC3E}">
        <p14:creationId xmlns:p14="http://schemas.microsoft.com/office/powerpoint/2010/main" val="2849476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51" name="Google Shape;51;p4"/>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25</a:t>
            </a:fld>
            <a:endParaRPr/>
          </a:p>
        </p:txBody>
      </p:sp>
      <p:pic>
        <p:nvPicPr>
          <p:cNvPr id="3" name="Immagine 2">
            <a:extLst>
              <a:ext uri="{FF2B5EF4-FFF2-40B4-BE49-F238E27FC236}">
                <a16:creationId xmlns:a16="http://schemas.microsoft.com/office/drawing/2014/main" id="{C62DA20E-CD1B-0CF5-5E35-2B8FE0BA94A3}"/>
              </a:ext>
            </a:extLst>
          </p:cNvPr>
          <p:cNvPicPr>
            <a:picLocks noChangeAspect="1"/>
          </p:cNvPicPr>
          <p:nvPr/>
        </p:nvPicPr>
        <p:blipFill>
          <a:blip r:embed="rId2"/>
          <a:stretch>
            <a:fillRect/>
          </a:stretch>
        </p:blipFill>
        <p:spPr>
          <a:xfrm>
            <a:off x="613833" y="1022609"/>
            <a:ext cx="10964336" cy="5163194"/>
          </a:xfrm>
          <a:prstGeom prst="rect">
            <a:avLst/>
          </a:prstGeom>
        </p:spPr>
      </p:pic>
      <p:sp>
        <p:nvSpPr>
          <p:cNvPr id="4" name="Titolo 3">
            <a:extLst>
              <a:ext uri="{FF2B5EF4-FFF2-40B4-BE49-F238E27FC236}">
                <a16:creationId xmlns:a16="http://schemas.microsoft.com/office/drawing/2014/main" id="{58D7C615-F391-72A9-3C4D-E8891184294D}"/>
              </a:ext>
            </a:extLst>
          </p:cNvPr>
          <p:cNvSpPr>
            <a:spLocks noGrp="1"/>
          </p:cNvSpPr>
          <p:nvPr>
            <p:ph type="title"/>
          </p:nvPr>
        </p:nvSpPr>
        <p:spPr>
          <a:xfrm>
            <a:off x="1978026" y="353087"/>
            <a:ext cx="9600142" cy="720321"/>
          </a:xfrm>
        </p:spPr>
        <p:txBody>
          <a:bodyPr>
            <a:normAutofit/>
          </a:bodyPr>
          <a:lstStyle/>
          <a:p>
            <a:r>
              <a:rPr lang="en-GB" sz="3200" dirty="0"/>
              <a:t>Reverse IV analysis methods</a:t>
            </a:r>
          </a:p>
        </p:txBody>
      </p:sp>
      <p:sp>
        <p:nvSpPr>
          <p:cNvPr id="5" name="CasellaDiTesto 4">
            <a:extLst>
              <a:ext uri="{FF2B5EF4-FFF2-40B4-BE49-F238E27FC236}">
                <a16:creationId xmlns:a16="http://schemas.microsoft.com/office/drawing/2014/main" id="{685E1476-C080-7FB9-A33C-96A947E3F9F5}"/>
              </a:ext>
            </a:extLst>
          </p:cNvPr>
          <p:cNvSpPr txBox="1"/>
          <p:nvPr/>
        </p:nvSpPr>
        <p:spPr>
          <a:xfrm>
            <a:off x="6484733" y="1558264"/>
            <a:ext cx="1014445" cy="400110"/>
          </a:xfrm>
          <a:prstGeom prst="rect">
            <a:avLst/>
          </a:prstGeom>
          <a:noFill/>
        </p:spPr>
        <p:txBody>
          <a:bodyPr wrap="none" rtlCol="0">
            <a:spAutoFit/>
          </a:bodyPr>
          <a:lstStyle/>
          <a:p>
            <a:r>
              <a:rPr lang="en-GB" sz="2000" dirty="0"/>
              <a:t>CACTUS</a:t>
            </a:r>
          </a:p>
        </p:txBody>
      </p:sp>
      <p:sp>
        <p:nvSpPr>
          <p:cNvPr id="6" name="CasellaDiTesto 5">
            <a:extLst>
              <a:ext uri="{FF2B5EF4-FFF2-40B4-BE49-F238E27FC236}">
                <a16:creationId xmlns:a16="http://schemas.microsoft.com/office/drawing/2014/main" id="{99B708EA-FCC0-D2A6-5240-9566F266F22B}"/>
              </a:ext>
            </a:extLst>
          </p:cNvPr>
          <p:cNvSpPr txBox="1"/>
          <p:nvPr/>
        </p:nvSpPr>
        <p:spPr>
          <a:xfrm>
            <a:off x="2731954" y="3979941"/>
            <a:ext cx="575799" cy="400110"/>
          </a:xfrm>
          <a:prstGeom prst="rect">
            <a:avLst/>
          </a:prstGeom>
          <a:noFill/>
        </p:spPr>
        <p:txBody>
          <a:bodyPr wrap="none" rtlCol="0">
            <a:spAutoFit/>
          </a:bodyPr>
          <a:lstStyle/>
          <a:p>
            <a:r>
              <a:rPr lang="en-GB" sz="2000" dirty="0"/>
              <a:t>FBK</a:t>
            </a:r>
          </a:p>
        </p:txBody>
      </p:sp>
      <p:pic>
        <p:nvPicPr>
          <p:cNvPr id="2" name="Google Shape;35;p2">
            <a:extLst>
              <a:ext uri="{FF2B5EF4-FFF2-40B4-BE49-F238E27FC236}">
                <a16:creationId xmlns:a16="http://schemas.microsoft.com/office/drawing/2014/main" id="{AFDFA931-AD52-F99D-DBE8-93AF3973914B}"/>
              </a:ext>
            </a:extLst>
          </p:cNvPr>
          <p:cNvPicPr preferRelativeResize="0"/>
          <p:nvPr/>
        </p:nvPicPr>
        <p:blipFill rotWithShape="1">
          <a:blip r:embed="rId3">
            <a:alphaModFix/>
          </a:blip>
          <a:srcRect l="-2200" t="24817" r="5675" b="24782"/>
          <a:stretch/>
        </p:blipFill>
        <p:spPr>
          <a:xfrm>
            <a:off x="9406111" y="6421187"/>
            <a:ext cx="1252684" cy="402406"/>
          </a:xfrm>
          <a:prstGeom prst="rect">
            <a:avLst/>
          </a:prstGeom>
          <a:noFill/>
          <a:ln>
            <a:noFill/>
          </a:ln>
        </p:spPr>
      </p:pic>
      <p:pic>
        <p:nvPicPr>
          <p:cNvPr id="7" name="Google Shape;36;p2">
            <a:extLst>
              <a:ext uri="{FF2B5EF4-FFF2-40B4-BE49-F238E27FC236}">
                <a16:creationId xmlns:a16="http://schemas.microsoft.com/office/drawing/2014/main" id="{CF28EBF7-0F9E-0A3D-5016-09DB2038255B}"/>
              </a:ext>
            </a:extLst>
          </p:cNvPr>
          <p:cNvPicPr preferRelativeResize="0"/>
          <p:nvPr/>
        </p:nvPicPr>
        <p:blipFill rotWithShape="1">
          <a:blip r:embed="rId4">
            <a:alphaModFix/>
          </a:blip>
          <a:srcRect/>
          <a:stretch/>
        </p:blipFill>
        <p:spPr>
          <a:xfrm>
            <a:off x="8646550" y="6384975"/>
            <a:ext cx="850941" cy="472272"/>
          </a:xfrm>
          <a:prstGeom prst="rect">
            <a:avLst/>
          </a:prstGeom>
          <a:noFill/>
          <a:ln>
            <a:noFill/>
          </a:ln>
        </p:spPr>
      </p:pic>
      <p:sp>
        <p:nvSpPr>
          <p:cNvPr id="8" name="Google Shape;32;p2">
            <a:extLst>
              <a:ext uri="{FF2B5EF4-FFF2-40B4-BE49-F238E27FC236}">
                <a16:creationId xmlns:a16="http://schemas.microsoft.com/office/drawing/2014/main" id="{68BE3292-6C87-A57B-7648-4A98A7C950B4}"/>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Tree>
    <p:extLst>
      <p:ext uri="{BB962C8B-B14F-4D97-AF65-F5344CB8AC3E}">
        <p14:creationId xmlns:p14="http://schemas.microsoft.com/office/powerpoint/2010/main" val="4092388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0BDA2413-CE4C-195D-2C11-F60A2F79E3DE}"/>
            </a:ext>
          </a:extLst>
        </p:cNvPr>
        <p:cNvGrpSpPr/>
        <p:nvPr/>
      </p:nvGrpSpPr>
      <p:grpSpPr>
        <a:xfrm>
          <a:off x="0" y="0"/>
          <a:ext cx="0" cy="0"/>
          <a:chOff x="0" y="0"/>
          <a:chExt cx="0" cy="0"/>
        </a:xfrm>
      </p:grpSpPr>
      <p:sp>
        <p:nvSpPr>
          <p:cNvPr id="51" name="Google Shape;51;p4">
            <a:extLst>
              <a:ext uri="{FF2B5EF4-FFF2-40B4-BE49-F238E27FC236}">
                <a16:creationId xmlns:a16="http://schemas.microsoft.com/office/drawing/2014/main" id="{E3CEA6F1-5F2C-1DE1-4A8E-AB290CD05910}"/>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856C3893-C5BB-0E9F-9217-51762F931A68}"/>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26</a:t>
            </a:fld>
            <a:endParaRPr/>
          </a:p>
        </p:txBody>
      </p:sp>
      <p:sp>
        <p:nvSpPr>
          <p:cNvPr id="4" name="Titolo 3">
            <a:extLst>
              <a:ext uri="{FF2B5EF4-FFF2-40B4-BE49-F238E27FC236}">
                <a16:creationId xmlns:a16="http://schemas.microsoft.com/office/drawing/2014/main" id="{A50914E9-7310-52C9-B389-52302D57FF68}"/>
              </a:ext>
            </a:extLst>
          </p:cNvPr>
          <p:cNvSpPr>
            <a:spLocks noGrp="1"/>
          </p:cNvSpPr>
          <p:nvPr>
            <p:ph type="title"/>
          </p:nvPr>
        </p:nvSpPr>
        <p:spPr>
          <a:xfrm>
            <a:off x="1978026" y="353087"/>
            <a:ext cx="9600142" cy="720321"/>
          </a:xfrm>
        </p:spPr>
        <p:txBody>
          <a:bodyPr>
            <a:normAutofit/>
          </a:bodyPr>
          <a:lstStyle/>
          <a:p>
            <a:r>
              <a:rPr lang="en-GB" sz="3200" dirty="0"/>
              <a:t>100 mV step, SLD maximum</a:t>
            </a:r>
          </a:p>
        </p:txBody>
      </p:sp>
      <p:pic>
        <p:nvPicPr>
          <p:cNvPr id="2" name="Google Shape;35;p2">
            <a:extLst>
              <a:ext uri="{FF2B5EF4-FFF2-40B4-BE49-F238E27FC236}">
                <a16:creationId xmlns:a16="http://schemas.microsoft.com/office/drawing/2014/main" id="{99E3D5FC-52CD-4E77-8E09-3E8AFC573D3D}"/>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7" name="Google Shape;36;p2">
            <a:extLst>
              <a:ext uri="{FF2B5EF4-FFF2-40B4-BE49-F238E27FC236}">
                <a16:creationId xmlns:a16="http://schemas.microsoft.com/office/drawing/2014/main" id="{88287198-F706-1519-CB0F-B276296AC251}"/>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pic>
        <p:nvPicPr>
          <p:cNvPr id="10" name="Immagine 9">
            <a:extLst>
              <a:ext uri="{FF2B5EF4-FFF2-40B4-BE49-F238E27FC236}">
                <a16:creationId xmlns:a16="http://schemas.microsoft.com/office/drawing/2014/main" id="{58126CF7-61F0-4FE2-6CC4-BCC2C643DD7C}"/>
              </a:ext>
            </a:extLst>
          </p:cNvPr>
          <p:cNvPicPr>
            <a:picLocks noChangeAspect="1"/>
          </p:cNvPicPr>
          <p:nvPr/>
        </p:nvPicPr>
        <p:blipFill>
          <a:blip r:embed="rId4"/>
          <a:stretch>
            <a:fillRect/>
          </a:stretch>
        </p:blipFill>
        <p:spPr>
          <a:xfrm>
            <a:off x="823864" y="1073409"/>
            <a:ext cx="3239754" cy="2355591"/>
          </a:xfrm>
          <a:prstGeom prst="rect">
            <a:avLst/>
          </a:prstGeom>
        </p:spPr>
      </p:pic>
      <p:pic>
        <p:nvPicPr>
          <p:cNvPr id="12" name="Immagine 11">
            <a:extLst>
              <a:ext uri="{FF2B5EF4-FFF2-40B4-BE49-F238E27FC236}">
                <a16:creationId xmlns:a16="http://schemas.microsoft.com/office/drawing/2014/main" id="{E781E23F-3F85-6E0C-9F53-90A752825B72}"/>
              </a:ext>
            </a:extLst>
          </p:cNvPr>
          <p:cNvPicPr>
            <a:picLocks noChangeAspect="1"/>
          </p:cNvPicPr>
          <p:nvPr/>
        </p:nvPicPr>
        <p:blipFill>
          <a:blip r:embed="rId5"/>
          <a:stretch>
            <a:fillRect/>
          </a:stretch>
        </p:blipFill>
        <p:spPr>
          <a:xfrm>
            <a:off x="4142988" y="1046249"/>
            <a:ext cx="3561510" cy="2498473"/>
          </a:xfrm>
          <a:prstGeom prst="rect">
            <a:avLst/>
          </a:prstGeom>
        </p:spPr>
      </p:pic>
      <p:pic>
        <p:nvPicPr>
          <p:cNvPr id="14" name="Immagine 13">
            <a:extLst>
              <a:ext uri="{FF2B5EF4-FFF2-40B4-BE49-F238E27FC236}">
                <a16:creationId xmlns:a16="http://schemas.microsoft.com/office/drawing/2014/main" id="{84262175-BA84-C1D8-1B46-1795EEEDA810}"/>
              </a:ext>
            </a:extLst>
          </p:cNvPr>
          <p:cNvPicPr>
            <a:picLocks noChangeAspect="1"/>
          </p:cNvPicPr>
          <p:nvPr/>
        </p:nvPicPr>
        <p:blipFill>
          <a:blip r:embed="rId6"/>
          <a:stretch>
            <a:fillRect/>
          </a:stretch>
        </p:blipFill>
        <p:spPr>
          <a:xfrm>
            <a:off x="7704498" y="1046249"/>
            <a:ext cx="3561510" cy="2455979"/>
          </a:xfrm>
          <a:prstGeom prst="rect">
            <a:avLst/>
          </a:prstGeom>
        </p:spPr>
      </p:pic>
      <p:pic>
        <p:nvPicPr>
          <p:cNvPr id="16" name="Immagine 15">
            <a:extLst>
              <a:ext uri="{FF2B5EF4-FFF2-40B4-BE49-F238E27FC236}">
                <a16:creationId xmlns:a16="http://schemas.microsoft.com/office/drawing/2014/main" id="{BFE6CC3F-712C-20EA-405A-779A3F85C834}"/>
              </a:ext>
            </a:extLst>
          </p:cNvPr>
          <p:cNvPicPr>
            <a:picLocks noChangeAspect="1"/>
          </p:cNvPicPr>
          <p:nvPr/>
        </p:nvPicPr>
        <p:blipFill>
          <a:blip r:embed="rId7"/>
          <a:stretch>
            <a:fillRect/>
          </a:stretch>
        </p:blipFill>
        <p:spPr>
          <a:xfrm>
            <a:off x="7758817" y="3697603"/>
            <a:ext cx="3639838" cy="2498474"/>
          </a:xfrm>
          <a:prstGeom prst="rect">
            <a:avLst/>
          </a:prstGeom>
        </p:spPr>
      </p:pic>
      <p:pic>
        <p:nvPicPr>
          <p:cNvPr id="18" name="Immagine 17">
            <a:extLst>
              <a:ext uri="{FF2B5EF4-FFF2-40B4-BE49-F238E27FC236}">
                <a16:creationId xmlns:a16="http://schemas.microsoft.com/office/drawing/2014/main" id="{8447E8CE-63DB-9242-2542-1044A1329CD5}"/>
              </a:ext>
            </a:extLst>
          </p:cNvPr>
          <p:cNvPicPr>
            <a:picLocks noChangeAspect="1"/>
          </p:cNvPicPr>
          <p:nvPr/>
        </p:nvPicPr>
        <p:blipFill>
          <a:blip r:embed="rId8"/>
          <a:stretch>
            <a:fillRect/>
          </a:stretch>
        </p:blipFill>
        <p:spPr>
          <a:xfrm>
            <a:off x="3770689" y="3607558"/>
            <a:ext cx="3901296" cy="2654793"/>
          </a:xfrm>
          <a:prstGeom prst="rect">
            <a:avLst/>
          </a:prstGeom>
        </p:spPr>
      </p:pic>
      <p:pic>
        <p:nvPicPr>
          <p:cNvPr id="20" name="Immagine 19">
            <a:extLst>
              <a:ext uri="{FF2B5EF4-FFF2-40B4-BE49-F238E27FC236}">
                <a16:creationId xmlns:a16="http://schemas.microsoft.com/office/drawing/2014/main" id="{57742E27-27BB-B500-025B-5981AD427C22}"/>
              </a:ext>
            </a:extLst>
          </p:cNvPr>
          <p:cNvPicPr>
            <a:picLocks noChangeAspect="1"/>
          </p:cNvPicPr>
          <p:nvPr/>
        </p:nvPicPr>
        <p:blipFill>
          <a:blip r:embed="rId9"/>
          <a:stretch>
            <a:fillRect/>
          </a:stretch>
        </p:blipFill>
        <p:spPr>
          <a:xfrm>
            <a:off x="384437" y="3679984"/>
            <a:ext cx="3639837" cy="2498473"/>
          </a:xfrm>
          <a:prstGeom prst="rect">
            <a:avLst/>
          </a:prstGeom>
        </p:spPr>
      </p:pic>
      <p:sp>
        <p:nvSpPr>
          <p:cNvPr id="3" name="Google Shape;32;p2">
            <a:extLst>
              <a:ext uri="{FF2B5EF4-FFF2-40B4-BE49-F238E27FC236}">
                <a16:creationId xmlns:a16="http://schemas.microsoft.com/office/drawing/2014/main" id="{ABC8DF73-1791-93A2-6F5D-C47F573F357F}"/>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Tree>
    <p:extLst>
      <p:ext uri="{BB962C8B-B14F-4D97-AF65-F5344CB8AC3E}">
        <p14:creationId xmlns:p14="http://schemas.microsoft.com/office/powerpoint/2010/main" val="3086811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51" name="Google Shape;51;p4"/>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3</a:t>
            </a:fld>
            <a:endParaRPr/>
          </a:p>
        </p:txBody>
      </p:sp>
      <p:sp>
        <p:nvSpPr>
          <p:cNvPr id="11" name="Google Shape;31;p2">
            <a:extLst>
              <a:ext uri="{FF2B5EF4-FFF2-40B4-BE49-F238E27FC236}">
                <a16:creationId xmlns:a16="http://schemas.microsoft.com/office/drawing/2014/main" id="{93B7B884-F106-4BD0-8C22-F3024EE1572A}"/>
              </a:ext>
            </a:extLst>
          </p:cNvPr>
          <p:cNvSpPr txBox="1">
            <a:spLocks/>
          </p:cNvSpPr>
          <p:nvPr/>
        </p:nvSpPr>
        <p:spPr>
          <a:xfrm>
            <a:off x="1234195" y="3876262"/>
            <a:ext cx="4941275" cy="2365056"/>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en-GB" sz="2800" b="1" dirty="0">
                <a:latin typeface="Helvetica" panose="020B0604020202020204" pitchFamily="34" charset="0"/>
                <a:ea typeface="Calibri" panose="020F0502020204030204" pitchFamily="34" charset="0"/>
                <a:cs typeface="Helvetica" panose="020B0604020202020204" pitchFamily="34" charset="0"/>
              </a:rPr>
              <a:t>Samples</a:t>
            </a:r>
            <a:br>
              <a:rPr lang="en-GB" sz="2800" b="1" dirty="0">
                <a:latin typeface="Helvetica" panose="020B0604020202020204" pitchFamily="34" charset="0"/>
                <a:ea typeface="Calibri" panose="020F0502020204030204" pitchFamily="34" charset="0"/>
                <a:cs typeface="Helvetica" panose="020B0604020202020204" pitchFamily="34" charset="0"/>
              </a:rPr>
            </a:br>
            <a:r>
              <a:rPr lang="en-GB" sz="2400" dirty="0">
                <a:latin typeface="Helvetica" panose="020B0604020202020204" pitchFamily="34" charset="0"/>
                <a:ea typeface="Calibri" panose="020F0502020204030204" pitchFamily="34" charset="0"/>
                <a:cs typeface="Helvetica" panose="020B0604020202020204" pitchFamily="34" charset="0"/>
              </a:rPr>
              <a:t>(HD pre-production)</a:t>
            </a:r>
            <a:endParaRPr lang="en-GB" sz="2400" b="1" dirty="0">
              <a:latin typeface="Helvetica" panose="020B0604020202020204" pitchFamily="34" charset="0"/>
              <a:ea typeface="Calibri" panose="020F0502020204030204" pitchFamily="34" charset="0"/>
              <a:cs typeface="Helvetica" panose="020B0604020202020204" pitchFamily="34" charset="0"/>
            </a:endParaRPr>
          </a:p>
          <a:p>
            <a:pPr marL="342900" indent="-342900">
              <a:lnSpc>
                <a:spcPct val="120000"/>
              </a:lnSpc>
              <a:spcBef>
                <a:spcPts val="0"/>
              </a:spcBef>
              <a:buClr>
                <a:srgbClr val="3C5A77"/>
              </a:buClr>
              <a:buSzPts val="2400"/>
            </a:pPr>
            <a:r>
              <a:rPr lang="en-US" sz="2400" dirty="0">
                <a:latin typeface="Helvetica" panose="020B0604020202020204" pitchFamily="34" charset="0"/>
                <a:ea typeface="Calibri" panose="020F0502020204030204" pitchFamily="34" charset="0"/>
                <a:cs typeface="Helvetica" panose="020B0604020202020204" pitchFamily="34" charset="0"/>
              </a:rPr>
              <a:t>100 SiPM strips</a:t>
            </a:r>
          </a:p>
          <a:p>
            <a:pPr marL="342900" indent="-342900">
              <a:lnSpc>
                <a:spcPct val="120000"/>
              </a:lnSpc>
              <a:spcBef>
                <a:spcPts val="0"/>
              </a:spcBef>
              <a:buClr>
                <a:srgbClr val="3C5A77"/>
              </a:buClr>
              <a:buSzPts val="2400"/>
            </a:pPr>
            <a:r>
              <a:rPr lang="en-GB" sz="2400" dirty="0">
                <a:latin typeface="Helvetica" panose="020B0604020202020204" pitchFamily="34" charset="0"/>
                <a:ea typeface="Calibri" panose="020F0502020204030204" pitchFamily="34" charset="0"/>
                <a:cs typeface="Helvetica" panose="020B0604020202020204" pitchFamily="34" charset="0"/>
              </a:rPr>
              <a:t>FBK model</a:t>
            </a:r>
          </a:p>
        </p:txBody>
      </p:sp>
      <mc:AlternateContent xmlns:mc="http://schemas.openxmlformats.org/markup-compatibility/2006" xmlns:a14="http://schemas.microsoft.com/office/drawing/2010/main">
        <mc:Choice Requires="a14">
          <p:sp>
            <p:nvSpPr>
              <p:cNvPr id="2" name="Google Shape;31;p2">
                <a:extLst>
                  <a:ext uri="{FF2B5EF4-FFF2-40B4-BE49-F238E27FC236}">
                    <a16:creationId xmlns:a16="http://schemas.microsoft.com/office/drawing/2014/main" id="{A4113803-5E58-C202-DAB9-BE4E1C1086F6}"/>
                  </a:ext>
                </a:extLst>
              </p:cNvPr>
              <p:cNvSpPr txBox="1">
                <a:spLocks/>
              </p:cNvSpPr>
              <p:nvPr/>
            </p:nvSpPr>
            <p:spPr>
              <a:xfrm>
                <a:off x="1238570" y="1045138"/>
                <a:ext cx="10417761" cy="3739886"/>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en-GB" sz="2800" b="1" dirty="0">
                    <a:latin typeface="Helvetica" panose="020B0604020202020204" pitchFamily="34" charset="0"/>
                    <a:ea typeface="Calibri" panose="020F0502020204030204" pitchFamily="34" charset="0"/>
                    <a:cs typeface="Helvetica" panose="020B0604020202020204" pitchFamily="34" charset="0"/>
                  </a:rPr>
                  <a:t>Aim</a:t>
                </a:r>
                <a:br>
                  <a:rPr lang="en-GB" sz="2800" b="1" dirty="0">
                    <a:latin typeface="Helvetica" panose="020B0604020202020204" pitchFamily="34" charset="0"/>
                    <a:ea typeface="Calibri" panose="020F0502020204030204" pitchFamily="34" charset="0"/>
                    <a:cs typeface="Helvetica" panose="020B0604020202020204" pitchFamily="34" charset="0"/>
                  </a:rPr>
                </a:br>
                <a:r>
                  <a:rPr lang="en-US" sz="2800" dirty="0">
                    <a:latin typeface="Helvetica" panose="020B0604020202020204" pitchFamily="34" charset="0"/>
                    <a:ea typeface="Calibri" panose="020F0502020204030204" pitchFamily="34" charset="0"/>
                    <a:cs typeface="Helvetica" panose="020B0604020202020204" pitchFamily="34" charset="0"/>
                  </a:rPr>
                  <a:t>compare the IV characterization methods</a:t>
                </a:r>
              </a:p>
              <a:p>
                <a:pPr marL="342900" indent="-342900">
                  <a:lnSpc>
                    <a:spcPct val="120000"/>
                  </a:lnSpc>
                  <a:spcBef>
                    <a:spcPts val="0"/>
                  </a:spcBef>
                  <a:buClr>
                    <a:srgbClr val="3C5A77"/>
                  </a:buClr>
                  <a:buSzPts val="2400"/>
                </a:pPr>
                <a:r>
                  <a:rPr lang="en-US" sz="2400" dirty="0">
                    <a:latin typeface="Helvetica" panose="020B0604020202020204" pitchFamily="34" charset="0"/>
                    <a:ea typeface="Calibri" panose="020F0502020204030204" pitchFamily="34" charset="0"/>
                    <a:cs typeface="Helvetica" panose="020B0604020202020204" pitchFamily="34" charset="0"/>
                  </a:rPr>
                  <a:t>CACTUS : Normalized First Derivative (</a:t>
                </a:r>
                <a:r>
                  <a:rPr lang="en-US" sz="2400" b="1" dirty="0">
                    <a:latin typeface="Helvetica" panose="020B0604020202020204" pitchFamily="34" charset="0"/>
                    <a:ea typeface="Calibri" panose="020F0502020204030204" pitchFamily="34" charset="0"/>
                    <a:cs typeface="Helvetica" panose="020B0604020202020204" pitchFamily="34" charset="0"/>
                  </a:rPr>
                  <a:t>NFD</a:t>
                </a:r>
                <a:r>
                  <a:rPr lang="en-US" sz="2400" dirty="0">
                    <a:latin typeface="Helvetica" panose="020B0604020202020204" pitchFamily="34" charset="0"/>
                    <a:ea typeface="Calibri" panose="020F0502020204030204" pitchFamily="34" charset="0"/>
                    <a:cs typeface="Helvetica" panose="020B0604020202020204" pitchFamily="34" charset="0"/>
                  </a:rPr>
                  <a:t>) </a:t>
                </a:r>
                <a:r>
                  <a:rPr lang="it-IT" sz="2400" dirty="0"/>
                  <a:t>→</a:t>
                </a:r>
                <a:r>
                  <a:rPr lang="en-US" sz="2400" dirty="0">
                    <a:latin typeface="Helvetica" panose="020B0604020202020204" pitchFamily="34" charset="0"/>
                    <a:ea typeface="Calibri" panose="020F0502020204030204" pitchFamily="34" charset="0"/>
                    <a:cs typeface="Helvetica" panose="020B0604020202020204" pitchFamily="34" charset="0"/>
                  </a:rPr>
                  <a:t>  </a:t>
                </a:r>
                <a14:m>
                  <m:oMath xmlns:m="http://schemas.openxmlformats.org/officeDocument/2006/math">
                    <m:f>
                      <m:fPr>
                        <m:ctrlPr>
                          <a:rPr lang="en-US" sz="2400" i="1">
                            <a:latin typeface="Cambria Math" panose="02040503050406030204" pitchFamily="18" charset="0"/>
                            <a:ea typeface="Calibri" panose="020F0502020204030204" pitchFamily="34" charset="0"/>
                            <a:cs typeface="Helvetica" panose="020B0604020202020204" pitchFamily="34" charset="0"/>
                          </a:rPr>
                        </m:ctrlPr>
                      </m:fPr>
                      <m:num>
                        <m:r>
                          <a:rPr lang="it-IT" sz="2400" i="1">
                            <a:latin typeface="Cambria Math" panose="02040503050406030204" pitchFamily="18" charset="0"/>
                            <a:ea typeface="Calibri" panose="020F0502020204030204" pitchFamily="34" charset="0"/>
                            <a:cs typeface="Helvetica" panose="020B0604020202020204" pitchFamily="34" charset="0"/>
                          </a:rPr>
                          <m:t>𝑑</m:t>
                        </m:r>
                      </m:num>
                      <m:den>
                        <m:r>
                          <a:rPr lang="it-IT" sz="2400" i="1">
                            <a:latin typeface="Cambria Math" panose="02040503050406030204" pitchFamily="18" charset="0"/>
                            <a:ea typeface="Calibri" panose="020F0502020204030204" pitchFamily="34" charset="0"/>
                            <a:cs typeface="Helvetica" panose="020B0604020202020204" pitchFamily="34" charset="0"/>
                          </a:rPr>
                          <m:t>𝑑𝑉</m:t>
                        </m:r>
                      </m:den>
                    </m:f>
                    <m:r>
                      <a:rPr lang="it-IT" sz="2400" i="1">
                        <a:latin typeface="Cambria Math" panose="02040503050406030204" pitchFamily="18" charset="0"/>
                        <a:ea typeface="Calibri" panose="020F0502020204030204" pitchFamily="34" charset="0"/>
                        <a:cs typeface="Helvetica" panose="020B0604020202020204" pitchFamily="34" charset="0"/>
                      </a:rPr>
                      <m:t>(</m:t>
                    </m:r>
                    <m:r>
                      <m:rPr>
                        <m:sty m:val="p"/>
                      </m:rPr>
                      <a:rPr lang="it-IT" sz="2400">
                        <a:latin typeface="Cambria Math" panose="02040503050406030204" pitchFamily="18" charset="0"/>
                        <a:ea typeface="Calibri" panose="020F0502020204030204" pitchFamily="34" charset="0"/>
                        <a:cs typeface="Helvetica" panose="020B0604020202020204" pitchFamily="34" charset="0"/>
                      </a:rPr>
                      <m:t>ln</m:t>
                    </m:r>
                    <m:r>
                      <a:rPr lang="it-IT" sz="2400" i="1">
                        <a:latin typeface="Cambria Math" panose="02040503050406030204" pitchFamily="18" charset="0"/>
                        <a:ea typeface="Calibri" panose="020F0502020204030204" pitchFamily="34" charset="0"/>
                        <a:cs typeface="Helvetica" panose="020B0604020202020204" pitchFamily="34" charset="0"/>
                      </a:rPr>
                      <m:t>⁡(</m:t>
                    </m:r>
                    <m:r>
                      <a:rPr lang="it-IT" sz="2400" i="1">
                        <a:latin typeface="Cambria Math" panose="02040503050406030204" pitchFamily="18" charset="0"/>
                        <a:ea typeface="Calibri" panose="020F0502020204030204" pitchFamily="34" charset="0"/>
                        <a:cs typeface="Helvetica" panose="020B0604020202020204" pitchFamily="34" charset="0"/>
                      </a:rPr>
                      <m:t>𝐼</m:t>
                    </m:r>
                    <m:r>
                      <a:rPr lang="it-IT" sz="2400" i="1">
                        <a:latin typeface="Cambria Math" panose="02040503050406030204" pitchFamily="18" charset="0"/>
                        <a:ea typeface="Calibri" panose="020F0502020204030204" pitchFamily="34" charset="0"/>
                        <a:cs typeface="Helvetica" panose="020B0604020202020204" pitchFamily="34" charset="0"/>
                      </a:rPr>
                      <m:t>))</m:t>
                    </m:r>
                  </m:oMath>
                </a14:m>
                <a:endParaRPr lang="en-US" sz="2400" dirty="0">
                  <a:latin typeface="Helvetica" panose="020B0604020202020204" pitchFamily="34" charset="0"/>
                  <a:ea typeface="Calibri" panose="020F0502020204030204" pitchFamily="34" charset="0"/>
                  <a:cs typeface="Helvetica" panose="020B0604020202020204" pitchFamily="34" charset="0"/>
                </a:endParaRPr>
              </a:p>
              <a:p>
                <a:pPr marL="342900" indent="-342900">
                  <a:lnSpc>
                    <a:spcPct val="120000"/>
                  </a:lnSpc>
                  <a:spcBef>
                    <a:spcPts val="0"/>
                  </a:spcBef>
                  <a:buClr>
                    <a:srgbClr val="3C5A77"/>
                  </a:buClr>
                  <a:buSzPts val="2400"/>
                </a:pPr>
                <a:r>
                  <a:rPr lang="en-US" sz="2400" dirty="0">
                    <a:latin typeface="Helvetica" panose="020B0604020202020204" pitchFamily="34" charset="0"/>
                    <a:ea typeface="Calibri" panose="020F0502020204030204" pitchFamily="34" charset="0"/>
                    <a:cs typeface="Helvetica" panose="020B0604020202020204" pitchFamily="34" charset="0"/>
                  </a:rPr>
                  <a:t>Vendor : 2</a:t>
                </a:r>
                <a:r>
                  <a:rPr lang="en-US" sz="2400" baseline="30000" dirty="0">
                    <a:latin typeface="Helvetica" panose="020B0604020202020204" pitchFamily="34" charset="0"/>
                    <a:ea typeface="Calibri" panose="020F0502020204030204" pitchFamily="34" charset="0"/>
                    <a:cs typeface="Helvetica" panose="020B0604020202020204" pitchFamily="34" charset="0"/>
                  </a:rPr>
                  <a:t>nd</a:t>
                </a:r>
                <a:r>
                  <a:rPr lang="en-US" sz="2400" dirty="0">
                    <a:latin typeface="Helvetica" panose="020B0604020202020204" pitchFamily="34" charset="0"/>
                    <a:ea typeface="Calibri" panose="020F0502020204030204" pitchFamily="34" charset="0"/>
                    <a:cs typeface="Helvetica" panose="020B0604020202020204" pitchFamily="34" charset="0"/>
                  </a:rPr>
                  <a:t> logarithmic derivative (</a:t>
                </a:r>
                <a:r>
                  <a:rPr lang="en-US" sz="2400" b="1" dirty="0">
                    <a:latin typeface="Helvetica" panose="020B0604020202020204" pitchFamily="34" charset="0"/>
                    <a:ea typeface="Calibri" panose="020F0502020204030204" pitchFamily="34" charset="0"/>
                    <a:cs typeface="Helvetica" panose="020B0604020202020204" pitchFamily="34" charset="0"/>
                  </a:rPr>
                  <a:t>SLD</a:t>
                </a:r>
                <a:r>
                  <a:rPr lang="en-US" sz="2400" dirty="0">
                    <a:latin typeface="Helvetica" panose="020B0604020202020204" pitchFamily="34" charset="0"/>
                    <a:ea typeface="Calibri" panose="020F0502020204030204" pitchFamily="34" charset="0"/>
                    <a:cs typeface="Helvetica" panose="020B0604020202020204" pitchFamily="34" charset="0"/>
                  </a:rPr>
                  <a:t>) </a:t>
                </a:r>
                <a:r>
                  <a:rPr lang="it-IT" sz="2400" dirty="0"/>
                  <a:t>→</a:t>
                </a:r>
                <a:r>
                  <a:rPr lang="en-US" sz="2400" dirty="0">
                    <a:latin typeface="Helvetica" panose="020B0604020202020204" pitchFamily="34" charset="0"/>
                    <a:ea typeface="Calibri" panose="020F0502020204030204" pitchFamily="34" charset="0"/>
                    <a:cs typeface="Helvetica" panose="020B0604020202020204" pitchFamily="34" charset="0"/>
                  </a:rPr>
                  <a:t>  </a:t>
                </a:r>
                <a14:m>
                  <m:oMath xmlns:m="http://schemas.openxmlformats.org/officeDocument/2006/math">
                    <m:f>
                      <m:fPr>
                        <m:ctrlPr>
                          <a:rPr lang="en-US" sz="2400" i="1">
                            <a:latin typeface="Cambria Math" panose="02040503050406030204" pitchFamily="18" charset="0"/>
                            <a:ea typeface="Calibri" panose="020F0502020204030204" pitchFamily="34" charset="0"/>
                            <a:cs typeface="Helvetica" panose="020B0604020202020204" pitchFamily="34" charset="0"/>
                          </a:rPr>
                        </m:ctrlPr>
                      </m:fPr>
                      <m:num>
                        <m:sSup>
                          <m:sSupPr>
                            <m:ctrlPr>
                              <a:rPr lang="it-IT" sz="2400" i="1">
                                <a:latin typeface="Cambria Math" panose="02040503050406030204" pitchFamily="18" charset="0"/>
                                <a:cs typeface="Helvetica" panose="020B0604020202020204" pitchFamily="34" charset="0"/>
                              </a:rPr>
                            </m:ctrlPr>
                          </m:sSupPr>
                          <m:e>
                            <m:r>
                              <a:rPr lang="it-IT" sz="2400" i="1">
                                <a:latin typeface="Cambria Math" panose="02040503050406030204" pitchFamily="18" charset="0"/>
                                <a:cs typeface="Helvetica" panose="020B0604020202020204" pitchFamily="34" charset="0"/>
                              </a:rPr>
                              <m:t>𝑑</m:t>
                            </m:r>
                          </m:e>
                          <m:sup>
                            <m:r>
                              <a:rPr lang="it-IT" sz="2400" i="1">
                                <a:latin typeface="Cambria Math" panose="02040503050406030204" pitchFamily="18" charset="0"/>
                                <a:cs typeface="Helvetica" panose="020B0604020202020204" pitchFamily="34" charset="0"/>
                              </a:rPr>
                              <m:t>2</m:t>
                            </m:r>
                          </m:sup>
                        </m:sSup>
                      </m:num>
                      <m:den>
                        <m:sSup>
                          <m:sSupPr>
                            <m:ctrlPr>
                              <a:rPr lang="it-IT" sz="2400" i="1">
                                <a:latin typeface="Cambria Math" panose="02040503050406030204" pitchFamily="18" charset="0"/>
                                <a:cs typeface="Helvetica" panose="020B0604020202020204" pitchFamily="34" charset="0"/>
                              </a:rPr>
                            </m:ctrlPr>
                          </m:sSupPr>
                          <m:e>
                            <m:r>
                              <a:rPr lang="it-IT" sz="2400" i="1">
                                <a:latin typeface="Cambria Math" panose="02040503050406030204" pitchFamily="18" charset="0"/>
                                <a:cs typeface="Helvetica" panose="020B0604020202020204" pitchFamily="34" charset="0"/>
                              </a:rPr>
                              <m:t>𝑑𝑉</m:t>
                            </m:r>
                          </m:e>
                          <m:sup>
                            <m:r>
                              <a:rPr lang="it-IT" sz="2400" i="1">
                                <a:latin typeface="Cambria Math" panose="02040503050406030204" pitchFamily="18" charset="0"/>
                                <a:cs typeface="Helvetica" panose="020B0604020202020204" pitchFamily="34" charset="0"/>
                              </a:rPr>
                              <m:t>2</m:t>
                            </m:r>
                          </m:sup>
                        </m:sSup>
                      </m:den>
                    </m:f>
                    <m:r>
                      <a:rPr lang="it-IT" sz="2400" i="1">
                        <a:latin typeface="Cambria Math" panose="02040503050406030204" pitchFamily="18" charset="0"/>
                        <a:ea typeface="Calibri" panose="020F0502020204030204" pitchFamily="34" charset="0"/>
                        <a:cs typeface="Helvetica" panose="020B0604020202020204" pitchFamily="34" charset="0"/>
                      </a:rPr>
                      <m:t>(</m:t>
                    </m:r>
                    <m:func>
                      <m:funcPr>
                        <m:ctrlPr>
                          <a:rPr lang="it-IT" sz="2400" i="1">
                            <a:latin typeface="Cambria Math" panose="02040503050406030204" pitchFamily="18" charset="0"/>
                            <a:cs typeface="Helvetica" panose="020B0604020202020204" pitchFamily="34" charset="0"/>
                          </a:rPr>
                        </m:ctrlPr>
                      </m:funcPr>
                      <m:fName>
                        <m:r>
                          <m:rPr>
                            <m:sty m:val="p"/>
                          </m:rPr>
                          <a:rPr lang="it-IT" sz="2400">
                            <a:latin typeface="Cambria Math" panose="02040503050406030204" pitchFamily="18" charset="0"/>
                            <a:ea typeface="Calibri" panose="020F0502020204030204" pitchFamily="34" charset="0"/>
                            <a:cs typeface="Helvetica" panose="020B0604020202020204" pitchFamily="34" charset="0"/>
                          </a:rPr>
                          <m:t>ln</m:t>
                        </m:r>
                      </m:fName>
                      <m:e>
                        <m:d>
                          <m:dPr>
                            <m:ctrlPr>
                              <a:rPr lang="it-IT" sz="2400" i="1">
                                <a:latin typeface="Cambria Math" panose="02040503050406030204" pitchFamily="18" charset="0"/>
                                <a:ea typeface="Calibri" panose="020F0502020204030204" pitchFamily="34" charset="0"/>
                                <a:cs typeface="Helvetica" panose="020B0604020202020204" pitchFamily="34" charset="0"/>
                              </a:rPr>
                            </m:ctrlPr>
                          </m:dPr>
                          <m:e>
                            <m:r>
                              <a:rPr lang="it-IT" sz="2400" i="1">
                                <a:latin typeface="Cambria Math" panose="02040503050406030204" pitchFamily="18" charset="0"/>
                                <a:ea typeface="Calibri" panose="020F0502020204030204" pitchFamily="34" charset="0"/>
                                <a:cs typeface="Helvetica" panose="020B0604020202020204" pitchFamily="34" charset="0"/>
                              </a:rPr>
                              <m:t>𝐼</m:t>
                            </m:r>
                          </m:e>
                        </m:d>
                      </m:e>
                    </m:func>
                    <m:r>
                      <a:rPr lang="it-IT" sz="2400" b="0" i="1" smtClean="0">
                        <a:latin typeface="Cambria Math" panose="02040503050406030204" pitchFamily="18" charset="0"/>
                        <a:ea typeface="Calibri" panose="020F0502020204030204" pitchFamily="34" charset="0"/>
                        <a:cs typeface="Helvetica" panose="020B0604020202020204" pitchFamily="34" charset="0"/>
                      </a:rPr>
                      <m:t>)</m:t>
                    </m:r>
                  </m:oMath>
                </a14:m>
                <a:endParaRPr lang="en-GB" sz="2400" dirty="0">
                  <a:latin typeface="Helvetica" panose="020B0604020202020204" pitchFamily="34" charset="0"/>
                  <a:ea typeface="Calibri" panose="020F0502020204030204" pitchFamily="34" charset="0"/>
                  <a:cs typeface="Helvetica" panose="020B0604020202020204" pitchFamily="34" charset="0"/>
                </a:endParaRPr>
              </a:p>
            </p:txBody>
          </p:sp>
        </mc:Choice>
        <mc:Fallback xmlns="">
          <p:sp>
            <p:nvSpPr>
              <p:cNvPr id="2" name="Google Shape;31;p2">
                <a:extLst>
                  <a:ext uri="{FF2B5EF4-FFF2-40B4-BE49-F238E27FC236}">
                    <a16:creationId xmlns:a16="http://schemas.microsoft.com/office/drawing/2014/main" id="{A4113803-5E58-C202-DAB9-BE4E1C1086F6}"/>
                  </a:ext>
                </a:extLst>
              </p:cNvPr>
              <p:cNvSpPr txBox="1">
                <a:spLocks noRot="1" noChangeAspect="1" noMove="1" noResize="1" noEditPoints="1" noAdjustHandles="1" noChangeArrowheads="1" noChangeShapeType="1" noTextEdit="1"/>
              </p:cNvSpPr>
              <p:nvPr/>
            </p:nvSpPr>
            <p:spPr>
              <a:xfrm>
                <a:off x="1238570" y="1045138"/>
                <a:ext cx="10417761" cy="3739886"/>
              </a:xfrm>
              <a:prstGeom prst="rect">
                <a:avLst/>
              </a:prstGeom>
              <a:blipFill>
                <a:blip r:embed="rId2"/>
                <a:stretch>
                  <a:fillRect l="-2048" t="-651"/>
                </a:stretch>
              </a:blipFill>
              <a:ln>
                <a:noFill/>
              </a:ln>
            </p:spPr>
            <p:txBody>
              <a:bodyPr/>
              <a:lstStyle/>
              <a:p>
                <a:r>
                  <a:rPr lang="en-GB">
                    <a:noFill/>
                  </a:rPr>
                  <a:t> </a:t>
                </a:r>
              </a:p>
            </p:txBody>
          </p:sp>
        </mc:Fallback>
      </mc:AlternateContent>
      <p:pic>
        <p:nvPicPr>
          <p:cNvPr id="3" name="Google Shape;35;p2">
            <a:extLst>
              <a:ext uri="{FF2B5EF4-FFF2-40B4-BE49-F238E27FC236}">
                <a16:creationId xmlns:a16="http://schemas.microsoft.com/office/drawing/2014/main" id="{FB707998-6CB8-11A5-E7F6-B4FB3084CC2E}"/>
              </a:ext>
            </a:extLst>
          </p:cNvPr>
          <p:cNvPicPr preferRelativeResize="0"/>
          <p:nvPr/>
        </p:nvPicPr>
        <p:blipFill rotWithShape="1">
          <a:blip r:embed="rId3">
            <a:alphaModFix/>
          </a:blip>
          <a:srcRect l="-2200" t="24817" r="5675" b="24782"/>
          <a:stretch/>
        </p:blipFill>
        <p:spPr>
          <a:xfrm>
            <a:off x="9406111" y="6421187"/>
            <a:ext cx="1252684" cy="402406"/>
          </a:xfrm>
          <a:prstGeom prst="rect">
            <a:avLst/>
          </a:prstGeom>
          <a:noFill/>
          <a:ln>
            <a:noFill/>
          </a:ln>
        </p:spPr>
      </p:pic>
      <p:pic>
        <p:nvPicPr>
          <p:cNvPr id="4" name="Google Shape;36;p2">
            <a:extLst>
              <a:ext uri="{FF2B5EF4-FFF2-40B4-BE49-F238E27FC236}">
                <a16:creationId xmlns:a16="http://schemas.microsoft.com/office/drawing/2014/main" id="{F0A07320-07A0-98D2-8520-B1AE7A8398D3}"/>
              </a:ext>
            </a:extLst>
          </p:cNvPr>
          <p:cNvPicPr preferRelativeResize="0"/>
          <p:nvPr/>
        </p:nvPicPr>
        <p:blipFill rotWithShape="1">
          <a:blip r:embed="rId4">
            <a:alphaModFix/>
          </a:blip>
          <a:srcRect/>
          <a:stretch/>
        </p:blipFill>
        <p:spPr>
          <a:xfrm>
            <a:off x="8646550" y="6384975"/>
            <a:ext cx="850941" cy="472272"/>
          </a:xfrm>
          <a:prstGeom prst="rect">
            <a:avLst/>
          </a:prstGeom>
          <a:noFill/>
          <a:ln>
            <a:noFill/>
          </a:ln>
        </p:spPr>
      </p:pic>
      <p:sp>
        <p:nvSpPr>
          <p:cNvPr id="9" name="Google Shape;32;p2">
            <a:extLst>
              <a:ext uri="{FF2B5EF4-FFF2-40B4-BE49-F238E27FC236}">
                <a16:creationId xmlns:a16="http://schemas.microsoft.com/office/drawing/2014/main" id="{645DADCC-DDF8-3F5C-C45F-0B86EF5B9498}"/>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
        <p:nvSpPr>
          <p:cNvPr id="12" name="Google Shape;31;p2">
            <a:extLst>
              <a:ext uri="{FF2B5EF4-FFF2-40B4-BE49-F238E27FC236}">
                <a16:creationId xmlns:a16="http://schemas.microsoft.com/office/drawing/2014/main" id="{3A9E993C-2F85-7AB0-FBE1-A80E60E462D5}"/>
              </a:ext>
            </a:extLst>
          </p:cNvPr>
          <p:cNvSpPr txBox="1">
            <a:spLocks/>
          </p:cNvSpPr>
          <p:nvPr/>
        </p:nvSpPr>
        <p:spPr>
          <a:xfrm>
            <a:off x="5862610" y="3956363"/>
            <a:ext cx="5567880" cy="2544907"/>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en-GB" sz="2800" b="1" dirty="0">
                <a:latin typeface="Helvetica" panose="020B0604020202020204" pitchFamily="34" charset="0"/>
                <a:ea typeface="Calibri" panose="020F0502020204030204" pitchFamily="34" charset="0"/>
                <a:cs typeface="Helvetica" panose="020B0604020202020204" pitchFamily="34" charset="0"/>
              </a:rPr>
              <a:t>Received from FBK:</a:t>
            </a:r>
          </a:p>
          <a:p>
            <a:pPr marL="457200" indent="-457200">
              <a:lnSpc>
                <a:spcPct val="120000"/>
              </a:lnSpc>
              <a:spcBef>
                <a:spcPts val="0"/>
              </a:spcBef>
              <a:buClr>
                <a:srgbClr val="3C5A77"/>
              </a:buClr>
              <a:buSzPts val="2400"/>
              <a:buFont typeface="+mj-lt"/>
              <a:buAutoNum type="arabicPeriod"/>
            </a:pPr>
            <a:r>
              <a:rPr lang="en-US" sz="2400" dirty="0">
                <a:latin typeface="Helvetica" panose="020B0604020202020204" pitchFamily="34" charset="0"/>
                <a:ea typeface="Calibri" panose="020F0502020204030204" pitchFamily="34" charset="0"/>
                <a:cs typeface="Helvetica" panose="020B0604020202020204" pitchFamily="34" charset="0"/>
              </a:rPr>
              <a:t>IV Data</a:t>
            </a:r>
          </a:p>
          <a:p>
            <a:pPr marL="457200" indent="-457200">
              <a:lnSpc>
                <a:spcPct val="120000"/>
              </a:lnSpc>
              <a:spcBef>
                <a:spcPts val="0"/>
              </a:spcBef>
              <a:buClr>
                <a:srgbClr val="3C5A77"/>
              </a:buClr>
              <a:buSzPts val="2400"/>
              <a:buFont typeface="+mj-lt"/>
              <a:buAutoNum type="arabicPeriod"/>
            </a:pPr>
            <a:r>
              <a:rPr lang="en-US" sz="2400" dirty="0">
                <a:latin typeface="Helvetica" panose="020B0604020202020204" pitchFamily="34" charset="0"/>
                <a:ea typeface="Calibri" panose="020F0502020204030204" pitchFamily="34" charset="0"/>
                <a:cs typeface="Helvetica" panose="020B0604020202020204" pitchFamily="34" charset="0"/>
              </a:rPr>
              <a:t>Results of NFD and SLD analyses</a:t>
            </a:r>
          </a:p>
          <a:p>
            <a:pPr marL="457200" indent="-457200">
              <a:lnSpc>
                <a:spcPct val="120000"/>
              </a:lnSpc>
              <a:spcBef>
                <a:spcPts val="0"/>
              </a:spcBef>
              <a:buClr>
                <a:srgbClr val="E95125"/>
              </a:buClr>
              <a:buSzPts val="2400"/>
              <a:buFont typeface="+mj-lt"/>
              <a:buAutoNum type="arabicPeriod"/>
            </a:pPr>
            <a:r>
              <a:rPr lang="en-US" sz="2400" dirty="0">
                <a:solidFill>
                  <a:srgbClr val="E95125"/>
                </a:solidFill>
                <a:latin typeface="Helvetica" panose="020B0604020202020204" pitchFamily="34" charset="0"/>
                <a:ea typeface="Calibri" panose="020F0502020204030204" pitchFamily="34" charset="0"/>
                <a:cs typeface="Helvetica" panose="020B0604020202020204" pitchFamily="34" charset="0"/>
              </a:rPr>
              <a:t>SiPMs (December)</a:t>
            </a:r>
          </a:p>
          <a:p>
            <a:pPr marL="342900" indent="-342900">
              <a:lnSpc>
                <a:spcPct val="120000"/>
              </a:lnSpc>
              <a:spcBef>
                <a:spcPts val="0"/>
              </a:spcBef>
              <a:buClr>
                <a:srgbClr val="3C5A77"/>
              </a:buClr>
              <a:buSzPts val="2400"/>
            </a:pPr>
            <a:endParaRPr lang="en-US" sz="2000" dirty="0">
              <a:latin typeface="Helvetica" panose="020B0604020202020204" pitchFamily="34" charset="0"/>
              <a:ea typeface="Calibri" panose="020F0502020204030204" pitchFamily="34" charset="0"/>
              <a:cs typeface="Helvetica" panose="020B0604020202020204" pitchFamily="34" charset="0"/>
            </a:endParaRPr>
          </a:p>
        </p:txBody>
      </p:sp>
      <p:cxnSp>
        <p:nvCxnSpPr>
          <p:cNvPr id="14" name="Connettore 2 13">
            <a:extLst>
              <a:ext uri="{FF2B5EF4-FFF2-40B4-BE49-F238E27FC236}">
                <a16:creationId xmlns:a16="http://schemas.microsoft.com/office/drawing/2014/main" id="{7151214C-348B-489A-6493-A8C07857ADDD}"/>
              </a:ext>
            </a:extLst>
          </p:cNvPr>
          <p:cNvCxnSpPr/>
          <p:nvPr/>
        </p:nvCxnSpPr>
        <p:spPr>
          <a:xfrm>
            <a:off x="4445254" y="4970477"/>
            <a:ext cx="914400" cy="0"/>
          </a:xfrm>
          <a:prstGeom prst="straightConnector1">
            <a:avLst/>
          </a:prstGeom>
          <a:ln w="57150">
            <a:solidFill>
              <a:srgbClr val="3C5A77"/>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Google Shape;30;p2">
            <a:extLst>
              <a:ext uri="{FF2B5EF4-FFF2-40B4-BE49-F238E27FC236}">
                <a16:creationId xmlns:a16="http://schemas.microsoft.com/office/drawing/2014/main" id="{EBB790F1-D9A0-8B82-53A6-57C5E8109FF1}"/>
              </a:ext>
            </a:extLst>
          </p:cNvPr>
          <p:cNvSpPr txBox="1">
            <a:spLocks noGrp="1"/>
          </p:cNvSpPr>
          <p:nvPr>
            <p:ph type="title"/>
          </p:nvPr>
        </p:nvSpPr>
        <p:spPr>
          <a:xfrm>
            <a:off x="1978026" y="462518"/>
            <a:ext cx="8229600" cy="647100"/>
          </a:xfrm>
          <a:prstGeom prst="rect">
            <a:avLst/>
          </a:prstGeom>
          <a:noFill/>
          <a:ln>
            <a:noFill/>
          </a:ln>
        </p:spPr>
        <p:txBody>
          <a:bodyPr spcFirstLastPara="1" vert="horz" wrap="square" lIns="0" tIns="0" rIns="0" bIns="0" anchor="t" anchorCtr="0">
            <a:normAutofit/>
          </a:bodyPr>
          <a:lstStyle/>
          <a:p>
            <a:pPr>
              <a:spcBef>
                <a:spcPts val="0"/>
              </a:spcBef>
              <a:spcAft>
                <a:spcPts val="0"/>
              </a:spcAft>
            </a:pPr>
            <a:r>
              <a:rPr lang="en-GB" sz="3200" dirty="0"/>
              <a:t>Last update - General info</a:t>
            </a:r>
            <a:endParaRPr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50C99A0F-F1A9-AC5A-5B88-82202F5B1F04}"/>
            </a:ext>
          </a:extLst>
        </p:cNvPr>
        <p:cNvGrpSpPr/>
        <p:nvPr/>
      </p:nvGrpSpPr>
      <p:grpSpPr>
        <a:xfrm>
          <a:off x="0" y="0"/>
          <a:ext cx="0" cy="0"/>
          <a:chOff x="0" y="0"/>
          <a:chExt cx="0" cy="0"/>
        </a:xfrm>
      </p:grpSpPr>
      <p:sp>
        <p:nvSpPr>
          <p:cNvPr id="51" name="Google Shape;51;p4">
            <a:extLst>
              <a:ext uri="{FF2B5EF4-FFF2-40B4-BE49-F238E27FC236}">
                <a16:creationId xmlns:a16="http://schemas.microsoft.com/office/drawing/2014/main" id="{85A91342-83B2-40BF-AE85-619184A53F8A}"/>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57692C2A-814B-49CA-C024-62A88F055341}"/>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4</a:t>
            </a:fld>
            <a:endParaRPr/>
          </a:p>
        </p:txBody>
      </p:sp>
      <p:pic>
        <p:nvPicPr>
          <p:cNvPr id="3" name="Google Shape;35;p2">
            <a:extLst>
              <a:ext uri="{FF2B5EF4-FFF2-40B4-BE49-F238E27FC236}">
                <a16:creationId xmlns:a16="http://schemas.microsoft.com/office/drawing/2014/main" id="{ACAEE842-7BF7-CCE7-D6DB-73B14FE69A4B}"/>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4" name="Google Shape;36;p2">
            <a:extLst>
              <a:ext uri="{FF2B5EF4-FFF2-40B4-BE49-F238E27FC236}">
                <a16:creationId xmlns:a16="http://schemas.microsoft.com/office/drawing/2014/main" id="{9BCF7FB3-C093-7946-5F52-7DF5225274D4}"/>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sp>
        <p:nvSpPr>
          <p:cNvPr id="9" name="Google Shape;32;p2">
            <a:extLst>
              <a:ext uri="{FF2B5EF4-FFF2-40B4-BE49-F238E27FC236}">
                <a16:creationId xmlns:a16="http://schemas.microsoft.com/office/drawing/2014/main" id="{C4CC468D-3001-FE3E-443D-5D3D8163B5B6}"/>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
        <p:nvSpPr>
          <p:cNvPr id="5" name="Google Shape;30;p2">
            <a:extLst>
              <a:ext uri="{FF2B5EF4-FFF2-40B4-BE49-F238E27FC236}">
                <a16:creationId xmlns:a16="http://schemas.microsoft.com/office/drawing/2014/main" id="{A6AA1CFA-3BAC-CF86-D902-BE871585D341}"/>
              </a:ext>
            </a:extLst>
          </p:cNvPr>
          <p:cNvSpPr txBox="1">
            <a:spLocks noGrp="1"/>
          </p:cNvSpPr>
          <p:nvPr>
            <p:ph type="title"/>
          </p:nvPr>
        </p:nvSpPr>
        <p:spPr>
          <a:xfrm>
            <a:off x="1978026" y="462518"/>
            <a:ext cx="8229600" cy="647100"/>
          </a:xfrm>
          <a:prstGeom prst="rect">
            <a:avLst/>
          </a:prstGeom>
          <a:noFill/>
          <a:ln>
            <a:noFill/>
          </a:ln>
        </p:spPr>
        <p:txBody>
          <a:bodyPr spcFirstLastPara="1" vert="horz" wrap="square" lIns="0" tIns="0" rIns="0" bIns="0" anchor="t" anchorCtr="0">
            <a:normAutofit/>
          </a:bodyPr>
          <a:lstStyle/>
          <a:p>
            <a:pPr>
              <a:spcBef>
                <a:spcPts val="0"/>
              </a:spcBef>
              <a:spcAft>
                <a:spcPts val="0"/>
              </a:spcAft>
            </a:pPr>
            <a:r>
              <a:rPr lang="en-GB" sz="3200" dirty="0"/>
              <a:t>Last update - General info</a:t>
            </a:r>
            <a:endParaRPr sz="3200" dirty="0"/>
          </a:p>
        </p:txBody>
      </p:sp>
      <p:sp>
        <p:nvSpPr>
          <p:cNvPr id="6" name="Google Shape;31;p2">
            <a:extLst>
              <a:ext uri="{FF2B5EF4-FFF2-40B4-BE49-F238E27FC236}">
                <a16:creationId xmlns:a16="http://schemas.microsoft.com/office/drawing/2014/main" id="{82A23241-05A3-4DAD-39BE-78F279F4DE66}"/>
              </a:ext>
            </a:extLst>
          </p:cNvPr>
          <p:cNvSpPr txBox="1">
            <a:spLocks/>
          </p:cNvSpPr>
          <p:nvPr/>
        </p:nvSpPr>
        <p:spPr>
          <a:xfrm>
            <a:off x="1234195" y="1100566"/>
            <a:ext cx="9358359" cy="3163617"/>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en-GB" sz="2800" b="1" dirty="0">
                <a:latin typeface="Helvetica" panose="020B0604020202020204" pitchFamily="34" charset="0"/>
                <a:ea typeface="Calibri" panose="020F0502020204030204" pitchFamily="34" charset="0"/>
                <a:cs typeface="Helvetica" panose="020B0604020202020204" pitchFamily="34" charset="0"/>
              </a:rPr>
              <a:t>IV curve types (room T)</a:t>
            </a:r>
          </a:p>
          <a:p>
            <a:pPr marL="342900" indent="-342900">
              <a:lnSpc>
                <a:spcPct val="120000"/>
              </a:lnSpc>
              <a:spcBef>
                <a:spcPts val="0"/>
              </a:spcBef>
              <a:buClr>
                <a:srgbClr val="3C5A77"/>
              </a:buClr>
              <a:buSzPts val="2400"/>
            </a:pPr>
            <a:r>
              <a:rPr lang="en-US" dirty="0">
                <a:latin typeface="Helvetica" panose="020B0604020202020204" pitchFamily="34" charset="0"/>
                <a:ea typeface="Calibri" panose="020F0502020204030204" pitchFamily="34" charset="0"/>
                <a:cs typeface="Helvetica" panose="020B0604020202020204" pitchFamily="34" charset="0"/>
              </a:rPr>
              <a:t>Packaging IV:</a:t>
            </a:r>
          </a:p>
          <a:p>
            <a:pPr marL="628206" lvl="1" indent="-342900">
              <a:lnSpc>
                <a:spcPct val="120000"/>
              </a:lnSpc>
              <a:spcBef>
                <a:spcPts val="0"/>
              </a:spcBef>
              <a:buClr>
                <a:srgbClr val="3C5A77"/>
              </a:buClr>
              <a:buSzPts val="2400"/>
            </a:pPr>
            <a:r>
              <a:rPr lang="it-IT" dirty="0">
                <a:latin typeface="Helvetica" panose="020B0604020202020204" pitchFamily="34" charset="0"/>
                <a:ea typeface="Calibri" panose="020F0502020204030204" pitchFamily="34" charset="0"/>
                <a:cs typeface="Helvetica" panose="020B0604020202020204" pitchFamily="34" charset="0"/>
              </a:rPr>
              <a:t>Strip (or single SiPM ?) </a:t>
            </a:r>
            <a:r>
              <a:rPr lang="it-IT" dirty="0" err="1">
                <a:latin typeface="Helvetica" panose="020B0604020202020204" pitchFamily="34" charset="0"/>
                <a:ea typeface="Calibri" panose="020F0502020204030204" pitchFamily="34" charset="0"/>
                <a:cs typeface="Helvetica" panose="020B0604020202020204" pitchFamily="34" charset="0"/>
              </a:rPr>
              <a:t>level</a:t>
            </a:r>
            <a:endParaRPr lang="it-IT" dirty="0">
              <a:latin typeface="Helvetica" panose="020B0604020202020204" pitchFamily="34" charset="0"/>
              <a:ea typeface="Calibri" panose="020F0502020204030204" pitchFamily="34" charset="0"/>
              <a:cs typeface="Helvetica" panose="020B0604020202020204" pitchFamily="34" charset="0"/>
            </a:endParaRPr>
          </a:p>
          <a:p>
            <a:pPr marL="628206" lvl="1" indent="-342900">
              <a:lnSpc>
                <a:spcPct val="120000"/>
              </a:lnSpc>
              <a:spcBef>
                <a:spcPts val="0"/>
              </a:spcBef>
              <a:buClr>
                <a:srgbClr val="3C5A77"/>
              </a:buClr>
              <a:buSzPts val="2400"/>
            </a:pPr>
            <a:r>
              <a:rPr lang="it-IT" dirty="0">
                <a:latin typeface="Helvetica" panose="020B0604020202020204" pitchFamily="34" charset="0"/>
                <a:ea typeface="Calibri" panose="020F0502020204030204" pitchFamily="34" charset="0"/>
                <a:cs typeface="Helvetica" panose="020B0604020202020204" pitchFamily="34" charset="0"/>
              </a:rPr>
              <a:t>Large </a:t>
            </a:r>
            <a:r>
              <a:rPr lang="it-IT" dirty="0" err="1">
                <a:latin typeface="Helvetica" panose="020B0604020202020204" pitchFamily="34" charset="0"/>
                <a:ea typeface="Calibri" panose="020F0502020204030204" pitchFamily="34" charset="0"/>
                <a:cs typeface="Helvetica" panose="020B0604020202020204" pitchFamily="34" charset="0"/>
              </a:rPr>
              <a:t>V</a:t>
            </a:r>
            <a:r>
              <a:rPr lang="it-IT" baseline="-25000" dirty="0" err="1">
                <a:latin typeface="Helvetica" panose="020B0604020202020204" pitchFamily="34" charset="0"/>
                <a:ea typeface="Calibri" panose="020F0502020204030204" pitchFamily="34" charset="0"/>
                <a:cs typeface="Helvetica" panose="020B0604020202020204" pitchFamily="34" charset="0"/>
              </a:rPr>
              <a:t>step</a:t>
            </a:r>
            <a:r>
              <a:rPr lang="it-IT" dirty="0">
                <a:latin typeface="Helvetica" panose="020B0604020202020204" pitchFamily="34" charset="0"/>
                <a:ea typeface="Calibri" panose="020F0502020204030204" pitchFamily="34" charset="0"/>
                <a:cs typeface="Helvetica" panose="020B0604020202020204" pitchFamily="34" charset="0"/>
              </a:rPr>
              <a:t>: 50 </a:t>
            </a:r>
            <a:r>
              <a:rPr lang="it-IT" dirty="0" err="1">
                <a:latin typeface="Helvetica" panose="020B0604020202020204" pitchFamily="34" charset="0"/>
                <a:ea typeface="Calibri" panose="020F0502020204030204" pitchFamily="34" charset="0"/>
                <a:cs typeface="Helvetica" panose="020B0604020202020204" pitchFamily="34" charset="0"/>
              </a:rPr>
              <a:t>mV</a:t>
            </a:r>
            <a:r>
              <a:rPr lang="it-IT" dirty="0">
                <a:latin typeface="Helvetica" panose="020B0604020202020204" pitchFamily="34" charset="0"/>
                <a:ea typeface="Calibri" panose="020F0502020204030204" pitchFamily="34" charset="0"/>
                <a:cs typeface="Helvetica" panose="020B0604020202020204" pitchFamily="34" charset="0"/>
              </a:rPr>
              <a:t> (CACTUS: 20 </a:t>
            </a:r>
            <a:r>
              <a:rPr lang="it-IT" dirty="0" err="1">
                <a:latin typeface="Helvetica" panose="020B0604020202020204" pitchFamily="34" charset="0"/>
                <a:ea typeface="Calibri" panose="020F0502020204030204" pitchFamily="34" charset="0"/>
                <a:cs typeface="Helvetica" panose="020B0604020202020204" pitchFamily="34" charset="0"/>
              </a:rPr>
              <a:t>mV</a:t>
            </a:r>
            <a:r>
              <a:rPr lang="it-IT" dirty="0">
                <a:latin typeface="Helvetica" panose="020B0604020202020204" pitchFamily="34" charset="0"/>
                <a:ea typeface="Calibri" panose="020F0502020204030204" pitchFamily="34" charset="0"/>
                <a:cs typeface="Helvetica" panose="020B0604020202020204" pitchFamily="34" charset="0"/>
              </a:rPr>
              <a:t>)</a:t>
            </a:r>
          </a:p>
          <a:p>
            <a:pPr marL="342900" indent="-342900">
              <a:lnSpc>
                <a:spcPct val="120000"/>
              </a:lnSpc>
              <a:spcBef>
                <a:spcPts val="0"/>
              </a:spcBef>
              <a:buClr>
                <a:srgbClr val="3C5A77"/>
              </a:buClr>
              <a:buSzPts val="2400"/>
            </a:pPr>
            <a:r>
              <a:rPr lang="en-US" dirty="0">
                <a:latin typeface="Helvetica" panose="020B0604020202020204" pitchFamily="34" charset="0"/>
                <a:ea typeface="Calibri" panose="020F0502020204030204" pitchFamily="34" charset="0"/>
                <a:cs typeface="Helvetica" panose="020B0604020202020204" pitchFamily="34" charset="0"/>
              </a:rPr>
              <a:t>Parametric IV, also called Wafer Level (WL) IV:</a:t>
            </a:r>
          </a:p>
          <a:p>
            <a:pPr marL="628206" lvl="1" indent="-342900">
              <a:lnSpc>
                <a:spcPct val="120000"/>
              </a:lnSpc>
              <a:spcBef>
                <a:spcPts val="0"/>
              </a:spcBef>
              <a:buClr>
                <a:srgbClr val="3C5A77"/>
              </a:buClr>
              <a:buSzPts val="2400"/>
            </a:pPr>
            <a:r>
              <a:rPr lang="en-US" dirty="0">
                <a:latin typeface="Helvetica" panose="020B0604020202020204" pitchFamily="34" charset="0"/>
                <a:ea typeface="Calibri" panose="020F0502020204030204" pitchFamily="34" charset="0"/>
                <a:cs typeface="Helvetica" panose="020B0604020202020204" pitchFamily="34" charset="0"/>
              </a:rPr>
              <a:t>WL </a:t>
            </a:r>
            <a:r>
              <a:rPr lang="it-IT" dirty="0"/>
              <a:t>→ </a:t>
            </a:r>
            <a:r>
              <a:rPr lang="en-US" dirty="0">
                <a:latin typeface="Helvetica" panose="020B0604020202020204" pitchFamily="34" charset="0"/>
                <a:ea typeface="Calibri" panose="020F0502020204030204" pitchFamily="34" charset="0"/>
                <a:cs typeface="Helvetica" panose="020B0604020202020204" pitchFamily="34" charset="0"/>
              </a:rPr>
              <a:t>same temperature for all the SiPMs</a:t>
            </a:r>
            <a:r>
              <a:rPr lang="it-IT" dirty="0"/>
              <a:t> → more </a:t>
            </a:r>
            <a:r>
              <a:rPr lang="it-IT" dirty="0" err="1"/>
              <a:t>stable</a:t>
            </a:r>
            <a:endParaRPr lang="en-US" dirty="0">
              <a:latin typeface="Helvetica" panose="020B0604020202020204" pitchFamily="34" charset="0"/>
              <a:ea typeface="Calibri" panose="020F0502020204030204" pitchFamily="34" charset="0"/>
              <a:cs typeface="Helvetica" panose="020B0604020202020204" pitchFamily="34" charset="0"/>
            </a:endParaRPr>
          </a:p>
          <a:p>
            <a:pPr marL="628206" lvl="1" indent="-342900">
              <a:lnSpc>
                <a:spcPct val="120000"/>
              </a:lnSpc>
              <a:spcBef>
                <a:spcPts val="0"/>
              </a:spcBef>
              <a:buClr>
                <a:srgbClr val="3C5A77"/>
              </a:buClr>
              <a:buSzPts val="2400"/>
            </a:pPr>
            <a:r>
              <a:rPr lang="it-IT" dirty="0" err="1">
                <a:latin typeface="Helvetica" panose="020B0604020202020204" pitchFamily="34" charset="0"/>
                <a:ea typeface="Calibri" panose="020F0502020204030204" pitchFamily="34" charset="0"/>
                <a:cs typeface="Helvetica" panose="020B0604020202020204" pitchFamily="34" charset="0"/>
              </a:rPr>
              <a:t>Larger</a:t>
            </a:r>
            <a:r>
              <a:rPr lang="it-IT" dirty="0">
                <a:latin typeface="Helvetica" panose="020B0604020202020204" pitchFamily="34" charset="0"/>
                <a:ea typeface="Calibri" panose="020F0502020204030204" pitchFamily="34" charset="0"/>
                <a:cs typeface="Helvetica" panose="020B0604020202020204" pitchFamily="34" charset="0"/>
              </a:rPr>
              <a:t> </a:t>
            </a:r>
            <a:r>
              <a:rPr lang="it-IT" dirty="0" err="1">
                <a:latin typeface="Helvetica" panose="020B0604020202020204" pitchFamily="34" charset="0"/>
                <a:ea typeface="Calibri" panose="020F0502020204030204" pitchFamily="34" charset="0"/>
                <a:cs typeface="Helvetica" panose="020B0604020202020204" pitchFamily="34" charset="0"/>
              </a:rPr>
              <a:t>V</a:t>
            </a:r>
            <a:r>
              <a:rPr lang="it-IT" baseline="-25000" dirty="0" err="1">
                <a:latin typeface="Helvetica" panose="020B0604020202020204" pitchFamily="34" charset="0"/>
                <a:ea typeface="Calibri" panose="020F0502020204030204" pitchFamily="34" charset="0"/>
                <a:cs typeface="Helvetica" panose="020B0604020202020204" pitchFamily="34" charset="0"/>
              </a:rPr>
              <a:t>step</a:t>
            </a:r>
            <a:r>
              <a:rPr lang="it-IT" dirty="0">
                <a:latin typeface="Helvetica" panose="020B0604020202020204" pitchFamily="34" charset="0"/>
                <a:ea typeface="Calibri" panose="020F0502020204030204" pitchFamily="34" charset="0"/>
                <a:cs typeface="Helvetica" panose="020B0604020202020204" pitchFamily="34" charset="0"/>
              </a:rPr>
              <a:t>: 100 </a:t>
            </a:r>
            <a:r>
              <a:rPr lang="it-IT" dirty="0" err="1">
                <a:latin typeface="Helvetica" panose="020B0604020202020204" pitchFamily="34" charset="0"/>
                <a:ea typeface="Calibri" panose="020F0502020204030204" pitchFamily="34" charset="0"/>
                <a:cs typeface="Helvetica" panose="020B0604020202020204" pitchFamily="34" charset="0"/>
              </a:rPr>
              <a:t>mV</a:t>
            </a:r>
            <a:r>
              <a:rPr lang="it-IT" dirty="0">
                <a:latin typeface="Helvetica" panose="020B0604020202020204" pitchFamily="34" charset="0"/>
                <a:ea typeface="Calibri" panose="020F0502020204030204" pitchFamily="34" charset="0"/>
                <a:cs typeface="Helvetica" panose="020B0604020202020204" pitchFamily="34" charset="0"/>
              </a:rPr>
              <a:t> (</a:t>
            </a:r>
            <a:r>
              <a:rPr lang="it-IT" b="1" dirty="0">
                <a:latin typeface="Helvetica" panose="020B0604020202020204" pitchFamily="34" charset="0"/>
                <a:ea typeface="Calibri" panose="020F0502020204030204" pitchFamily="34" charset="0"/>
                <a:cs typeface="Helvetica" panose="020B0604020202020204" pitchFamily="34" charset="0"/>
              </a:rPr>
              <a:t>!!</a:t>
            </a:r>
            <a:r>
              <a:rPr lang="it-IT" dirty="0">
                <a:latin typeface="Helvetica" panose="020B0604020202020204" pitchFamily="34" charset="0"/>
                <a:ea typeface="Calibri" panose="020F0502020204030204" pitchFamily="34" charset="0"/>
                <a:cs typeface="Helvetica" panose="020B0604020202020204" pitchFamily="34" charset="0"/>
              </a:rPr>
              <a:t>)</a:t>
            </a:r>
          </a:p>
          <a:p>
            <a:pPr marL="628206" lvl="1" indent="-342900">
              <a:lnSpc>
                <a:spcPct val="120000"/>
              </a:lnSpc>
              <a:spcBef>
                <a:spcPts val="0"/>
              </a:spcBef>
              <a:buClr>
                <a:srgbClr val="3C5A77"/>
              </a:buClr>
              <a:buSzPts val="2400"/>
            </a:pPr>
            <a:endParaRPr lang="en-GB" sz="2200" dirty="0">
              <a:latin typeface="Helvetica" panose="020B0604020202020204" pitchFamily="34" charset="0"/>
              <a:ea typeface="Calibri" panose="020F0502020204030204" pitchFamily="34" charset="0"/>
              <a:cs typeface="Helvetica" panose="020B0604020202020204" pitchFamily="34" charset="0"/>
            </a:endParaRPr>
          </a:p>
          <a:p>
            <a:pPr marL="628206" lvl="1" indent="-342900">
              <a:lnSpc>
                <a:spcPct val="120000"/>
              </a:lnSpc>
              <a:spcBef>
                <a:spcPts val="0"/>
              </a:spcBef>
              <a:buClr>
                <a:srgbClr val="3C5A77"/>
              </a:buClr>
              <a:buSzPts val="2400"/>
            </a:pPr>
            <a:endParaRPr lang="en-GB" sz="2200" u="sng" dirty="0">
              <a:latin typeface="Helvetica" panose="020B0604020202020204" pitchFamily="34" charset="0"/>
              <a:ea typeface="Calibri" panose="020F0502020204030204" pitchFamily="34" charset="0"/>
              <a:cs typeface="Helvetica" panose="020B0604020202020204" pitchFamily="34" charset="0"/>
            </a:endParaRPr>
          </a:p>
        </p:txBody>
      </p:sp>
      <p:sp>
        <p:nvSpPr>
          <p:cNvPr id="7" name="Google Shape;31;p2">
            <a:extLst>
              <a:ext uri="{FF2B5EF4-FFF2-40B4-BE49-F238E27FC236}">
                <a16:creationId xmlns:a16="http://schemas.microsoft.com/office/drawing/2014/main" id="{30C3EB8D-8C82-B808-957F-E4AB2107FB7B}"/>
              </a:ext>
            </a:extLst>
          </p:cNvPr>
          <p:cNvSpPr txBox="1">
            <a:spLocks/>
          </p:cNvSpPr>
          <p:nvPr/>
        </p:nvSpPr>
        <p:spPr>
          <a:xfrm>
            <a:off x="1234195" y="4244727"/>
            <a:ext cx="9883460" cy="2249094"/>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en-US" sz="2400" b="1" dirty="0">
                <a:latin typeface="Helvetica" panose="020B0604020202020204" pitchFamily="34" charset="0"/>
                <a:ea typeface="Calibri" panose="020F0502020204030204" pitchFamily="34" charset="0"/>
                <a:cs typeface="Helvetica" panose="020B0604020202020204" pitchFamily="34" charset="0"/>
              </a:rPr>
              <a:t>Task: </a:t>
            </a:r>
            <a:r>
              <a:rPr lang="en-US" sz="2400" dirty="0">
                <a:latin typeface="Helvetica" panose="020B0604020202020204" pitchFamily="34" charset="0"/>
                <a:ea typeface="Calibri" panose="020F0502020204030204" pitchFamily="34" charset="0"/>
                <a:cs typeface="Helvetica" panose="020B0604020202020204" pitchFamily="34" charset="0"/>
              </a:rPr>
              <a:t>analyze IV Data with the CACTUS algorithm, then compare the results with the ones provided by FBK</a:t>
            </a:r>
          </a:p>
          <a:p>
            <a:pPr marL="342900" indent="-342900">
              <a:lnSpc>
                <a:spcPct val="120000"/>
              </a:lnSpc>
              <a:spcBef>
                <a:spcPts val="0"/>
              </a:spcBef>
              <a:buClr>
                <a:srgbClr val="3C5A77"/>
              </a:buClr>
              <a:buSzPts val="2400"/>
            </a:pPr>
            <a:r>
              <a:rPr lang="en-US" sz="2400" dirty="0">
                <a:latin typeface="Helvetica" panose="020B0604020202020204" pitchFamily="34" charset="0"/>
                <a:ea typeface="Calibri" panose="020F0502020204030204" pitchFamily="34" charset="0"/>
                <a:cs typeface="Helvetica" panose="020B0604020202020204" pitchFamily="34" charset="0"/>
              </a:rPr>
              <a:t>NFD/SLD analyses</a:t>
            </a:r>
          </a:p>
          <a:p>
            <a:pPr marL="342900" indent="-342900">
              <a:lnSpc>
                <a:spcPct val="120000"/>
              </a:lnSpc>
              <a:spcBef>
                <a:spcPts val="0"/>
              </a:spcBef>
              <a:buClr>
                <a:srgbClr val="3C5A77"/>
              </a:buClr>
              <a:buSzPts val="2400"/>
            </a:pPr>
            <a:r>
              <a:rPr lang="en-US" sz="2400" dirty="0">
                <a:latin typeface="Helvetica" panose="020B0604020202020204" pitchFamily="34" charset="0"/>
                <a:ea typeface="Calibri" panose="020F0502020204030204" pitchFamily="34" charset="0"/>
                <a:cs typeface="Helvetica" panose="020B0604020202020204" pitchFamily="34" charset="0"/>
              </a:rPr>
              <a:t>Packaging/Parametric IV type</a:t>
            </a:r>
            <a:endParaRPr lang="en-US" sz="2000" dirty="0">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2542948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F56954F4-E921-285C-2CA5-E62C9200AB13}"/>
            </a:ext>
          </a:extLst>
        </p:cNvPr>
        <p:cNvGrpSpPr/>
        <p:nvPr/>
      </p:nvGrpSpPr>
      <p:grpSpPr>
        <a:xfrm>
          <a:off x="0" y="0"/>
          <a:ext cx="0" cy="0"/>
          <a:chOff x="0" y="0"/>
          <a:chExt cx="0" cy="0"/>
        </a:xfrm>
      </p:grpSpPr>
      <p:sp>
        <p:nvSpPr>
          <p:cNvPr id="51" name="Google Shape;51;p4">
            <a:extLst>
              <a:ext uri="{FF2B5EF4-FFF2-40B4-BE49-F238E27FC236}">
                <a16:creationId xmlns:a16="http://schemas.microsoft.com/office/drawing/2014/main" id="{187A4D2F-E0DF-EEF1-9397-8CCE9FA38521}"/>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4C691165-674D-DE7A-525F-9D2076043AF0}"/>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5</a:t>
            </a:fld>
            <a:endParaRPr/>
          </a:p>
        </p:txBody>
      </p:sp>
      <p:pic>
        <p:nvPicPr>
          <p:cNvPr id="3" name="Google Shape;35;p2">
            <a:extLst>
              <a:ext uri="{FF2B5EF4-FFF2-40B4-BE49-F238E27FC236}">
                <a16:creationId xmlns:a16="http://schemas.microsoft.com/office/drawing/2014/main" id="{D23DFE55-4998-912F-DB1D-6288EE27B76B}"/>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4" name="Google Shape;36;p2">
            <a:extLst>
              <a:ext uri="{FF2B5EF4-FFF2-40B4-BE49-F238E27FC236}">
                <a16:creationId xmlns:a16="http://schemas.microsoft.com/office/drawing/2014/main" id="{7A5C5EE2-4015-02A4-903C-7DDA5C9E8637}"/>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sp>
        <p:nvSpPr>
          <p:cNvPr id="9" name="Google Shape;32;p2">
            <a:extLst>
              <a:ext uri="{FF2B5EF4-FFF2-40B4-BE49-F238E27FC236}">
                <a16:creationId xmlns:a16="http://schemas.microsoft.com/office/drawing/2014/main" id="{ADEBCDE1-8BA8-DB6E-0227-F34DBADC5FBC}"/>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
        <p:nvSpPr>
          <p:cNvPr id="5" name="Google Shape;30;p2">
            <a:extLst>
              <a:ext uri="{FF2B5EF4-FFF2-40B4-BE49-F238E27FC236}">
                <a16:creationId xmlns:a16="http://schemas.microsoft.com/office/drawing/2014/main" id="{4731620E-08BF-9924-D3C2-A6220AB49586}"/>
              </a:ext>
            </a:extLst>
          </p:cNvPr>
          <p:cNvSpPr txBox="1">
            <a:spLocks noGrp="1"/>
          </p:cNvSpPr>
          <p:nvPr>
            <p:ph type="title"/>
          </p:nvPr>
        </p:nvSpPr>
        <p:spPr>
          <a:xfrm>
            <a:off x="1978026" y="462518"/>
            <a:ext cx="8229600" cy="647100"/>
          </a:xfrm>
          <a:prstGeom prst="rect">
            <a:avLst/>
          </a:prstGeom>
          <a:noFill/>
          <a:ln>
            <a:noFill/>
          </a:ln>
        </p:spPr>
        <p:txBody>
          <a:bodyPr spcFirstLastPara="1" vert="horz" wrap="square" lIns="0" tIns="0" rIns="0" bIns="0" anchor="t" anchorCtr="0">
            <a:normAutofit/>
          </a:bodyPr>
          <a:lstStyle/>
          <a:p>
            <a:pPr>
              <a:spcBef>
                <a:spcPts val="0"/>
              </a:spcBef>
              <a:spcAft>
                <a:spcPts val="0"/>
              </a:spcAft>
            </a:pPr>
            <a:r>
              <a:rPr lang="en-GB" sz="3200" dirty="0"/>
              <a:t>Last update – Results - NFD</a:t>
            </a:r>
            <a:endParaRPr sz="3200" dirty="0"/>
          </a:p>
        </p:txBody>
      </p:sp>
      <p:pic>
        <p:nvPicPr>
          <p:cNvPr id="2" name="Immagine 1">
            <a:extLst>
              <a:ext uri="{FF2B5EF4-FFF2-40B4-BE49-F238E27FC236}">
                <a16:creationId xmlns:a16="http://schemas.microsoft.com/office/drawing/2014/main" id="{0BD532B8-5788-B077-4B28-C21335CE4DC2}"/>
              </a:ext>
            </a:extLst>
          </p:cNvPr>
          <p:cNvPicPr>
            <a:picLocks noChangeAspect="1"/>
          </p:cNvPicPr>
          <p:nvPr/>
        </p:nvPicPr>
        <p:blipFill>
          <a:blip r:embed="rId4"/>
          <a:stretch>
            <a:fillRect/>
          </a:stretch>
        </p:blipFill>
        <p:spPr>
          <a:xfrm>
            <a:off x="363667" y="1855955"/>
            <a:ext cx="5643048" cy="4146487"/>
          </a:xfrm>
          <a:prstGeom prst="rect">
            <a:avLst/>
          </a:prstGeom>
        </p:spPr>
      </p:pic>
      <p:sp>
        <p:nvSpPr>
          <p:cNvPr id="8" name="Google Shape;31;p2">
            <a:extLst>
              <a:ext uri="{FF2B5EF4-FFF2-40B4-BE49-F238E27FC236}">
                <a16:creationId xmlns:a16="http://schemas.microsoft.com/office/drawing/2014/main" id="{78B49161-1A8E-F188-4C4D-4F93B4E4EDC6}"/>
              </a:ext>
            </a:extLst>
          </p:cNvPr>
          <p:cNvSpPr txBox="1">
            <a:spLocks/>
          </p:cNvSpPr>
          <p:nvPr/>
        </p:nvSpPr>
        <p:spPr>
          <a:xfrm>
            <a:off x="2190576" y="1263044"/>
            <a:ext cx="2960035" cy="882079"/>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it-IT" sz="2800" b="1" dirty="0">
                <a:latin typeface="Helvetica" panose="020B0604020202020204" pitchFamily="34" charset="0"/>
                <a:ea typeface="Calibri" panose="020F0502020204030204" pitchFamily="34" charset="0"/>
                <a:cs typeface="Helvetica" panose="020B0604020202020204" pitchFamily="34" charset="0"/>
              </a:rPr>
              <a:t>Packaging</a:t>
            </a:r>
            <a:endParaRPr lang="en-GB" sz="2200" dirty="0">
              <a:latin typeface="Helvetica" panose="020B0604020202020204" pitchFamily="34" charset="0"/>
              <a:ea typeface="Calibri" panose="020F0502020204030204" pitchFamily="34" charset="0"/>
              <a:cs typeface="Helvetica" panose="020B0604020202020204" pitchFamily="34" charset="0"/>
            </a:endParaRPr>
          </a:p>
          <a:p>
            <a:pPr marL="628206" lvl="1" indent="-342900">
              <a:lnSpc>
                <a:spcPct val="120000"/>
              </a:lnSpc>
              <a:spcBef>
                <a:spcPts val="0"/>
              </a:spcBef>
              <a:buClr>
                <a:srgbClr val="3C5A77"/>
              </a:buClr>
              <a:buSzPts val="2400"/>
            </a:pPr>
            <a:endParaRPr lang="en-GB" sz="2200" u="sng" dirty="0">
              <a:latin typeface="Helvetica" panose="020B0604020202020204" pitchFamily="34" charset="0"/>
              <a:ea typeface="Calibri" panose="020F0502020204030204" pitchFamily="34" charset="0"/>
              <a:cs typeface="Helvetica" panose="020B0604020202020204" pitchFamily="34" charset="0"/>
            </a:endParaRPr>
          </a:p>
        </p:txBody>
      </p:sp>
      <p:sp>
        <p:nvSpPr>
          <p:cNvPr id="10" name="Google Shape;31;p2">
            <a:extLst>
              <a:ext uri="{FF2B5EF4-FFF2-40B4-BE49-F238E27FC236}">
                <a16:creationId xmlns:a16="http://schemas.microsoft.com/office/drawing/2014/main" id="{41D9B098-92D0-D4BF-3E01-8C7A46AAC2F7}"/>
              </a:ext>
            </a:extLst>
          </p:cNvPr>
          <p:cNvSpPr txBox="1">
            <a:spLocks/>
          </p:cNvSpPr>
          <p:nvPr/>
        </p:nvSpPr>
        <p:spPr>
          <a:xfrm>
            <a:off x="8211953" y="1256210"/>
            <a:ext cx="2960035" cy="882079"/>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it-IT" sz="2800" b="1" dirty="0" err="1">
                <a:latin typeface="Helvetica" panose="020B0604020202020204" pitchFamily="34" charset="0"/>
                <a:ea typeface="Calibri" panose="020F0502020204030204" pitchFamily="34" charset="0"/>
                <a:cs typeface="Helvetica" panose="020B0604020202020204" pitchFamily="34" charset="0"/>
              </a:rPr>
              <a:t>Parametric</a:t>
            </a:r>
            <a:endParaRPr lang="en-GB" sz="2200" dirty="0">
              <a:latin typeface="Helvetica" panose="020B0604020202020204" pitchFamily="34" charset="0"/>
              <a:ea typeface="Calibri" panose="020F0502020204030204" pitchFamily="34" charset="0"/>
              <a:cs typeface="Helvetica" panose="020B0604020202020204" pitchFamily="34" charset="0"/>
            </a:endParaRPr>
          </a:p>
          <a:p>
            <a:pPr marL="628206" lvl="1" indent="-342900">
              <a:lnSpc>
                <a:spcPct val="120000"/>
              </a:lnSpc>
              <a:spcBef>
                <a:spcPts val="0"/>
              </a:spcBef>
              <a:buClr>
                <a:srgbClr val="3C5A77"/>
              </a:buClr>
              <a:buSzPts val="2400"/>
            </a:pPr>
            <a:endParaRPr lang="en-GB" sz="2200" u="sng" dirty="0">
              <a:latin typeface="Helvetica" panose="020B0604020202020204" pitchFamily="34" charset="0"/>
              <a:ea typeface="Calibri" panose="020F0502020204030204" pitchFamily="34" charset="0"/>
              <a:cs typeface="Helvetica" panose="020B0604020202020204" pitchFamily="34" charset="0"/>
            </a:endParaRPr>
          </a:p>
        </p:txBody>
      </p:sp>
      <p:pic>
        <p:nvPicPr>
          <p:cNvPr id="11" name="Immagine 10">
            <a:extLst>
              <a:ext uri="{FF2B5EF4-FFF2-40B4-BE49-F238E27FC236}">
                <a16:creationId xmlns:a16="http://schemas.microsoft.com/office/drawing/2014/main" id="{792B3441-01D5-4AF7-ADE5-E6CF29A0F0A9}"/>
              </a:ext>
            </a:extLst>
          </p:cNvPr>
          <p:cNvPicPr>
            <a:picLocks noChangeAspect="1"/>
          </p:cNvPicPr>
          <p:nvPr/>
        </p:nvPicPr>
        <p:blipFill>
          <a:blip r:embed="rId5"/>
          <a:stretch>
            <a:fillRect/>
          </a:stretch>
        </p:blipFill>
        <p:spPr>
          <a:xfrm>
            <a:off x="6178219" y="1880469"/>
            <a:ext cx="5494940" cy="4146488"/>
          </a:xfrm>
          <a:prstGeom prst="rect">
            <a:avLst/>
          </a:prstGeom>
        </p:spPr>
      </p:pic>
    </p:spTree>
    <p:extLst>
      <p:ext uri="{BB962C8B-B14F-4D97-AF65-F5344CB8AC3E}">
        <p14:creationId xmlns:p14="http://schemas.microsoft.com/office/powerpoint/2010/main" val="1691932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7772EBA3-987B-4827-1418-91A79D3F28CB}"/>
            </a:ext>
          </a:extLst>
        </p:cNvPr>
        <p:cNvGrpSpPr/>
        <p:nvPr/>
      </p:nvGrpSpPr>
      <p:grpSpPr>
        <a:xfrm>
          <a:off x="0" y="0"/>
          <a:ext cx="0" cy="0"/>
          <a:chOff x="0" y="0"/>
          <a:chExt cx="0" cy="0"/>
        </a:xfrm>
      </p:grpSpPr>
      <p:sp>
        <p:nvSpPr>
          <p:cNvPr id="51" name="Google Shape;51;p4">
            <a:extLst>
              <a:ext uri="{FF2B5EF4-FFF2-40B4-BE49-F238E27FC236}">
                <a16:creationId xmlns:a16="http://schemas.microsoft.com/office/drawing/2014/main" id="{81647BB0-E1D2-55DA-5075-A2815A35F222}"/>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B0DC105B-BAF3-8E30-678E-181D402EA611}"/>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6</a:t>
            </a:fld>
            <a:endParaRPr dirty="0"/>
          </a:p>
        </p:txBody>
      </p:sp>
      <p:pic>
        <p:nvPicPr>
          <p:cNvPr id="2" name="Google Shape;35;p2">
            <a:extLst>
              <a:ext uri="{FF2B5EF4-FFF2-40B4-BE49-F238E27FC236}">
                <a16:creationId xmlns:a16="http://schemas.microsoft.com/office/drawing/2014/main" id="{685D8650-1F51-9886-936E-3534D31B9AEA}"/>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3" name="Google Shape;36;p2">
            <a:extLst>
              <a:ext uri="{FF2B5EF4-FFF2-40B4-BE49-F238E27FC236}">
                <a16:creationId xmlns:a16="http://schemas.microsoft.com/office/drawing/2014/main" id="{13433FD1-563F-E42B-4FF3-2142A6496597}"/>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sp>
        <p:nvSpPr>
          <p:cNvPr id="8" name="Google Shape;31;p2">
            <a:extLst>
              <a:ext uri="{FF2B5EF4-FFF2-40B4-BE49-F238E27FC236}">
                <a16:creationId xmlns:a16="http://schemas.microsoft.com/office/drawing/2014/main" id="{2F01C8AE-D13E-F60A-80C9-0EE65EDEB62B}"/>
              </a:ext>
            </a:extLst>
          </p:cNvPr>
          <p:cNvSpPr txBox="1">
            <a:spLocks/>
          </p:cNvSpPr>
          <p:nvPr/>
        </p:nvSpPr>
        <p:spPr>
          <a:xfrm>
            <a:off x="2190576" y="1263044"/>
            <a:ext cx="2960035" cy="882079"/>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it-IT" sz="2800" b="1" dirty="0">
                <a:latin typeface="Helvetica" panose="020B0604020202020204" pitchFamily="34" charset="0"/>
                <a:ea typeface="Calibri" panose="020F0502020204030204" pitchFamily="34" charset="0"/>
                <a:cs typeface="Helvetica" panose="020B0604020202020204" pitchFamily="34" charset="0"/>
              </a:rPr>
              <a:t>Packaging</a:t>
            </a:r>
            <a:endParaRPr lang="en-GB" sz="2200" dirty="0">
              <a:latin typeface="Helvetica" panose="020B0604020202020204" pitchFamily="34" charset="0"/>
              <a:ea typeface="Calibri" panose="020F0502020204030204" pitchFamily="34" charset="0"/>
              <a:cs typeface="Helvetica" panose="020B0604020202020204" pitchFamily="34" charset="0"/>
            </a:endParaRPr>
          </a:p>
          <a:p>
            <a:pPr marL="628206" lvl="1" indent="-342900">
              <a:lnSpc>
                <a:spcPct val="120000"/>
              </a:lnSpc>
              <a:spcBef>
                <a:spcPts val="0"/>
              </a:spcBef>
              <a:buClr>
                <a:srgbClr val="3C5A77"/>
              </a:buClr>
              <a:buSzPts val="2400"/>
            </a:pPr>
            <a:endParaRPr lang="en-GB" sz="2200" u="sng" dirty="0">
              <a:latin typeface="Helvetica" panose="020B0604020202020204" pitchFamily="34" charset="0"/>
              <a:ea typeface="Calibri" panose="020F0502020204030204" pitchFamily="34" charset="0"/>
              <a:cs typeface="Helvetica" panose="020B0604020202020204" pitchFamily="34" charset="0"/>
            </a:endParaRPr>
          </a:p>
        </p:txBody>
      </p:sp>
      <p:sp>
        <p:nvSpPr>
          <p:cNvPr id="9" name="Google Shape;31;p2">
            <a:extLst>
              <a:ext uri="{FF2B5EF4-FFF2-40B4-BE49-F238E27FC236}">
                <a16:creationId xmlns:a16="http://schemas.microsoft.com/office/drawing/2014/main" id="{E36D2CE2-933F-FC2B-651B-96FC72F44425}"/>
              </a:ext>
            </a:extLst>
          </p:cNvPr>
          <p:cNvSpPr txBox="1">
            <a:spLocks/>
          </p:cNvSpPr>
          <p:nvPr/>
        </p:nvSpPr>
        <p:spPr>
          <a:xfrm>
            <a:off x="8230056" y="1238104"/>
            <a:ext cx="2960035" cy="882079"/>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Clr>
                <a:srgbClr val="3C5A77"/>
              </a:buClr>
              <a:buSzPts val="2400"/>
              <a:buNone/>
            </a:pPr>
            <a:r>
              <a:rPr lang="it-IT" sz="2800" b="1" dirty="0" err="1">
                <a:latin typeface="Helvetica" panose="020B0604020202020204" pitchFamily="34" charset="0"/>
                <a:ea typeface="Calibri" panose="020F0502020204030204" pitchFamily="34" charset="0"/>
                <a:cs typeface="Helvetica" panose="020B0604020202020204" pitchFamily="34" charset="0"/>
              </a:rPr>
              <a:t>Parametric</a:t>
            </a:r>
            <a:endParaRPr lang="en-GB" sz="2200" dirty="0">
              <a:latin typeface="Helvetica" panose="020B0604020202020204" pitchFamily="34" charset="0"/>
              <a:ea typeface="Calibri" panose="020F0502020204030204" pitchFamily="34" charset="0"/>
              <a:cs typeface="Helvetica" panose="020B0604020202020204" pitchFamily="34" charset="0"/>
            </a:endParaRPr>
          </a:p>
          <a:p>
            <a:pPr marL="628206" lvl="1" indent="-342900">
              <a:lnSpc>
                <a:spcPct val="120000"/>
              </a:lnSpc>
              <a:spcBef>
                <a:spcPts val="0"/>
              </a:spcBef>
              <a:buClr>
                <a:srgbClr val="3C5A77"/>
              </a:buClr>
              <a:buSzPts val="2400"/>
            </a:pPr>
            <a:endParaRPr lang="en-GB" sz="2200" u="sng" dirty="0">
              <a:latin typeface="Helvetica" panose="020B0604020202020204" pitchFamily="34" charset="0"/>
              <a:ea typeface="Calibri" panose="020F0502020204030204" pitchFamily="34" charset="0"/>
              <a:cs typeface="Helvetica" panose="020B0604020202020204" pitchFamily="34" charset="0"/>
            </a:endParaRPr>
          </a:p>
        </p:txBody>
      </p:sp>
      <p:pic>
        <p:nvPicPr>
          <p:cNvPr id="5" name="Immagine 4">
            <a:extLst>
              <a:ext uri="{FF2B5EF4-FFF2-40B4-BE49-F238E27FC236}">
                <a16:creationId xmlns:a16="http://schemas.microsoft.com/office/drawing/2014/main" id="{ABF11188-973A-6A2B-9151-D8746479D83A}"/>
              </a:ext>
            </a:extLst>
          </p:cNvPr>
          <p:cNvPicPr>
            <a:picLocks noChangeAspect="1"/>
          </p:cNvPicPr>
          <p:nvPr/>
        </p:nvPicPr>
        <p:blipFill>
          <a:blip r:embed="rId4"/>
          <a:stretch>
            <a:fillRect/>
          </a:stretch>
        </p:blipFill>
        <p:spPr>
          <a:xfrm>
            <a:off x="334972" y="1871764"/>
            <a:ext cx="5468699" cy="4119592"/>
          </a:xfrm>
          <a:prstGeom prst="rect">
            <a:avLst/>
          </a:prstGeom>
        </p:spPr>
      </p:pic>
      <p:pic>
        <p:nvPicPr>
          <p:cNvPr id="10" name="Immagine 9">
            <a:extLst>
              <a:ext uri="{FF2B5EF4-FFF2-40B4-BE49-F238E27FC236}">
                <a16:creationId xmlns:a16="http://schemas.microsoft.com/office/drawing/2014/main" id="{27F3F26E-5461-47FE-0B2D-B89E459053E4}"/>
              </a:ext>
            </a:extLst>
          </p:cNvPr>
          <p:cNvPicPr>
            <a:picLocks noChangeAspect="1"/>
          </p:cNvPicPr>
          <p:nvPr/>
        </p:nvPicPr>
        <p:blipFill>
          <a:blip r:embed="rId5"/>
          <a:stretch>
            <a:fillRect/>
          </a:stretch>
        </p:blipFill>
        <p:spPr>
          <a:xfrm>
            <a:off x="6156368" y="1867878"/>
            <a:ext cx="5526756" cy="4119592"/>
          </a:xfrm>
          <a:prstGeom prst="rect">
            <a:avLst/>
          </a:prstGeom>
        </p:spPr>
      </p:pic>
      <p:sp>
        <p:nvSpPr>
          <p:cNvPr id="4" name="Google Shape;32;p2">
            <a:extLst>
              <a:ext uri="{FF2B5EF4-FFF2-40B4-BE49-F238E27FC236}">
                <a16:creationId xmlns:a16="http://schemas.microsoft.com/office/drawing/2014/main" id="{37C5A737-ECC8-E960-FFA5-57F127337F66}"/>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
        <p:nvSpPr>
          <p:cNvPr id="11" name="Google Shape;30;p2">
            <a:extLst>
              <a:ext uri="{FF2B5EF4-FFF2-40B4-BE49-F238E27FC236}">
                <a16:creationId xmlns:a16="http://schemas.microsoft.com/office/drawing/2014/main" id="{B3FAE995-ADF4-2B23-F841-7CC6D6685078}"/>
              </a:ext>
            </a:extLst>
          </p:cNvPr>
          <p:cNvSpPr txBox="1">
            <a:spLocks noGrp="1"/>
          </p:cNvSpPr>
          <p:nvPr>
            <p:ph type="title"/>
          </p:nvPr>
        </p:nvSpPr>
        <p:spPr>
          <a:xfrm>
            <a:off x="1978026" y="462518"/>
            <a:ext cx="8229600" cy="647100"/>
          </a:xfrm>
          <a:prstGeom prst="rect">
            <a:avLst/>
          </a:prstGeom>
          <a:noFill/>
          <a:ln>
            <a:noFill/>
          </a:ln>
        </p:spPr>
        <p:txBody>
          <a:bodyPr spcFirstLastPara="1" vert="horz" wrap="square" lIns="0" tIns="0" rIns="0" bIns="0" anchor="t" anchorCtr="0">
            <a:normAutofit/>
          </a:bodyPr>
          <a:lstStyle/>
          <a:p>
            <a:pPr>
              <a:spcBef>
                <a:spcPts val="0"/>
              </a:spcBef>
              <a:spcAft>
                <a:spcPts val="0"/>
              </a:spcAft>
            </a:pPr>
            <a:r>
              <a:rPr lang="en-GB" sz="3200" dirty="0"/>
              <a:t>Last update – Results - SLD</a:t>
            </a:r>
            <a:endParaRPr sz="3200" dirty="0"/>
          </a:p>
        </p:txBody>
      </p:sp>
    </p:spTree>
    <p:extLst>
      <p:ext uri="{BB962C8B-B14F-4D97-AF65-F5344CB8AC3E}">
        <p14:creationId xmlns:p14="http://schemas.microsoft.com/office/powerpoint/2010/main" val="980333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1978026" y="356729"/>
            <a:ext cx="8229600" cy="647100"/>
          </a:xfrm>
          <a:prstGeom prst="rect">
            <a:avLst/>
          </a:prstGeom>
          <a:noFill/>
          <a:ln>
            <a:noFill/>
          </a:ln>
        </p:spPr>
        <p:txBody>
          <a:bodyPr spcFirstLastPara="1" vert="horz" wrap="square" lIns="0" tIns="0" rIns="0" bIns="0" anchor="t" anchorCtr="0">
            <a:noAutofit/>
          </a:bodyPr>
          <a:lstStyle/>
          <a:p>
            <a:pPr>
              <a:lnSpc>
                <a:spcPct val="150000"/>
              </a:lnSpc>
              <a:spcBef>
                <a:spcPts val="0"/>
              </a:spcBef>
              <a:spcAft>
                <a:spcPts val="0"/>
              </a:spcAft>
              <a:buClr>
                <a:srgbClr val="3C5A77"/>
              </a:buClr>
              <a:buSzPts val="2400"/>
            </a:pPr>
            <a:r>
              <a:rPr lang="en-GB" sz="3200" dirty="0"/>
              <a:t>Last update – </a:t>
            </a:r>
            <a:r>
              <a:rPr lang="en-US" sz="3200" dirty="0"/>
              <a:t>Conclusions</a:t>
            </a:r>
          </a:p>
        </p:txBody>
      </p:sp>
      <p:sp>
        <p:nvSpPr>
          <p:cNvPr id="51" name="Google Shape;51;p4"/>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7</a:t>
            </a:fld>
            <a:endParaRPr/>
          </a:p>
        </p:txBody>
      </p:sp>
      <p:sp>
        <p:nvSpPr>
          <p:cNvPr id="2" name="Google Shape;31;p2">
            <a:extLst>
              <a:ext uri="{FF2B5EF4-FFF2-40B4-BE49-F238E27FC236}">
                <a16:creationId xmlns:a16="http://schemas.microsoft.com/office/drawing/2014/main" id="{4195F544-34E0-337A-2963-150A8AE10E88}"/>
              </a:ext>
            </a:extLst>
          </p:cNvPr>
          <p:cNvSpPr txBox="1">
            <a:spLocks/>
          </p:cNvSpPr>
          <p:nvPr/>
        </p:nvSpPr>
        <p:spPr>
          <a:xfrm>
            <a:off x="1978030" y="1207767"/>
            <a:ext cx="8229600" cy="4957500"/>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56032">
              <a:lnSpc>
                <a:spcPct val="150000"/>
              </a:lnSpc>
              <a:spcBef>
                <a:spcPts val="0"/>
              </a:spcBef>
              <a:buClr>
                <a:srgbClr val="3C5A77"/>
              </a:buClr>
              <a:buSzPts val="2400"/>
            </a:pPr>
            <a:r>
              <a:rPr lang="it-IT" sz="2800" dirty="0" err="1"/>
              <a:t>Comparison</a:t>
            </a:r>
            <a:r>
              <a:rPr lang="it-IT" sz="2800" dirty="0"/>
              <a:t> of CACTUS/FBK </a:t>
            </a:r>
            <a:r>
              <a:rPr lang="en-GB" sz="2800" dirty="0"/>
              <a:t>analyses</a:t>
            </a:r>
            <a:r>
              <a:rPr lang="it-IT" sz="2800" dirty="0"/>
              <a:t> on the </a:t>
            </a:r>
            <a:r>
              <a:rPr lang="it-IT" sz="2800" dirty="0" err="1"/>
              <a:t>same</a:t>
            </a:r>
            <a:r>
              <a:rPr lang="it-IT" sz="2800" dirty="0"/>
              <a:t> data set</a:t>
            </a:r>
          </a:p>
          <a:p>
            <a:pPr lvl="1" indent="-256032">
              <a:lnSpc>
                <a:spcPct val="150000"/>
              </a:lnSpc>
              <a:spcBef>
                <a:spcPts val="0"/>
              </a:spcBef>
              <a:buClr>
                <a:srgbClr val="3C5A77"/>
              </a:buClr>
              <a:buSzPts val="2400"/>
            </a:pPr>
            <a:r>
              <a:rPr lang="it-IT" sz="2600" b="1" dirty="0" err="1"/>
              <a:t>Parametric</a:t>
            </a:r>
            <a:r>
              <a:rPr lang="it-IT" sz="2600" b="1" dirty="0"/>
              <a:t> (wafer </a:t>
            </a:r>
            <a:r>
              <a:rPr lang="it-IT" sz="2600" b="1" dirty="0" err="1"/>
              <a:t>level</a:t>
            </a:r>
            <a:r>
              <a:rPr lang="it-IT" sz="2600" b="1" dirty="0"/>
              <a:t>) IV (</a:t>
            </a:r>
            <a:r>
              <a:rPr lang="it-IT" sz="2600" b="1" dirty="0">
                <a:solidFill>
                  <a:srgbClr val="E95125"/>
                </a:solidFill>
              </a:rPr>
              <a:t>100 </a:t>
            </a:r>
            <a:r>
              <a:rPr lang="it-IT" sz="2600" b="1" dirty="0" err="1">
                <a:solidFill>
                  <a:srgbClr val="E95125"/>
                </a:solidFill>
              </a:rPr>
              <a:t>mV</a:t>
            </a:r>
            <a:r>
              <a:rPr lang="it-IT" sz="2600" b="1" dirty="0">
                <a:solidFill>
                  <a:srgbClr val="E95125"/>
                </a:solidFill>
              </a:rPr>
              <a:t> step</a:t>
            </a:r>
            <a:r>
              <a:rPr lang="it-IT" sz="2600" b="1" dirty="0"/>
              <a:t>)</a:t>
            </a:r>
          </a:p>
          <a:p>
            <a:pPr lvl="1" indent="-256032">
              <a:lnSpc>
                <a:spcPct val="150000"/>
              </a:lnSpc>
              <a:spcBef>
                <a:spcPts val="0"/>
              </a:spcBef>
              <a:buClr>
                <a:srgbClr val="3C5A77"/>
              </a:buClr>
              <a:buSzPts val="2400"/>
            </a:pPr>
            <a:r>
              <a:rPr lang="it-IT" sz="2600" b="1" dirty="0"/>
              <a:t>Packaging IV (</a:t>
            </a:r>
            <a:r>
              <a:rPr lang="it-IT" sz="2600" b="1" dirty="0">
                <a:solidFill>
                  <a:srgbClr val="E95125"/>
                </a:solidFill>
              </a:rPr>
              <a:t>50 </a:t>
            </a:r>
            <a:r>
              <a:rPr lang="it-IT" sz="2600" b="1" dirty="0" err="1">
                <a:solidFill>
                  <a:srgbClr val="E95125"/>
                </a:solidFill>
              </a:rPr>
              <a:t>mV</a:t>
            </a:r>
            <a:r>
              <a:rPr lang="it-IT" sz="2600" b="1" dirty="0">
                <a:solidFill>
                  <a:srgbClr val="E95125"/>
                </a:solidFill>
              </a:rPr>
              <a:t> step</a:t>
            </a:r>
            <a:r>
              <a:rPr lang="it-IT" sz="2600" b="1" dirty="0"/>
              <a:t>)</a:t>
            </a:r>
          </a:p>
          <a:p>
            <a:pPr indent="-256032">
              <a:lnSpc>
                <a:spcPct val="150000"/>
              </a:lnSpc>
              <a:spcBef>
                <a:spcPts val="0"/>
              </a:spcBef>
              <a:buClr>
                <a:srgbClr val="3C5A77"/>
              </a:buClr>
              <a:buSzPts val="2400"/>
            </a:pPr>
            <a:r>
              <a:rPr lang="it-IT" sz="2800" b="1" dirty="0" err="1">
                <a:solidFill>
                  <a:srgbClr val="E95125"/>
                </a:solidFill>
              </a:rPr>
              <a:t>Need</a:t>
            </a:r>
            <a:r>
              <a:rPr lang="it-IT" sz="2800" b="1" dirty="0">
                <a:solidFill>
                  <a:srgbClr val="E95125"/>
                </a:solidFill>
              </a:rPr>
              <a:t> a </a:t>
            </a:r>
            <a:r>
              <a:rPr lang="it-IT" sz="2800" b="1" dirty="0" err="1">
                <a:solidFill>
                  <a:srgbClr val="E95125"/>
                </a:solidFill>
              </a:rPr>
              <a:t>finer</a:t>
            </a:r>
            <a:r>
              <a:rPr lang="it-IT" sz="2800" b="1" dirty="0">
                <a:solidFill>
                  <a:srgbClr val="E95125"/>
                </a:solidFill>
              </a:rPr>
              <a:t> </a:t>
            </a:r>
            <a:r>
              <a:rPr lang="it-IT" sz="2800" b="1" dirty="0" err="1">
                <a:solidFill>
                  <a:srgbClr val="E95125"/>
                </a:solidFill>
              </a:rPr>
              <a:t>resolution</a:t>
            </a:r>
            <a:r>
              <a:rPr lang="it-IT" sz="2800" b="1" dirty="0">
                <a:solidFill>
                  <a:srgbClr val="E95125"/>
                </a:solidFill>
              </a:rPr>
              <a:t> for </a:t>
            </a:r>
            <a:r>
              <a:rPr lang="it-IT" sz="2800" b="1" dirty="0" err="1">
                <a:solidFill>
                  <a:srgbClr val="E95125"/>
                </a:solidFill>
              </a:rPr>
              <a:t>grouping</a:t>
            </a:r>
            <a:r>
              <a:rPr lang="it-IT" sz="2800" b="1" dirty="0">
                <a:solidFill>
                  <a:srgbClr val="E95125"/>
                </a:solidFill>
              </a:rPr>
              <a:t> SiPMs</a:t>
            </a:r>
            <a:r>
              <a:rPr lang="it-IT" sz="2800" dirty="0">
                <a:solidFill>
                  <a:srgbClr val="E95125"/>
                </a:solidFill>
              </a:rPr>
              <a:t> </a:t>
            </a:r>
          </a:p>
          <a:p>
            <a:pPr lvl="1" indent="-256032">
              <a:lnSpc>
                <a:spcPct val="150000"/>
              </a:lnSpc>
              <a:spcBef>
                <a:spcPts val="0"/>
              </a:spcBef>
              <a:buClr>
                <a:srgbClr val="3C5A77"/>
              </a:buClr>
              <a:buSzPts val="2400"/>
            </a:pPr>
            <a:r>
              <a:rPr lang="it-IT" sz="2600" dirty="0" err="1"/>
              <a:t>waiting</a:t>
            </a:r>
            <a:r>
              <a:rPr lang="it-IT" sz="2600" dirty="0"/>
              <a:t> for data with </a:t>
            </a:r>
            <a:r>
              <a:rPr lang="it-IT" sz="2600" dirty="0" err="1"/>
              <a:t>higher</a:t>
            </a:r>
            <a:r>
              <a:rPr lang="it-IT" sz="2600" dirty="0"/>
              <a:t> </a:t>
            </a:r>
            <a:r>
              <a:rPr lang="it-IT" sz="2600" dirty="0" err="1"/>
              <a:t>resolution</a:t>
            </a:r>
            <a:r>
              <a:rPr lang="it-IT" sz="2600" dirty="0"/>
              <a:t>* from FBK</a:t>
            </a:r>
          </a:p>
        </p:txBody>
      </p:sp>
      <p:pic>
        <p:nvPicPr>
          <p:cNvPr id="3" name="Google Shape;35;p2">
            <a:extLst>
              <a:ext uri="{FF2B5EF4-FFF2-40B4-BE49-F238E27FC236}">
                <a16:creationId xmlns:a16="http://schemas.microsoft.com/office/drawing/2014/main" id="{DD60D80B-E945-28E9-B157-02ACE83DBF1E}"/>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4" name="Google Shape;36;p2">
            <a:extLst>
              <a:ext uri="{FF2B5EF4-FFF2-40B4-BE49-F238E27FC236}">
                <a16:creationId xmlns:a16="http://schemas.microsoft.com/office/drawing/2014/main" id="{0D245F3F-F668-621D-828C-E217ED701376}"/>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sp>
        <p:nvSpPr>
          <p:cNvPr id="5" name="Google Shape;31;p2">
            <a:extLst>
              <a:ext uri="{FF2B5EF4-FFF2-40B4-BE49-F238E27FC236}">
                <a16:creationId xmlns:a16="http://schemas.microsoft.com/office/drawing/2014/main" id="{438447C2-83D7-6993-1CBA-3563E607EDAB}"/>
              </a:ext>
            </a:extLst>
          </p:cNvPr>
          <p:cNvSpPr txBox="1">
            <a:spLocks/>
          </p:cNvSpPr>
          <p:nvPr/>
        </p:nvSpPr>
        <p:spPr>
          <a:xfrm>
            <a:off x="1104523" y="5417158"/>
            <a:ext cx="5173904" cy="857963"/>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306" lvl="1" indent="0">
              <a:lnSpc>
                <a:spcPct val="150000"/>
              </a:lnSpc>
              <a:spcBef>
                <a:spcPts val="0"/>
              </a:spcBef>
              <a:buClr>
                <a:srgbClr val="3C5A77"/>
              </a:buClr>
              <a:buSzPts val="2400"/>
              <a:buNone/>
            </a:pPr>
            <a:r>
              <a:rPr lang="it-IT" sz="3200" dirty="0"/>
              <a:t>*</a:t>
            </a:r>
            <a:r>
              <a:rPr lang="it-IT" sz="2800" dirty="0"/>
              <a:t>50 </a:t>
            </a:r>
            <a:r>
              <a:rPr lang="it-IT" sz="2800" dirty="0" err="1"/>
              <a:t>mV</a:t>
            </a:r>
            <a:r>
              <a:rPr lang="it-IT" sz="2800" dirty="0"/>
              <a:t> step and 10 </a:t>
            </a:r>
            <a:r>
              <a:rPr lang="it-IT" sz="2800" dirty="0" err="1"/>
              <a:t>mV</a:t>
            </a:r>
            <a:r>
              <a:rPr lang="it-IT" sz="2800" dirty="0"/>
              <a:t> step</a:t>
            </a:r>
            <a:endParaRPr lang="it-IT" sz="2800" b="1" dirty="0"/>
          </a:p>
        </p:txBody>
      </p:sp>
      <p:sp>
        <p:nvSpPr>
          <p:cNvPr id="6" name="Google Shape;32;p2">
            <a:extLst>
              <a:ext uri="{FF2B5EF4-FFF2-40B4-BE49-F238E27FC236}">
                <a16:creationId xmlns:a16="http://schemas.microsoft.com/office/drawing/2014/main" id="{E62F6930-BABA-D0C1-6F82-B6A93B5545E1}"/>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Tree>
    <p:extLst>
      <p:ext uri="{BB962C8B-B14F-4D97-AF65-F5344CB8AC3E}">
        <p14:creationId xmlns:p14="http://schemas.microsoft.com/office/powerpoint/2010/main" val="4012387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BDB6EA83-8447-092A-733A-CA6F2FB5B872}"/>
            </a:ext>
          </a:extLst>
        </p:cNvPr>
        <p:cNvGrpSpPr/>
        <p:nvPr/>
      </p:nvGrpSpPr>
      <p:grpSpPr>
        <a:xfrm>
          <a:off x="0" y="0"/>
          <a:ext cx="0" cy="0"/>
          <a:chOff x="0" y="0"/>
          <a:chExt cx="0" cy="0"/>
        </a:xfrm>
      </p:grpSpPr>
      <p:sp>
        <p:nvSpPr>
          <p:cNvPr id="49" name="Google Shape;49;p4">
            <a:extLst>
              <a:ext uri="{FF2B5EF4-FFF2-40B4-BE49-F238E27FC236}">
                <a16:creationId xmlns:a16="http://schemas.microsoft.com/office/drawing/2014/main" id="{4D511548-8017-A93A-75A3-8310CBAC4E3E}"/>
              </a:ext>
            </a:extLst>
          </p:cNvPr>
          <p:cNvSpPr txBox="1">
            <a:spLocks noGrp="1"/>
          </p:cNvSpPr>
          <p:nvPr>
            <p:ph type="title"/>
          </p:nvPr>
        </p:nvSpPr>
        <p:spPr>
          <a:xfrm>
            <a:off x="1978026" y="356729"/>
            <a:ext cx="8229600" cy="647100"/>
          </a:xfrm>
          <a:prstGeom prst="rect">
            <a:avLst/>
          </a:prstGeom>
          <a:noFill/>
          <a:ln>
            <a:noFill/>
          </a:ln>
        </p:spPr>
        <p:txBody>
          <a:bodyPr spcFirstLastPara="1" vert="horz" wrap="square" lIns="0" tIns="0" rIns="0" bIns="0" anchor="t" anchorCtr="0">
            <a:noAutofit/>
          </a:bodyPr>
          <a:lstStyle/>
          <a:p>
            <a:pPr>
              <a:lnSpc>
                <a:spcPct val="150000"/>
              </a:lnSpc>
              <a:spcBef>
                <a:spcPts val="0"/>
              </a:spcBef>
              <a:spcAft>
                <a:spcPts val="0"/>
              </a:spcAft>
              <a:buClr>
                <a:srgbClr val="3C5A77"/>
              </a:buClr>
              <a:buSzPts val="2400"/>
            </a:pPr>
            <a:r>
              <a:rPr lang="it-IT" sz="3200" dirty="0" err="1"/>
              <a:t>What’s</a:t>
            </a:r>
            <a:r>
              <a:rPr lang="it-IT" sz="3200" dirty="0"/>
              <a:t> new?</a:t>
            </a:r>
            <a:endParaRPr lang="en-US" sz="3200" dirty="0"/>
          </a:p>
        </p:txBody>
      </p:sp>
      <p:sp>
        <p:nvSpPr>
          <p:cNvPr id="51" name="Google Shape;51;p4">
            <a:extLst>
              <a:ext uri="{FF2B5EF4-FFF2-40B4-BE49-F238E27FC236}">
                <a16:creationId xmlns:a16="http://schemas.microsoft.com/office/drawing/2014/main" id="{F1FB450A-CB6E-A8B2-4971-44CB21626941}"/>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140C86F1-E78C-6A01-D6D2-60A3FE15933D}"/>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8</a:t>
            </a:fld>
            <a:endParaRPr/>
          </a:p>
        </p:txBody>
      </p:sp>
      <p:sp>
        <p:nvSpPr>
          <p:cNvPr id="2" name="Google Shape;31;p2">
            <a:extLst>
              <a:ext uri="{FF2B5EF4-FFF2-40B4-BE49-F238E27FC236}">
                <a16:creationId xmlns:a16="http://schemas.microsoft.com/office/drawing/2014/main" id="{2779E4C3-87D5-76AF-77BF-BB617798C386}"/>
              </a:ext>
            </a:extLst>
          </p:cNvPr>
          <p:cNvSpPr txBox="1">
            <a:spLocks/>
          </p:cNvSpPr>
          <p:nvPr/>
        </p:nvSpPr>
        <p:spPr>
          <a:xfrm>
            <a:off x="1978030" y="1371601"/>
            <a:ext cx="8229600" cy="4939581"/>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56032">
              <a:lnSpc>
                <a:spcPct val="150000"/>
              </a:lnSpc>
              <a:spcBef>
                <a:spcPts val="0"/>
              </a:spcBef>
              <a:buClr>
                <a:srgbClr val="3C5A77"/>
              </a:buClr>
              <a:buSzPts val="2400"/>
            </a:pPr>
            <a:r>
              <a:rPr lang="it-IT" sz="2800" dirty="0"/>
              <a:t>Strips </a:t>
            </a:r>
            <a:r>
              <a:rPr lang="it-IT" sz="2800" dirty="0" err="1"/>
              <a:t>arrived</a:t>
            </a:r>
            <a:r>
              <a:rPr lang="it-IT" sz="2800" dirty="0"/>
              <a:t> @Fe on </a:t>
            </a:r>
            <a:r>
              <a:rPr lang="it-IT" sz="2800" dirty="0" err="1"/>
              <a:t>December</a:t>
            </a:r>
            <a:endParaRPr lang="it-IT" sz="2800" dirty="0"/>
          </a:p>
          <a:p>
            <a:pPr lvl="1" indent="-256032">
              <a:lnSpc>
                <a:spcPct val="150000"/>
              </a:lnSpc>
              <a:spcBef>
                <a:spcPts val="0"/>
              </a:spcBef>
              <a:buClr>
                <a:srgbClr val="3C5A77"/>
              </a:buClr>
              <a:buSzPts val="2400"/>
            </a:pPr>
            <a:r>
              <a:rPr lang="it-IT" sz="2600" dirty="0" err="1"/>
              <a:t>Started</a:t>
            </a:r>
            <a:r>
              <a:rPr lang="it-IT" sz="2600" dirty="0"/>
              <a:t> first </a:t>
            </a:r>
            <a:r>
              <a:rPr lang="it-IT" sz="2600" dirty="0" err="1"/>
              <a:t>Tray</a:t>
            </a:r>
            <a:r>
              <a:rPr lang="it-IT" sz="2600" dirty="0"/>
              <a:t> (S0001, IV @RoomT)</a:t>
            </a:r>
          </a:p>
          <a:p>
            <a:pPr lvl="1" indent="-256032">
              <a:lnSpc>
                <a:spcPct val="150000"/>
              </a:lnSpc>
              <a:spcBef>
                <a:spcPts val="0"/>
              </a:spcBef>
              <a:buClr>
                <a:srgbClr val="3C5A77"/>
              </a:buClr>
              <a:buSzPts val="2400"/>
            </a:pPr>
            <a:r>
              <a:rPr lang="it-IT" sz="2600" dirty="0"/>
              <a:t>Some </a:t>
            </a:r>
            <a:r>
              <a:rPr lang="it-IT" sz="2600" dirty="0" err="1"/>
              <a:t>differences</a:t>
            </a:r>
            <a:r>
              <a:rPr lang="it-IT" sz="2600" dirty="0"/>
              <a:t> w.r.t. HPK samples</a:t>
            </a:r>
          </a:p>
          <a:p>
            <a:pPr lvl="1" indent="-256032">
              <a:lnSpc>
                <a:spcPct val="150000"/>
              </a:lnSpc>
              <a:spcBef>
                <a:spcPts val="0"/>
              </a:spcBef>
              <a:buClr>
                <a:srgbClr val="3C5A77"/>
              </a:buClr>
              <a:buSzPts val="2400"/>
            </a:pPr>
            <a:r>
              <a:rPr lang="it-IT" sz="2600" dirty="0" err="1"/>
              <a:t>Geometric</a:t>
            </a:r>
            <a:r>
              <a:rPr lang="it-IT" sz="2600" dirty="0"/>
              <a:t> mismatch </a:t>
            </a:r>
            <a:r>
              <a:rPr lang="it-IT" sz="2600" dirty="0" err="1"/>
              <a:t>issue</a:t>
            </a:r>
            <a:r>
              <a:rPr lang="it-IT" sz="2600" dirty="0"/>
              <a:t>: </a:t>
            </a:r>
            <a:r>
              <a:rPr lang="it-IT" sz="2600" dirty="0" err="1"/>
              <a:t>solved</a:t>
            </a:r>
            <a:r>
              <a:rPr lang="it-IT" sz="2600" dirty="0"/>
              <a:t> </a:t>
            </a:r>
            <a:r>
              <a:rPr lang="it-IT" sz="2600" dirty="0" err="1"/>
              <a:t>but</a:t>
            </a:r>
            <a:r>
              <a:rPr lang="it-IT" sz="2600" dirty="0"/>
              <a:t> </a:t>
            </a:r>
            <a:r>
              <a:rPr lang="it-IT" sz="2600" dirty="0" err="1"/>
              <a:t>lost</a:t>
            </a:r>
            <a:r>
              <a:rPr lang="it-IT" sz="2600" dirty="0"/>
              <a:t> 2 SiPMs</a:t>
            </a:r>
          </a:p>
          <a:p>
            <a:pPr marL="285306" lvl="1" indent="0">
              <a:lnSpc>
                <a:spcPct val="150000"/>
              </a:lnSpc>
              <a:spcBef>
                <a:spcPts val="0"/>
              </a:spcBef>
              <a:buClr>
                <a:srgbClr val="3C5A77"/>
              </a:buClr>
              <a:buSzPts val="2400"/>
              <a:buNone/>
            </a:pPr>
            <a:endParaRPr lang="it-IT" sz="2600" dirty="0"/>
          </a:p>
          <a:p>
            <a:pPr indent="-256032">
              <a:lnSpc>
                <a:spcPct val="150000"/>
              </a:lnSpc>
              <a:spcBef>
                <a:spcPts val="0"/>
              </a:spcBef>
              <a:buClr>
                <a:srgbClr val="3C5A77"/>
              </a:buClr>
              <a:buSzPts val="2400"/>
            </a:pPr>
            <a:r>
              <a:rPr lang="it-IT" sz="2800" dirty="0" err="1"/>
              <a:t>Uploaded</a:t>
            </a:r>
            <a:r>
              <a:rPr lang="it-IT" sz="2800" dirty="0"/>
              <a:t> some data to DB</a:t>
            </a:r>
          </a:p>
          <a:p>
            <a:pPr lvl="1" indent="-256032">
              <a:lnSpc>
                <a:spcPct val="150000"/>
              </a:lnSpc>
              <a:spcBef>
                <a:spcPts val="0"/>
              </a:spcBef>
              <a:buClr>
                <a:srgbClr val="3C5A77"/>
              </a:buClr>
              <a:buSzPts val="2400"/>
            </a:pPr>
            <a:r>
              <a:rPr lang="it-IT" sz="2600" dirty="0" err="1"/>
              <a:t>Currently</a:t>
            </a:r>
            <a:r>
              <a:rPr lang="it-IT" sz="2600" dirty="0"/>
              <a:t> working on </a:t>
            </a:r>
            <a:r>
              <a:rPr lang="it-IT" sz="2600" dirty="0" err="1"/>
              <a:t>automatization</a:t>
            </a:r>
            <a:endParaRPr lang="it-IT" sz="2600" dirty="0"/>
          </a:p>
        </p:txBody>
      </p:sp>
      <p:pic>
        <p:nvPicPr>
          <p:cNvPr id="3" name="Google Shape;35;p2">
            <a:extLst>
              <a:ext uri="{FF2B5EF4-FFF2-40B4-BE49-F238E27FC236}">
                <a16:creationId xmlns:a16="http://schemas.microsoft.com/office/drawing/2014/main" id="{3539E845-4ACE-3984-225B-DF8E26192C8C}"/>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4" name="Google Shape;36;p2">
            <a:extLst>
              <a:ext uri="{FF2B5EF4-FFF2-40B4-BE49-F238E27FC236}">
                <a16:creationId xmlns:a16="http://schemas.microsoft.com/office/drawing/2014/main" id="{3E94D0F3-D6C6-F5A8-B1C3-09441DCD221B}"/>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sp>
        <p:nvSpPr>
          <p:cNvPr id="6" name="Google Shape;32;p2">
            <a:extLst>
              <a:ext uri="{FF2B5EF4-FFF2-40B4-BE49-F238E27FC236}">
                <a16:creationId xmlns:a16="http://schemas.microsoft.com/office/drawing/2014/main" id="{E46A7B44-41AD-4A3E-8D78-340663E16A84}"/>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Tree>
    <p:extLst>
      <p:ext uri="{BB962C8B-B14F-4D97-AF65-F5344CB8AC3E}">
        <p14:creationId xmlns:p14="http://schemas.microsoft.com/office/powerpoint/2010/main" val="2593260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F03CE988-AC8B-3772-1CF2-491A3B5C38E2}"/>
            </a:ext>
          </a:extLst>
        </p:cNvPr>
        <p:cNvGrpSpPr/>
        <p:nvPr/>
      </p:nvGrpSpPr>
      <p:grpSpPr>
        <a:xfrm>
          <a:off x="0" y="0"/>
          <a:ext cx="0" cy="0"/>
          <a:chOff x="0" y="0"/>
          <a:chExt cx="0" cy="0"/>
        </a:xfrm>
      </p:grpSpPr>
      <p:sp>
        <p:nvSpPr>
          <p:cNvPr id="49" name="Google Shape;49;p4">
            <a:extLst>
              <a:ext uri="{FF2B5EF4-FFF2-40B4-BE49-F238E27FC236}">
                <a16:creationId xmlns:a16="http://schemas.microsoft.com/office/drawing/2014/main" id="{C1BB7A82-3099-22CD-F127-5274E1A32757}"/>
              </a:ext>
            </a:extLst>
          </p:cNvPr>
          <p:cNvSpPr txBox="1">
            <a:spLocks noGrp="1"/>
          </p:cNvSpPr>
          <p:nvPr>
            <p:ph type="title"/>
          </p:nvPr>
        </p:nvSpPr>
        <p:spPr>
          <a:xfrm>
            <a:off x="1978026" y="356729"/>
            <a:ext cx="8229600" cy="647100"/>
          </a:xfrm>
          <a:prstGeom prst="rect">
            <a:avLst/>
          </a:prstGeom>
          <a:noFill/>
          <a:ln>
            <a:noFill/>
          </a:ln>
        </p:spPr>
        <p:txBody>
          <a:bodyPr spcFirstLastPara="1" vert="horz" wrap="square" lIns="0" tIns="0" rIns="0" bIns="0" anchor="t" anchorCtr="0">
            <a:noAutofit/>
          </a:bodyPr>
          <a:lstStyle/>
          <a:p>
            <a:pPr>
              <a:lnSpc>
                <a:spcPct val="150000"/>
              </a:lnSpc>
              <a:spcBef>
                <a:spcPts val="0"/>
              </a:spcBef>
              <a:spcAft>
                <a:spcPts val="0"/>
              </a:spcAft>
              <a:buClr>
                <a:srgbClr val="3C5A77"/>
              </a:buClr>
              <a:buSzPts val="2400"/>
            </a:pPr>
            <a:r>
              <a:rPr lang="en-GB" sz="3200" dirty="0"/>
              <a:t>New - Measurements</a:t>
            </a:r>
            <a:endParaRPr lang="en-US" sz="3200" dirty="0"/>
          </a:p>
        </p:txBody>
      </p:sp>
      <p:sp>
        <p:nvSpPr>
          <p:cNvPr id="51" name="Google Shape;51;p4">
            <a:extLst>
              <a:ext uri="{FF2B5EF4-FFF2-40B4-BE49-F238E27FC236}">
                <a16:creationId xmlns:a16="http://schemas.microsoft.com/office/drawing/2014/main" id="{51850A4F-7987-6ED6-3090-E728ACBAC4E6}"/>
              </a:ext>
            </a:extLst>
          </p:cNvPr>
          <p:cNvSpPr txBox="1">
            <a:spLocks noGrp="1"/>
          </p:cNvSpPr>
          <p:nvPr>
            <p:ph type="ftr" idx="3"/>
          </p:nvPr>
        </p:nvSpPr>
        <p:spPr>
          <a:xfrm>
            <a:off x="3401785" y="6549548"/>
            <a:ext cx="4349400" cy="158700"/>
          </a:xfrm>
          <a:prstGeom prst="rect">
            <a:avLst/>
          </a:prstGeom>
          <a:noFill/>
          <a:ln>
            <a:noFill/>
          </a:ln>
        </p:spPr>
        <p:txBody>
          <a:bodyPr spcFirstLastPara="1" wrap="square" lIns="0" tIns="0" rIns="0" bIns="0" anchor="b" anchorCtr="0">
            <a:noAutofit/>
          </a:bodyPr>
          <a:lstStyle/>
          <a:p>
            <a:r>
              <a:rPr lang="en-GB"/>
              <a:t>Tommaso Giammaria | DUNE photo-sensor meeting</a:t>
            </a:r>
            <a:endParaRPr/>
          </a:p>
        </p:txBody>
      </p:sp>
      <p:sp>
        <p:nvSpPr>
          <p:cNvPr id="52" name="Google Shape;52;p4">
            <a:extLst>
              <a:ext uri="{FF2B5EF4-FFF2-40B4-BE49-F238E27FC236}">
                <a16:creationId xmlns:a16="http://schemas.microsoft.com/office/drawing/2014/main" id="{9D103919-559C-0512-C55B-96B38599F06F}"/>
              </a:ext>
            </a:extLst>
          </p:cNvPr>
          <p:cNvSpPr txBox="1">
            <a:spLocks noGrp="1"/>
          </p:cNvSpPr>
          <p:nvPr>
            <p:ph type="sldNum" idx="4"/>
          </p:nvPr>
        </p:nvSpPr>
        <p:spPr>
          <a:xfrm>
            <a:off x="1978026" y="6549548"/>
            <a:ext cx="425100" cy="158700"/>
          </a:xfrm>
          <a:prstGeom prst="rect">
            <a:avLst/>
          </a:prstGeom>
          <a:noFill/>
          <a:ln>
            <a:noFill/>
          </a:ln>
        </p:spPr>
        <p:txBody>
          <a:bodyPr spcFirstLastPara="1" wrap="square" lIns="0" tIns="0" rIns="0" bIns="0" anchor="b" anchorCtr="0">
            <a:noAutofit/>
          </a:bodyPr>
          <a:lstStyle/>
          <a:p>
            <a:fld id="{00000000-1234-1234-1234-123412341234}" type="slidenum">
              <a:rPr lang="en-GB"/>
              <a:pPr/>
              <a:t>9</a:t>
            </a:fld>
            <a:endParaRPr/>
          </a:p>
        </p:txBody>
      </p:sp>
      <p:sp>
        <p:nvSpPr>
          <p:cNvPr id="2" name="Google Shape;31;p2">
            <a:extLst>
              <a:ext uri="{FF2B5EF4-FFF2-40B4-BE49-F238E27FC236}">
                <a16:creationId xmlns:a16="http://schemas.microsoft.com/office/drawing/2014/main" id="{24160A98-4EDE-DE68-DFAE-235119F779BD}"/>
              </a:ext>
            </a:extLst>
          </p:cNvPr>
          <p:cNvSpPr txBox="1">
            <a:spLocks/>
          </p:cNvSpPr>
          <p:nvPr/>
        </p:nvSpPr>
        <p:spPr>
          <a:xfrm>
            <a:off x="964042" y="1206230"/>
            <a:ext cx="10081186" cy="4839110"/>
          </a:xfrm>
          <a:prstGeom prst="rect">
            <a:avLst/>
          </a:prstGeom>
          <a:noFill/>
          <a:ln>
            <a:noFill/>
          </a:ln>
        </p:spPr>
        <p:txBody>
          <a:bodyPr spcFirstLastPara="1" wrap="square" lIns="0" tIns="45700" rIns="0" bIns="45700" anchor="t" anchorCtr="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spcBef>
                <a:spcPts val="0"/>
              </a:spcBef>
              <a:buClr>
                <a:srgbClr val="3C5A77"/>
              </a:buClr>
              <a:buSzPts val="2400"/>
              <a:buNone/>
            </a:pPr>
            <a:r>
              <a:rPr lang="it-IT" sz="2800" dirty="0" err="1"/>
              <a:t>Started</a:t>
            </a:r>
            <a:r>
              <a:rPr lang="it-IT" sz="2800" dirty="0"/>
              <a:t> </a:t>
            </a:r>
            <a:r>
              <a:rPr lang="it-IT" sz="2800" dirty="0" err="1"/>
              <a:t>tests</a:t>
            </a:r>
            <a:r>
              <a:rPr lang="it-IT" sz="2800" dirty="0"/>
              <a:t> with CACTUS (</a:t>
            </a:r>
            <a:r>
              <a:rPr lang="it-IT" sz="2800" dirty="0" err="1"/>
              <a:t>roomT</a:t>
            </a:r>
            <a:r>
              <a:rPr lang="it-IT" sz="2800" dirty="0"/>
              <a:t> </a:t>
            </a:r>
            <a:r>
              <a:rPr lang="it-IT" sz="2800" dirty="0" err="1"/>
              <a:t>only</a:t>
            </a:r>
            <a:r>
              <a:rPr lang="it-IT" sz="2800" dirty="0"/>
              <a:t>, no LN</a:t>
            </a:r>
            <a:r>
              <a:rPr lang="it-IT" sz="2800" baseline="-25000" dirty="0"/>
              <a:t>2</a:t>
            </a:r>
            <a:r>
              <a:rPr lang="it-IT" sz="2800" dirty="0"/>
              <a:t> </a:t>
            </a:r>
            <a:r>
              <a:rPr lang="en-GB" sz="2800" dirty="0"/>
              <a:t>until</a:t>
            </a:r>
            <a:r>
              <a:rPr lang="it-IT" sz="2800" dirty="0"/>
              <a:t> </a:t>
            </a:r>
            <a:r>
              <a:rPr lang="it-IT" sz="2800" dirty="0" err="1"/>
              <a:t>tomorrow</a:t>
            </a:r>
            <a:r>
              <a:rPr lang="it-IT" sz="2800" dirty="0"/>
              <a:t>)</a:t>
            </a:r>
          </a:p>
          <a:p>
            <a:pPr indent="-256032">
              <a:lnSpc>
                <a:spcPct val="150000"/>
              </a:lnSpc>
              <a:spcBef>
                <a:spcPts val="0"/>
              </a:spcBef>
              <a:buClr>
                <a:srgbClr val="3C5A77"/>
              </a:buClr>
              <a:buSzPts val="2400"/>
            </a:pPr>
            <a:r>
              <a:rPr lang="it-IT" sz="2800" dirty="0"/>
              <a:t>1</a:t>
            </a:r>
            <a:r>
              <a:rPr lang="it-IT" sz="2800" baseline="30000" dirty="0"/>
              <a:t>st</a:t>
            </a:r>
            <a:r>
              <a:rPr lang="it-IT" sz="2800" dirty="0"/>
              <a:t> test in </a:t>
            </a:r>
            <a:r>
              <a:rPr lang="it-IT" sz="2800" dirty="0" err="1"/>
              <a:t>December</a:t>
            </a:r>
            <a:r>
              <a:rPr lang="it-IT" sz="2800" dirty="0"/>
              <a:t> 2024 (</a:t>
            </a:r>
            <a:r>
              <a:rPr lang="it-IT" sz="2800" dirty="0" err="1"/>
              <a:t>Tray</a:t>
            </a:r>
            <a:r>
              <a:rPr lang="it-IT" sz="2800" dirty="0"/>
              <a:t> S0001) </a:t>
            </a:r>
            <a:r>
              <a:rPr lang="it-IT" sz="2800" b="0" i="0" dirty="0">
                <a:solidFill>
                  <a:srgbClr val="474747"/>
                </a:solidFill>
                <a:effectLst/>
                <a:latin typeface="Google Sans"/>
              </a:rPr>
              <a:t>➡</a:t>
            </a:r>
            <a:r>
              <a:rPr lang="it-IT" sz="2800" dirty="0"/>
              <a:t> OK</a:t>
            </a:r>
          </a:p>
          <a:p>
            <a:pPr indent="-256032">
              <a:lnSpc>
                <a:spcPct val="150000"/>
              </a:lnSpc>
              <a:spcBef>
                <a:spcPts val="0"/>
              </a:spcBef>
              <a:buClr>
                <a:srgbClr val="3C5A77"/>
              </a:buClr>
              <a:buSzPts val="2400"/>
            </a:pPr>
            <a:r>
              <a:rPr lang="it-IT" sz="2800" dirty="0"/>
              <a:t>Standby </a:t>
            </a:r>
            <a:r>
              <a:rPr lang="it-IT" sz="2800" dirty="0" err="1"/>
              <a:t>period</a:t>
            </a:r>
            <a:endParaRPr lang="it-IT" sz="2800" dirty="0"/>
          </a:p>
          <a:p>
            <a:pPr indent="-256032">
              <a:lnSpc>
                <a:spcPct val="150000"/>
              </a:lnSpc>
              <a:spcBef>
                <a:spcPts val="0"/>
              </a:spcBef>
              <a:buClr>
                <a:srgbClr val="3C5A77"/>
              </a:buClr>
              <a:buSzPts val="2400"/>
            </a:pPr>
            <a:r>
              <a:rPr lang="it-IT" sz="2800" dirty="0"/>
              <a:t>Re-</a:t>
            </a:r>
            <a:r>
              <a:rPr lang="it-IT" sz="2800" dirty="0" err="1"/>
              <a:t>calibration</a:t>
            </a:r>
            <a:r>
              <a:rPr lang="it-IT" sz="2800" dirty="0"/>
              <a:t> of </a:t>
            </a:r>
            <a:r>
              <a:rPr lang="it-IT" sz="2800" dirty="0" err="1"/>
              <a:t>amplification</a:t>
            </a:r>
            <a:r>
              <a:rPr lang="it-IT" sz="2800" dirty="0"/>
              <a:t> cards and </a:t>
            </a:r>
            <a:r>
              <a:rPr lang="it-IT" sz="2800" dirty="0" err="1"/>
              <a:t>correction</a:t>
            </a:r>
            <a:r>
              <a:rPr lang="it-IT" sz="2800" dirty="0"/>
              <a:t> </a:t>
            </a:r>
            <a:r>
              <a:rPr lang="it-IT" sz="2800" dirty="0" err="1"/>
              <a:t>factor</a:t>
            </a:r>
            <a:endParaRPr lang="it-IT" sz="2800" dirty="0"/>
          </a:p>
          <a:p>
            <a:pPr indent="-256032">
              <a:lnSpc>
                <a:spcPct val="150000"/>
              </a:lnSpc>
              <a:spcBef>
                <a:spcPts val="0"/>
              </a:spcBef>
              <a:buClr>
                <a:srgbClr val="3C5A77"/>
              </a:buClr>
              <a:buSzPts val="2400"/>
            </a:pPr>
            <a:r>
              <a:rPr lang="it-IT" sz="2800" dirty="0"/>
              <a:t>2</a:t>
            </a:r>
            <a:r>
              <a:rPr lang="it-IT" sz="2800" baseline="30000" dirty="0"/>
              <a:t>nd</a:t>
            </a:r>
            <a:r>
              <a:rPr lang="it-IT" sz="2800" dirty="0"/>
              <a:t> test (S0001) last week to check </a:t>
            </a:r>
            <a:r>
              <a:rPr lang="it-IT" sz="2800" dirty="0" err="1"/>
              <a:t>instrumentation</a:t>
            </a:r>
            <a:r>
              <a:rPr lang="it-IT" sz="2800" dirty="0"/>
              <a:t> </a:t>
            </a:r>
            <a:r>
              <a:rPr lang="it-IT" sz="2800" b="0" i="0" dirty="0">
                <a:solidFill>
                  <a:srgbClr val="474747"/>
                </a:solidFill>
                <a:effectLst/>
                <a:latin typeface="Google Sans"/>
              </a:rPr>
              <a:t>➡</a:t>
            </a:r>
            <a:r>
              <a:rPr lang="it-IT" sz="2800" dirty="0"/>
              <a:t> OK</a:t>
            </a:r>
          </a:p>
          <a:p>
            <a:pPr indent="-256032">
              <a:lnSpc>
                <a:spcPct val="150000"/>
              </a:lnSpc>
              <a:spcBef>
                <a:spcPts val="0"/>
              </a:spcBef>
              <a:buClr>
                <a:srgbClr val="3C5A77"/>
              </a:buClr>
              <a:buSzPts val="2400"/>
            </a:pPr>
            <a:endParaRPr lang="it-IT" sz="2800" dirty="0"/>
          </a:p>
          <a:p>
            <a:pPr marL="0" indent="0">
              <a:lnSpc>
                <a:spcPct val="150000"/>
              </a:lnSpc>
              <a:spcBef>
                <a:spcPts val="0"/>
              </a:spcBef>
              <a:buClr>
                <a:srgbClr val="3C5A77"/>
              </a:buClr>
              <a:buSzPts val="2400"/>
              <a:buNone/>
            </a:pPr>
            <a:r>
              <a:rPr lang="it-IT" sz="2800" dirty="0"/>
              <a:t>Some </a:t>
            </a:r>
            <a:r>
              <a:rPr lang="it-IT" sz="2800" dirty="0" err="1"/>
              <a:t>differences</a:t>
            </a:r>
            <a:r>
              <a:rPr lang="it-IT" sz="2800" dirty="0"/>
              <a:t> w.r.t. HPK strips in (following slides)</a:t>
            </a:r>
          </a:p>
        </p:txBody>
      </p:sp>
      <p:pic>
        <p:nvPicPr>
          <p:cNvPr id="3" name="Google Shape;35;p2">
            <a:extLst>
              <a:ext uri="{FF2B5EF4-FFF2-40B4-BE49-F238E27FC236}">
                <a16:creationId xmlns:a16="http://schemas.microsoft.com/office/drawing/2014/main" id="{2224B03F-791B-EFBC-306F-9B382749D05D}"/>
              </a:ext>
            </a:extLst>
          </p:cNvPr>
          <p:cNvPicPr preferRelativeResize="0"/>
          <p:nvPr/>
        </p:nvPicPr>
        <p:blipFill rotWithShape="1">
          <a:blip r:embed="rId2">
            <a:alphaModFix/>
          </a:blip>
          <a:srcRect l="-2200" t="24817" r="5675" b="24782"/>
          <a:stretch/>
        </p:blipFill>
        <p:spPr>
          <a:xfrm>
            <a:off x="9406111" y="6421187"/>
            <a:ext cx="1252684" cy="402406"/>
          </a:xfrm>
          <a:prstGeom prst="rect">
            <a:avLst/>
          </a:prstGeom>
          <a:noFill/>
          <a:ln>
            <a:noFill/>
          </a:ln>
        </p:spPr>
      </p:pic>
      <p:pic>
        <p:nvPicPr>
          <p:cNvPr id="4" name="Google Shape;36;p2">
            <a:extLst>
              <a:ext uri="{FF2B5EF4-FFF2-40B4-BE49-F238E27FC236}">
                <a16:creationId xmlns:a16="http://schemas.microsoft.com/office/drawing/2014/main" id="{51AC5D5E-C048-FC73-C6E6-399AA86BC0CB}"/>
              </a:ext>
            </a:extLst>
          </p:cNvPr>
          <p:cNvPicPr preferRelativeResize="0"/>
          <p:nvPr/>
        </p:nvPicPr>
        <p:blipFill rotWithShape="1">
          <a:blip r:embed="rId3">
            <a:alphaModFix/>
          </a:blip>
          <a:srcRect/>
          <a:stretch/>
        </p:blipFill>
        <p:spPr>
          <a:xfrm>
            <a:off x="8646550" y="6384975"/>
            <a:ext cx="850941" cy="472272"/>
          </a:xfrm>
          <a:prstGeom prst="rect">
            <a:avLst/>
          </a:prstGeom>
          <a:noFill/>
          <a:ln>
            <a:noFill/>
          </a:ln>
        </p:spPr>
      </p:pic>
      <p:sp>
        <p:nvSpPr>
          <p:cNvPr id="6" name="Google Shape;32;p2">
            <a:extLst>
              <a:ext uri="{FF2B5EF4-FFF2-40B4-BE49-F238E27FC236}">
                <a16:creationId xmlns:a16="http://schemas.microsoft.com/office/drawing/2014/main" id="{DDBB4092-BEC3-5105-1D70-22935923552C}"/>
              </a:ext>
            </a:extLst>
          </p:cNvPr>
          <p:cNvSpPr txBox="1">
            <a:spLocks noGrp="1"/>
          </p:cNvSpPr>
          <p:nvPr>
            <p:ph type="dt" idx="2"/>
          </p:nvPr>
        </p:nvSpPr>
        <p:spPr>
          <a:xfrm>
            <a:off x="2403219" y="6549548"/>
            <a:ext cx="998700" cy="158700"/>
          </a:xfrm>
          <a:prstGeom prst="rect">
            <a:avLst/>
          </a:prstGeom>
          <a:noFill/>
          <a:ln>
            <a:noFill/>
          </a:ln>
        </p:spPr>
        <p:txBody>
          <a:bodyPr spcFirstLastPara="1" wrap="square" lIns="0" tIns="0" rIns="0" bIns="0" anchor="b" anchorCtr="0">
            <a:noAutofit/>
          </a:bodyPr>
          <a:lstStyle/>
          <a:p>
            <a:pPr>
              <a:spcBef>
                <a:spcPts val="440"/>
              </a:spcBef>
              <a:buClr>
                <a:srgbClr val="E95125"/>
              </a:buClr>
              <a:buSzPts val="2200"/>
            </a:pPr>
            <a:r>
              <a:rPr lang="en-GB" dirty="0"/>
              <a:t>14/01/2025</a:t>
            </a:r>
          </a:p>
        </p:txBody>
      </p:sp>
    </p:spTree>
    <p:extLst>
      <p:ext uri="{BB962C8B-B14F-4D97-AF65-F5344CB8AC3E}">
        <p14:creationId xmlns:p14="http://schemas.microsoft.com/office/powerpoint/2010/main" val="4003482310"/>
      </p:ext>
    </p:extLst>
  </p:cSld>
  <p:clrMapOvr>
    <a:masterClrMapping/>
  </p:clrMapOvr>
</p:sld>
</file>

<file path=ppt/theme/theme1.xml><?xml version="1.0" encoding="utf-8"?>
<a:theme xmlns:a="http://schemas.openxmlformats.org/drawingml/2006/main" name="Dune Template_051215">
  <a:themeElements>
    <a:clrScheme name="DUNE">
      <a:dk1>
        <a:srgbClr val="BC5F2B"/>
      </a:dk1>
      <a:lt1>
        <a:sysClr val="window" lastClr="FFFFFF"/>
      </a:lt1>
      <a:dk2>
        <a:srgbClr val="3C5A77"/>
      </a:dk2>
      <a:lt2>
        <a:srgbClr val="F37C23"/>
      </a:lt2>
      <a:accent1>
        <a:srgbClr val="4F81BD"/>
      </a:accent1>
      <a:accent2>
        <a:srgbClr val="FFFFFF"/>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3020</TotalTime>
  <Words>1007</Words>
  <Application>Microsoft Office PowerPoint</Application>
  <PresentationFormat>Widescreen</PresentationFormat>
  <Paragraphs>214</Paragraphs>
  <Slides>26</Slides>
  <Notes>2</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26</vt:i4>
      </vt:variant>
    </vt:vector>
  </HeadingPairs>
  <TitlesOfParts>
    <vt:vector size="34" baseType="lpstr">
      <vt:lpstr>Arial</vt:lpstr>
      <vt:lpstr>Calibri</vt:lpstr>
      <vt:lpstr>Cambria Math</vt:lpstr>
      <vt:lpstr>Google Sans</vt:lpstr>
      <vt:lpstr>Helvetica</vt:lpstr>
      <vt:lpstr>Lucida Grande</vt:lpstr>
      <vt:lpstr>Dune Template_051215</vt:lpstr>
      <vt:lpstr>LBNF Content-Footer Theme</vt:lpstr>
      <vt:lpstr>FBK IV analysis and first measurements   M. Andreotti, R. Calabrese, D. Casazza, A. Cotta Ramusino, S. Chiozzi, R. D’amico, M. Fiorini, T. Giammaria, M. Guarise, E. Luppi, I. Neri, L. Pierini, L. Tomassetti</vt:lpstr>
      <vt:lpstr>Last update (12/11/2024)</vt:lpstr>
      <vt:lpstr>Last update - General info</vt:lpstr>
      <vt:lpstr>Last update - General info</vt:lpstr>
      <vt:lpstr>Last update – Results - NFD</vt:lpstr>
      <vt:lpstr>Last update – Results - SLD</vt:lpstr>
      <vt:lpstr>Last update – Conclusions</vt:lpstr>
      <vt:lpstr>What’s new?</vt:lpstr>
      <vt:lpstr>New - Measurements</vt:lpstr>
      <vt:lpstr>New – FBK/HPK differences</vt:lpstr>
      <vt:lpstr>New – issue in mounting procedure</vt:lpstr>
      <vt:lpstr>New - Database</vt:lpstr>
      <vt:lpstr>Conclusions</vt:lpstr>
      <vt:lpstr>BACKUP</vt:lpstr>
      <vt:lpstr>Single IV curve – packaging</vt:lpstr>
      <vt:lpstr>Single IV curve – parametric (or WL)</vt:lpstr>
      <vt:lpstr>Results – VBD distribution</vt:lpstr>
      <vt:lpstr>Results – VBD distribution</vt:lpstr>
      <vt:lpstr>Results – VBD distribution – packaging - differences</vt:lpstr>
      <vt:lpstr>Results – VBD distribution</vt:lpstr>
      <vt:lpstr>Results – VBD distribution</vt:lpstr>
      <vt:lpstr>Results – VBD distribution – parametric - differences</vt:lpstr>
      <vt:lpstr>Results – VBD distribution - packaging – max</vt:lpstr>
      <vt:lpstr>Results – VBD distribution - parametric – max</vt:lpstr>
      <vt:lpstr>Reverse IV analysis methods</vt:lpstr>
      <vt:lpstr>100 mV step, SLD maximum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Results of FBK characterization in Ferrara R. Calabrese, A. Cotta Ramusino, M. Fiorini, T. Giammaria, M. Guarise, E. Luppi, A. Minotti, L. Tomassetti</dc:title>
  <cp:lastModifiedBy>Giammaria Tommaso</cp:lastModifiedBy>
  <cp:revision>77</cp:revision>
  <dcterms:modified xsi:type="dcterms:W3CDTF">2025-01-14T16:02:35Z</dcterms:modified>
</cp:coreProperties>
</file>