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media/image8.JPG" ContentType="image/jpeg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000" r:id="rId3"/>
    <p:sldId id="2978" r:id="rId4"/>
    <p:sldId id="6604" r:id="rId5"/>
    <p:sldId id="2999" r:id="rId6"/>
    <p:sldId id="6607" r:id="rId7"/>
    <p:sldId id="6608" r:id="rId8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68F2C-5167-436E-BDFE-64BED59EAD2B}" v="124" dt="2025-01-09T14:33:26.2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50" d="100"/>
          <a:sy n="150" d="100"/>
        </p:scale>
        <p:origin x="114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E7119-E890-4007-973F-F5CD69C0029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E3B6-503A-4ECC-A87A-6F627CA1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1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75"/>
              </a:lnSpc>
            </a:pPr>
            <a:r>
              <a:rPr spc="-5" dirty="0"/>
              <a:t>11/4/21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F6F80-843F-41EC-A977-6A4D3BFED715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9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B720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75"/>
              </a:lnSpc>
            </a:pPr>
            <a:r>
              <a:rPr spc="-5" dirty="0"/>
              <a:t>11/4/21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13B0-6C80-4F78-BFCA-E2600169CE6B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9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B720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75"/>
              </a:lnSpc>
            </a:pPr>
            <a:r>
              <a:rPr spc="-5" dirty="0"/>
              <a:t>11/4/21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5F72-D906-483E-B038-8140F475312E}" type="datetime1">
              <a:rPr lang="en-US" smtClean="0"/>
              <a:t>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9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B720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75"/>
              </a:lnSpc>
            </a:pPr>
            <a:r>
              <a:rPr spc="-5" dirty="0"/>
              <a:t>11/4/21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A81C-89BE-4023-B1CB-BD19C7969E3A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9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75"/>
              </a:lnSpc>
            </a:pPr>
            <a:r>
              <a:rPr spc="-5" dirty="0"/>
              <a:t>11/4/21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FAFA-F0E7-4C2E-A859-EB4FBA6BCF34}" type="datetime1">
              <a:rPr lang="en-US" smtClean="0"/>
              <a:t>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9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2e Standard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1" y="728664"/>
            <a:ext cx="8672513" cy="117724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5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F47C75-9CD2-4F5B-BFBC-65980B6DF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777" y="4892090"/>
            <a:ext cx="6260399" cy="1038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675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11/4/21</a:t>
            </a:r>
            <a:endParaRPr lang="en-US" b="1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E8C867-FB81-48A4-A489-F02DA87E8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2159" y="4893863"/>
            <a:ext cx="675368" cy="103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75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C8AC4C1-35C1-483D-A40B-0864C8DC5864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F2EDB8-567C-4BA4-A5DF-F7C3988F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447" y="4865703"/>
            <a:ext cx="414338" cy="103875"/>
          </a:xfrm>
          <a:prstGeom prst="rect">
            <a:avLst/>
          </a:prstGeom>
        </p:spPr>
        <p:txBody>
          <a:bodyPr/>
          <a:lstStyle>
            <a:lvl1pPr>
              <a:defRPr sz="675" b="0">
                <a:solidFill>
                  <a:srgbClr val="154D8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0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5900" y="4771711"/>
            <a:ext cx="7539355" cy="0"/>
          </a:xfrm>
          <a:custGeom>
            <a:avLst/>
            <a:gdLst/>
            <a:ahLst/>
            <a:cxnLst/>
            <a:rect l="l" t="t" r="r" b="b"/>
            <a:pathLst>
              <a:path w="7539355">
                <a:moveTo>
                  <a:pt x="0" y="0"/>
                </a:moveTo>
                <a:lnTo>
                  <a:pt x="7538966" y="1"/>
                </a:lnTo>
              </a:path>
            </a:pathLst>
          </a:custGeom>
          <a:ln w="76200">
            <a:solidFill>
              <a:srgbClr val="99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0683" y="4670856"/>
            <a:ext cx="1094715" cy="2023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1936" y="596900"/>
            <a:ext cx="371475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DB720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776732"/>
            <a:ext cx="7767319" cy="3583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4126" y="4879718"/>
            <a:ext cx="40640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75"/>
              </a:lnSpc>
            </a:pPr>
            <a:r>
              <a:rPr spc="-5" dirty="0"/>
              <a:t>11/4/21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BC4D-4B6B-4E06-B417-7E564B3262B3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4150" y="4879718"/>
            <a:ext cx="15303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9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72" y="728663"/>
            <a:ext cx="8686799" cy="27950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1372" y="3638295"/>
            <a:ext cx="3522428" cy="7585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sz="1300" b="1" spc="-5" dirty="0">
                <a:solidFill>
                  <a:srgbClr val="004C97"/>
                </a:solidFill>
                <a:latin typeface="Arial"/>
                <a:cs typeface="Arial"/>
              </a:rPr>
              <a:t>Power </a:t>
            </a:r>
            <a:r>
              <a:rPr lang="en-US" sz="1300" b="1" spc="-5" dirty="0" err="1">
                <a:solidFill>
                  <a:srgbClr val="004C97"/>
                </a:solidFill>
                <a:latin typeface="Arial"/>
                <a:cs typeface="Arial"/>
              </a:rPr>
              <a:t>Reconfig</a:t>
            </a:r>
            <a:r>
              <a:rPr lang="en-US" sz="1300" b="1" spc="-5" dirty="0">
                <a:solidFill>
                  <a:srgbClr val="004C97"/>
                </a:solidFill>
                <a:latin typeface="Arial"/>
                <a:cs typeface="Arial"/>
              </a:rPr>
              <a:t> for PIPII work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sz="1300" b="1" spc="-5" dirty="0">
                <a:solidFill>
                  <a:srgbClr val="004C97"/>
                </a:solidFill>
                <a:latin typeface="Arial"/>
                <a:cs typeface="Arial"/>
              </a:rPr>
              <a:t>Cons</a:t>
            </a:r>
            <a:r>
              <a:rPr sz="1300" b="1" spc="-5" dirty="0">
                <a:solidFill>
                  <a:srgbClr val="004C97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srgbClr val="004C97"/>
                </a:solidFill>
                <a:latin typeface="Arial"/>
                <a:cs typeface="Arial"/>
              </a:rPr>
              <a:t>Gattuso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550" y="4879718"/>
            <a:ext cx="895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dirty="0">
                <a:solidFill>
                  <a:srgbClr val="004C97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0" y="143763"/>
            <a:ext cx="31191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004C97"/>
                </a:solidFill>
                <a:latin typeface="Arial"/>
                <a:cs typeface="Arial"/>
              </a:rPr>
              <a:t>Accelerator</a:t>
            </a:r>
            <a:r>
              <a:rPr sz="2200" b="1" spc="-45" dirty="0">
                <a:solidFill>
                  <a:srgbClr val="004C9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4C97"/>
                </a:solidFill>
                <a:latin typeface="Arial"/>
                <a:cs typeface="Arial"/>
              </a:rPr>
              <a:t>Operations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92338-B3E6-C9EA-25AC-751496517064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990600" y="4762243"/>
            <a:ext cx="2103120" cy="257175"/>
          </a:xfrm>
        </p:spPr>
        <p:txBody>
          <a:bodyPr/>
          <a:lstStyle/>
          <a:p>
            <a:fld id="{F5975594-6D3D-41FF-AAD2-E78D11DA5C61}" type="datetime1">
              <a:rPr lang="en-US" smtClean="0"/>
              <a:t>1/10/2025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6626-E0E4-C02D-90E9-B72622EC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667"/>
            <a:ext cx="8168664" cy="276999"/>
          </a:xfrm>
        </p:spPr>
        <p:txBody>
          <a:bodyPr/>
          <a:lstStyle/>
          <a:p>
            <a:r>
              <a:rPr lang="en-US" sz="1800" dirty="0"/>
              <a:t>Feeder Re-Configuration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707EB-1557-BF0B-932E-8EABA0763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666750"/>
            <a:ext cx="8761755" cy="3954929"/>
          </a:xfrm>
        </p:spPr>
        <p:txBody>
          <a:bodyPr/>
          <a:lstStyle/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FDR 94/95 will stay deenergized, but the feeder leg  F3 and the F4 service building will be disconnected and isolated.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FDR46A (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A0 Compress Bld. N2 to MC 1 &amp;2) 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is faulted A0 to KRS and will stay de-energized.  Power to A0 Cryo compressors will stay energized and fed from MSS.</a:t>
            </a:r>
            <a:endParaRPr lang="en-US" sz="1100" dirty="0">
              <a:effectLst/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FDR 21/22-1,2,3 will stay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energized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they are available for your testing until back feed is shutdown for the PIP2 work (projected to be Jan 28</a:t>
            </a:r>
            <a:r>
              <a:rPr lang="en-US" sz="1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). 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the off normal power configuration and the limited backfeed options that we currently have ANY power outages in this area will be to be Approved/Reviewed by ISD/AD/PIPII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sz="1100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/>
            <a:r>
              <a:rPr lang="en-US" sz="1100" b="1" u="sng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Outage times for the MCR on Tuesday January 14</a:t>
            </a:r>
            <a:r>
              <a:rPr lang="en-US" sz="1100" b="1" u="sng" baseline="30000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th</a:t>
            </a:r>
            <a:r>
              <a:rPr lang="en-US" sz="1100" b="1" u="sng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2025</a:t>
            </a:r>
            <a:endParaRPr lang="en-US" sz="1100" dirty="0">
              <a:effectLst/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0800 – 0830    Muon Campus Feeder manipulations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FDR24 – Will switch to from MSS to KRS feed (back feed on FDR 53). 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Outage to FDR-24 MUON CAMPUS Mu2e area, AP0, AP10, AP30, AP50, F27, MC1, MC2</a:t>
            </a:r>
            <a:endParaRPr lang="en-US" sz="1100" dirty="0">
              <a:effectLst/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0830 – 1030    FDR45 Main Ring Convectional Feeder and FDR 94/95 Pulse power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switch / unbolt / boot / tie back cable on the downstream side F3 service building and the Upstream side of F4 service building. 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will keep F3 service building powered but disconnect the leg that goes to F4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Outage to service building conventional power ALL MR service buildings. Which includes A0 service building E4R service building</a:t>
            </a: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1030 – 1200 – FDR46B  AC power to old TEV compressor room in F0 - Will switch / unbolt / boot / tie back cable in F0 transformer.  </a:t>
            </a: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1330 – 1400 – FDR 48 F0 RF Power– will switch from MSS to KRS.  RF power to F0 service building.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Outage to transformer Y-RF2 at F0.</a:t>
            </a:r>
            <a:endParaRPr lang="en-US" sz="1100" dirty="0">
              <a:effectLst/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</a:rPr>
              <a:t>This power distribution re-configuration will only result in one power outage being take the PIP installation work that crosses the Main Ring Road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36056-40CA-8451-E3AC-329724C86E4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83E0EE2-4B76-4E75-8DD6-43237A688FB3}" type="datetime1">
              <a:rPr lang="en-US" smtClean="0"/>
              <a:t>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E15AAF7-9A0D-F6E2-03D2-88420242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355" y="288975"/>
            <a:ext cx="4646002" cy="361778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4647" y="192298"/>
            <a:ext cx="4909377" cy="34672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lang="en-US" sz="2175" spc="-8" dirty="0"/>
              <a:t>PIPII work</a:t>
            </a:r>
            <a:endParaRPr sz="2175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165AFE-9D30-C175-B681-DD41DEF88D64}"/>
              </a:ext>
            </a:extLst>
          </p:cNvPr>
          <p:cNvSpPr txBox="1">
            <a:spLocks/>
          </p:cNvSpPr>
          <p:nvPr/>
        </p:nvSpPr>
        <p:spPr>
          <a:xfrm>
            <a:off x="0" y="4911329"/>
            <a:ext cx="414338" cy="17859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z="900">
                <a:solidFill>
                  <a:srgbClr val="0F2D62"/>
                </a:solidFill>
              </a:rPr>
              <a:pPr algn="ctr">
                <a:defRPr/>
              </a:pPr>
              <a:t>3</a:t>
            </a:fld>
            <a:endParaRPr lang="en-US" sz="900">
              <a:solidFill>
                <a:srgbClr val="0F2D62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C33074-FCA2-910E-89C9-F1A9A29D7798}"/>
              </a:ext>
            </a:extLst>
          </p:cNvPr>
          <p:cNvSpPr txBox="1">
            <a:spLocks/>
          </p:cNvSpPr>
          <p:nvPr/>
        </p:nvSpPr>
        <p:spPr>
          <a:xfrm>
            <a:off x="228605" y="728664"/>
            <a:ext cx="4698821" cy="3810679"/>
          </a:xfrm>
        </p:spPr>
        <p:txBody>
          <a:bodyPr lIns="0" tIns="0" rIns="0" bIns="0"/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rgbClr val="282828"/>
                </a:solidFill>
                <a:latin typeface="Arial"/>
                <a:ea typeface="Geneva" charset="0"/>
                <a:cs typeface="Arial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67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743131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 to Accelerator Operations</a:t>
            </a:r>
          </a:p>
          <a:p>
            <a:pPr lvl="1"/>
            <a:r>
              <a:rPr lang="en-US" sz="1583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Communication Path</a:t>
            </a:r>
          </a:p>
          <a:p>
            <a:pPr lvl="2"/>
            <a:r>
              <a:rPr lang="en-US" sz="1317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 on install a temporary “19” conductor path that is not impacted by construction</a:t>
            </a:r>
          </a:p>
          <a:p>
            <a:pPr lvl="1"/>
            <a:r>
              <a:rPr lang="en-US" sz="1583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Power outage</a:t>
            </a:r>
          </a:p>
          <a:p>
            <a:pPr lvl="2"/>
            <a:r>
              <a:rPr lang="en-US" sz="1317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 a safe power configuration </a:t>
            </a:r>
          </a:p>
          <a:p>
            <a:pPr lvl="2"/>
            <a:r>
              <a:rPr lang="en-US" sz="1317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Minimize the number total power outage and areas impacted</a:t>
            </a:r>
          </a:p>
          <a:p>
            <a:pPr lvl="2"/>
            <a:r>
              <a:rPr lang="en-US" sz="1317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Keep open future power configurations</a:t>
            </a:r>
          </a:p>
          <a:p>
            <a:pPr lvl="2"/>
            <a:r>
              <a:rPr lang="en-US" sz="1317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Communicating to the world </a:t>
            </a:r>
          </a:p>
          <a:p>
            <a:pPr marL="385763" lvl="1" indent="0">
              <a:buNone/>
            </a:pPr>
            <a:r>
              <a:rPr lang="en-US" sz="162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6A2C4A-91E3-D646-05BA-BA0D8CCEFC8C}"/>
              </a:ext>
            </a:extLst>
          </p:cNvPr>
          <p:cNvSpPr txBox="1"/>
          <p:nvPr/>
        </p:nvSpPr>
        <p:spPr>
          <a:xfrm>
            <a:off x="4726021" y="4490239"/>
            <a:ext cx="4593264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25" dirty="0">
                <a:solidFill>
                  <a:srgbClr val="0F2D62"/>
                </a:solidFill>
              </a:rPr>
              <a:t>Courtesy: Alcaraz | Booster Connection | PIP-II 2024 DOE Independent Project Review  17-Apr-2024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E85191-E3DF-79A7-802C-14266D44A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7" y="3181350"/>
            <a:ext cx="2787944" cy="155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phic 18" descr="Construction Barricade with solid fill">
            <a:extLst>
              <a:ext uri="{FF2B5EF4-FFF2-40B4-BE49-F238E27FC236}">
                <a16:creationId xmlns:a16="http://schemas.microsoft.com/office/drawing/2014/main" id="{A40531D3-35CC-F7C8-E843-D7E23DEE4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33036">
            <a:off x="4741597" y="1519242"/>
            <a:ext cx="261104" cy="261104"/>
          </a:xfrm>
          <a:prstGeom prst="rect">
            <a:avLst/>
          </a:prstGeom>
        </p:spPr>
      </p:pic>
      <p:pic>
        <p:nvPicPr>
          <p:cNvPr id="21" name="Graphic 20" descr="Construction Barricade with solid fill">
            <a:extLst>
              <a:ext uri="{FF2B5EF4-FFF2-40B4-BE49-F238E27FC236}">
                <a16:creationId xmlns:a16="http://schemas.microsoft.com/office/drawing/2014/main" id="{8D7B7E94-5D27-1FBA-DFFD-5EEE5048C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33036">
            <a:off x="5831570" y="1195694"/>
            <a:ext cx="261104" cy="261104"/>
          </a:xfrm>
          <a:prstGeom prst="rect">
            <a:avLst/>
          </a:prstGeom>
        </p:spPr>
      </p:pic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18DAB0B4-85DA-B203-F36B-9D6362C7A8B8}"/>
              </a:ext>
            </a:extLst>
          </p:cNvPr>
          <p:cNvSpPr/>
          <p:nvPr/>
        </p:nvSpPr>
        <p:spPr>
          <a:xfrm rot="20597916">
            <a:off x="4966803" y="1456267"/>
            <a:ext cx="945776" cy="6350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01350-9429-C9CD-75E9-F60A4117C4E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334CF9E-7683-4BB3-B451-6581E6735709}" type="datetime1">
              <a:rPr lang="en-US" smtClean="0"/>
              <a:t>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397D23-0738-6782-BAFE-B11414C6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16" y="124716"/>
            <a:ext cx="8686800" cy="369332"/>
          </a:xfrm>
        </p:spPr>
        <p:txBody>
          <a:bodyPr/>
          <a:lstStyle/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Communication Path Plan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17FBB-918F-65C7-DE4E-F5092FEC8E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1B7C401-3482-45B8-A3D7-C74DEE41999D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B8B3A-4F7C-FA0E-BBA3-91EE760A3D10}"/>
              </a:ext>
            </a:extLst>
          </p:cNvPr>
          <p:cNvSpPr txBox="1"/>
          <p:nvPr/>
        </p:nvSpPr>
        <p:spPr>
          <a:xfrm>
            <a:off x="87632" y="541480"/>
            <a:ext cx="29828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MR road will be reinstalled 7 – 11 months from Jan 2025.  </a:t>
            </a:r>
          </a:p>
          <a:p>
            <a:endParaRPr lang="en-US" sz="1200" dirty="0"/>
          </a:p>
          <a:p>
            <a:r>
              <a:rPr lang="en-US" sz="1200" dirty="0"/>
              <a:t>PLAN: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</a:rPr>
              <a:t>MR road controls duct will remain intact and be physically supported by contractor during excavation.  Controls will remain alive. </a:t>
            </a:r>
            <a:r>
              <a:rPr lang="en-US" sz="1200" b="1" dirty="0">
                <a:solidFill>
                  <a:srgbClr val="FFC000"/>
                </a:solidFill>
              </a:rPr>
              <a:t> </a:t>
            </a:r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>
              <a:solidFill>
                <a:srgbClr val="FFC00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 Buried 19 conductor will be excavated and supported by the same power duct bank superstructure.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000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 new 36 MM fiber will be pulled in the Tevatron tunnel from F4 to F3 to serve as a backup for controls - will remain until F-sector break through to install new beamline</a:t>
            </a:r>
            <a:r>
              <a:rPr lang="en-US" sz="1200" b="1" dirty="0">
                <a:solidFill>
                  <a:srgbClr val="FF0000"/>
                </a:solidFill>
              </a:rPr>
              <a:t>.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2EF032-83E8-F85F-3E7E-DEDD9C9EEC0A}"/>
              </a:ext>
            </a:extLst>
          </p:cNvPr>
          <p:cNvGrpSpPr/>
          <p:nvPr/>
        </p:nvGrpSpPr>
        <p:grpSpPr>
          <a:xfrm>
            <a:off x="3070455" y="494048"/>
            <a:ext cx="5528715" cy="3524219"/>
            <a:chOff x="2929485" y="495331"/>
            <a:chExt cx="6102995" cy="3901034"/>
          </a:xfrm>
        </p:grpSpPr>
        <p:pic>
          <p:nvPicPr>
            <p:cNvPr id="20" name="Picture 19" descr="Diagram&#10;&#10;Description automatically generated">
              <a:extLst>
                <a:ext uri="{FF2B5EF4-FFF2-40B4-BE49-F238E27FC236}">
                  <a16:creationId xmlns:a16="http://schemas.microsoft.com/office/drawing/2014/main" id="{1C7995C7-5577-F93B-2672-A51ABFD99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9485" y="495331"/>
              <a:ext cx="6102995" cy="390103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FB9A86-4915-ED7F-B450-07F5B2ED5563}"/>
                </a:ext>
              </a:extLst>
            </p:cNvPr>
            <p:cNvSpPr/>
            <p:nvPr/>
          </p:nvSpPr>
          <p:spPr>
            <a:xfrm rot="17620968">
              <a:off x="5233596" y="2591521"/>
              <a:ext cx="1038691" cy="549823"/>
            </a:xfrm>
            <a:prstGeom prst="rect">
              <a:avLst/>
            </a:prstGeom>
            <a:gradFill>
              <a:gsLst>
                <a:gs pos="100000">
                  <a:srgbClr val="7030A0">
                    <a:alpha val="18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36F829-2B57-4831-92B3-4CB4E6732CEE}"/>
                </a:ext>
              </a:extLst>
            </p:cNvPr>
            <p:cNvSpPr txBox="1"/>
            <p:nvPr/>
          </p:nvSpPr>
          <p:spPr>
            <a:xfrm>
              <a:off x="6651149" y="1790633"/>
              <a:ext cx="1725065" cy="78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Direct buried 19 Conductor – CAMAC, MIBS (previously damaged)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1ED067-1B37-53E5-20D7-16C81BC7C8AD}"/>
                </a:ext>
              </a:extLst>
            </p:cNvPr>
            <p:cNvCxnSpPr/>
            <p:nvPr/>
          </p:nvCxnSpPr>
          <p:spPr>
            <a:xfrm flipH="1">
              <a:off x="5319458" y="1615966"/>
              <a:ext cx="976165" cy="2025869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E4CB7E6-2D47-822A-BE71-4A4D273215ED}"/>
                </a:ext>
              </a:extLst>
            </p:cNvPr>
            <p:cNvCxnSpPr/>
            <p:nvPr/>
          </p:nvCxnSpPr>
          <p:spPr>
            <a:xfrm flipH="1" flipV="1">
              <a:off x="6087420" y="2270235"/>
              <a:ext cx="357017" cy="35866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F6AFE2-457D-4CCE-2D0C-1AA4BC56F930}"/>
                </a:ext>
              </a:extLst>
            </p:cNvPr>
            <p:cNvSpPr txBox="1"/>
            <p:nvPr/>
          </p:nvSpPr>
          <p:spPr>
            <a:xfrm>
              <a:off x="6428315" y="2638377"/>
              <a:ext cx="1947898" cy="9539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C000"/>
                  </a:solidFill>
                </a:rPr>
                <a:t>MR road Controls duct – 24 &amp; 36 strand MM fiber – P3 permit, TCLK, CAMAC, Networking and Power Duct bank.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197AA95-5490-062E-9C5E-6A3AB7A52F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7419" y="2007502"/>
              <a:ext cx="535526" cy="237485"/>
            </a:xfrm>
            <a:prstGeom prst="straightConnector1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C483F0-98E9-7DA7-06DD-FB375A1140D3}"/>
                </a:ext>
              </a:extLst>
            </p:cNvPr>
            <p:cNvSpPr txBox="1"/>
            <p:nvPr/>
          </p:nvSpPr>
          <p:spPr>
            <a:xfrm>
              <a:off x="5974398" y="3530405"/>
              <a:ext cx="1203491" cy="613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7030A0"/>
                  </a:solidFill>
                </a:rPr>
                <a:t>Linac Construction Zone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98E803B-4D51-731A-476E-3D185AF5E7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80982" y="3006498"/>
              <a:ext cx="106437" cy="53468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6E9B07-7469-6E09-C074-0489C04DC568}"/>
                </a:ext>
              </a:extLst>
            </p:cNvPr>
            <p:cNvSpPr txBox="1"/>
            <p:nvPr/>
          </p:nvSpPr>
          <p:spPr>
            <a:xfrm>
              <a:off x="4001215" y="2156401"/>
              <a:ext cx="1332858" cy="6387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FFC000"/>
                  </a:solidFill>
                </a:rPr>
                <a:t>Repaired 19 Conductor PVC pipe near berm.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3F23EBF-5F30-54B2-817C-45506BF98B57}"/>
                </a:ext>
              </a:extLst>
            </p:cNvPr>
            <p:cNvCxnSpPr>
              <a:cxnSpLocks/>
            </p:cNvCxnSpPr>
            <p:nvPr/>
          </p:nvCxnSpPr>
          <p:spPr>
            <a:xfrm>
              <a:off x="5170643" y="2741608"/>
              <a:ext cx="222749" cy="17913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86507A-FE31-CDB7-D987-A314FF797E94}"/>
                </a:ext>
              </a:extLst>
            </p:cNvPr>
            <p:cNvCxnSpPr/>
            <p:nvPr/>
          </p:nvCxnSpPr>
          <p:spPr>
            <a:xfrm flipH="1">
              <a:off x="5542055" y="1369011"/>
              <a:ext cx="611982" cy="10695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8DD4DE-159A-05F4-95A8-2DF52AF097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8115" y="2421280"/>
              <a:ext cx="404391" cy="10378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C22B4E-B8BE-7E66-1CA0-77E626626346}"/>
                </a:ext>
              </a:extLst>
            </p:cNvPr>
            <p:cNvSpPr txBox="1"/>
            <p:nvPr/>
          </p:nvSpPr>
          <p:spPr>
            <a:xfrm>
              <a:off x="6576143" y="1177764"/>
              <a:ext cx="1725065" cy="613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New 36 MM fiber pulled in tunnel as controls backup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E620687-FD18-685B-08F2-37657CEF2FA9}"/>
                </a:ext>
              </a:extLst>
            </p:cNvPr>
            <p:cNvCxnSpPr/>
            <p:nvPr/>
          </p:nvCxnSpPr>
          <p:spPr>
            <a:xfrm flipH="1">
              <a:off x="6154037" y="1281793"/>
              <a:ext cx="422106" cy="9217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31FED32E-411A-83AF-445E-5F5369197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85" y="3918730"/>
            <a:ext cx="5233642" cy="11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5F92CF-17F4-390B-4075-A7CE11BC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05" y="343743"/>
            <a:ext cx="8738148" cy="154329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4647" y="95862"/>
            <a:ext cx="5754461" cy="34672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lang="en-US" sz="2175" spc="-8" dirty="0"/>
              <a:t>Subcontractor’s Current Schedule Plan</a:t>
            </a:r>
            <a:endParaRPr sz="2175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165AFE-9D30-C175-B681-DD41DEF88D64}"/>
              </a:ext>
            </a:extLst>
          </p:cNvPr>
          <p:cNvSpPr txBox="1">
            <a:spLocks/>
          </p:cNvSpPr>
          <p:nvPr/>
        </p:nvSpPr>
        <p:spPr>
          <a:xfrm>
            <a:off x="0" y="4911329"/>
            <a:ext cx="414338" cy="17859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z="900">
                <a:solidFill>
                  <a:srgbClr val="0F2D62"/>
                </a:solidFill>
              </a:rPr>
              <a:pPr algn="ctr">
                <a:defRPr/>
              </a:pPr>
              <a:t>5</a:t>
            </a:fld>
            <a:endParaRPr lang="en-US" sz="900">
              <a:solidFill>
                <a:srgbClr val="0F2D6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B7B4F-0375-518F-FBBB-2905624205CA}"/>
              </a:ext>
            </a:extLst>
          </p:cNvPr>
          <p:cNvSpPr txBox="1"/>
          <p:nvPr/>
        </p:nvSpPr>
        <p:spPr>
          <a:xfrm>
            <a:off x="7799335" y="845735"/>
            <a:ext cx="293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F4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F0729-92B8-0D84-D409-A62444892320}"/>
              </a:ext>
            </a:extLst>
          </p:cNvPr>
          <p:cNvSpPr txBox="1"/>
          <p:nvPr/>
        </p:nvSpPr>
        <p:spPr>
          <a:xfrm>
            <a:off x="4418389" y="2171489"/>
            <a:ext cx="1891346" cy="923330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C00000"/>
                </a:solidFill>
              </a:rPr>
              <a:t>Feeder Alley would need to be de-energized for support structure installation 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6974844-200C-646A-9165-EF817D08FA3B}"/>
              </a:ext>
            </a:extLst>
          </p:cNvPr>
          <p:cNvSpPr/>
          <p:nvPr/>
        </p:nvSpPr>
        <p:spPr>
          <a:xfrm rot="16200000">
            <a:off x="5450989" y="247996"/>
            <a:ext cx="437257" cy="3600452"/>
          </a:xfrm>
          <a:prstGeom prst="leftBrace">
            <a:avLst>
              <a:gd name="adj1" fmla="val 8333"/>
              <a:gd name="adj2" fmla="val 4919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29C65-A584-9818-D441-01E34BB29FFE}"/>
              </a:ext>
            </a:extLst>
          </p:cNvPr>
          <p:cNvSpPr txBox="1"/>
          <p:nvPr/>
        </p:nvSpPr>
        <p:spPr>
          <a:xfrm>
            <a:off x="-36030" y="1979757"/>
            <a:ext cx="476043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Potential impacted areas for power outages: (original plan had daily power outages for 7 weeks.)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A0 Building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A0 Compressor Building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All of F sector (potentially all Tevatron service buildings)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E4R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AP0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AP10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AP30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AP50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Mu2e Building (MC-2)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MC-1 </a:t>
            </a:r>
          </a:p>
          <a:p>
            <a:pPr marL="342900" lvl="1"/>
            <a:endParaRPr lang="en-US" sz="12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It is believed this work will not impact beam to BNB</a:t>
            </a:r>
          </a:p>
          <a:p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653B3-B86B-88BE-54CE-F9644377C397}"/>
              </a:ext>
            </a:extLst>
          </p:cNvPr>
          <p:cNvSpPr txBox="1"/>
          <p:nvPr/>
        </p:nvSpPr>
        <p:spPr>
          <a:xfrm>
            <a:off x="7486637" y="183001"/>
            <a:ext cx="1492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(Courtesy : Steve Dixon)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AFC9E1-7EB1-5C52-4DF5-050286607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33" y="2972011"/>
            <a:ext cx="2981342" cy="16671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10F4165C-5B06-0C54-2AF3-A1A373CAE63D}"/>
              </a:ext>
            </a:extLst>
          </p:cNvPr>
          <p:cNvSpPr/>
          <p:nvPr/>
        </p:nvSpPr>
        <p:spPr>
          <a:xfrm>
            <a:off x="2057400" y="1078884"/>
            <a:ext cx="197297" cy="445510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tx1"/>
                </a:solidFill>
              </a:rPr>
              <a:t>Today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F002E-EE96-E852-2713-726D587F531D}"/>
              </a:ext>
            </a:extLst>
          </p:cNvPr>
          <p:cNvSpPr txBox="1"/>
          <p:nvPr/>
        </p:nvSpPr>
        <p:spPr>
          <a:xfrm>
            <a:off x="7208997" y="2646667"/>
            <a:ext cx="1527717" cy="300082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C00000"/>
                </a:solidFill>
              </a:rPr>
              <a:t>Feeder Alley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3CF92D-2254-9E14-78E4-0F2A3E8BA7D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14B35B1-4662-4FFF-9818-051D706D448F}" type="datetime1">
              <a:rPr lang="en-US" smtClean="0"/>
              <a:t>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9AA740-A6FF-D204-8745-CA181962F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A7D445-4415-B772-2C25-79A236AC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3FA01-7C75-7A03-DABD-8A4F6F1C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163587"/>
            <a:ext cx="3751896" cy="28041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2CC522D-9ED8-E5E4-7F68-69A024282AE5}"/>
              </a:ext>
            </a:extLst>
          </p:cNvPr>
          <p:cNvGrpSpPr/>
          <p:nvPr/>
        </p:nvGrpSpPr>
        <p:grpSpPr>
          <a:xfrm>
            <a:off x="152400" y="1123950"/>
            <a:ext cx="4648200" cy="3108865"/>
            <a:chOff x="4074654" y="509722"/>
            <a:chExt cx="4827257" cy="31697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46920F-9065-144E-C887-1135F8CF0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4654" y="509722"/>
              <a:ext cx="4827257" cy="3169729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317453-C612-EBFD-2A5D-AD444A082180}"/>
                </a:ext>
              </a:extLst>
            </p:cNvPr>
            <p:cNvSpPr/>
            <p:nvPr/>
          </p:nvSpPr>
          <p:spPr>
            <a:xfrm>
              <a:off x="4603750" y="1606550"/>
              <a:ext cx="1104900" cy="927100"/>
            </a:xfrm>
            <a:custGeom>
              <a:avLst/>
              <a:gdLst>
                <a:gd name="connsiteX0" fmla="*/ 349250 w 1104900"/>
                <a:gd name="connsiteY0" fmla="*/ 139700 h 927100"/>
                <a:gd name="connsiteX1" fmla="*/ 666750 w 1104900"/>
                <a:gd name="connsiteY1" fmla="*/ 692150 h 927100"/>
                <a:gd name="connsiteX2" fmla="*/ 254000 w 1104900"/>
                <a:gd name="connsiteY2" fmla="*/ 527050 h 927100"/>
                <a:gd name="connsiteX3" fmla="*/ 273050 w 1104900"/>
                <a:gd name="connsiteY3" fmla="*/ 457200 h 927100"/>
                <a:gd name="connsiteX4" fmla="*/ 234950 w 1104900"/>
                <a:gd name="connsiteY4" fmla="*/ 412750 h 927100"/>
                <a:gd name="connsiteX5" fmla="*/ 63500 w 1104900"/>
                <a:gd name="connsiteY5" fmla="*/ 673100 h 927100"/>
                <a:gd name="connsiteX6" fmla="*/ 120650 w 1104900"/>
                <a:gd name="connsiteY6" fmla="*/ 717550 h 927100"/>
                <a:gd name="connsiteX7" fmla="*/ 38100 w 1104900"/>
                <a:gd name="connsiteY7" fmla="*/ 717550 h 927100"/>
                <a:gd name="connsiteX8" fmla="*/ 279400 w 1104900"/>
                <a:gd name="connsiteY8" fmla="*/ 730250 h 927100"/>
                <a:gd name="connsiteX9" fmla="*/ 50800 w 1104900"/>
                <a:gd name="connsiteY9" fmla="*/ 723900 h 927100"/>
                <a:gd name="connsiteX10" fmla="*/ 0 w 1104900"/>
                <a:gd name="connsiteY10" fmla="*/ 882650 h 927100"/>
                <a:gd name="connsiteX11" fmla="*/ 996950 w 1104900"/>
                <a:gd name="connsiteY11" fmla="*/ 927100 h 927100"/>
                <a:gd name="connsiteX12" fmla="*/ 1104900 w 1104900"/>
                <a:gd name="connsiteY12" fmla="*/ 742950 h 927100"/>
                <a:gd name="connsiteX13" fmla="*/ 863600 w 1104900"/>
                <a:gd name="connsiteY13" fmla="*/ 717550 h 927100"/>
                <a:gd name="connsiteX14" fmla="*/ 438150 w 1104900"/>
                <a:gd name="connsiteY14" fmla="*/ 25400 h 927100"/>
                <a:gd name="connsiteX15" fmla="*/ 368300 w 1104900"/>
                <a:gd name="connsiteY15" fmla="*/ 0 h 927100"/>
                <a:gd name="connsiteX16" fmla="*/ 349250 w 1104900"/>
                <a:gd name="connsiteY16" fmla="*/ 1397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900" h="927100">
                  <a:moveTo>
                    <a:pt x="349250" y="139700"/>
                  </a:moveTo>
                  <a:lnTo>
                    <a:pt x="666750" y="692150"/>
                  </a:lnTo>
                  <a:lnTo>
                    <a:pt x="254000" y="527050"/>
                  </a:lnTo>
                  <a:lnTo>
                    <a:pt x="273050" y="457200"/>
                  </a:lnTo>
                  <a:lnTo>
                    <a:pt x="234950" y="412750"/>
                  </a:lnTo>
                  <a:lnTo>
                    <a:pt x="63500" y="673100"/>
                  </a:lnTo>
                  <a:lnTo>
                    <a:pt x="120650" y="717550"/>
                  </a:lnTo>
                  <a:lnTo>
                    <a:pt x="38100" y="717550"/>
                  </a:lnTo>
                  <a:lnTo>
                    <a:pt x="279400" y="730250"/>
                  </a:lnTo>
                  <a:lnTo>
                    <a:pt x="50800" y="723900"/>
                  </a:lnTo>
                  <a:lnTo>
                    <a:pt x="0" y="882650"/>
                  </a:lnTo>
                  <a:lnTo>
                    <a:pt x="996950" y="927100"/>
                  </a:lnTo>
                  <a:lnTo>
                    <a:pt x="1104900" y="742950"/>
                  </a:lnTo>
                  <a:lnTo>
                    <a:pt x="863600" y="717550"/>
                  </a:lnTo>
                  <a:lnTo>
                    <a:pt x="438150" y="25400"/>
                  </a:lnTo>
                  <a:lnTo>
                    <a:pt x="368300" y="0"/>
                  </a:lnTo>
                  <a:lnTo>
                    <a:pt x="349250" y="139700"/>
                  </a:ln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59A64E5C-335C-A402-E10F-F3BB6FEB9783}"/>
                </a:ext>
              </a:extLst>
            </p:cNvPr>
            <p:cNvSpPr/>
            <p:nvPr/>
          </p:nvSpPr>
          <p:spPr>
            <a:xfrm>
              <a:off x="6864745" y="819150"/>
              <a:ext cx="76200" cy="1905000"/>
            </a:xfrm>
            <a:prstGeom prst="flowChartProcess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6DA5A5CD-583C-2FAD-D1E4-8308BE1EC57C}"/>
                </a:ext>
              </a:extLst>
            </p:cNvPr>
            <p:cNvSpPr/>
            <p:nvPr/>
          </p:nvSpPr>
          <p:spPr>
            <a:xfrm>
              <a:off x="7955280" y="819150"/>
              <a:ext cx="76200" cy="1905000"/>
            </a:xfrm>
            <a:prstGeom prst="flowChartProcess">
              <a:avLst/>
            </a:prstGeom>
            <a:solidFill>
              <a:schemeClr val="accent1">
                <a:alpha val="2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912DE65F-F7BE-7222-2504-0F59EF490A1E}"/>
                </a:ext>
              </a:extLst>
            </p:cNvPr>
            <p:cNvSpPr/>
            <p:nvPr/>
          </p:nvSpPr>
          <p:spPr>
            <a:xfrm>
              <a:off x="6940945" y="1200150"/>
              <a:ext cx="1000846" cy="76200"/>
            </a:xfrm>
            <a:prstGeom prst="flowChartProcess">
              <a:avLst/>
            </a:prstGeom>
            <a:solidFill>
              <a:srgbClr val="FF0000">
                <a:alpha val="38000"/>
              </a:srgbClr>
            </a:solidFill>
            <a:ln>
              <a:solidFill>
                <a:schemeClr val="accent2">
                  <a:shade val="95000"/>
                  <a:satMod val="105000"/>
                  <a:alpha val="4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5E9998FB-D3C0-44EC-BDE2-EE4330BBEC86}"/>
                </a:ext>
              </a:extLst>
            </p:cNvPr>
            <p:cNvSpPr/>
            <p:nvPr/>
          </p:nvSpPr>
          <p:spPr>
            <a:xfrm rot="2987025">
              <a:off x="6689660" y="1839782"/>
              <a:ext cx="1514707" cy="89196"/>
            </a:xfrm>
            <a:prstGeom prst="flowChartProcess">
              <a:avLst/>
            </a:prstGeom>
            <a:solidFill>
              <a:srgbClr val="FF0000">
                <a:alpha val="42000"/>
              </a:srgbClr>
            </a:solidFill>
            <a:ln>
              <a:solidFill>
                <a:srgbClr val="FF0000">
                  <a:alpha val="20000"/>
                </a:srgb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8B20EAEC-FF06-6F85-40EE-309EEB5220D7}"/>
                </a:ext>
              </a:extLst>
            </p:cNvPr>
            <p:cNvSpPr/>
            <p:nvPr/>
          </p:nvSpPr>
          <p:spPr>
            <a:xfrm rot="18657483">
              <a:off x="6674619" y="1887873"/>
              <a:ext cx="1514707" cy="89196"/>
            </a:xfrm>
            <a:prstGeom prst="flowChartProcess">
              <a:avLst/>
            </a:prstGeom>
            <a:solidFill>
              <a:srgbClr val="FF0000">
                <a:alpha val="40000"/>
              </a:srgb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5348CFA3-9A29-1854-5662-176635106FA9}"/>
                </a:ext>
              </a:extLst>
            </p:cNvPr>
            <p:cNvSpPr/>
            <p:nvPr/>
          </p:nvSpPr>
          <p:spPr>
            <a:xfrm>
              <a:off x="6954434" y="811553"/>
              <a:ext cx="1000846" cy="76200"/>
            </a:xfrm>
            <a:prstGeom prst="flowChartProcess">
              <a:avLst/>
            </a:prstGeom>
            <a:solidFill>
              <a:srgbClr val="FF0000">
                <a:alpha val="44000"/>
              </a:srgbClr>
            </a:solidFill>
            <a:ln>
              <a:solidFill>
                <a:schemeClr val="accent2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4">
            <a:extLst>
              <a:ext uri="{FF2B5EF4-FFF2-40B4-BE49-F238E27FC236}">
                <a16:creationId xmlns:a16="http://schemas.microsoft.com/office/drawing/2014/main" id="{21F38FFD-1FEA-CDC2-2A8C-B22272D1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33" y="2682192"/>
            <a:ext cx="3231527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E7E4D0-7CDD-3134-A1A6-61F552DA80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DB622BC-1A17-4D9D-9EA9-986A5929EE24}" type="datetime1">
              <a:rPr lang="en-US" smtClean="0"/>
              <a:t>1/10/2025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1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5804F-04FB-42C0-EF3F-CADD3AB6D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1BC8-E76C-F63B-7819-959385A1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667"/>
            <a:ext cx="8168664" cy="276999"/>
          </a:xfrm>
        </p:spPr>
        <p:txBody>
          <a:bodyPr/>
          <a:lstStyle/>
          <a:p>
            <a:r>
              <a:rPr lang="en-US" sz="1800" dirty="0"/>
              <a:t>Feeder Re-Configuration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E8767-0F74-27C9-DD1A-90A76260E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666750"/>
            <a:ext cx="8761755" cy="3954929"/>
          </a:xfrm>
        </p:spPr>
        <p:txBody>
          <a:bodyPr/>
          <a:lstStyle/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FDR 94/95 will stay deenergized, but the feeder leg  F3 and the F4 service building will be disconnected and isolated.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FDR46A (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A0 Compress Bld. N2 to MC 1 &amp;2) 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is faulted A0 to KRS and will stay de-energized.  Power to A0 Cryo compressors will stay energized and fed from MSS.</a:t>
            </a:r>
            <a:endParaRPr lang="en-US" sz="1100" dirty="0">
              <a:effectLst/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FDR 21/22-1,2,3 will stay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energized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they are available for your testing until back feed is shutdown for the PIP2 work (projected to be Jan 28</a:t>
            </a:r>
            <a:r>
              <a:rPr lang="en-US" sz="1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). 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the off normal power configuration and the limited backfeed options that we currently have ANY power outages in this area will be to be Approved/Reviewed by ISD/AD/PIPII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sz="1100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/>
            <a:r>
              <a:rPr lang="en-US" sz="1100" b="1" u="sng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Outage times for the MCR on Tuesday January 14</a:t>
            </a:r>
            <a:r>
              <a:rPr lang="en-US" sz="1100" b="1" u="sng" baseline="30000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th</a:t>
            </a:r>
            <a:r>
              <a:rPr lang="en-US" sz="1100" b="1" u="sng" dirty="0"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2025</a:t>
            </a:r>
            <a:endParaRPr lang="en-US" sz="1100" dirty="0">
              <a:effectLst/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0800 – 0830    Muon Campus Feeder manipulations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FDR24 – Will switch to from MSS to KRS feed (back feed on FDR 53). 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Outage to FDR-24 MUON CAMPUS Mu2e area, AP0, AP10, AP30, AP50</a:t>
            </a:r>
            <a:r>
              <a:rPr lang="en-U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F23 &amp; 27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MC1, MC2</a:t>
            </a:r>
            <a:endParaRPr lang="en-US" sz="1100" dirty="0">
              <a:effectLst/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0830 – 1030    FDR45 Main Ring Convectional Feeder and FDR 94/95 Pulse power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switch / unbolt / boot / tie back cable on the downstream side F3 service building and the Upstream side of F4 service building. 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will keep F3 service building powered but disconnect the leg that goes to F4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Outage to service building conventional power ALL MR service buildings. Which includes A0 service building E4R service building</a:t>
            </a: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1030 – 1200 – FDR46B  AC power to old TEV compressor room in F0 - Will switch / unbolt / boot / tie back cable in F0 transformer.  </a:t>
            </a: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1330 – 1400 – FDR 48 F0 RF Power– will switch from MSS to KRS.  RF power to F0 service building.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Outage to transformer Y-RF2 at F0.</a:t>
            </a:r>
            <a:endParaRPr lang="en-US" sz="1100" dirty="0">
              <a:effectLst/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</a:rPr>
              <a:t>This power distribution re-configuration will only result in one power outage being take the PIP installation work that crosses the Main Ring Road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7FF6F-4115-33A5-41D4-C90A91904ED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F2DD8C0-1E58-454A-85A9-859B0E505290}" type="datetime1">
              <a:rPr lang="en-US" smtClean="0"/>
              <a:t>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985</Words>
  <Application>Microsoft Office PowerPoint</Application>
  <PresentationFormat>On-screen Show (16:9)</PresentationFormat>
  <Paragraphs>97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Helvetica</vt:lpstr>
      <vt:lpstr>Times New Roman</vt:lpstr>
      <vt:lpstr>Office Theme</vt:lpstr>
      <vt:lpstr>Accelerator Operations</vt:lpstr>
      <vt:lpstr>Feeder Re-Configuration </vt:lpstr>
      <vt:lpstr>PIPII work</vt:lpstr>
      <vt:lpstr>Communication Path Plan</vt:lpstr>
      <vt:lpstr>Subcontractor’s Current Schedule Plan</vt:lpstr>
      <vt:lpstr>PowerPoint Presentation</vt:lpstr>
      <vt:lpstr>Feeder Re-Configuration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Operations</dc:title>
  <dc:creator>Consolato Gattuso x6331 08022N</dc:creator>
  <cp:lastModifiedBy>Consolato Gattuso</cp:lastModifiedBy>
  <cp:revision>8</cp:revision>
  <cp:lastPrinted>2024-12-16T14:26:01Z</cp:lastPrinted>
  <dcterms:created xsi:type="dcterms:W3CDTF">2021-11-09T19:20:44Z</dcterms:created>
  <dcterms:modified xsi:type="dcterms:W3CDTF">2025-01-10T14:24:35Z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2021-11-04T00:00:00Z</vt:filetime>
  </property>
  <property fmtid="{D5CDD505-2E9C-101B-9397-08002B2CF9AE}" pid="3" name="LastSaved">
    <vt:filetime>2021-11-09T00:00:00Z</vt:filetime>
  </property>
</Properties>
</file>