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5" r:id="rId2"/>
    <p:sldId id="256" r:id="rId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1D832-E426-41DF-B5E4-FB6F24E586BC}" v="3" dt="2025-01-10T13:38:16.669"/>
    <p1510:client id="{DAE24102-49DD-4FA8-B7EB-27533FE49D81}" v="2" dt="2025-01-10T01:38:58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0" tIns="46480" rIns="92960" bIns="464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60" tIns="46480" rIns="92960" bIns="464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FAFF5-16B5-5D0D-730C-17C91B5FB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010466-DB65-B77F-DE15-A2DEBE085C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25C11D-986F-E034-2C1B-EC7A929A1F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1F3FC-8502-FB19-09D7-E8DA5D7E31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34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https://fermipoint.fnal.gov/org/as/ad/hqsupport/PSStudy/Shared%20Documents/Forms/AllItems.aspx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41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4" y="971553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 marL="230183" indent="-230183">
              <a:buFont typeface="Wingdings" panose="05000000000000000000" pitchFamily="2" charset="2"/>
              <a:buChar char="q"/>
              <a:defRPr sz="1800">
                <a:solidFill>
                  <a:srgbClr val="505050"/>
                </a:solidFill>
              </a:defRPr>
            </a:lvl1pPr>
            <a:lvl2pPr marL="512750" indent="-230183">
              <a:buFont typeface="Wingdings" panose="05000000000000000000" pitchFamily="2" charset="2"/>
              <a:buChar char="Ø"/>
              <a:defRPr sz="1600">
                <a:solidFill>
                  <a:srgbClr val="0000FF"/>
                </a:solidFill>
              </a:defRPr>
            </a:lvl2pPr>
            <a:lvl3pPr marL="803255" indent="-230183">
              <a:buFont typeface="Wingdings" panose="05000000000000000000" pitchFamily="2" charset="2"/>
              <a:buChar char="v"/>
              <a:defRPr sz="1500">
                <a:solidFill>
                  <a:schemeClr val="accent4">
                    <a:lumMod val="75000"/>
                  </a:schemeClr>
                </a:solidFill>
              </a:defRPr>
            </a:lvl3pPr>
            <a:lvl4pPr marL="1085823" indent="-228594">
              <a:defRPr sz="1400">
                <a:solidFill>
                  <a:srgbClr val="505050"/>
                </a:solidFill>
              </a:defRPr>
            </a:lvl4pPr>
            <a:lvl5pPr marL="1369979" indent="-230183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F1C0B-D2A8-B371-313A-5C7BBE3CC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3586" y="6545705"/>
            <a:ext cx="2595837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 dirty="0"/>
              <a:t>  PSP Taskforce Meeting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3BE94C-3B18-06FA-8D6C-A3DFB7CAD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2" y="6549720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4CC1C3C-093F-40AF-D330-D420EE603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6826" y="6545705"/>
            <a:ext cx="1186760" cy="20975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379A6-84EF-EE12-B50A-064FFC3F7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hart, pie chart&#10;&#10;Description automatically generated">
            <a:extLst>
              <a:ext uri="{FF2B5EF4-FFF2-40B4-BE49-F238E27FC236}">
                <a16:creationId xmlns:a16="http://schemas.microsoft.com/office/drawing/2014/main" id="{7045009B-CB68-D5DB-9369-7CD486EB20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565" y="497768"/>
            <a:ext cx="3681777" cy="2677656"/>
          </a:xfrm>
          <a:prstGeom prst="rect">
            <a:avLst/>
          </a:prstGeom>
        </p:spPr>
      </p:pic>
      <p:pic>
        <p:nvPicPr>
          <p:cNvPr id="6" name="Picture 5" descr="Chart, scatter chart&#10;&#10;Description automatically generated">
            <a:extLst>
              <a:ext uri="{FF2B5EF4-FFF2-40B4-BE49-F238E27FC236}">
                <a16:creationId xmlns:a16="http://schemas.microsoft.com/office/drawing/2014/main" id="{C61C881C-1B01-BA6F-37AF-89661E6B23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8" y="520876"/>
            <a:ext cx="5407320" cy="432585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1E5AC4E-D5BA-0FD9-05A0-1D7B4C2C7D4B}"/>
              </a:ext>
            </a:extLst>
          </p:cNvPr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7E27F6-FA8B-D867-438C-C505BFE4F594}"/>
              </a:ext>
            </a:extLst>
          </p:cNvPr>
          <p:cNvSpPr txBox="1"/>
          <p:nvPr/>
        </p:nvSpPr>
        <p:spPr>
          <a:xfrm>
            <a:off x="271796" y="5080638"/>
            <a:ext cx="4995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running well. Good steady running all week.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currently ~ 4.7E12/pulse @ 5Hz ~8.7E16 P/hr.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Intensity increased as </a:t>
            </a:r>
            <a:r>
              <a:rPr lang="en-US" sz="1200" dirty="0" err="1"/>
              <a:t>Linac</a:t>
            </a:r>
            <a:r>
              <a:rPr lang="en-US" sz="1200" dirty="0"/>
              <a:t> output as increased. Thanks to </a:t>
            </a:r>
            <a:r>
              <a:rPr lang="en-US" sz="1200" dirty="0" err="1"/>
              <a:t>Linac</a:t>
            </a:r>
            <a:r>
              <a:rPr lang="en-US" sz="1200" dirty="0"/>
              <a:t> folks for their good tuning and efforts.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Continuing to run on the new Digital LLRF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 couple of Booster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98DF8F-FF23-EE63-C84F-190CD233016D}"/>
              </a:ext>
            </a:extLst>
          </p:cNvPr>
          <p:cNvSpPr txBox="1"/>
          <p:nvPr/>
        </p:nvSpPr>
        <p:spPr>
          <a:xfrm>
            <a:off x="5335387" y="4180344"/>
            <a:ext cx="32801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Seeing increased periodic argon-cycle kinds of activity, most with IPRF14, IPRF21, IPRF22, but other ion pumps seeing similar. Investigating.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RF folks got BRF11 back on for us, has been stable since.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Considerable </a:t>
            </a:r>
            <a:r>
              <a:rPr lang="en-US" sz="1200" dirty="0" err="1"/>
              <a:t>debuncher</a:t>
            </a:r>
            <a:r>
              <a:rPr lang="en-US" sz="1200" dirty="0"/>
              <a:t> phase and gradient changes needed for optimal running Monday.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377 card replaced in crate $B0.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Nice 8 </a:t>
            </a:r>
            <a:r>
              <a:rPr lang="en-US" sz="1200" dirty="0" err="1"/>
              <a:t>Gev</a:t>
            </a:r>
            <a:r>
              <a:rPr lang="en-US" sz="1200" dirty="0"/>
              <a:t> line tuning help, thanks Mike &amp; Mike.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15Hz measurements &amp; 20Hz upgrade effort at E4R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0436DE-4CCA-2EAD-FD08-A559C6DD853C}"/>
              </a:ext>
            </a:extLst>
          </p:cNvPr>
          <p:cNvSpPr txBox="1"/>
          <p:nvPr/>
        </p:nvSpPr>
        <p:spPr>
          <a:xfrm>
            <a:off x="5335387" y="4042558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935B1B-677C-6C7C-073A-3EAA16E1E718}"/>
              </a:ext>
            </a:extLst>
          </p:cNvPr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01/03/25 – 01/10/25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FB334A-BFF1-7600-30F1-8F3F8357BF07}"/>
              </a:ext>
            </a:extLst>
          </p:cNvPr>
          <p:cNvSpPr txBox="1"/>
          <p:nvPr/>
        </p:nvSpPr>
        <p:spPr>
          <a:xfrm>
            <a:off x="4045697" y="879348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Th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6A0156-C4E9-F7EB-1D67-36F8F5765FFD}"/>
              </a:ext>
            </a:extLst>
          </p:cNvPr>
          <p:cNvSpPr txBox="1"/>
          <p:nvPr/>
        </p:nvSpPr>
        <p:spPr>
          <a:xfrm>
            <a:off x="492493" y="895616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403A24-1E84-5571-0582-5F1B5B14FF80}"/>
              </a:ext>
            </a:extLst>
          </p:cNvPr>
          <p:cNvSpPr txBox="1"/>
          <p:nvPr/>
        </p:nvSpPr>
        <p:spPr>
          <a:xfrm>
            <a:off x="4756725" y="889736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D842E4-8792-6584-DDDC-ADFD5349F713}"/>
              </a:ext>
            </a:extLst>
          </p:cNvPr>
          <p:cNvSpPr txBox="1"/>
          <p:nvPr/>
        </p:nvSpPr>
        <p:spPr>
          <a:xfrm>
            <a:off x="1045779" y="910171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F157C-EC5B-631F-F6FD-5994C7C38821}"/>
              </a:ext>
            </a:extLst>
          </p:cNvPr>
          <p:cNvSpPr txBox="1"/>
          <p:nvPr/>
        </p:nvSpPr>
        <p:spPr>
          <a:xfrm>
            <a:off x="1649069" y="910171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97841E-C4AC-8A19-AA66-010A20DDFA99}"/>
              </a:ext>
            </a:extLst>
          </p:cNvPr>
          <p:cNvSpPr txBox="1"/>
          <p:nvPr/>
        </p:nvSpPr>
        <p:spPr>
          <a:xfrm>
            <a:off x="2233417" y="894491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131FB-8763-7AFA-B7F1-CDD46B1553EF}"/>
              </a:ext>
            </a:extLst>
          </p:cNvPr>
          <p:cNvSpPr txBox="1"/>
          <p:nvPr/>
        </p:nvSpPr>
        <p:spPr>
          <a:xfrm>
            <a:off x="2858441" y="90448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3523F7-43CA-91E1-7CC2-3F79E8BE6145}"/>
              </a:ext>
            </a:extLst>
          </p:cNvPr>
          <p:cNvSpPr txBox="1"/>
          <p:nvPr/>
        </p:nvSpPr>
        <p:spPr>
          <a:xfrm>
            <a:off x="3468804" y="894491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2AA9B6-FBA2-6AF9-8800-0318197ACEC4}"/>
              </a:ext>
            </a:extLst>
          </p:cNvPr>
          <p:cNvSpPr txBox="1"/>
          <p:nvPr/>
        </p:nvSpPr>
        <p:spPr>
          <a:xfrm rot="16200000">
            <a:off x="1805385" y="3526355"/>
            <a:ext cx="146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Debuncher</a:t>
            </a:r>
            <a:r>
              <a:rPr lang="en-US" sz="1000" dirty="0"/>
              <a:t> changes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62EF18-62A5-E94E-8A5D-4F5F62C3E858}"/>
              </a:ext>
            </a:extLst>
          </p:cNvPr>
          <p:cNvSpPr txBox="1"/>
          <p:nvPr/>
        </p:nvSpPr>
        <p:spPr>
          <a:xfrm>
            <a:off x="5428045" y="3015378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1115E-3863-8FFA-348A-955E20E6F417}"/>
              </a:ext>
            </a:extLst>
          </p:cNvPr>
          <p:cNvSpPr txBox="1"/>
          <p:nvPr/>
        </p:nvSpPr>
        <p:spPr>
          <a:xfrm>
            <a:off x="5383545" y="3220734"/>
            <a:ext cx="3280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~ 1hour 12 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 few BRF trips, mostly BRF4, BRF11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Also several ion pump trips causing vacuum permit trips for some RF stations.</a:t>
            </a:r>
          </a:p>
        </p:txBody>
      </p:sp>
    </p:spTree>
    <p:extLst>
      <p:ext uri="{BB962C8B-B14F-4D97-AF65-F5344CB8AC3E}">
        <p14:creationId xmlns:p14="http://schemas.microsoft.com/office/powerpoint/2010/main" val="288027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2E55E5-525C-A234-6227-ED7799C5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97628"/>
            <a:ext cx="8686800" cy="320908"/>
          </a:xfrm>
        </p:spPr>
        <p:txBody>
          <a:bodyPr/>
          <a:lstStyle/>
          <a:p>
            <a:r>
              <a:rPr lang="en-US" sz="1650" dirty="0"/>
              <a:t>Booster Dedicated/Parasitic  Study Report:01/03/2025-01/10/2025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1DE48-EEE1-200B-EEA2-8389876EF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4018" y="5845432"/>
            <a:ext cx="2595837" cy="17796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             9 am Friday Operation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909B0-F03D-E21D-F697-59E71F19F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7CF7315-F008-1ECD-6B7F-562EB28A749D}"/>
              </a:ext>
            </a:extLst>
          </p:cNvPr>
          <p:cNvSpPr txBox="1">
            <a:spLocks/>
          </p:cNvSpPr>
          <p:nvPr/>
        </p:nvSpPr>
        <p:spPr>
          <a:xfrm>
            <a:off x="4242412" y="1334449"/>
            <a:ext cx="4787474" cy="3168741"/>
          </a:xfrm>
          <a:prstGeom prst="rect">
            <a:avLst/>
          </a:prstGeom>
        </p:spPr>
        <p:txBody>
          <a:bodyPr lIns="0" tIns="0" rIns="0" bIns="0">
            <a:normAutofit fontScale="62500" lnSpcReduction="20000"/>
          </a:bodyPr>
          <a:lstStyle>
            <a:lvl1pPr marL="306910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68366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133" kern="1200">
                <a:solidFill>
                  <a:srgbClr val="0000FF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07100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sz="2000" kern="1200">
                <a:solidFill>
                  <a:srgbClr val="00B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447764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6638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Beam loss vs 400 MeV Debuncher Cavity Settings </a:t>
            </a:r>
            <a:r>
              <a:rPr lang="en-US" sz="1800" b="1" dirty="0">
                <a:solidFill>
                  <a:srgbClr val="000000"/>
                </a:solidFill>
              </a:rPr>
              <a:t>(For PIP)</a:t>
            </a:r>
            <a:endParaRPr lang="en-US" sz="180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CBhat</a:t>
            </a:r>
            <a:r>
              <a:rPr lang="en-US" sz="1600" dirty="0"/>
              <a:t>, </a:t>
            </a:r>
            <a:r>
              <a:rPr lang="en-US" sz="1600" dirty="0" err="1"/>
              <a:t>SChaurize</a:t>
            </a:r>
            <a:r>
              <a:rPr lang="en-US" sz="1600" dirty="0"/>
              <a:t>, </a:t>
            </a:r>
            <a:r>
              <a:rPr lang="en-US" sz="1600" dirty="0" err="1"/>
              <a:t>KTriplett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Goal: Understand the Booster Beam loss at S07 vs 400 MeV Debuncher cavity phase (</a:t>
            </a:r>
            <a:r>
              <a:rPr lang="en-US" sz="1600" dirty="0">
                <a:latin typeface="Helvetica Neue"/>
              </a:rPr>
              <a:t>L:LDPADJ )</a:t>
            </a:r>
            <a:r>
              <a:rPr lang="en-US" sz="1600" dirty="0"/>
              <a:t> and gradient (</a:t>
            </a:r>
            <a:r>
              <a:rPr lang="en-US" sz="1600" dirty="0">
                <a:latin typeface="Helvetica Neue"/>
              </a:rPr>
              <a:t>L:LDGADJ) </a:t>
            </a:r>
            <a:r>
              <a:rPr lang="en-US" sz="1600" dirty="0"/>
              <a:t>settings.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Parasitic &amp; took ~1 </a:t>
            </a:r>
            <a:r>
              <a:rPr lang="en-US" sz="1600" dirty="0" err="1"/>
              <a:t>hr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Why &amp; What has been done </a:t>
            </a:r>
          </a:p>
          <a:p>
            <a:pPr lvl="2">
              <a:lnSpc>
                <a:spcPct val="120000"/>
              </a:lnSpc>
            </a:pPr>
            <a:r>
              <a:rPr lang="en-US" sz="1500" dirty="0">
                <a:solidFill>
                  <a:schemeClr val="accent6"/>
                </a:solidFill>
              </a:rPr>
              <a:t>Over the time,  ~40 deg shift in debuncher cavity phase from 129.6 deg </a:t>
            </a:r>
            <a:r>
              <a:rPr lang="en-US" sz="1500" dirty="0">
                <a:solidFill>
                  <a:schemeClr val="accent6"/>
                </a:solidFill>
                <a:sym typeface="Wingdings" panose="05000000000000000000" pitchFamily="2" charset="2"/>
              </a:rPr>
              <a:t> 92.6 deg</a:t>
            </a:r>
            <a:r>
              <a:rPr lang="en-US" sz="1500" dirty="0">
                <a:solidFill>
                  <a:schemeClr val="accent6"/>
                </a:solidFill>
              </a:rPr>
              <a:t> and shift of gradient from 1.7 to 1.0 found to give lower beam loss in the Booster and improved efficiency as we started going up in beam intensity.   </a:t>
            </a:r>
          </a:p>
          <a:p>
            <a:pPr lvl="2">
              <a:lnSpc>
                <a:spcPct val="120000"/>
              </a:lnSpc>
            </a:pPr>
            <a:r>
              <a:rPr lang="en-US" sz="1500" dirty="0">
                <a:solidFill>
                  <a:schemeClr val="accent6"/>
                </a:solidFill>
              </a:rPr>
              <a:t>Keeping the C7 phase (L:L7PADJ) constant the  debuncher phase and cavity  gradient were changed. Some WCM and BPM data were collected for three different scenarios</a:t>
            </a:r>
            <a:r>
              <a:rPr lang="en-US" sz="1500" dirty="0">
                <a:solidFill>
                  <a:srgbClr val="222222"/>
                </a:solidFill>
                <a:latin typeface="Helvetica Neue"/>
              </a:rPr>
              <a:t> to see if data indicate any change in energy spread or beam energy. Analysis is in progress.</a:t>
            </a:r>
            <a:endParaRPr lang="en-US" sz="1500" b="1" dirty="0">
              <a:sym typeface="Symbol" panose="05050102010706020507" pitchFamily="18" charset="2"/>
            </a:endParaRPr>
          </a:p>
          <a:p>
            <a:pPr marL="573073" lvl="2" indent="0">
              <a:lnSpc>
                <a:spcPct val="120000"/>
              </a:lnSpc>
              <a:buNone/>
            </a:pPr>
            <a:r>
              <a:rPr lang="en-US" sz="1500" dirty="0">
                <a:solidFill>
                  <a:srgbClr val="222222"/>
                </a:solidFill>
                <a:latin typeface="Helvetica Neue"/>
              </a:rPr>
              <a:t> </a:t>
            </a:r>
            <a:endParaRPr lang="en-US" sz="1500" b="1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9B436D-976B-F774-5556-C3CC384A4C53}"/>
              </a:ext>
            </a:extLst>
          </p:cNvPr>
          <p:cNvSpPr txBox="1"/>
          <p:nvPr/>
        </p:nvSpPr>
        <p:spPr>
          <a:xfrm>
            <a:off x="1209254" y="4929033"/>
            <a:ext cx="6725492" cy="299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ym typeface="Symbol" panose="05050102010706020507" pitchFamily="18" charset="2"/>
              </a:rPr>
              <a:t>Above studies are in progress. As the analysis progresses results will be posted in the PS Study Sharepoint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33C1EC-3F7C-A489-447E-98577A18DC24}"/>
              </a:ext>
            </a:extLst>
          </p:cNvPr>
          <p:cNvSpPr txBox="1"/>
          <p:nvPr/>
        </p:nvSpPr>
        <p:spPr>
          <a:xfrm>
            <a:off x="1330206" y="5398325"/>
            <a:ext cx="672549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https://fermipoint.fnal.gov/org/as/ad/hqsupport/PSStudy/Shared%20Documents/Forms/AllItems.aspx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B8F1178-96D3-D8EE-4A8F-77B31E18E4D4}"/>
              </a:ext>
            </a:extLst>
          </p:cNvPr>
          <p:cNvSpPr txBox="1">
            <a:spLocks/>
          </p:cNvSpPr>
          <p:nvPr/>
        </p:nvSpPr>
        <p:spPr>
          <a:xfrm>
            <a:off x="228601" y="1334449"/>
            <a:ext cx="4013810" cy="3893912"/>
          </a:xfrm>
          <a:prstGeom prst="rect">
            <a:avLst/>
          </a:prstGeom>
        </p:spPr>
        <p:txBody>
          <a:bodyPr lIns="0" tIns="0" rIns="0" bIns="0">
            <a:normAutofit fontScale="62500" lnSpcReduction="20000"/>
          </a:bodyPr>
          <a:lstStyle>
            <a:lvl1pPr marL="306910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68366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133" kern="1200">
                <a:solidFill>
                  <a:srgbClr val="0000FF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07100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sz="2000" kern="1200">
                <a:solidFill>
                  <a:srgbClr val="00B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447764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6638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Digital LLRF study (For PIP/PIP-II)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ECullerton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Goal: Improve the performance of the DLLRF by adding a 300kHz filter to the radial loop to reduce the RPOS oscillations after turned on. 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Parasitic (a short interruption)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</a:t>
            </a:r>
          </a:p>
          <a:p>
            <a:pPr lvl="2">
              <a:lnSpc>
                <a:spcPct val="120000"/>
              </a:lnSpc>
            </a:pPr>
            <a:r>
              <a:rPr lang="en-US" sz="1500" dirty="0">
                <a:solidFill>
                  <a:srgbClr val="008000"/>
                </a:solidFill>
              </a:rPr>
              <a:t>Added a 300kHz filter to the radial loop to the current Booster DLLRF</a:t>
            </a:r>
          </a:p>
          <a:p>
            <a:pPr lvl="2">
              <a:lnSpc>
                <a:spcPct val="120000"/>
              </a:lnSpc>
            </a:pP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Some beam data have been collected for off-line analysis.</a:t>
            </a:r>
            <a:endParaRPr lang="en-US" sz="1500" dirty="0">
              <a:solidFill>
                <a:schemeClr val="accent6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BPM Emittance Measurements (For PIP/PIP-II)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MBalcewicz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Goal: Testing the BPM emittance measurement code developed by Tan.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 Parasitic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done: 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rgbClr val="222222"/>
                </a:solidFill>
                <a:latin typeface="Helvetica Neue"/>
              </a:rPr>
              <a:t>A new 6 turn baseline for 2025 was taken, and further measurements using this baseline were made at 6, 12, 14 turns.</a:t>
            </a:r>
          </a:p>
          <a:p>
            <a:pPr marL="573073" lvl="2" indent="0">
              <a:lnSpc>
                <a:spcPct val="120000"/>
              </a:lnSpc>
              <a:buNone/>
            </a:pPr>
            <a:r>
              <a:rPr lang="en-US" sz="1425" dirty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5BC7BF-52FE-1DF3-5AA4-6B97014A42CA}"/>
              </a:ext>
            </a:extLst>
          </p:cNvPr>
          <p:cNvSpPr txBox="1"/>
          <p:nvPr/>
        </p:nvSpPr>
        <p:spPr>
          <a:xfrm>
            <a:off x="5281730" y="3748208"/>
            <a:ext cx="3147015" cy="456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AutoNum type="arabicParenR"/>
            </a:pPr>
            <a:r>
              <a:rPr lang="en-US" sz="788" dirty="0">
                <a:solidFill>
                  <a:srgbClr val="22222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L:LDPADJ=129.6 deg and L:LDGADJ =1.7 (suggested value) </a:t>
            </a:r>
          </a:p>
          <a:p>
            <a:r>
              <a:rPr lang="en-US" sz="788" dirty="0">
                <a:solidFill>
                  <a:srgbClr val="22222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2)   L:LDPADJ=92.5 deg and L:LDGADJ =1.0</a:t>
            </a:r>
            <a:br>
              <a:rPr lang="en-US" sz="788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788" dirty="0">
                <a:solidFill>
                  <a:srgbClr val="22222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3)   L:LDPADJ=92.5 deg and L:LDGADJ =0.1</a:t>
            </a:r>
            <a:endParaRPr lang="en-US" sz="788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68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5351</TotalTime>
  <Words>635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</vt:lpstr>
      <vt:lpstr>Helvetica Neue</vt:lpstr>
      <vt:lpstr>Symbol</vt:lpstr>
      <vt:lpstr>Wingdings</vt:lpstr>
      <vt:lpstr>Office Theme</vt:lpstr>
      <vt:lpstr>PowerPoint Presentation</vt:lpstr>
      <vt:lpstr>Booster Dedicated/Parasitic  Study Report:01/03/2025-01/10/2025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878</cp:revision>
  <cp:lastPrinted>2024-12-20T13:41:11Z</cp:lastPrinted>
  <dcterms:created xsi:type="dcterms:W3CDTF">2014-12-05T13:27:43Z</dcterms:created>
  <dcterms:modified xsi:type="dcterms:W3CDTF">2025-01-10T13:44:09Z</dcterms:modified>
</cp:coreProperties>
</file>