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46" r:id="rId6"/>
    <p:sldId id="335" r:id="rId7"/>
    <p:sldId id="347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46"/>
            <p14:sldId id="335"/>
            <p14:sldId id="347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4DEE8"/>
    <a:srgbClr val="7BD5E1"/>
    <a:srgbClr val="79CAE3"/>
    <a:srgbClr val="6600FF"/>
    <a:srgbClr val="66FF66"/>
    <a:srgbClr val="CCCC00"/>
    <a:srgbClr val="33CC33"/>
    <a:srgbClr val="00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1/8/2025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1/8/2025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January 10,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1/10/2025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Power supplies turned on Wednesday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LCW temperature has been high, forced to reduce power 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Several power supplies didn’t come on and were worked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D:IB and associated supplies weren’t ready for turn-on yet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Checked out pulsed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D:QF power supply had internal water leak, repaired with assistance from TD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Pre-Vault and Pre-Target supplies couldn’t be tested with Feeders 94/95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Septa conditioning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Began December 27, generally progressing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Both septa approaching target operational voltage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Limited work during holiday period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 motion-control modifications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Mu2e area M4 Line sump monitor installed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Mu2e safety system electrician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Safety system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Unable to power M1 Line, CDC testing deferred until we can power Feeders 94/95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Small but manageable LCW leak rate of ~20 Gal/Day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remains paused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B8BB9-A66B-8FDF-B201-38CCBDEE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E4E15E77-14E4-BD94-6232-C19D8297A2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6801" y="847571"/>
            <a:ext cx="6869537" cy="54549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1164-6753-FF11-8EDA-4BE13984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Electrostatic septa conditioning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3F8F5-266A-DE9E-E7F9-3A8F4A4D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1/10/2025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479AA-B981-9524-9FAC-EB8A1A94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82A6F-1DF4-42AD-4C45-58476720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C600B7-0C5E-C51E-267A-44EC951847A4}"/>
              </a:ext>
            </a:extLst>
          </p:cNvPr>
          <p:cNvSpPr txBox="1"/>
          <p:nvPr/>
        </p:nvSpPr>
        <p:spPr>
          <a:xfrm>
            <a:off x="7806220" y="1936244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ESS1 Voltage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EFC974-9CB0-E611-9F23-0274C7AE996C}"/>
              </a:ext>
            </a:extLst>
          </p:cNvPr>
          <p:cNvSpPr txBox="1"/>
          <p:nvPr/>
        </p:nvSpPr>
        <p:spPr>
          <a:xfrm>
            <a:off x="7687372" y="5168935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ESS1 Spark Counter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7A5A00-9B68-42F1-961F-727787234EA3}"/>
              </a:ext>
            </a:extLst>
          </p:cNvPr>
          <p:cNvSpPr txBox="1"/>
          <p:nvPr/>
        </p:nvSpPr>
        <p:spPr>
          <a:xfrm>
            <a:off x="7687372" y="5019882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ESS2 Spark Counter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396C6-33E7-CFEF-8DE3-06A68CC894F9}"/>
              </a:ext>
            </a:extLst>
          </p:cNvPr>
          <p:cNvSpPr txBox="1"/>
          <p:nvPr/>
        </p:nvSpPr>
        <p:spPr>
          <a:xfrm>
            <a:off x="7806219" y="1705534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ESS2 Voltage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35B0F2-088B-E99A-8A40-F664366F093E}"/>
              </a:ext>
            </a:extLst>
          </p:cNvPr>
          <p:cNvSpPr txBox="1"/>
          <p:nvPr/>
        </p:nvSpPr>
        <p:spPr>
          <a:xfrm rot="16200000">
            <a:off x="3409543" y="1850950"/>
            <a:ext cx="185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Delivery Ring access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CFA74C-0F28-8867-03B3-4AC431779F2B}"/>
              </a:ext>
            </a:extLst>
          </p:cNvPr>
          <p:cNvCxnSpPr/>
          <p:nvPr/>
        </p:nvCxnSpPr>
        <p:spPr>
          <a:xfrm>
            <a:off x="2202426" y="1761045"/>
            <a:ext cx="4807974" cy="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67DB851-E0CC-1165-9750-948E34CD8934}"/>
              </a:ext>
            </a:extLst>
          </p:cNvPr>
          <p:cNvSpPr txBox="1"/>
          <p:nvPr/>
        </p:nvSpPr>
        <p:spPr>
          <a:xfrm>
            <a:off x="4688069" y="1453268"/>
            <a:ext cx="2105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Operational target voltage</a:t>
            </a:r>
          </a:p>
        </p:txBody>
      </p:sp>
    </p:spTree>
    <p:extLst>
      <p:ext uri="{BB962C8B-B14F-4D97-AF65-F5344CB8AC3E}">
        <p14:creationId xmlns:p14="http://schemas.microsoft.com/office/powerpoint/2010/main" val="18135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temperature after turn-on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1/10/2025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A981A1-65ED-9A9F-349B-0F2BC6E31720}"/>
              </a:ext>
            </a:extLst>
          </p:cNvPr>
          <p:cNvSpPr txBox="1"/>
          <p:nvPr/>
        </p:nvSpPr>
        <p:spPr>
          <a:xfrm>
            <a:off x="7576572" y="2230406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Return temperature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CC1878-5587-28D5-2DE0-BCAE5E62C162}"/>
              </a:ext>
            </a:extLst>
          </p:cNvPr>
          <p:cNvSpPr txBox="1"/>
          <p:nvPr/>
        </p:nvSpPr>
        <p:spPr>
          <a:xfrm>
            <a:off x="7526338" y="3294967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Supply Temperature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E87228-909F-183A-91AC-B85A36BAA928}"/>
              </a:ext>
            </a:extLst>
          </p:cNvPr>
          <p:cNvSpPr txBox="1"/>
          <p:nvPr/>
        </p:nvSpPr>
        <p:spPr>
          <a:xfrm>
            <a:off x="7526338" y="1165845"/>
            <a:ext cx="12955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D:QD power supply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92710D-E329-A019-F568-B9AA5F5C8DA7}"/>
              </a:ext>
            </a:extLst>
          </p:cNvPr>
          <p:cNvSpPr txBox="1"/>
          <p:nvPr/>
        </p:nvSpPr>
        <p:spPr>
          <a:xfrm rot="16200000">
            <a:off x="4555225" y="3577512"/>
            <a:ext cx="1956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Delivery Ring turn-on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BF0A99-68B0-FD32-D8BB-9B37A6F8BAFF}"/>
              </a:ext>
            </a:extLst>
          </p:cNvPr>
          <p:cNvSpPr txBox="1"/>
          <p:nvPr/>
        </p:nvSpPr>
        <p:spPr>
          <a:xfrm>
            <a:off x="5871187" y="4998274"/>
            <a:ext cx="12522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Reduced heat load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DA2F518-4214-D575-695B-60D49819F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840173"/>
            <a:ext cx="6850063" cy="543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0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29E38-B83A-5B90-955B-4DC81E57E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4DE231-92C5-71A9-9879-A492555A8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27" y="838550"/>
            <a:ext cx="6875284" cy="5418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3E0090-84E9-959A-68D4-4E1EEA78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Pbar/Muon LCW temperature over the past 20 years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E937E-BCE0-CF80-7BD5-37AD4919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1/10/2025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FD7D2-2EF0-2609-02B8-562709CD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7CA71-F408-E333-3221-D28578DA2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B17763-94B1-814C-40FE-BF8A68821BDD}"/>
              </a:ext>
            </a:extLst>
          </p:cNvPr>
          <p:cNvSpPr txBox="1"/>
          <p:nvPr/>
        </p:nvSpPr>
        <p:spPr>
          <a:xfrm>
            <a:off x="7552301" y="1963070"/>
            <a:ext cx="1338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Return temperature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68C472-B638-65FC-464E-59D36B2D7761}"/>
              </a:ext>
            </a:extLst>
          </p:cNvPr>
          <p:cNvSpPr txBox="1"/>
          <p:nvPr/>
        </p:nvSpPr>
        <p:spPr>
          <a:xfrm>
            <a:off x="7491077" y="3298195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Supply Temperature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DDF78F-8B1B-C6C0-659A-4C122C2E1C9A}"/>
              </a:ext>
            </a:extLst>
          </p:cNvPr>
          <p:cNvSpPr txBox="1"/>
          <p:nvPr/>
        </p:nvSpPr>
        <p:spPr>
          <a:xfrm>
            <a:off x="2172929" y="5086237"/>
            <a:ext cx="1456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Pbar Operation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CEC0A4-FC08-6D1B-ED5C-D084B2B1B191}"/>
              </a:ext>
            </a:extLst>
          </p:cNvPr>
          <p:cNvCxnSpPr/>
          <p:nvPr/>
        </p:nvCxnSpPr>
        <p:spPr>
          <a:xfrm>
            <a:off x="2172929" y="5673213"/>
            <a:ext cx="1455174" cy="0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A6D0BD5-176E-EFC7-DB17-6797658D922D}"/>
              </a:ext>
            </a:extLst>
          </p:cNvPr>
          <p:cNvSpPr txBox="1"/>
          <p:nvPr/>
        </p:nvSpPr>
        <p:spPr>
          <a:xfrm>
            <a:off x="5160635" y="5110639"/>
            <a:ext cx="1335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g-2 Operation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D1A0C5-BB96-77F4-8CDF-5183647EC959}"/>
              </a:ext>
            </a:extLst>
          </p:cNvPr>
          <p:cNvCxnSpPr/>
          <p:nvPr/>
        </p:nvCxnSpPr>
        <p:spPr>
          <a:xfrm>
            <a:off x="5065843" y="5662083"/>
            <a:ext cx="1455174" cy="0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more LCW cooling at CUB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 on D:IB and other power supplies that haven’t been turned on yet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remaining tunnel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Sump monitor for the Mu2e Detector Hall and Pre-Vault Enclosure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D:QSS shows a false high temperature indication, need to check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Klixon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wiring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few remaining small LCW leaks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ESS2 High Voltage Conditioning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operational voltage is 85.7 kV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Critical Device Testing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Beamline Feeders 94/95 to be powered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into Transport, Delivery Ring and M4 Enclosures early next week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Stop air pressure checks for safety system testing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Investigate false high temperature indication on D:QSS circuit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Preparing for beam 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towards resolving remaining power supply problems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 heat exchanger and Kautz Road transformer issues need to be resolved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short power outage Tuesday to backfeed Muon Feeder 24 from MI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PIP-II BTL construction will prevent Muon Campus beam for 6 weeks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approximately January 29</a:t>
            </a:r>
          </a:p>
          <a:p>
            <a:pPr lvl="1">
              <a:spcBef>
                <a:spcPts val="0"/>
              </a:spcBef>
            </a:pPr>
            <a:endParaRPr lang="en-US" sz="18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1/10/2025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738516</TotalTime>
  <Words>427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Electrostatic septa conditioning</vt:lpstr>
      <vt:lpstr>Muon LCW temperature after turn-on</vt:lpstr>
      <vt:lpstr>Pbar/Muon LCW temperature over the past 20 years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1301</cp:revision>
  <cp:lastPrinted>2016-10-17T16:36:40Z</cp:lastPrinted>
  <dcterms:created xsi:type="dcterms:W3CDTF">2014-12-17T13:45:40Z</dcterms:created>
  <dcterms:modified xsi:type="dcterms:W3CDTF">2025-01-10T14:07:56Z</dcterms:modified>
</cp:coreProperties>
</file>