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82" r:id="rId2"/>
    <p:sldMasterId id="2147484110" r:id="rId3"/>
  </p:sldMasterIdLst>
  <p:notesMasterIdLst>
    <p:notesMasterId r:id="rId10"/>
  </p:notesMasterIdLst>
  <p:handoutMasterIdLst>
    <p:handoutMasterId r:id="rId11"/>
  </p:handoutMasterIdLst>
  <p:sldIdLst>
    <p:sldId id="265" r:id="rId4"/>
    <p:sldId id="286" r:id="rId5"/>
    <p:sldId id="346" r:id="rId6"/>
    <p:sldId id="335" r:id="rId7"/>
    <p:sldId id="347" r:id="rId8"/>
    <p:sldId id="311" r:id="rId9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5DD5483-647A-4871-82F6-421C1F86154A}">
          <p14:sldIdLst>
            <p14:sldId id="265"/>
            <p14:sldId id="286"/>
            <p14:sldId id="346"/>
            <p14:sldId id="335"/>
            <p14:sldId id="347"/>
            <p14:sldId id="311"/>
          </p14:sldIdLst>
        </p14:section>
        <p14:section name="extra slide" id="{2E6BB51E-C3C9-4C98-8127-98C4712D76C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94DEE8"/>
    <a:srgbClr val="7BD5E1"/>
    <a:srgbClr val="79CAE3"/>
    <a:srgbClr val="6600FF"/>
    <a:srgbClr val="66FF66"/>
    <a:srgbClr val="CCCC00"/>
    <a:srgbClr val="33CC33"/>
    <a:srgbClr val="00FFFF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5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63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56E47BA0-0AD3-421F-955E-9ABE16CAB54E}" type="datetimeFigureOut">
              <a:rPr lang="en-US" altLang="en-US"/>
              <a:pPr>
                <a:defRPr/>
              </a:pPr>
              <a:t>1/8/2025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00481CEC-10F0-4BFB-9E2A-DDF431445A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7530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8AF37C3B-BC21-42F3-9B27-D758188CB0F8}" type="datetimeFigureOut">
              <a:rPr lang="en-US" altLang="en-US"/>
              <a:pPr>
                <a:defRPr/>
              </a:pPr>
              <a:t>1/8/2025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BB6268FF-779F-4B36-B075-E2ADD36402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52928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>
              <a:latin typeface="Helvetica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3B6AEA4-AE11-4ED9-9B86-C69C88FA63A3}" type="slidenum">
              <a:rPr lang="en-US" altLang="en-US" sz="1200" smtClean="0">
                <a:latin typeface="Helvetica" panose="020B0604020202020204" pitchFamily="34" charset="0"/>
              </a:rPr>
              <a:pPr/>
              <a:t>1</a:t>
            </a:fld>
            <a:endParaRPr lang="en-US" altLang="en-US" sz="120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624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4955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73313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1/10/2025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74FF3-8DB7-4100-87D3-F2EE5BDF4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421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1/10/2025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8CD09-BBAB-4164-9DAD-A7C638E2E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9986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1/10/2025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6428-9A87-482B-AA1A-0EB7322FE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28307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1/10/2025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4051-23D7-443D-88FD-82BD49E32C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529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1/10/2025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74FF3-8DB7-4100-87D3-F2EE5BDF4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24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1/10/2025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8CD09-BBAB-4164-9DAD-A7C638E2E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78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1/10/2025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6428-9A87-482B-AA1A-0EB7322FE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40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1/10/2025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4051-23D7-443D-88FD-82BD49E32C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890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1/10/2025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78E6C-9F15-49E5-849D-03416D9FD0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727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1/10/2025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CEEA0-0676-4D12-B4C2-CD700AE1C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04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1/10/2025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F1BB1-4B90-49AD-A740-CEFD4AF17E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83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1/10/2025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D4941-45B9-4B94-BF3A-1EC49849D3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9300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1/10/2025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 eaLnBrk="1" hangingPunct="1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BE2EC517-0E79-4ADC-91D4-D94C9F939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01" r:id="rId3"/>
    <p:sldLayoutId id="2147484102" r:id="rId4"/>
    <p:sldLayoutId id="2147484103" r:id="rId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1/10/2025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E8ECF250-2D3B-4E2F-997C-8D255E14B5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05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1/10/2025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 eaLnBrk="1" hangingPunct="1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BE2EC517-0E79-4ADC-91D4-D94C9F939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081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1" r:id="rId1"/>
    <p:sldLayoutId id="2147484112" r:id="rId2"/>
    <p:sldLayoutId id="2147484113" r:id="rId3"/>
    <p:sldLayoutId id="2147484114" r:id="rId4"/>
    <p:sldLayoutId id="2147484115" r:id="rId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Muon Campus Shutdown Report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Jim Morgan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Friday 09:00 Ops Meeting 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January 10, 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A4576-5A42-4024-8B1E-658088B78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Muon Campus status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8E1D7-718F-4B69-B0BB-E2437D1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/>
              <a:t>1/10/2025</a:t>
            </a:r>
            <a:endParaRPr lang="en-US" alt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7ADB4-F7C8-403F-A498-26D2FD547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/>
              <a:t>Jim Morgan | Muon Campus Status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311C2-48AE-4864-91BD-D693DB329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z="1200" smtClean="0"/>
              <a:pPr>
                <a:defRPr/>
              </a:pPr>
              <a:t>2</a:t>
            </a:fld>
            <a:endParaRPr lang="en-US" altLang="en-US" sz="12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C1ECAAB-82EA-4488-8934-2EA55ACC3947}"/>
              </a:ext>
            </a:extLst>
          </p:cNvPr>
          <p:cNvSpPr txBox="1">
            <a:spLocks/>
          </p:cNvSpPr>
          <p:nvPr/>
        </p:nvSpPr>
        <p:spPr>
          <a:xfrm rot="16200000">
            <a:off x="5171960" y="1658111"/>
            <a:ext cx="2500412" cy="49778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Study – Alternative M5 optics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1A90B59B-B90A-46DA-8A38-044E39BF583F}"/>
              </a:ext>
            </a:extLst>
          </p:cNvPr>
          <p:cNvSpPr txBox="1">
            <a:spLocks/>
          </p:cNvSpPr>
          <p:nvPr/>
        </p:nvSpPr>
        <p:spPr>
          <a:xfrm rot="16200000">
            <a:off x="5831837" y="1233627"/>
            <a:ext cx="2500412" cy="49778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Study – M1-M3 Optics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FA65EA-4B2E-4FB1-9BFC-95C554DB4EEA}"/>
              </a:ext>
            </a:extLst>
          </p:cNvPr>
          <p:cNvSpPr txBox="1"/>
          <p:nvPr/>
        </p:nvSpPr>
        <p:spPr>
          <a:xfrm>
            <a:off x="228600" y="795926"/>
            <a:ext cx="8686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Power supplies turned on Wednesday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LCW temperature has been high, forced to reduce power load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Several power supplies didn’t come on and were worked 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D:IB and associated supplies weren’t ready for turn-on yet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Checked out pulsed devices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D:QF power supply had internal water leak, repaired with assistance from TD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Pre-Vault and Pre-Target supplies couldn’t be tested with Feeders 94/95 off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Electrostatic Septa conditioning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Began December 27, generally progressing well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Both septa approaching target operational voltage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Limited work during holiday period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ESS motion-control modifications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Mu2e area M4 Line sump monitor installed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Mu2e safety system electrician 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Safety system testing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Unable to power M1 Line, CDC testing deferred until we can power Feeders 94/95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Small but manageable LCW leak rate of ~20 Gal/Day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AP-0 A/C work remains paused</a:t>
            </a:r>
          </a:p>
        </p:txBody>
      </p:sp>
    </p:spTree>
    <p:extLst>
      <p:ext uri="{BB962C8B-B14F-4D97-AF65-F5344CB8AC3E}">
        <p14:creationId xmlns:p14="http://schemas.microsoft.com/office/powerpoint/2010/main" val="2274298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3B8BB9-A66B-8FDF-B201-38CCBDEED3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E4E15E77-14E4-BD94-6232-C19D8297A21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56801" y="847571"/>
            <a:ext cx="6869537" cy="54549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DF1164-6753-FF11-8EDA-4BE139849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Electrostatic septa conditioning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3F8F5-266A-DE9E-E7F9-3A8F4A4DF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1/10/2025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479AA-B981-9524-9FAC-EB8A1A941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82A6F-1DF4-42AD-4C45-58476720D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C600B7-0C5E-C51E-267A-44EC951847A4}"/>
              </a:ext>
            </a:extLst>
          </p:cNvPr>
          <p:cNvSpPr txBox="1"/>
          <p:nvPr/>
        </p:nvSpPr>
        <p:spPr>
          <a:xfrm>
            <a:off x="7806220" y="1936244"/>
            <a:ext cx="9220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00FF00"/>
                </a:solidFill>
              </a:rPr>
              <a:t>ESS1 Voltage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DEFC974-9CB0-E611-9F23-0274C7AE996C}"/>
              </a:ext>
            </a:extLst>
          </p:cNvPr>
          <p:cNvSpPr txBox="1"/>
          <p:nvPr/>
        </p:nvSpPr>
        <p:spPr>
          <a:xfrm>
            <a:off x="7687372" y="5168935"/>
            <a:ext cx="13003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CCCC00"/>
                </a:solidFill>
              </a:rPr>
              <a:t>ESS1 Spark Counter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7A5A00-9B68-42F1-961F-727787234EA3}"/>
              </a:ext>
            </a:extLst>
          </p:cNvPr>
          <p:cNvSpPr txBox="1"/>
          <p:nvPr/>
        </p:nvSpPr>
        <p:spPr>
          <a:xfrm>
            <a:off x="7687372" y="5019882"/>
            <a:ext cx="13003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accent1"/>
                </a:solidFill>
              </a:rPr>
              <a:t>ESS2 Spark Counter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7396C6-33E7-CFEF-8DE3-06A68CC894F9}"/>
              </a:ext>
            </a:extLst>
          </p:cNvPr>
          <p:cNvSpPr txBox="1"/>
          <p:nvPr/>
        </p:nvSpPr>
        <p:spPr>
          <a:xfrm>
            <a:off x="7806219" y="1705534"/>
            <a:ext cx="9220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ESS2 Voltage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C35B0F2-088B-E99A-8A40-F664366F093E}"/>
              </a:ext>
            </a:extLst>
          </p:cNvPr>
          <p:cNvSpPr txBox="1"/>
          <p:nvPr/>
        </p:nvSpPr>
        <p:spPr>
          <a:xfrm rot="16200000">
            <a:off x="3409543" y="1850950"/>
            <a:ext cx="18556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Delivery Ring access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1CFA74C-0F28-8867-03B3-4AC431779F2B}"/>
              </a:ext>
            </a:extLst>
          </p:cNvPr>
          <p:cNvCxnSpPr/>
          <p:nvPr/>
        </p:nvCxnSpPr>
        <p:spPr>
          <a:xfrm>
            <a:off x="2202426" y="1761045"/>
            <a:ext cx="4807974" cy="0"/>
          </a:xfrm>
          <a:prstGeom prst="line">
            <a:avLst/>
          </a:prstGeom>
          <a:ln>
            <a:solidFill>
              <a:srgbClr val="FFC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67DB851-E0CC-1165-9750-948E34CD8934}"/>
              </a:ext>
            </a:extLst>
          </p:cNvPr>
          <p:cNvSpPr txBox="1"/>
          <p:nvPr/>
        </p:nvSpPr>
        <p:spPr>
          <a:xfrm>
            <a:off x="4688069" y="1453268"/>
            <a:ext cx="21050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C000"/>
                </a:solidFill>
              </a:rPr>
              <a:t>Operational target voltage</a:t>
            </a:r>
          </a:p>
        </p:txBody>
      </p:sp>
    </p:spTree>
    <p:extLst>
      <p:ext uri="{BB962C8B-B14F-4D97-AF65-F5344CB8AC3E}">
        <p14:creationId xmlns:p14="http://schemas.microsoft.com/office/powerpoint/2010/main" val="1813528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CD794-B88A-0C12-01F4-FE959B5DD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Muon LCW temperature after turn-on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73B0-2891-EE75-D6E6-E8C2C31D0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/>
              <a:t>1/10/2025</a:t>
            </a:r>
            <a:endParaRPr lang="en-US" alt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631EF-8C10-59DF-862A-F75E2A1F0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/>
              <a:t>Jim Morgan | Muon Campus Status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72DCC-1D50-2B77-98DD-050AAAFE8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z="1200" smtClean="0"/>
              <a:pPr>
                <a:defRPr/>
              </a:pPr>
              <a:t>4</a:t>
            </a:fld>
            <a:endParaRPr lang="en-US" altLang="en-US" sz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A981A1-65ED-9A9F-349B-0F2BC6E31720}"/>
              </a:ext>
            </a:extLst>
          </p:cNvPr>
          <p:cNvSpPr txBox="1"/>
          <p:nvPr/>
        </p:nvSpPr>
        <p:spPr>
          <a:xfrm>
            <a:off x="7576572" y="2230406"/>
            <a:ext cx="13388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00FF00"/>
                </a:solidFill>
              </a:rPr>
              <a:t>Return temperature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CC1878-5587-28D5-2DE0-BCAE5E62C162}"/>
              </a:ext>
            </a:extLst>
          </p:cNvPr>
          <p:cNvSpPr txBox="1"/>
          <p:nvPr/>
        </p:nvSpPr>
        <p:spPr>
          <a:xfrm>
            <a:off x="7526338" y="3294967"/>
            <a:ext cx="13516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CCCC00"/>
                </a:solidFill>
              </a:rPr>
              <a:t>Supply Temperature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3E87228-909F-183A-91AC-B85A36BAA928}"/>
              </a:ext>
            </a:extLst>
          </p:cNvPr>
          <p:cNvSpPr txBox="1"/>
          <p:nvPr/>
        </p:nvSpPr>
        <p:spPr>
          <a:xfrm>
            <a:off x="7526338" y="1165845"/>
            <a:ext cx="12955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D:QD power supply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92710D-E329-A019-F568-B9AA5F5C8DA7}"/>
              </a:ext>
            </a:extLst>
          </p:cNvPr>
          <p:cNvSpPr txBox="1"/>
          <p:nvPr/>
        </p:nvSpPr>
        <p:spPr>
          <a:xfrm rot="16200000">
            <a:off x="4555225" y="3577512"/>
            <a:ext cx="19566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Delivery Ring turn-on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5BF0A99-68B0-FD32-D8BB-9B37A6F8BAFF}"/>
              </a:ext>
            </a:extLst>
          </p:cNvPr>
          <p:cNvSpPr txBox="1"/>
          <p:nvPr/>
        </p:nvSpPr>
        <p:spPr>
          <a:xfrm>
            <a:off x="5871187" y="4998274"/>
            <a:ext cx="12522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Reduced heat load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6DA2F518-4214-D575-695B-60D49819F0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275" y="840173"/>
            <a:ext cx="6850063" cy="5432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204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529E38-B83A-5B90-955B-4DC81E57EF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A4DE231-92C5-71A9-9879-A492555A8C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327" y="838550"/>
            <a:ext cx="6875284" cy="54181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93E0090-84E9-959A-68D4-4E1EEA78D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Pbar/Muon LCW temperature over the past 20 years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9E937E-BCE0-CF80-7BD5-37AD49195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/>
              <a:t>1/10/2025</a:t>
            </a:r>
            <a:endParaRPr lang="en-US" alt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FD7D2-2EF0-2609-02B8-562709CD1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/>
              <a:t>Jim Morgan | Muon Campus Status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7CA71-F408-E333-3221-D28578DA2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z="1200" smtClean="0"/>
              <a:pPr>
                <a:defRPr/>
              </a:pPr>
              <a:t>5</a:t>
            </a:fld>
            <a:endParaRPr lang="en-US" altLang="en-US" sz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B17763-94B1-814C-40FE-BF8A68821BDD}"/>
              </a:ext>
            </a:extLst>
          </p:cNvPr>
          <p:cNvSpPr txBox="1"/>
          <p:nvPr/>
        </p:nvSpPr>
        <p:spPr>
          <a:xfrm>
            <a:off x="7552301" y="1963070"/>
            <a:ext cx="13388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00FF00"/>
                </a:solidFill>
              </a:rPr>
              <a:t>Return temperature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768C472-B638-65FC-464E-59D36B2D7761}"/>
              </a:ext>
            </a:extLst>
          </p:cNvPr>
          <p:cNvSpPr txBox="1"/>
          <p:nvPr/>
        </p:nvSpPr>
        <p:spPr>
          <a:xfrm>
            <a:off x="7491077" y="3298195"/>
            <a:ext cx="13516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CCCC00"/>
                </a:solidFill>
              </a:rPr>
              <a:t>Supply Temperature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8DDF78F-8B1B-C6C0-659A-4C122C2E1C9A}"/>
              </a:ext>
            </a:extLst>
          </p:cNvPr>
          <p:cNvSpPr txBox="1"/>
          <p:nvPr/>
        </p:nvSpPr>
        <p:spPr>
          <a:xfrm>
            <a:off x="2172929" y="5086237"/>
            <a:ext cx="14561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Pbar Operation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3CEC0A4-FC08-6D1B-ED5C-D084B2B1B191}"/>
              </a:ext>
            </a:extLst>
          </p:cNvPr>
          <p:cNvCxnSpPr/>
          <p:nvPr/>
        </p:nvCxnSpPr>
        <p:spPr>
          <a:xfrm>
            <a:off x="2172929" y="5673213"/>
            <a:ext cx="1455174" cy="0"/>
          </a:xfrm>
          <a:prstGeom prst="straightConnector1">
            <a:avLst/>
          </a:prstGeom>
          <a:ln>
            <a:solidFill>
              <a:schemeClr val="bg1"/>
            </a:solidFill>
            <a:headEnd type="triangl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2A6D0BD5-176E-EFC7-DB17-6797658D922D}"/>
              </a:ext>
            </a:extLst>
          </p:cNvPr>
          <p:cNvSpPr txBox="1"/>
          <p:nvPr/>
        </p:nvSpPr>
        <p:spPr>
          <a:xfrm>
            <a:off x="5160635" y="5110639"/>
            <a:ext cx="13358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g-2 Operation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4D1A0C5-BB96-77F4-8CDF-5183647EC959}"/>
              </a:ext>
            </a:extLst>
          </p:cNvPr>
          <p:cNvCxnSpPr/>
          <p:nvPr/>
        </p:nvCxnSpPr>
        <p:spPr>
          <a:xfrm>
            <a:off x="5065843" y="5662083"/>
            <a:ext cx="1455174" cy="0"/>
          </a:xfrm>
          <a:prstGeom prst="straightConnector1">
            <a:avLst/>
          </a:prstGeom>
          <a:ln>
            <a:solidFill>
              <a:schemeClr val="bg1"/>
            </a:solidFill>
            <a:headEnd type="triangl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911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9CD3E-9F56-195B-CEDC-53E499B38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095C3-2685-95EC-BC35-1C3894029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887" y="897973"/>
            <a:ext cx="8672513" cy="5464556"/>
          </a:xfrm>
        </p:spPr>
        <p:txBody>
          <a:bodyPr/>
          <a:lstStyle/>
          <a:p>
            <a:pPr indent="-347472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Need more LCW cooling at CUB</a:t>
            </a:r>
          </a:p>
          <a:p>
            <a:pPr indent="-347472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Turn on D:IB and other power supplies that haven’t been turned on yet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Limited remaining tunnel work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Sump monitor for the Mu2e Detector Hall and Pre-Vault Enclosure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D:QSS shows a false high temperature indication, need to check 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Klixon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wiring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few remaining small LCW leaks</a:t>
            </a:r>
          </a:p>
          <a:p>
            <a:pPr indent="-347472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Finish ESS2 High Voltage Conditioning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Target operational voltage is 85.7 kV</a:t>
            </a:r>
          </a:p>
          <a:p>
            <a:pPr indent="-347472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Finish Critical Device Testing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Need Beamline Feeders 94/95 to be powered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 into Transport, Delivery Ring and M4 Enclosures early next week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Beam Stop air pressure checks for safety system testing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Investigate false high temperature indication on D:QSS circuit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Preparing for beam operation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 towards resolving remaining power supply problems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 heat exchanger and Kautz Road transformer issues need to be resolved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Expect short power outage Tuesday to backfeed Muon Feeder 24 from MI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Expect PIP-II BTL construction will prevent Muon Campus beam for 6 weeks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Starting approximately January 29</a:t>
            </a:r>
          </a:p>
          <a:p>
            <a:pPr lvl="1">
              <a:spcBef>
                <a:spcPts val="0"/>
              </a:spcBef>
            </a:pPr>
            <a:endParaRPr lang="en-US" sz="1800" dirty="0">
              <a:solidFill>
                <a:srgbClr val="004C9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5C93F9-8CDE-3E29-1E07-2E673A53A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/>
              <a:t>1/10/2025</a:t>
            </a:r>
            <a:endParaRPr lang="en-US" alt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59D8C-405A-D465-CC22-3C018AAF9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/>
              <a:t>Jim Morgan | Muon Campus Status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6CACC-DD80-F031-9FC7-73C61240D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z="1200" smtClean="0"/>
              <a:pPr>
                <a:defRPr/>
              </a:pPr>
              <a:t>6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331999396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Temp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FermilabTemp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FermilabTempate</Template>
  <TotalTime>738516</TotalTime>
  <Words>427</Words>
  <Application>Microsoft Office PowerPoint</Application>
  <PresentationFormat>On-screen Show (4:3)</PresentationFormat>
  <Paragraphs>81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Helvetica</vt:lpstr>
      <vt:lpstr>FermilabTempate</vt:lpstr>
      <vt:lpstr>Fermilab: Footer Only</vt:lpstr>
      <vt:lpstr>1_FermilabTempate</vt:lpstr>
      <vt:lpstr>Muon Campus Shutdown Report</vt:lpstr>
      <vt:lpstr> Muon Campus status</vt:lpstr>
      <vt:lpstr>Electrostatic septa conditioning</vt:lpstr>
      <vt:lpstr>Muon LCW temperature after turn-on</vt:lpstr>
      <vt:lpstr>Pbar/Muon LCW temperature over the past 20 years</vt:lpstr>
      <vt:lpstr>Upcoming work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Delivery Ring AIP Update</dc:title>
  <dc:creator>James P. Morgan x5236</dc:creator>
  <cp:lastModifiedBy>James P. Morgan</cp:lastModifiedBy>
  <cp:revision>1301</cp:revision>
  <cp:lastPrinted>2016-10-17T16:36:40Z</cp:lastPrinted>
  <dcterms:created xsi:type="dcterms:W3CDTF">2014-12-17T13:45:40Z</dcterms:created>
  <dcterms:modified xsi:type="dcterms:W3CDTF">2025-01-10T14:07:56Z</dcterms:modified>
</cp:coreProperties>
</file>