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5pPr>
    <a:lvl6pPr marL="0" marR="0" indent="4572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6pPr>
    <a:lvl7pPr marL="0" marR="0" indent="9144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7pPr>
    <a:lvl8pPr marL="0" marR="0" indent="13716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8pPr>
    <a:lvl9pPr marL="0" marR="0" indent="18288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n" i="on">
        <a:fontRef idx="minor">
          <a:srgbClr val="404040"/>
        </a:fontRef>
        <a:srgbClr val="40404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EF5"/>
          </a:solidFill>
        </a:fill>
      </a:tcStyle>
    </a:wholeTbl>
    <a:band2H>
      <a:tcTxStyle b="def" i="def"/>
      <a:tcStyle>
        <a:tcBdr/>
        <a:fill>
          <a:solidFill>
            <a:srgbClr val="ECF7F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9" name="Shape 1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jpe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jpe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esenter’s Name…"/>
          <p:cNvSpPr txBox="1"/>
          <p:nvPr>
            <p:ph type="body" sz="quarter" idx="21"/>
          </p:nvPr>
        </p:nvSpPr>
        <p:spPr>
          <a:xfrm>
            <a:off x="787399" y="5159375"/>
            <a:ext cx="7518401" cy="1134865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Presenter’s Name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Meeting Title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Day Month Year</a:t>
            </a:r>
          </a:p>
        </p:txBody>
      </p:sp>
      <p:sp>
        <p:nvSpPr>
          <p:cNvPr id="14" name="Presentation Title — one line…"/>
          <p:cNvSpPr txBox="1"/>
          <p:nvPr>
            <p:ph type="body" sz="quarter" idx="22"/>
          </p:nvPr>
        </p:nvSpPr>
        <p:spPr>
          <a:xfrm>
            <a:off x="787399" y="3673475"/>
            <a:ext cx="7543801" cy="113486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Presentation Title — one line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or two lines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Text"/>
          <p:cNvSpPr txBox="1"/>
          <p:nvPr>
            <p:ph type="title"/>
          </p:nvPr>
        </p:nvSpPr>
        <p:spPr>
          <a:xfrm>
            <a:off x="228599" y="161499"/>
            <a:ext cx="8686801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0" name="Body Level One…"/>
          <p:cNvSpPr txBox="1"/>
          <p:nvPr>
            <p:ph type="body" idx="1"/>
          </p:nvPr>
        </p:nvSpPr>
        <p:spPr>
          <a:xfrm>
            <a:off x="228600" y="1028700"/>
            <a:ext cx="8686800" cy="50292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122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4" name="Body Level One…"/>
          <p:cNvSpPr txBox="1"/>
          <p:nvPr>
            <p:ph type="body" idx="1"/>
          </p:nvPr>
        </p:nvSpPr>
        <p:spPr>
          <a:xfrm>
            <a:off x="228600" y="1022350"/>
            <a:ext cx="8686800" cy="502920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25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14986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Rob Ainsworth I Ops meeting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01/10/24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 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Double-click to edit"/>
          <p:cNvSpPr txBox="1"/>
          <p:nvPr>
            <p:ph type="body" sz="quarter" idx="21"/>
          </p:nvPr>
        </p:nvSpPr>
        <p:spPr>
          <a:xfrm>
            <a:off x="232052" y="5054600"/>
            <a:ext cx="4206241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35" name="Double-click to edit"/>
          <p:cNvSpPr txBox="1"/>
          <p:nvPr>
            <p:ph type="body" sz="quarter" idx="22"/>
          </p:nvPr>
        </p:nvSpPr>
        <p:spPr>
          <a:xfrm>
            <a:off x="4704863" y="5054600"/>
            <a:ext cx="4206242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36" name="Body Level One…"/>
          <p:cNvSpPr txBox="1"/>
          <p:nvPr>
            <p:ph type="body" sz="half" idx="23"/>
          </p:nvPr>
        </p:nvSpPr>
        <p:spPr>
          <a:xfrm>
            <a:off x="4701098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half" idx="1"/>
          </p:nvPr>
        </p:nvSpPr>
        <p:spPr>
          <a:xfrm>
            <a:off x="228287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40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Double-click to edit"/>
          <p:cNvSpPr txBox="1"/>
          <p:nvPr>
            <p:ph type="body" sz="half" idx="21"/>
          </p:nvPr>
        </p:nvSpPr>
        <p:spPr>
          <a:xfrm>
            <a:off x="224234" y="1023135"/>
            <a:ext cx="2905910" cy="50392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49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0" name="Body Level One…"/>
          <p:cNvSpPr txBox="1"/>
          <p:nvPr>
            <p:ph type="body" idx="1"/>
          </p:nvPr>
        </p:nvSpPr>
        <p:spPr>
          <a:xfrm>
            <a:off x="3378200" y="1023135"/>
            <a:ext cx="5541265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52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Double-click to edit"/>
          <p:cNvSpPr txBox="1"/>
          <p:nvPr>
            <p:ph type="body" sz="quarter" idx="21"/>
          </p:nvPr>
        </p:nvSpPr>
        <p:spPr>
          <a:xfrm>
            <a:off x="224234" y="5054600"/>
            <a:ext cx="8686801" cy="9979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61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63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64" name="13-0146-02D.jpg" descr="13-0146-02D.jpg"/>
          <p:cNvPicPr>
            <a:picLocks noChangeAspect="0"/>
          </p:cNvPicPr>
          <p:nvPr/>
        </p:nvPicPr>
        <p:blipFill>
          <a:blip r:embed="rId3">
            <a:extLst/>
          </a:blip>
          <a:srcRect l="2499" t="10903" r="2720" b="25426"/>
          <a:stretch>
            <a:fillRect/>
          </a:stretch>
        </p:blipFill>
        <p:spPr>
          <a:xfrm>
            <a:off x="220465" y="1003580"/>
            <a:ext cx="8686805" cy="3886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Body Level One…"/>
          <p:cNvSpPr txBox="1"/>
          <p:nvPr>
            <p:ph type="body" sz="half" idx="21"/>
          </p:nvPr>
        </p:nvSpPr>
        <p:spPr>
          <a:xfrm>
            <a:off x="4671218" y="1023689"/>
            <a:ext cx="4206678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Double-click to edit"/>
          <p:cNvSpPr txBox="1"/>
          <p:nvPr>
            <p:ph type="body" sz="quarter" idx="22"/>
          </p:nvPr>
        </p:nvSpPr>
        <p:spPr>
          <a:xfrm>
            <a:off x="4668698" y="162470"/>
            <a:ext cx="4206241" cy="57413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SzTx/>
              <a:buFontTx/>
              <a:buNone/>
              <a:defRPr b="1"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74" name="Title Text"/>
          <p:cNvSpPr txBox="1"/>
          <p:nvPr>
            <p:ph type="title"/>
          </p:nvPr>
        </p:nvSpPr>
        <p:spPr>
          <a:xfrm>
            <a:off x="228600" y="160528"/>
            <a:ext cx="4202986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5" name="Body Level One…"/>
          <p:cNvSpPr txBox="1"/>
          <p:nvPr>
            <p:ph type="body" sz="half" idx="1"/>
          </p:nvPr>
        </p:nvSpPr>
        <p:spPr>
          <a:xfrm>
            <a:off x="224234" y="1022350"/>
            <a:ext cx="4202987" cy="5041024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77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Body Level One…"/>
          <p:cNvSpPr txBox="1"/>
          <p:nvPr>
            <p:ph type="body" idx="1"/>
          </p:nvPr>
        </p:nvSpPr>
        <p:spPr>
          <a:xfrm>
            <a:off x="228600" y="393700"/>
            <a:ext cx="8686800" cy="56769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86" name="Table 1"/>
          <p:cNvGraphicFramePr/>
          <p:nvPr/>
        </p:nvGraphicFramePr>
        <p:xfrm>
          <a:off x="6654800" y="6508750"/>
          <a:ext cx="914400" cy="2540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914400"/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87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88" name="Table 1-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6" name="Table 1"/>
          <p:cNvGraphicFramePr/>
          <p:nvPr/>
        </p:nvGraphicFramePr>
        <p:xfrm>
          <a:off x="6654800" y="6508750"/>
          <a:ext cx="914400" cy="2540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914400"/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97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98" name="Table 1-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9" name="13-0146-02D.jpg" descr="13-0146-02D.jpg"/>
          <p:cNvPicPr>
            <a:picLocks noChangeAspect="1"/>
          </p:cNvPicPr>
          <p:nvPr/>
        </p:nvPicPr>
        <p:blipFill>
          <a:blip r:embed="rId3">
            <a:extLst/>
          </a:blip>
          <a:srcRect l="122" t="0" r="4937" b="3348"/>
          <a:stretch>
            <a:fillRect/>
          </a:stretch>
        </p:blipFill>
        <p:spPr>
          <a:xfrm>
            <a:off x="232767" y="216406"/>
            <a:ext cx="8678466" cy="58972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Pictur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Double-click to edit"/>
          <p:cNvSpPr txBox="1"/>
          <p:nvPr>
            <p:ph type="body" sz="quarter" idx="21"/>
          </p:nvPr>
        </p:nvSpPr>
        <p:spPr>
          <a:xfrm>
            <a:off x="228599" y="5054600"/>
            <a:ext cx="8686801" cy="10058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108" name="Title Text"/>
          <p:cNvSpPr txBox="1"/>
          <p:nvPr>
            <p:ph type="title"/>
          </p:nvPr>
        </p:nvSpPr>
        <p:spPr>
          <a:xfrm>
            <a:off x="228600" y="4295648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09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110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11" name="13-0146-02D.jpg" descr="13-0146-02D.jpg"/>
          <p:cNvPicPr>
            <a:picLocks noChangeAspect="0"/>
          </p:cNvPicPr>
          <p:nvPr/>
        </p:nvPicPr>
        <p:blipFill>
          <a:blip r:embed="rId3">
            <a:extLst/>
          </a:blip>
          <a:srcRect l="2499" t="10903" r="2720" b="28200"/>
          <a:stretch>
            <a:fillRect/>
          </a:stretch>
        </p:blipFill>
        <p:spPr>
          <a:xfrm>
            <a:off x="228600" y="396034"/>
            <a:ext cx="8686804" cy="37168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Slide_060514.png" descr="TitleSlide_0605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FermiLogo_modified blue_Key-01.png" descr="FermiLogo_modified blue_Key-0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2234" y="1042416"/>
            <a:ext cx="3473212" cy="742399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2pPr>
              <a:buChar char="–"/>
            </a:lvl2pPr>
            <a:lvl3pPr>
              <a:buChar char="•"/>
            </a:lvl3pPr>
            <a:lvl4pPr>
              <a:buChar char="–"/>
            </a:lvl4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6553200" y="6356350"/>
            <a:ext cx="2133600" cy="1397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transition xmlns:p14="http://schemas.microsoft.com/office/powerpoint/2010/main" spd="med" advClick="1"/>
  <p:txStyles>
    <p:title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1pPr>
      <a:lvl2pPr marL="778668" marR="0" indent="-321468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2pPr>
      <a:lvl3pPr marL="1208314" marR="0" indent="-293914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3pPr>
      <a:lvl4pPr marL="17145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4pPr>
      <a:lvl5pPr marL="20574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5pPr>
      <a:lvl6pPr marL="25146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6pPr>
      <a:lvl7pPr marL="29718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7pPr>
      <a:lvl8pPr marL="34290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8pPr>
      <a:lvl9pPr marL="38862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ob Ainsworth…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Rob Ainsworth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Ops Meeting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10 January 2025</a:t>
            </a:r>
          </a:p>
        </p:txBody>
      </p:sp>
      <p:sp>
        <p:nvSpPr>
          <p:cNvPr id="132" name="RR/MI status"/>
          <p:cNvSpPr txBox="1"/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RR/MI status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umm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Summary</a:t>
            </a:r>
          </a:p>
        </p:txBody>
      </p:sp>
      <p:sp>
        <p:nvSpPr>
          <p:cNvPr id="135" name="MI8 is running wel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MI8 is running well</a:t>
            </a:r>
          </a:p>
          <a:p>
            <a:pPr/>
            <a:r>
              <a:t>Aperture scans performed to lower losses</a:t>
            </a:r>
          </a:p>
          <a:p>
            <a:pPr/>
            <a:r>
              <a:t>HX: Waiting on FFS assessments (by the end of next week)</a:t>
            </a:r>
          </a:p>
        </p:txBody>
      </p:sp>
      <p:sp>
        <p:nvSpPr>
          <p:cNvPr id="1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FFFFFF"/>
      </a:dk1>
      <a:lt1>
        <a:srgbClr val="0061A8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sx="100000" sy="100000" kx="0" ky="0" algn="b" rotWithShape="0" blurRad="38100" dist="19999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sx="100000" sy="100000" kx="0" ky="0" algn="b" rotWithShape="0" blurRad="38100" dist="19999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