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67" r:id="rId2"/>
    <p:sldId id="269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2FFF3E"/>
    <a:srgbClr val="FF5959"/>
    <a:srgbClr val="50504E"/>
    <a:srgbClr val="4E4E4E"/>
    <a:srgbClr val="404040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6" autoAdjust="0"/>
    <p:restoredTop sz="94663"/>
  </p:normalViewPr>
  <p:slideViewPr>
    <p:cSldViewPr snapToGrid="0" snapToObjects="1" showGuides="1">
      <p:cViewPr>
        <p:scale>
          <a:sx n="100" d="100"/>
          <a:sy n="100" d="100"/>
        </p:scale>
        <p:origin x="492" y="141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A149A85-1DF8-4DAD-9E9D-6E5E0F2B6DD1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F053E6C-A50D-4C0E-B798-82B0DDBAD20C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250640B6-4EC6-4F22-8C0A-9B611056AF77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A0A68-FFAE-4CE6-AD0A-98A1A3BD1CC4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063F153-DD75-B6D5-5F5C-F2741306A6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0013" y="4100513"/>
            <a:ext cx="3775075" cy="604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573B99-9CE3-A6EB-19AC-0EBC85A558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601" y="4792663"/>
            <a:ext cx="87264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4C97"/>
                </a:solidFill>
              </a:defRPr>
            </a:lvl1pPr>
            <a:lvl2pPr marL="457200" indent="0">
              <a:buNone/>
              <a:defRPr sz="1200">
                <a:solidFill>
                  <a:srgbClr val="004C97"/>
                </a:solidFill>
              </a:defRPr>
            </a:lvl2pPr>
            <a:lvl3pPr>
              <a:defRPr sz="1100">
                <a:solidFill>
                  <a:srgbClr val="004C97"/>
                </a:solidFill>
              </a:defRPr>
            </a:lvl3pPr>
            <a:lvl4pPr>
              <a:defRPr sz="1050">
                <a:solidFill>
                  <a:srgbClr val="004C97"/>
                </a:solidFill>
              </a:defRPr>
            </a:lvl4pPr>
            <a:lvl5pPr>
              <a:defRPr sz="105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C8CE6-496C-1722-8D2C-C0F9E180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81A63-FEE0-4730-AC1C-B69980350980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4EF6778F-20B0-FD6C-40BC-04226A474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0581" y="772412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0000"/>
                </a:solidFill>
              </a:defRPr>
            </a:lvl1pPr>
            <a:lvl2pPr>
              <a:defRPr b="1">
                <a:solidFill>
                  <a:srgbClr val="FF0000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37F1319-0AB8-2110-E343-2B1E2D216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0268" y="2412240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0000"/>
                </a:solidFill>
              </a:defRPr>
            </a:lvl1pPr>
            <a:lvl2pPr>
              <a:defRPr b="1">
                <a:solidFill>
                  <a:srgbClr val="FF0000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670842B-D5FF-AFEC-D38F-DF6A9CB9A3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6125" y="2767013"/>
            <a:ext cx="2557463" cy="12430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4D220B4-892A-4694-5BD7-7E5ADFE6DB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26125" y="1112838"/>
            <a:ext cx="2557463" cy="124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51F6C2F-2FC0-BCA9-F058-7325531D8C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852488"/>
            <a:ext cx="4845050" cy="3852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4F30F-3414-8CB3-8706-CB9DBC0F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0" y="243522"/>
            <a:ext cx="8334801" cy="4384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754DE-B977-662B-414A-84F075EE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6D130-DE6D-A976-A736-D4A1C97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8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60BCC30-1F2D-48B4-A8DC-959C364DC52F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9CD3D06-3098-4725-844C-1919282EA655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6781A63-FEE0-4730-AC1C-B69980350980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30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EE2D-62B3-8457-A74B-AB7AE3E5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446" y="6504213"/>
            <a:ext cx="78174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1/10/2024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3A3550-103F-27F4-EE61-8B9DF30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Linac/</a:t>
            </a:r>
            <a:r>
              <a:rPr lang="en-US" altLang="en-US" sz="2400" dirty="0" err="1">
                <a:latin typeface="Helvetica" panose="020B0604020202020204" pitchFamily="34" charset="0"/>
                <a:ea typeface="Geneva" pitchFamily="121" charset="-128"/>
              </a:rPr>
              <a:t>Preacc</a:t>
            </a: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 Operation (Jan 3 – Jan 10, 2024)</a:t>
            </a:r>
            <a:endParaRPr lang="en-US" sz="24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65DB18B-45D0-EDC3-CEAE-A50F40E6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Erin Chen | AD 9 o’clock Meeting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EEC82A9-45EE-F0A2-BCC2-3A80A73A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6108" y="6509801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F5D015-25AC-1527-2C08-B93D78162E27}"/>
              </a:ext>
            </a:extLst>
          </p:cNvPr>
          <p:cNvSpPr txBox="1">
            <a:spLocks/>
          </p:cNvSpPr>
          <p:nvPr/>
        </p:nvSpPr>
        <p:spPr>
          <a:xfrm>
            <a:off x="281660" y="4857751"/>
            <a:ext cx="8584044" cy="1381684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5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u="sng" dirty="0"/>
              <a:t>Notable Events</a:t>
            </a:r>
            <a:r>
              <a:rPr lang="en-US" sz="1600" dirty="0"/>
              <a:t>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SCL Module 4 Vacuum Spikes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Troubleshooting Tank 5 Bulk Tuner Chiller Flow Readback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Debuncher</a:t>
            </a:r>
            <a:r>
              <a:rPr lang="en-US" sz="1600" dirty="0"/>
              <a:t> &amp; KRF2 PFN faults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F605616-729B-87F4-FC3B-CFD7D69687FE}"/>
              </a:ext>
            </a:extLst>
          </p:cNvPr>
          <p:cNvSpPr txBox="1">
            <a:spLocks/>
          </p:cNvSpPr>
          <p:nvPr/>
        </p:nvSpPr>
        <p:spPr>
          <a:xfrm>
            <a:off x="5180581" y="772412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FF000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PREACC (0 min)</a:t>
            </a:r>
          </a:p>
          <a:p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062A7F1-980A-EA7B-827A-332545F1F81E}"/>
              </a:ext>
            </a:extLst>
          </p:cNvPr>
          <p:cNvSpPr txBox="1">
            <a:spLocks/>
          </p:cNvSpPr>
          <p:nvPr/>
        </p:nvSpPr>
        <p:spPr>
          <a:xfrm>
            <a:off x="5220269" y="1214867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FF000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LINAC (2 </a:t>
            </a:r>
            <a:r>
              <a:rPr lang="en-US" altLang="en-US" dirty="0" err="1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hrs</a:t>
            </a:r>
            <a:r>
              <a:rPr lang="en-US" altLang="en-US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 12 min)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F2AE4-63D6-4B89-228D-D4575FA60A91}"/>
              </a:ext>
            </a:extLst>
          </p:cNvPr>
          <p:cNvSpPr txBox="1"/>
          <p:nvPr/>
        </p:nvSpPr>
        <p:spPr>
          <a:xfrm>
            <a:off x="5317389" y="3474531"/>
            <a:ext cx="35980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27 mA on D7TOR, 91% efficiency.</a:t>
            </a:r>
          </a:p>
          <a:p>
            <a:endParaRPr lang="en-US" sz="1600" b="1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have multiple opportunistic downtime requests!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910D8C4-8E7E-5120-8DC8-E4EE424171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5" r="275"/>
          <a:stretch/>
        </p:blipFill>
        <p:spPr/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98F13B-2379-DD9A-D7F0-46205E32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67" y="1648207"/>
            <a:ext cx="3479446" cy="17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9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41BE48-FCEA-6AD7-3F6B-8D08D2A77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857250"/>
          </a:xfrm>
        </p:spPr>
        <p:txBody>
          <a:bodyPr/>
          <a:lstStyle/>
          <a:p>
            <a:r>
              <a:rPr lang="en-US" dirty="0"/>
              <a:t>Gradient drops out, reverse power &amp; vacuum spike. Sparking? Vacuum leak?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8FF96-E3E8-6C1B-662D-5D6ECCE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 Vacuum Spikes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4AFFD-41EE-A882-BC92-DE2189257B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60BCC30-1F2D-48B4-A8DC-959C364DC52F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163A0-A96F-832D-2B13-A4FC069E1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Trevor | Linac Group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4B8C9-6855-2F1E-158D-D7D007828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9D173-48D4-75CC-BA13-4B330077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2273944"/>
            <a:ext cx="4142599" cy="3302446"/>
          </a:xfrm>
          <a:prstGeom prst="rect">
            <a:avLst/>
          </a:prstGeom>
        </p:spPr>
      </p:pic>
      <p:pic>
        <p:nvPicPr>
          <p:cNvPr id="12" name="Picture 11" descr="A screen with a graph on it&#10;&#10;Description automatically generated">
            <a:extLst>
              <a:ext uri="{FF2B5EF4-FFF2-40B4-BE49-F238E27FC236}">
                <a16:creationId xmlns:a16="http://schemas.microsoft.com/office/drawing/2014/main" id="{009CFD35-B022-1BEC-29BA-2ABA5725D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89" t="26426" r="18013" b="2281"/>
          <a:stretch/>
        </p:blipFill>
        <p:spPr>
          <a:xfrm>
            <a:off x="4457700" y="2004514"/>
            <a:ext cx="4562475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46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8167</TotalTime>
  <Words>97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Linac/Preacc Operation (Jan 3 – Jan 10, 2024)</vt:lpstr>
      <vt:lpstr>Module 4 Vacuum Spikes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A. Butler x2793 13705N</dc:creator>
  <cp:lastModifiedBy>Erin Chen x 49127N</cp:lastModifiedBy>
  <cp:revision>202</cp:revision>
  <cp:lastPrinted>2014-01-20T19:40:21Z</cp:lastPrinted>
  <dcterms:created xsi:type="dcterms:W3CDTF">2023-10-02T15:18:34Z</dcterms:created>
  <dcterms:modified xsi:type="dcterms:W3CDTF">2025-01-10T14:30:56Z</dcterms:modified>
</cp:coreProperties>
</file>