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49"/>
  </p:notesMasterIdLst>
  <p:sldIdLst>
    <p:sldId id="261" r:id="rId2"/>
    <p:sldId id="258" r:id="rId3"/>
    <p:sldId id="437" r:id="rId4"/>
    <p:sldId id="356" r:id="rId5"/>
    <p:sldId id="283" r:id="rId6"/>
    <p:sldId id="377" r:id="rId7"/>
    <p:sldId id="323" r:id="rId8"/>
    <p:sldId id="286" r:id="rId9"/>
    <p:sldId id="289" r:id="rId10"/>
    <p:sldId id="260" r:id="rId11"/>
    <p:sldId id="405" r:id="rId12"/>
    <p:sldId id="403" r:id="rId13"/>
    <p:sldId id="364" r:id="rId14"/>
    <p:sldId id="422" r:id="rId15"/>
    <p:sldId id="418" r:id="rId16"/>
    <p:sldId id="419" r:id="rId17"/>
    <p:sldId id="416" r:id="rId18"/>
    <p:sldId id="417" r:id="rId19"/>
    <p:sldId id="434" r:id="rId20"/>
    <p:sldId id="414" r:id="rId21"/>
    <p:sldId id="436" r:id="rId22"/>
    <p:sldId id="383" r:id="rId23"/>
    <p:sldId id="401" r:id="rId24"/>
    <p:sldId id="333" r:id="rId25"/>
    <p:sldId id="390" r:id="rId26"/>
    <p:sldId id="394" r:id="rId27"/>
    <p:sldId id="402" r:id="rId28"/>
    <p:sldId id="385" r:id="rId29"/>
    <p:sldId id="386" r:id="rId30"/>
    <p:sldId id="387" r:id="rId31"/>
    <p:sldId id="388" r:id="rId32"/>
    <p:sldId id="389" r:id="rId33"/>
    <p:sldId id="439" r:id="rId34"/>
    <p:sldId id="440" r:id="rId35"/>
    <p:sldId id="302" r:id="rId36"/>
    <p:sldId id="259" r:id="rId37"/>
    <p:sldId id="304" r:id="rId38"/>
    <p:sldId id="326" r:id="rId39"/>
    <p:sldId id="420" r:id="rId40"/>
    <p:sldId id="381" r:id="rId41"/>
    <p:sldId id="327" r:id="rId42"/>
    <p:sldId id="331" r:id="rId43"/>
    <p:sldId id="380" r:id="rId44"/>
    <p:sldId id="264" r:id="rId45"/>
    <p:sldId id="382" r:id="rId46"/>
    <p:sldId id="367" r:id="rId47"/>
    <p:sldId id="351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949C"/>
    <a:srgbClr val="7BC4CF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3"/>
    <p:restoredTop sz="96327"/>
  </p:normalViewPr>
  <p:slideViewPr>
    <p:cSldViewPr snapToGrid="0" snapToObjects="1">
      <p:cViewPr varScale="1">
        <p:scale>
          <a:sx n="138" d="100"/>
          <a:sy n="138" d="100"/>
        </p:scale>
        <p:origin x="19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45E45-0D43-3C4C-A41E-DA4CF52B3800}" type="datetimeFigureOut">
              <a:rPr lang="en-US" smtClean="0"/>
              <a:t>1/22/25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0FFC5-329E-8C45-8296-3DE044BED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8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AB03-7277-9740-8167-DE8A0642F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863DE9-4B98-A24C-8CDF-5E9B39746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32517-4733-5949-80F7-4600A5B3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2ACC27DD-3B49-FB47-8F1A-990E157AB0B0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4AEA2-C40E-914C-B230-806D01250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F9224-E1F5-634D-A127-B252715DD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8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A0BDC-25D7-944C-8EF4-92D2740FB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AFD60-38EE-5D42-ADFA-45D7327A7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F409C-73F3-014F-A283-02874A71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DB0E-76D6-6B45-BEB8-2A1E5EF30D71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F87C0-3764-5549-A7A6-76A472326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51653-441F-B240-BD24-3FE5FEF3B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4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EF8F5D-709A-1A47-ADC2-59FA37503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AC62BF-37BA-084B-9C0B-036C9BC41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AE62F-0C14-394C-8813-AE9DE5C9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CC4-5168-484F-8ADF-229A1CA5C9FC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BEA83-6D1A-EC4A-BA45-1A237365F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74E61-0D65-0F43-B220-E9C03858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0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5D647-832D-C249-8145-0F1FF3030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521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1A22E-A77B-0542-A769-76D64B83E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88ADD-76DF-5E43-B185-968954DD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6EF320BC-B4AD-9645-A74A-D20F42DF1262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F8063-4330-9844-9C33-B18C33F58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5A2FA-7980-CC4E-8C80-B43A2A5E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852C27-D3C1-0D40-AE62-896B51690230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olour_logo_1312">
            <a:extLst>
              <a:ext uri="{FF2B5EF4-FFF2-40B4-BE49-F238E27FC236}">
                <a16:creationId xmlns:a16="http://schemas.microsoft.com/office/drawing/2014/main" id="{B8738C3C-4F24-FA4F-B3EF-69677D5F65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 t="27303" b="24432"/>
          <a:stretch>
            <a:fillRect/>
          </a:stretch>
        </p:blipFill>
        <p:spPr bwMode="auto">
          <a:xfrm>
            <a:off x="9126909" y="160068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605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34D39-1FE6-DD42-B87E-C1B7B22D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6755"/>
            <a:ext cx="10515600" cy="116046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399ED-CD55-2C4F-AA08-3E837B357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F488A-D8E3-A441-AA19-A3E64243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D41F3DDF-3C3C-2044-96D2-3A031A413D1B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F7CE0-32F5-C544-AFB6-62B11AE2A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3C1EE-D911-384D-A1DE-63CAFD3B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F4154B-2E69-8445-B065-08CA0FB16D41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olour_logo_1312">
            <a:extLst>
              <a:ext uri="{FF2B5EF4-FFF2-40B4-BE49-F238E27FC236}">
                <a16:creationId xmlns:a16="http://schemas.microsoft.com/office/drawing/2014/main" id="{8A5CB530-5F54-C34D-A176-EBBA3EBA08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 t="27303" b="24432"/>
          <a:stretch>
            <a:fillRect/>
          </a:stretch>
        </p:blipFill>
        <p:spPr bwMode="auto">
          <a:xfrm>
            <a:off x="9103051" y="84357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243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90D5D-5C90-754C-9CA6-E307A43D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3798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5EE92-F35E-A44E-AF89-C91ED4060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C3FA6-70D4-B24E-8592-22849AB14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F9A55-B39A-4040-8BC2-9A17D2CA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D90CB09B-108A-6C40-823E-D8B79EC65A78}" type="datetime1">
              <a:rPr lang="en-GB" smtClean="0"/>
              <a:t>22/01/2025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747B7-8B50-D247-B02F-C6F8EE0C7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90A1E-343C-B74F-852F-BEF224B00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262D82-6D48-6A49-9795-40B030D29C2F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olour_logo_1312">
            <a:extLst>
              <a:ext uri="{FF2B5EF4-FFF2-40B4-BE49-F238E27FC236}">
                <a16:creationId xmlns:a16="http://schemas.microsoft.com/office/drawing/2014/main" id="{F72B82C3-F38D-5E47-82D6-A013DA4F46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 t="27303" b="24432"/>
          <a:stretch>
            <a:fillRect/>
          </a:stretch>
        </p:blipFill>
        <p:spPr bwMode="auto">
          <a:xfrm>
            <a:off x="9147876" y="120003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130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083EB-59E1-CD4F-B0C7-20B5A02F0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03" y="-122664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334AF-3C7F-FB4A-A399-1985D1585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06563-4735-7044-9D3A-D8994B6C9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66FBFA-C1BE-1446-8642-8A989B51E9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4FDFB3-647D-9A4D-BA1D-2D592C037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0F6E67-ACBA-FB40-9459-AB9ACDD247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ED9124BF-17EB-9944-B11E-1F72A896D872}" type="datetime1">
              <a:rPr lang="en-GB" smtClean="0"/>
              <a:t>22/01/2025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34036B-BCDD-4B4D-8BCB-B1CA5E979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180AE6-BB33-F448-B63D-5B844779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261653-C561-CA4D-AADD-2625259902B9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colour_logo_1312">
            <a:extLst>
              <a:ext uri="{FF2B5EF4-FFF2-40B4-BE49-F238E27FC236}">
                <a16:creationId xmlns:a16="http://schemas.microsoft.com/office/drawing/2014/main" id="{5942131B-782D-1C4F-8D2E-1284B10AE8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 t="27303" b="24432"/>
          <a:stretch>
            <a:fillRect/>
          </a:stretch>
        </p:blipFill>
        <p:spPr bwMode="auto">
          <a:xfrm>
            <a:off x="9280514" y="143227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081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18213-4E0F-8542-96B3-52D5256DB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930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664B7-6EBF-0848-AD96-F4B68DE2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2161243C-2B3D-6E41-9FD7-71516EE1305E}" type="datetime1">
              <a:rPr lang="en-GB" smtClean="0"/>
              <a:t>22/01/2025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1849A7-3545-2046-B3D7-02F8FFE1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A3021-24F1-ED45-A837-D10A85DA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50C5F1-F100-9641-99AD-003F927A8F45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olour_logo_1312">
            <a:extLst>
              <a:ext uri="{FF2B5EF4-FFF2-40B4-BE49-F238E27FC236}">
                <a16:creationId xmlns:a16="http://schemas.microsoft.com/office/drawing/2014/main" id="{FDD0F9C6-8DF4-FE46-A915-6E6765AD9A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 t="27303" b="24432"/>
          <a:stretch>
            <a:fillRect/>
          </a:stretch>
        </p:blipFill>
        <p:spPr bwMode="auto">
          <a:xfrm>
            <a:off x="9176216" y="111479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613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F0648D-2AA6-0841-BBC9-03D38FDB6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A42D-6968-4145-829F-68703249ED7F}" type="datetime1">
              <a:rPr lang="en-GB" smtClean="0"/>
              <a:t>22/01/2025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F94D7-236D-CA42-94C7-0763030A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C92BB-B6F9-C843-B5E4-8E09A8293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74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B7CB1-6FB2-BA4A-8EC1-5369CD26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3588D-4023-3143-8522-53922CF14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720180-0297-F94A-BACA-91B857340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47B4A-3F66-D147-9CCC-3920E2509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7ACDB-B04E-C14C-B6E0-9A452EAF0603}" type="datetime1">
              <a:rPr lang="en-GB" smtClean="0"/>
              <a:t>22/01/2025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76174-24E5-264A-AA8F-844166108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FE339-3C6E-D54C-8F0E-CF74669B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8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B0968-9FCF-1947-A2EA-EAC8F14A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3AD0BF-039C-284A-8509-F0419981E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101FFE-3030-914F-9FCB-6B75E9412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CA5B8-46A2-5447-999B-04ACD87B1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4B82-DE0B-CC4A-9DDD-32CF76305362}" type="datetime1">
              <a:rPr lang="en-GB" smtClean="0"/>
              <a:t>22/01/2025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E32C1-9C55-8E4B-8A9B-F655937EB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70E791-9F2E-2B45-B18C-7118931C1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51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6F4F2E-02B8-2648-BD3C-63F11A14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18F8C-7C8E-ED47-BCFA-E31A91F6B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A7420-C053-6C4F-8245-FBDD9AFC3C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4C8CD-A123-3F4C-A806-038E28783D13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4BD5C-139E-064D-A118-EEC662FE0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66AF9-5490-9C45-8956-82DB0DD59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0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hyperlink" Target="mailto:k.mavrokoridis@liv.ac.uk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1.png"/><Relationship Id="rId10" Type="http://schemas.openxmlformats.org/officeDocument/2006/relationships/image" Target="../media/image8.png"/><Relationship Id="rId4" Type="http://schemas.openxmlformats.org/officeDocument/2006/relationships/image" Target="../media/image3.tiff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12" Type="http://schemas.openxmlformats.org/officeDocument/2006/relationships/image" Target="../media/image46.t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hyperlink" Target="https://arxiv.org/pdf/2301.02530v2.pdf" TargetMode="External"/><Relationship Id="rId5" Type="http://schemas.openxmlformats.org/officeDocument/2006/relationships/image" Target="../media/image41.jpg"/><Relationship Id="rId10" Type="http://schemas.openxmlformats.org/officeDocument/2006/relationships/image" Target="../media/image45.png"/><Relationship Id="rId4" Type="http://schemas.openxmlformats.org/officeDocument/2006/relationships/image" Target="../media/image40.jpg"/><Relationship Id="rId9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png"/><Relationship Id="rId4" Type="http://schemas.openxmlformats.org/officeDocument/2006/relationships/image" Target="../media/image56.jp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15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https://iopscience.iop.org/article/10.1088/1361-6471/acc39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tif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dpi.com/2076-3417/11/20/9450" TargetMode="External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dpi.com/2076-3417/11/20/9450" TargetMode="Externa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dpi.com/2410-390X/4/4/35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iopscience.iop.org/article/10.1088/1748-0221/14/06/P06001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dpi.com/2076-3417/11/20/9450" TargetMode="External"/><Relationship Id="rId4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hyperlink" Target="https://www.mdpi.com/2410-390X/4/4/35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cds.cern.ch/record/2739360" TargetMode="External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84F9-6592-C844-8FA5-684C403D0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524" y="1752184"/>
            <a:ext cx="9684531" cy="2387600"/>
          </a:xfrm>
        </p:spPr>
        <p:txBody>
          <a:bodyPr>
            <a:noAutofit/>
          </a:bodyPr>
          <a:lstStyle/>
          <a:p>
            <a:pPr algn="l"/>
            <a:r>
              <a:rPr lang="en-GB" dirty="0"/>
              <a:t>Plans for a </a:t>
            </a:r>
            <a:r>
              <a:rPr lang="en-GB" dirty="0" err="1"/>
              <a:t>ProtoDUNE</a:t>
            </a:r>
            <a:r>
              <a:rPr lang="en-GB" dirty="0"/>
              <a:t>-III Run with Optical Readout in the NP02 Cryostat</a:t>
            </a:r>
            <a:endParaRPr lang="en-US" sz="4700" b="1" dirty="0"/>
          </a:p>
        </p:txBody>
      </p:sp>
      <p:sp>
        <p:nvSpPr>
          <p:cNvPr id="9" name="Jared Vann,…">
            <a:extLst>
              <a:ext uri="{FF2B5EF4-FFF2-40B4-BE49-F238E27FC236}">
                <a16:creationId xmlns:a16="http://schemas.microsoft.com/office/drawing/2014/main" id="{8975F391-BEA6-5546-8841-F95F82AFE84F}"/>
              </a:ext>
            </a:extLst>
          </p:cNvPr>
          <p:cNvSpPr txBox="1"/>
          <p:nvPr/>
        </p:nvSpPr>
        <p:spPr>
          <a:xfrm>
            <a:off x="3293441" y="4634420"/>
            <a:ext cx="4760919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b="1" dirty="0"/>
              <a:t>Kostas </a:t>
            </a:r>
            <a:r>
              <a:rPr lang="en-US" b="1" dirty="0" err="1"/>
              <a:t>Mavrokoridis</a:t>
            </a:r>
            <a:r>
              <a:rPr lang="en-US" b="1" dirty="0"/>
              <a:t> </a:t>
            </a:r>
          </a:p>
          <a:p>
            <a:r>
              <a:rPr lang="en-US" dirty="0"/>
              <a:t>(on behalf of the </a:t>
            </a:r>
            <a:r>
              <a:rPr lang="en-US" dirty="0" err="1"/>
              <a:t>ProtoDUNE</a:t>
            </a:r>
            <a:r>
              <a:rPr lang="en-US" dirty="0"/>
              <a:t>-III run collaborators)</a:t>
            </a:r>
          </a:p>
          <a:p>
            <a:endParaRPr lang="en-GB" dirty="0"/>
          </a:p>
          <a:p>
            <a:r>
              <a:rPr lang="en-GB" dirty="0"/>
              <a:t>Workshop on Neutrinos @ CERN, Jan 2025</a:t>
            </a:r>
            <a:endParaRPr lang="en-US" dirty="0"/>
          </a:p>
          <a:p>
            <a:r>
              <a:rPr lang="en-US" dirty="0">
                <a:hlinkClick r:id="rId2"/>
              </a:rPr>
              <a:t>k.mavrokoridis@liverpool.ac.uk</a:t>
            </a:r>
            <a:endParaRPr lang="en-US" dirty="0"/>
          </a:p>
          <a:p>
            <a:endParaRPr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5ECBFF-CE69-B743-A6C5-B9586C118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59" b="1279"/>
          <a:stretch/>
        </p:blipFill>
        <p:spPr>
          <a:xfrm>
            <a:off x="9377864" y="1293353"/>
            <a:ext cx="2632524" cy="2896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43F7D9-5705-DB47-FD2A-4E734F651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376" y="0"/>
            <a:ext cx="864492" cy="949325"/>
          </a:xfrm>
          <a:prstGeom prst="rect">
            <a:avLst/>
          </a:prstGeom>
        </p:spPr>
      </p:pic>
      <p:pic>
        <p:nvPicPr>
          <p:cNvPr id="14" name="Picture 13" descr="colour_logo_1312">
            <a:extLst>
              <a:ext uri="{FF2B5EF4-FFF2-40B4-BE49-F238E27FC236}">
                <a16:creationId xmlns:a16="http://schemas.microsoft.com/office/drawing/2014/main" id="{98922533-AE52-0937-BA7A-8359CA6C9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27303" b="24432"/>
          <a:stretch>
            <a:fillRect/>
          </a:stretch>
        </p:blipFill>
        <p:spPr bwMode="auto">
          <a:xfrm>
            <a:off x="9705110" y="140469"/>
            <a:ext cx="2305278" cy="52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108098-132C-9049-0BF1-E1CFCBE4A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2862" y="130068"/>
            <a:ext cx="1352248" cy="495300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776119CC-F6D2-A48C-098F-1ABC978C4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8536" y="41487"/>
            <a:ext cx="658642" cy="665196"/>
          </a:xfrm>
          <a:prstGeom prst="rect">
            <a:avLst/>
          </a:prstGeom>
        </p:spPr>
      </p:pic>
      <p:pic>
        <p:nvPicPr>
          <p:cNvPr id="19" name="Picture 18" descr="A blue and black logo&#10;&#10;Description automatically generated">
            <a:extLst>
              <a:ext uri="{FF2B5EF4-FFF2-40B4-BE49-F238E27FC236}">
                <a16:creationId xmlns:a16="http://schemas.microsoft.com/office/drawing/2014/main" id="{0CFEB187-7C78-A6F2-6B69-79292AEBD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6967" y="39943"/>
            <a:ext cx="1384300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5CB51F-EA96-6834-5B23-241359ECC0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9280" y="28191"/>
            <a:ext cx="783802" cy="783802"/>
          </a:xfrm>
          <a:prstGeom prst="rect">
            <a:avLst/>
          </a:prstGeom>
        </p:spPr>
      </p:pic>
      <p:pic>
        <p:nvPicPr>
          <p:cNvPr id="21" name="Picture 2" descr="Stony Brook University - Wikiwand">
            <a:extLst>
              <a:ext uri="{FF2B5EF4-FFF2-40B4-BE49-F238E27FC236}">
                <a16:creationId xmlns:a16="http://schemas.microsoft.com/office/drawing/2014/main" id="{446B4E4F-3007-D63D-4EAB-DAC3179E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663" y="122090"/>
            <a:ext cx="729685" cy="72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red letter m&#10;&#10;Description automatically generated">
            <a:extLst>
              <a:ext uri="{FF2B5EF4-FFF2-40B4-BE49-F238E27FC236}">
                <a16:creationId xmlns:a16="http://schemas.microsoft.com/office/drawing/2014/main" id="{01E2B88C-33C3-30D8-3552-0918664261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5029" y="96725"/>
            <a:ext cx="1092200" cy="71120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00FCA2D5-2CAF-E3E3-61D4-C0F0ECD8D7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54" y="223656"/>
            <a:ext cx="2010335" cy="482154"/>
          </a:xfrm>
          <a:prstGeom prst="rect">
            <a:avLst/>
          </a:prstGeom>
        </p:spPr>
      </p:pic>
      <p:pic>
        <p:nvPicPr>
          <p:cNvPr id="25" name="Picture 24" descr="A logo with a blue circle&#10;&#10;Description automatically generated">
            <a:extLst>
              <a:ext uri="{FF2B5EF4-FFF2-40B4-BE49-F238E27FC236}">
                <a16:creationId xmlns:a16="http://schemas.microsoft.com/office/drawing/2014/main" id="{E1CCA359-CBF2-BBB2-6158-603FEDC2A4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744" y="772808"/>
            <a:ext cx="1626347" cy="688867"/>
          </a:xfrm>
          <a:prstGeom prst="rect">
            <a:avLst/>
          </a:prstGeom>
        </p:spPr>
      </p:pic>
      <p:pic>
        <p:nvPicPr>
          <p:cNvPr id="26" name="Picture 25" descr="A close-up of a logo&#10;&#10;Description automatically generated">
            <a:extLst>
              <a:ext uri="{FF2B5EF4-FFF2-40B4-BE49-F238E27FC236}">
                <a16:creationId xmlns:a16="http://schemas.microsoft.com/office/drawing/2014/main" id="{8DE04EEF-8A56-4ADB-8B5F-8D482DA6AE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39385" y="840432"/>
            <a:ext cx="2578847" cy="63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8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FBF9A-999E-9445-8A68-39BAC0702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75" y="-6131"/>
            <a:ext cx="7742712" cy="1325563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ARIADNE</a:t>
            </a:r>
            <a:r>
              <a:rPr lang="en-US" sz="3800" baseline="30000" dirty="0"/>
              <a:t>+</a:t>
            </a:r>
            <a:r>
              <a:rPr lang="en-US" sz="3800" dirty="0"/>
              <a:t>: Cryostat Optical Configuration</a:t>
            </a:r>
            <a:br>
              <a:rPr lang="en-US" dirty="0"/>
            </a:br>
            <a:r>
              <a:rPr lang="en-US" baseline="30000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475D3-4078-2140-B3BB-32656564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1C3D0-B961-E444-BB26-CC1BAF876817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35C2F-C131-094E-B44E-1D436A1ED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03565-42F2-D440-AC09-40CFF69B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4BF7BA-CB6A-2441-942F-17074E7AD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5" y="924861"/>
            <a:ext cx="8448004" cy="58397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3C542A-F813-4E46-88CF-3EB7CBCB474C}"/>
              </a:ext>
            </a:extLst>
          </p:cNvPr>
          <p:cNvSpPr txBox="1"/>
          <p:nvPr/>
        </p:nvSpPr>
        <p:spPr>
          <a:xfrm>
            <a:off x="233171" y="1156640"/>
            <a:ext cx="2002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TPX3 Camera </a:t>
            </a:r>
          </a:p>
          <a:p>
            <a:r>
              <a:rPr lang="en-US" dirty="0"/>
              <a:t>Assembly (1 x VUV)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E347C1-5842-AB4C-A24B-B75DF4BC43F0}"/>
              </a:ext>
            </a:extLst>
          </p:cNvPr>
          <p:cNvCxnSpPr>
            <a:cxnSpLocks/>
          </p:cNvCxnSpPr>
          <p:nvPr/>
        </p:nvCxnSpPr>
        <p:spPr>
          <a:xfrm>
            <a:off x="1534510" y="1817207"/>
            <a:ext cx="2848304" cy="184039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7100471-267E-8841-AEC3-3231184FE39C}"/>
              </a:ext>
            </a:extLst>
          </p:cNvPr>
          <p:cNvSpPr txBox="1"/>
          <p:nvPr/>
        </p:nvSpPr>
        <p:spPr>
          <a:xfrm>
            <a:off x="50581" y="4070776"/>
            <a:ext cx="180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Readout Plane (LRP)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1807AD4-9E73-0E49-9CD3-2FE3BF03672C}"/>
              </a:ext>
            </a:extLst>
          </p:cNvPr>
          <p:cNvCxnSpPr>
            <a:cxnSpLocks/>
          </p:cNvCxnSpPr>
          <p:nvPr/>
        </p:nvCxnSpPr>
        <p:spPr>
          <a:xfrm>
            <a:off x="1386380" y="4445004"/>
            <a:ext cx="2386834" cy="47560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830652F-1791-7C48-89D1-6E2A2CDB2E9C}"/>
              </a:ext>
            </a:extLst>
          </p:cNvPr>
          <p:cNvSpPr txBox="1"/>
          <p:nvPr/>
        </p:nvSpPr>
        <p:spPr>
          <a:xfrm>
            <a:off x="96905" y="5877663"/>
            <a:ext cx="180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Cathode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B96C13-DDDF-1948-BBD3-2FAE747BEDC7}"/>
              </a:ext>
            </a:extLst>
          </p:cNvPr>
          <p:cNvCxnSpPr>
            <a:cxnSpLocks/>
          </p:cNvCxnSpPr>
          <p:nvPr/>
        </p:nvCxnSpPr>
        <p:spPr>
          <a:xfrm flipV="1">
            <a:off x="1386723" y="5708017"/>
            <a:ext cx="1642227" cy="38098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46B362-4070-DC44-A245-AF770CC80F09}"/>
              </a:ext>
            </a:extLst>
          </p:cNvPr>
          <p:cNvSpPr txBox="1"/>
          <p:nvPr/>
        </p:nvSpPr>
        <p:spPr>
          <a:xfrm>
            <a:off x="6948540" y="1056791"/>
            <a:ext cx="2182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TPX3 Camera </a:t>
            </a:r>
          </a:p>
          <a:p>
            <a:r>
              <a:rPr lang="en-US" dirty="0"/>
              <a:t>Assembly (3 x visible)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3D9E6BE-D749-6A4F-A326-04F0783E5590}"/>
              </a:ext>
            </a:extLst>
          </p:cNvPr>
          <p:cNvCxnSpPr>
            <a:cxnSpLocks/>
          </p:cNvCxnSpPr>
          <p:nvPr/>
        </p:nvCxnSpPr>
        <p:spPr>
          <a:xfrm flipH="1">
            <a:off x="5896303" y="1299615"/>
            <a:ext cx="1166649" cy="204750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0A71745-EB7A-EB48-8717-F734074277C7}"/>
              </a:ext>
            </a:extLst>
          </p:cNvPr>
          <p:cNvSpPr txBox="1">
            <a:spLocks/>
          </p:cNvSpPr>
          <p:nvPr/>
        </p:nvSpPr>
        <p:spPr>
          <a:xfrm>
            <a:off x="8388056" y="1892552"/>
            <a:ext cx="3749512" cy="4354443"/>
          </a:xfrm>
          <a:prstGeom prst="rect">
            <a:avLst/>
          </a:prstGeom>
          <a:ln w="31750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dirty="0"/>
              <a:t>Large scale test of ARIADNE optical readout principle for dual-phase </a:t>
            </a:r>
            <a:r>
              <a:rPr lang="en-GB" sz="2200" dirty="0" err="1"/>
              <a:t>LArTPCs</a:t>
            </a:r>
            <a:r>
              <a:rPr lang="en-GB" sz="2200" dirty="0"/>
              <a:t>.</a:t>
            </a:r>
          </a:p>
          <a:p>
            <a:endParaRPr lang="en-GB" sz="2200" dirty="0"/>
          </a:p>
          <a:p>
            <a:r>
              <a:rPr lang="en-GB" sz="2200" dirty="0"/>
              <a:t>Four Timepix3 based cameras, each covering 1m x 1m readout area.</a:t>
            </a:r>
          </a:p>
          <a:p>
            <a:endParaRPr lang="en-GB" sz="2200" dirty="0"/>
          </a:p>
          <a:p>
            <a:r>
              <a:rPr lang="en-GB" sz="2200" dirty="0"/>
              <a:t>Three cameras detect visible light (wavelength shifter installed above THGEMs)</a:t>
            </a:r>
          </a:p>
          <a:p>
            <a:endParaRPr lang="en-GB" sz="2200" dirty="0"/>
          </a:p>
          <a:p>
            <a:r>
              <a:rPr lang="en-GB" sz="2200" dirty="0"/>
              <a:t>One camera directly detects VUV.</a:t>
            </a:r>
          </a:p>
        </p:txBody>
      </p:sp>
      <p:pic>
        <p:nvPicPr>
          <p:cNvPr id="3" name="Black &amp; White Version.pdf" descr="Black &amp; White Version.pdf">
            <a:extLst>
              <a:ext uri="{FF2B5EF4-FFF2-40B4-BE49-F238E27FC236}">
                <a16:creationId xmlns:a16="http://schemas.microsoft.com/office/drawing/2014/main" id="{96801198-5002-9CA5-D79C-0115E85D3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062" y="46484"/>
            <a:ext cx="1750799" cy="8105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3188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C56D0-4064-F844-A909-8C091DB8C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4F2C-EBA5-5E4F-B5E3-688B868897A2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DF32C-6977-544A-80F5-A6E62A44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567A7-3DDD-8445-AE75-9575EDB1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10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6A281C-7907-AE4B-8623-DECA3BF0F8FC}"/>
              </a:ext>
            </a:extLst>
          </p:cNvPr>
          <p:cNvGrpSpPr/>
          <p:nvPr/>
        </p:nvGrpSpPr>
        <p:grpSpPr>
          <a:xfrm>
            <a:off x="904504" y="1127702"/>
            <a:ext cx="7973035" cy="5273863"/>
            <a:chOff x="425450" y="675454"/>
            <a:chExt cx="8332380" cy="582694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0345E0-B5A0-AE46-A0E4-FB9BF4EB0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450" y="675454"/>
              <a:ext cx="8332380" cy="5826946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680E98-D802-B946-B52D-734F254BF495}"/>
                </a:ext>
              </a:extLst>
            </p:cNvPr>
            <p:cNvSpPr/>
            <p:nvPr/>
          </p:nvSpPr>
          <p:spPr>
            <a:xfrm>
              <a:off x="425450" y="5609690"/>
              <a:ext cx="8332380" cy="892710"/>
            </a:xfrm>
            <a:prstGeom prst="rect">
              <a:avLst/>
            </a:prstGeom>
            <a:solidFill>
              <a:srgbClr val="4472C4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Isosceles Triangle 7">
              <a:extLst>
                <a:ext uri="{FF2B5EF4-FFF2-40B4-BE49-F238E27FC236}">
                  <a16:creationId xmlns:a16="http://schemas.microsoft.com/office/drawing/2014/main" id="{21A60379-D2D9-CC4C-9569-459B56311E68}"/>
                </a:ext>
              </a:extLst>
            </p:cNvPr>
            <p:cNvSpPr/>
            <p:nvPr/>
          </p:nvSpPr>
          <p:spPr>
            <a:xfrm>
              <a:off x="1715784" y="3631915"/>
              <a:ext cx="2573676" cy="1926404"/>
            </a:xfrm>
            <a:prstGeom prst="triangl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Isosceles Triangle 8">
              <a:extLst>
                <a:ext uri="{FF2B5EF4-FFF2-40B4-BE49-F238E27FC236}">
                  <a16:creationId xmlns:a16="http://schemas.microsoft.com/office/drawing/2014/main" id="{CF5F2DD1-0DD2-6840-ACC4-E5DC90AF41DC}"/>
                </a:ext>
              </a:extLst>
            </p:cNvPr>
            <p:cNvSpPr/>
            <p:nvPr/>
          </p:nvSpPr>
          <p:spPr>
            <a:xfrm>
              <a:off x="4292956" y="3631915"/>
              <a:ext cx="2573676" cy="1926404"/>
            </a:xfrm>
            <a:prstGeom prst="triangl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435DA06-9E6E-504B-8B10-0BCAA7CC60C3}"/>
              </a:ext>
            </a:extLst>
          </p:cNvPr>
          <p:cNvSpPr txBox="1"/>
          <p:nvPr/>
        </p:nvSpPr>
        <p:spPr>
          <a:xfrm>
            <a:off x="9170867" y="5676117"/>
            <a:ext cx="204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cm electron drift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95BA313-9D86-394F-9BDF-08F2561DC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750" y="-6131"/>
            <a:ext cx="7742712" cy="1325563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ARIADNE</a:t>
            </a:r>
            <a:r>
              <a:rPr lang="en-US" sz="3800" baseline="30000" dirty="0"/>
              <a:t>+</a:t>
            </a:r>
            <a:r>
              <a:rPr lang="en-US" sz="3800" dirty="0"/>
              <a:t>: Cryostat Optical Configuration</a:t>
            </a:r>
            <a:br>
              <a:rPr lang="en-US" dirty="0"/>
            </a:br>
            <a:r>
              <a:rPr lang="en-US" baseline="30000" dirty="0"/>
              <a:t> 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B69B28B1-1916-7A49-AC30-771BB2123396}"/>
              </a:ext>
            </a:extLst>
          </p:cNvPr>
          <p:cNvSpPr/>
          <p:nvPr/>
        </p:nvSpPr>
        <p:spPr>
          <a:xfrm>
            <a:off x="8965870" y="5593589"/>
            <a:ext cx="204997" cy="534389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0C7996-B506-9E40-9B7B-1412B3A29CEE}"/>
              </a:ext>
            </a:extLst>
          </p:cNvPr>
          <p:cNvSpPr txBox="1"/>
          <p:nvPr/>
        </p:nvSpPr>
        <p:spPr>
          <a:xfrm>
            <a:off x="6145755" y="1638156"/>
            <a:ext cx="316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Reentrance viewports, cameras in gas nitrogen</a:t>
            </a:r>
          </a:p>
        </p:txBody>
      </p:sp>
      <p:pic>
        <p:nvPicPr>
          <p:cNvPr id="3" name="Black &amp; White Version.pdf" descr="Black &amp; White Version.pdf">
            <a:extLst>
              <a:ext uri="{FF2B5EF4-FFF2-40B4-BE49-F238E27FC236}">
                <a16:creationId xmlns:a16="http://schemas.microsoft.com/office/drawing/2014/main" id="{22953F03-2264-58CC-BD04-036687F2A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062" y="46484"/>
            <a:ext cx="1750799" cy="8105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40856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FBF9A-999E-9445-8A68-39BAC0702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7573"/>
            <a:ext cx="7742712" cy="1325563"/>
          </a:xfrm>
        </p:spPr>
        <p:txBody>
          <a:bodyPr>
            <a:normAutofit/>
          </a:bodyPr>
          <a:lstStyle/>
          <a:p>
            <a:r>
              <a:rPr lang="en-US" sz="3800" dirty="0"/>
              <a:t>ARIADNE</a:t>
            </a:r>
            <a:r>
              <a:rPr lang="en-US" sz="3800" baseline="30000" dirty="0"/>
              <a:t>+</a:t>
            </a:r>
            <a:r>
              <a:rPr lang="en-US" sz="3800" dirty="0"/>
              <a:t>: Key components </a:t>
            </a:r>
            <a:endParaRPr lang="en-US" baseline="30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475D3-4078-2140-B3BB-32656564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DE9A-D44F-FF49-A83A-CA7F61EA45D1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35C2F-C131-094E-B44E-1D436A1ED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03565-42F2-D440-AC09-40CFF69B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11</a:t>
            </a:fld>
            <a:endParaRPr lang="en-US"/>
          </a:p>
        </p:txBody>
      </p:sp>
      <p:pic>
        <p:nvPicPr>
          <p:cNvPr id="3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F1693FD4-DE67-7DB6-1E34-B9CCCDB23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3" y="877252"/>
            <a:ext cx="3240502" cy="3240502"/>
          </a:xfrm>
        </p:spPr>
      </p:pic>
      <p:pic>
        <p:nvPicPr>
          <p:cNvPr id="7" name="Picture 6" descr="A picture containing building, indoor, window&#10;&#10;Description automatically generated">
            <a:extLst>
              <a:ext uri="{FF2B5EF4-FFF2-40B4-BE49-F238E27FC236}">
                <a16:creationId xmlns:a16="http://schemas.microsoft.com/office/drawing/2014/main" id="{9F436162-0A06-0B12-16A4-81F9C0FD73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12849" r="7099" b="11667"/>
          <a:stretch/>
        </p:blipFill>
        <p:spPr>
          <a:xfrm>
            <a:off x="3581400" y="892164"/>
            <a:ext cx="3240502" cy="32255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947688-7CC5-FE5F-155A-3B2512D1B314}"/>
              </a:ext>
            </a:extLst>
          </p:cNvPr>
          <p:cNvSpPr txBox="1"/>
          <p:nvPr/>
        </p:nvSpPr>
        <p:spPr>
          <a:xfrm>
            <a:off x="3144199" y="4117754"/>
            <a:ext cx="446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2mx2m LRP G-THGEMs from underneath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F233B1-BCDC-01C7-7AC1-7F946B009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198" y="877253"/>
            <a:ext cx="2759921" cy="2651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E30A4D-01A8-1C68-E16E-049EB1173676}"/>
              </a:ext>
            </a:extLst>
          </p:cNvPr>
          <p:cNvSpPr txBox="1"/>
          <p:nvPr/>
        </p:nvSpPr>
        <p:spPr>
          <a:xfrm>
            <a:off x="9343967" y="3059668"/>
            <a:ext cx="106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TPX3Cam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C8E9B2A-94F5-E9B9-DEE4-7EC8D9BA7FED}"/>
              </a:ext>
            </a:extLst>
          </p:cNvPr>
          <p:cNvSpPr txBox="1">
            <a:spLocks/>
          </p:cNvSpPr>
          <p:nvPr/>
        </p:nvSpPr>
        <p:spPr>
          <a:xfrm>
            <a:off x="139583" y="6121903"/>
            <a:ext cx="4658130" cy="578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Photochemically etched extraction grids, 15mm extraction region</a:t>
            </a:r>
          </a:p>
        </p:txBody>
      </p:sp>
      <p:pic>
        <p:nvPicPr>
          <p:cNvPr id="25" name="Picture 24" descr="A picture containing indoor&#10;&#10;Description automatically generated">
            <a:extLst>
              <a:ext uri="{FF2B5EF4-FFF2-40B4-BE49-F238E27FC236}">
                <a16:creationId xmlns:a16="http://schemas.microsoft.com/office/drawing/2014/main" id="{89D69FD3-0D39-3C6F-979D-57177A695B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2"/>
          <a:stretch/>
        </p:blipFill>
        <p:spPr>
          <a:xfrm>
            <a:off x="158286" y="4266310"/>
            <a:ext cx="2301291" cy="1854321"/>
          </a:xfrm>
          <a:prstGeom prst="rect">
            <a:avLst/>
          </a:prstGeom>
        </p:spPr>
      </p:pic>
      <p:pic>
        <p:nvPicPr>
          <p:cNvPr id="27" name="Picture 2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B1A8A2F-91B7-4745-5E44-7B73FDF84C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7" b="22130"/>
          <a:stretch/>
        </p:blipFill>
        <p:spPr>
          <a:xfrm>
            <a:off x="5117301" y="4545209"/>
            <a:ext cx="1987561" cy="173248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BD16EC6-E4B7-B9F1-26E4-18A0A906BB48}"/>
              </a:ext>
            </a:extLst>
          </p:cNvPr>
          <p:cNvSpPr txBox="1"/>
          <p:nvPr/>
        </p:nvSpPr>
        <p:spPr>
          <a:xfrm>
            <a:off x="4850431" y="6301849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1.1mm 50cm</a:t>
            </a:r>
            <a:r>
              <a:rPr lang="en-US" baseline="30000" dirty="0"/>
              <a:t>2</a:t>
            </a:r>
            <a:r>
              <a:rPr lang="en-US" dirty="0"/>
              <a:t> glass THGEM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395D7A7-4887-C77D-0650-47A1EC3FDF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8" r="24368"/>
          <a:stretch/>
        </p:blipFill>
        <p:spPr>
          <a:xfrm>
            <a:off x="2587619" y="4460141"/>
            <a:ext cx="1987561" cy="1651989"/>
          </a:xfrm>
          <a:prstGeom prst="rect">
            <a:avLst/>
          </a:prstGeom>
        </p:spPr>
      </p:pic>
      <p:pic>
        <p:nvPicPr>
          <p:cNvPr id="8" name="Black &amp; White Version.pdf" descr="Black &amp; White Version.pdf">
            <a:extLst>
              <a:ext uri="{FF2B5EF4-FFF2-40B4-BE49-F238E27FC236}">
                <a16:creationId xmlns:a16="http://schemas.microsoft.com/office/drawing/2014/main" id="{EA47B6CC-9217-3CE8-F885-32897284D1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8062" y="46484"/>
            <a:ext cx="1750799" cy="810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14" descr="A close up of a speaker&#10;&#10;Description automatically generated with low confidence">
            <a:extLst>
              <a:ext uri="{FF2B5EF4-FFF2-40B4-BE49-F238E27FC236}">
                <a16:creationId xmlns:a16="http://schemas.microsoft.com/office/drawing/2014/main" id="{A6B3A7D1-E45E-32DF-CE25-FD6400F30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700" y="877252"/>
            <a:ext cx="1288629" cy="128862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AB1F37E-95A4-8626-253F-477E3148F238}"/>
              </a:ext>
            </a:extLst>
          </p:cNvPr>
          <p:cNvSpPr/>
          <p:nvPr/>
        </p:nvSpPr>
        <p:spPr>
          <a:xfrm>
            <a:off x="10507774" y="2165881"/>
            <a:ext cx="16920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Visible lenses (f0.95, 10.5 mm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B0567-950C-8641-DC7E-F688FB33CD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359"/>
          <a:stretch/>
        </p:blipFill>
        <p:spPr>
          <a:xfrm>
            <a:off x="7373259" y="3529715"/>
            <a:ext cx="2952068" cy="25793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EA262D-D7F8-5D47-0253-F9BDF54DFF0B}"/>
              </a:ext>
            </a:extLst>
          </p:cNvPr>
          <p:cNvSpPr txBox="1"/>
          <p:nvPr/>
        </p:nvSpPr>
        <p:spPr>
          <a:xfrm>
            <a:off x="7607018" y="6367135"/>
            <a:ext cx="3482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11"/>
              </a:rPr>
              <a:t>https://arxiv.org/pdf/2301.02530v2.pdf</a:t>
            </a:r>
            <a:endParaRPr lang="en-US" sz="1600" dirty="0"/>
          </a:p>
          <a:p>
            <a:endParaRPr lang="en-US" sz="1600" dirty="0"/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126AC93E-F7F1-1630-BA16-E9694E2672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25327" y="3585732"/>
            <a:ext cx="1822253" cy="1569364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B88400-8FE5-3A1F-989B-65A71CD4371A}"/>
              </a:ext>
            </a:extLst>
          </p:cNvPr>
          <p:cNvSpPr txBox="1"/>
          <p:nvPr/>
        </p:nvSpPr>
        <p:spPr>
          <a:xfrm>
            <a:off x="7731147" y="6045988"/>
            <a:ext cx="338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Cosmics</a:t>
            </a:r>
            <a:r>
              <a:rPr lang="en-US" dirty="0"/>
              <a:t> 30 sec exposure </a:t>
            </a:r>
          </a:p>
        </p:txBody>
      </p:sp>
    </p:spTree>
    <p:extLst>
      <p:ext uri="{BB962C8B-B14F-4D97-AF65-F5344CB8AC3E}">
        <p14:creationId xmlns:p14="http://schemas.microsoft.com/office/powerpoint/2010/main" val="1257845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44B93-13F9-BE4C-BDE3-B4BA80BE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at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A1D14-452F-9A41-A418-E77507643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E96F4-0281-EB4F-AB1A-37E1A4B69481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2168F-8998-5044-8D88-DD479ADD9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36318-9E1A-1B4A-A96F-840BBBE7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12</a:t>
            </a:fld>
            <a:endParaRPr lang="en-US"/>
          </a:p>
        </p:txBody>
      </p:sp>
      <p:pic>
        <p:nvPicPr>
          <p:cNvPr id="7" name="Content Placeholder 5" descr="A high angle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BB41C0A7-FF5E-8840-AE33-433166AB0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5" y="920622"/>
            <a:ext cx="2841048" cy="5844444"/>
          </a:xfrm>
          <a:ln w="31750">
            <a:solidFill>
              <a:schemeClr val="tx1"/>
            </a:solidFill>
          </a:ln>
        </p:spPr>
      </p:pic>
      <p:pic>
        <p:nvPicPr>
          <p:cNvPr id="3" name="Picture 2" descr="A picture containing indoor, electronics&#10;&#10;Description automatically generated">
            <a:extLst>
              <a:ext uri="{FF2B5EF4-FFF2-40B4-BE49-F238E27FC236}">
                <a16:creationId xmlns:a16="http://schemas.microsoft.com/office/drawing/2014/main" id="{1E1558DE-0F64-6CB5-E529-C6D07399CC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01"/>
          <a:stretch/>
        </p:blipFill>
        <p:spPr>
          <a:xfrm>
            <a:off x="7984524" y="970050"/>
            <a:ext cx="3995351" cy="556214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76A912B2-D611-2917-D29C-06ADD8327A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r="9904"/>
          <a:stretch/>
        </p:blipFill>
        <p:spPr>
          <a:xfrm>
            <a:off x="3265298" y="1086859"/>
            <a:ext cx="4100163" cy="234214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1" name="Picture 10" descr="A picture containing indoor, cluttered, device, messy&#10;&#10;Description automatically generated">
            <a:extLst>
              <a:ext uri="{FF2B5EF4-FFF2-40B4-BE49-F238E27FC236}">
                <a16:creationId xmlns:a16="http://schemas.microsoft.com/office/drawing/2014/main" id="{9F57B1E5-A4AF-C077-D619-A4B5FE209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298" y="4029604"/>
            <a:ext cx="4241744" cy="2061959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299D45-DBF6-295C-E75D-00C853625992}"/>
              </a:ext>
            </a:extLst>
          </p:cNvPr>
          <p:cNvSpPr txBox="1"/>
          <p:nvPr/>
        </p:nvSpPr>
        <p:spPr>
          <a:xfrm>
            <a:off x="4207475" y="6248562"/>
            <a:ext cx="2413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 weeks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1541449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2A3F3-9A40-C809-E2AB-743D8524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927" y="-176930"/>
            <a:ext cx="7049729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ARIADNE 1-ton Run @Liverpool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1DE90-D726-7005-8181-E5D01927F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2ED6-CCBD-E94A-98C6-0DEC2C0DCFD7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C0423-4F42-79D0-C776-9F85B3533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AB917-42D8-DCF0-4E93-D64A4BB9F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15EB4B-FD6E-D02F-1992-502F5E30D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199" y="1001607"/>
            <a:ext cx="2743200" cy="5455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5905BA-5D3E-ACDA-ABE0-C6715030B139}"/>
              </a:ext>
            </a:extLst>
          </p:cNvPr>
          <p:cNvSpPr txBox="1"/>
          <p:nvPr/>
        </p:nvSpPr>
        <p:spPr>
          <a:xfrm>
            <a:off x="233448" y="794690"/>
            <a:ext cx="112661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b="1" dirty="0"/>
              <a:t>ARIADNE run just finished, tested some of the proposed instrumentation for </a:t>
            </a:r>
            <a:r>
              <a:rPr lang="en-GB" sz="2000" b="1" dirty="0" err="1"/>
              <a:t>protoDUNE</a:t>
            </a:r>
            <a:r>
              <a:rPr lang="en-GB" sz="2000" b="1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E909AC-A018-3198-2B4D-91A2C07F567D}"/>
              </a:ext>
            </a:extLst>
          </p:cNvPr>
          <p:cNvSpPr txBox="1"/>
          <p:nvPr/>
        </p:nvSpPr>
        <p:spPr>
          <a:xfrm>
            <a:off x="2486621" y="1622031"/>
            <a:ext cx="706596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121000"/>
              <a:buFont typeface="Arial" panose="020B0604020202020204" pitchFamily="34" charset="0"/>
              <a:buChar char="•"/>
            </a:pPr>
            <a:r>
              <a:rPr lang="en-GB" sz="2000" dirty="0"/>
              <a:t>Three TPX cameras installed, with the remaining ¼ of the detector dedicated to Darkside </a:t>
            </a:r>
            <a:r>
              <a:rPr lang="en-GB" sz="2000" dirty="0" err="1"/>
              <a:t>SiPMs</a:t>
            </a:r>
            <a:r>
              <a:rPr lang="en-GB" sz="2000" dirty="0"/>
              <a:t>. </a:t>
            </a:r>
          </a:p>
          <a:p>
            <a:pPr marL="342900" indent="-342900">
              <a:buSzPct val="121000"/>
              <a:buFont typeface="Arial" panose="020B0604020202020204" pitchFamily="34" charset="0"/>
              <a:buChar char="•"/>
            </a:pPr>
            <a:endParaRPr lang="en-GB" sz="2000" dirty="0"/>
          </a:p>
          <a:p>
            <a:pPr>
              <a:buSzPct val="121000"/>
            </a:pPr>
            <a:r>
              <a:rPr lang="en-GB" sz="2000" dirty="0"/>
              <a:t>	Measure the response of Darkside </a:t>
            </a:r>
            <a:r>
              <a:rPr lang="en-GB" sz="2000" dirty="0" err="1"/>
              <a:t>SiPMs</a:t>
            </a:r>
            <a:r>
              <a:rPr lang="en-GB" sz="2000" dirty="0"/>
              <a:t> to varying 	THGEM bias and determine the correct gain for 	</a:t>
            </a:r>
            <a:r>
              <a:rPr lang="en-GB" sz="2000" dirty="0" err="1"/>
              <a:t>ProtoDUNE</a:t>
            </a:r>
            <a:r>
              <a:rPr lang="en-GB" sz="2000" dirty="0"/>
              <a:t> operation (in collaboration with Naples)</a:t>
            </a:r>
          </a:p>
          <a:p>
            <a:pPr>
              <a:buSzPct val="121000"/>
            </a:pPr>
            <a:endParaRPr lang="en-GB" sz="2000" dirty="0"/>
          </a:p>
          <a:p>
            <a:pPr marL="342900" indent="-342900">
              <a:buSzPct val="121000"/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Test</a:t>
            </a:r>
            <a:r>
              <a:rPr lang="en-GB" sz="2000" dirty="0">
                <a:effectLst/>
                <a:latin typeface="Calibri" panose="020F0502020204030204" pitchFamily="34" charset="0"/>
              </a:rPr>
              <a:t> different types of intensifier - one previously used on ARIADNE and the new intensifier on ARIADNE</a:t>
            </a:r>
            <a:r>
              <a:rPr lang="en-GB" sz="2000" baseline="30000" dirty="0">
                <a:effectLst/>
                <a:latin typeface="Calibri" panose="020F0502020204030204" pitchFamily="34" charset="0"/>
              </a:rPr>
              <a:t>+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endParaRPr lang="en-GB" sz="2000" dirty="0">
              <a:latin typeface="Calibri" panose="020F0502020204030204" pitchFamily="34" charset="0"/>
            </a:endParaRPr>
          </a:p>
          <a:p>
            <a:pPr marL="342900" indent="-342900">
              <a:buSzPct val="121000"/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Test</a:t>
            </a:r>
            <a:r>
              <a:rPr lang="en-GB" sz="2000" dirty="0">
                <a:effectLst/>
                <a:latin typeface="Calibri" panose="020F0502020204030204" pitchFamily="34" charset="0"/>
              </a:rPr>
              <a:t> TPB coated glass for WLS instead of PEN - assessing difference in light quantity</a:t>
            </a:r>
          </a:p>
          <a:p>
            <a:pPr marL="342900" indent="-342900">
              <a:buSzPct val="121000"/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Calibri" panose="020F0502020204030204" pitchFamily="34" charset="0"/>
              </a:rPr>
              <a:t>Cal</a:t>
            </a:r>
            <a:r>
              <a:rPr lang="en-GB" sz="2000" dirty="0">
                <a:latin typeface="Calibri" panose="020F0502020204030204" pitchFamily="34" charset="0"/>
              </a:rPr>
              <a:t>ibration gamma sources tests </a:t>
            </a:r>
            <a:endParaRPr lang="en-GB" sz="2000" dirty="0">
              <a:effectLst/>
              <a:latin typeface="Calibri" panose="020F0502020204030204" pitchFamily="34" charset="0"/>
            </a:endParaRPr>
          </a:p>
          <a:p>
            <a:endParaRPr lang="en-GB" sz="2000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12" name="Picture 11" descr="A close-up of a solar panel&#10;&#10;Description automatically generated with medium confidence">
            <a:extLst>
              <a:ext uri="{FF2B5EF4-FFF2-40B4-BE49-F238E27FC236}">
                <a16:creationId xmlns:a16="http://schemas.microsoft.com/office/drawing/2014/main" id="{61944F56-2C5B-D628-6CBC-65725E68D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505"/>
          <a:stretch/>
        </p:blipFill>
        <p:spPr>
          <a:xfrm>
            <a:off x="7794156" y="2015186"/>
            <a:ext cx="1381375" cy="594000"/>
          </a:xfrm>
          <a:prstGeom prst="rect">
            <a:avLst/>
          </a:prstGeom>
        </p:spPr>
      </p:pic>
      <p:pic>
        <p:nvPicPr>
          <p:cNvPr id="19" name="Picture 18" descr="A picture containing indoor, engineering, building, steel&#10;&#10;Description automatically generated">
            <a:extLst>
              <a:ext uri="{FF2B5EF4-FFF2-40B4-BE49-F238E27FC236}">
                <a16:creationId xmlns:a16="http://schemas.microsoft.com/office/drawing/2014/main" id="{5923A7B6-BF86-BEDD-BA7A-7073D528C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95" y="1463980"/>
            <a:ext cx="2264812" cy="484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30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51AE-61FF-0A20-DEDA-5907B7BF0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066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ARIADNE-1ton LAr Run with new G-THGEM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CE47D-71F5-C76E-D94B-04B927E19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E6342-67C3-E44E-8551-72F9F67AB4DB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70DBF-4DE2-64A0-756C-3EE04D8BC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46298-7183-D8E0-125C-A03B447FF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14</a:t>
            </a:fld>
            <a:endParaRPr lang="en-US"/>
          </a:p>
        </p:txBody>
      </p:sp>
      <p:pic>
        <p:nvPicPr>
          <p:cNvPr id="13" name="Picture 12" descr="A close-up of a machine&#10;&#10;Description automatically generated">
            <a:extLst>
              <a:ext uri="{FF2B5EF4-FFF2-40B4-BE49-F238E27FC236}">
                <a16:creationId xmlns:a16="http://schemas.microsoft.com/office/drawing/2014/main" id="{9ED3CB60-3FCC-A94C-11B5-3A0146DA3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348349" y="2401116"/>
            <a:ext cx="5659110" cy="2642804"/>
          </a:xfrm>
          <a:prstGeom prst="rect">
            <a:avLst/>
          </a:prstGeom>
        </p:spPr>
      </p:pic>
      <p:pic>
        <p:nvPicPr>
          <p:cNvPr id="7" name="Picture 6" descr="A close-up of several black and silver machines&#10;&#10;Description automatically generated">
            <a:extLst>
              <a:ext uri="{FF2B5EF4-FFF2-40B4-BE49-F238E27FC236}">
                <a16:creationId xmlns:a16="http://schemas.microsoft.com/office/drawing/2014/main" id="{07138BBF-B57F-47B4-57B4-871542D4C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397" y="1107882"/>
            <a:ext cx="2438400" cy="3086100"/>
          </a:xfrm>
          <a:prstGeom prst="rect">
            <a:avLst/>
          </a:prstGeom>
        </p:spPr>
      </p:pic>
      <p:pic>
        <p:nvPicPr>
          <p:cNvPr id="9" name="Picture 8" descr="A close-up of a metal structure&#10;&#10;Description automatically generated">
            <a:extLst>
              <a:ext uri="{FF2B5EF4-FFF2-40B4-BE49-F238E27FC236}">
                <a16:creationId xmlns:a16="http://schemas.microsoft.com/office/drawing/2014/main" id="{B14205B4-6EC3-8093-033F-17F6379FD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413" y="4555708"/>
            <a:ext cx="3599752" cy="1872935"/>
          </a:xfrm>
          <a:prstGeom prst="rect">
            <a:avLst/>
          </a:prstGeom>
        </p:spPr>
      </p:pic>
      <p:pic>
        <p:nvPicPr>
          <p:cNvPr id="10" name="Google Shape;59;p14">
            <a:extLst>
              <a:ext uri="{FF2B5EF4-FFF2-40B4-BE49-F238E27FC236}">
                <a16:creationId xmlns:a16="http://schemas.microsoft.com/office/drawing/2014/main" id="{17549609-FA75-F5C5-F3ED-633BF8E5D23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4694" y="1266071"/>
            <a:ext cx="2211916" cy="192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FCB1D1-CA2C-25E1-3EB9-14EF2B916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4052" y="1107882"/>
            <a:ext cx="2621887" cy="2245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878514-1E78-8A04-EB70-AABF6883C3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5649" y="1332859"/>
            <a:ext cx="2312470" cy="1929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1A427C-E217-2185-6E39-D394D4BFFE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3092" y="3501210"/>
            <a:ext cx="4513084" cy="3189175"/>
          </a:xfrm>
          <a:prstGeom prst="rect">
            <a:avLst/>
          </a:prstGeom>
        </p:spPr>
      </p:pic>
      <p:pic>
        <p:nvPicPr>
          <p:cNvPr id="3" name="Black &amp; White Version.pdf" descr="Black &amp; White Version.pdf">
            <a:extLst>
              <a:ext uri="{FF2B5EF4-FFF2-40B4-BE49-F238E27FC236}">
                <a16:creationId xmlns:a16="http://schemas.microsoft.com/office/drawing/2014/main" id="{79BABADE-DEF6-C67B-442C-909E9A36E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8062" y="46484"/>
            <a:ext cx="1750799" cy="81052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1C9500-DC35-CAF0-EAD5-20D4892F246C}"/>
              </a:ext>
            </a:extLst>
          </p:cNvPr>
          <p:cNvSpPr txBox="1"/>
          <p:nvPr/>
        </p:nvSpPr>
        <p:spPr>
          <a:xfrm>
            <a:off x="8510603" y="6293454"/>
            <a:ext cx="179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THGEM Bias scan</a:t>
            </a:r>
          </a:p>
        </p:txBody>
      </p:sp>
    </p:spTree>
    <p:extLst>
      <p:ext uri="{BB962C8B-B14F-4D97-AF65-F5344CB8AC3E}">
        <p14:creationId xmlns:p14="http://schemas.microsoft.com/office/powerpoint/2010/main" val="1155710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51AE-61FF-0A20-DEDA-5907B7BF0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573" y="-114535"/>
            <a:ext cx="10515600" cy="1325563"/>
          </a:xfrm>
        </p:spPr>
        <p:txBody>
          <a:bodyPr>
            <a:normAutofit/>
          </a:bodyPr>
          <a:lstStyle/>
          <a:p>
            <a:r>
              <a:rPr lang="en-US" sz="4300" dirty="0"/>
              <a:t>Calibration sources on ARIADNE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CE47D-71F5-C76E-D94B-04B927E19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8E40-B3D9-4C41-A474-1C8E288C9830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70DBF-4DE2-64A0-756C-3EE04D8BC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46298-7183-D8E0-125C-A03B447FF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B2529-FDBF-34AB-6867-8D38FBA84A37}"/>
              </a:ext>
            </a:extLst>
          </p:cNvPr>
          <p:cNvSpPr txBox="1"/>
          <p:nvPr/>
        </p:nvSpPr>
        <p:spPr>
          <a:xfrm>
            <a:off x="2162315" y="4813328"/>
            <a:ext cx="1884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SIPM tiles above the glass THGEM</a:t>
            </a:r>
          </a:p>
        </p:txBody>
      </p:sp>
      <p:pic>
        <p:nvPicPr>
          <p:cNvPr id="20" name="Picture 19" descr="A close-up of a metal object&#10;&#10;Description automatically generated">
            <a:extLst>
              <a:ext uri="{FF2B5EF4-FFF2-40B4-BE49-F238E27FC236}">
                <a16:creationId xmlns:a16="http://schemas.microsoft.com/office/drawing/2014/main" id="{778FBC57-2E1C-9FA0-004D-1EF6B5B14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1" y="1055050"/>
            <a:ext cx="4262718" cy="3293918"/>
          </a:xfrm>
          <a:prstGeom prst="rect">
            <a:avLst/>
          </a:prstGeom>
        </p:spPr>
      </p:pic>
      <p:pic>
        <p:nvPicPr>
          <p:cNvPr id="21" name="Google Shape;124;p27">
            <a:extLst>
              <a:ext uri="{FF2B5EF4-FFF2-40B4-BE49-F238E27FC236}">
                <a16:creationId xmlns:a16="http://schemas.microsoft.com/office/drawing/2014/main" id="{41CEF088-5D8A-6846-A88A-E7060D58105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0231" y="1175872"/>
            <a:ext cx="2892136" cy="27778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5ACA4DA-8833-684C-C6DF-E02E7606FBB8}"/>
              </a:ext>
            </a:extLst>
          </p:cNvPr>
          <p:cNvSpPr txBox="1"/>
          <p:nvPr/>
        </p:nvSpPr>
        <p:spPr>
          <a:xfrm>
            <a:off x="4901509" y="896345"/>
            <a:ext cx="29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dk2"/>
                </a:solidFill>
              </a:rPr>
              <a:t>Co60 Heatmap - 14 mins long</a:t>
            </a:r>
          </a:p>
          <a:p>
            <a:endParaRPr lang="en-US" dirty="0"/>
          </a:p>
        </p:txBody>
      </p:sp>
      <p:pic>
        <p:nvPicPr>
          <p:cNvPr id="24" name="Google Shape;141;p30">
            <a:extLst>
              <a:ext uri="{FF2B5EF4-FFF2-40B4-BE49-F238E27FC236}">
                <a16:creationId xmlns:a16="http://schemas.microsoft.com/office/drawing/2014/main" id="{5879995F-C560-E3D3-5426-7106B31B872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903" t="24937" r="34600" b="34564"/>
          <a:stretch/>
        </p:blipFill>
        <p:spPr>
          <a:xfrm>
            <a:off x="78441" y="4467050"/>
            <a:ext cx="3226030" cy="1719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A grid with red dots falling&#10;&#10;Description automatically generated with medium confidence">
            <a:extLst>
              <a:ext uri="{FF2B5EF4-FFF2-40B4-BE49-F238E27FC236}">
                <a16:creationId xmlns:a16="http://schemas.microsoft.com/office/drawing/2014/main" id="{ADB94855-A55A-1EBF-7D11-CDE0332F4A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5597" y="4198493"/>
            <a:ext cx="1996288" cy="2086841"/>
          </a:xfrm>
          <a:prstGeom prst="rect">
            <a:avLst/>
          </a:prstGeom>
        </p:spPr>
      </p:pic>
      <p:pic>
        <p:nvPicPr>
          <p:cNvPr id="28" name="Picture 27" descr="A screen shot of a graph&#10;&#10;Description automatically generated">
            <a:extLst>
              <a:ext uri="{FF2B5EF4-FFF2-40B4-BE49-F238E27FC236}">
                <a16:creationId xmlns:a16="http://schemas.microsoft.com/office/drawing/2014/main" id="{5241F1A6-2493-EF7A-BBA1-BC9A9A3ABA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9680" y="1372943"/>
            <a:ext cx="2398138" cy="208684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A2C620-A023-301C-18C0-C9720D47EE16}"/>
              </a:ext>
            </a:extLst>
          </p:cNvPr>
          <p:cNvSpPr txBox="1"/>
          <p:nvPr/>
        </p:nvSpPr>
        <p:spPr>
          <a:xfrm>
            <a:off x="4204904" y="6316627"/>
            <a:ext cx="273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1sec stream gamma source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87FF64-7675-90D5-3285-999D9E524475}"/>
              </a:ext>
            </a:extLst>
          </p:cNvPr>
          <p:cNvSpPr txBox="1"/>
          <p:nvPr/>
        </p:nvSpPr>
        <p:spPr>
          <a:xfrm>
            <a:off x="8153400" y="3529741"/>
            <a:ext cx="269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Individual 1.2 MeV gamma</a:t>
            </a:r>
          </a:p>
        </p:txBody>
      </p:sp>
      <p:pic>
        <p:nvPicPr>
          <p:cNvPr id="31" name="Co60_video">
            <a:hlinkClick r:id="" action="ppaction://media"/>
            <a:extLst>
              <a:ext uri="{FF2B5EF4-FFF2-40B4-BE49-F238E27FC236}">
                <a16:creationId xmlns:a16="http://schemas.microsoft.com/office/drawing/2014/main" id="{EC0498B8-52E1-CA64-7D70-58434E2025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6741" y="4095476"/>
            <a:ext cx="2355459" cy="235545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61F7E28-279A-5B4B-AF04-421F7CC0703D}"/>
              </a:ext>
            </a:extLst>
          </p:cNvPr>
          <p:cNvSpPr txBox="1"/>
          <p:nvPr/>
        </p:nvSpPr>
        <p:spPr>
          <a:xfrm>
            <a:off x="8319704" y="6445928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 msec</a:t>
            </a:r>
          </a:p>
        </p:txBody>
      </p:sp>
      <p:pic>
        <p:nvPicPr>
          <p:cNvPr id="3" name="Black &amp; White Version.pdf" descr="Black &amp; White Version.pdf">
            <a:extLst>
              <a:ext uri="{FF2B5EF4-FFF2-40B4-BE49-F238E27FC236}">
                <a16:creationId xmlns:a16="http://schemas.microsoft.com/office/drawing/2014/main" id="{3AE55C65-3480-2957-D704-BE421C0FBF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8062" y="46484"/>
            <a:ext cx="1750799" cy="8105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100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C1984-8FAB-A87C-0B60-F87EB155B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APEX Field Cage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8D173-9AEB-3817-7679-EBC6C3DB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6854-3967-6743-B49A-002816CB2757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DB8F5-5B04-4A39-74F0-FD781CDA1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62A71-AFEF-2F96-5E6B-F728E1B53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B61FA9-9236-E0B4-C3D1-F3158491C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59" y="1210041"/>
            <a:ext cx="11265022" cy="52554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8CFA8A-16CF-61BA-968F-70C09E0C951A}"/>
              </a:ext>
            </a:extLst>
          </p:cNvPr>
          <p:cNvSpPr/>
          <p:nvPr/>
        </p:nvSpPr>
        <p:spPr>
          <a:xfrm>
            <a:off x="3167496" y="840710"/>
            <a:ext cx="5827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053885"/>
                </a:solidFill>
                <a:latin typeface="Helvetica Neue" panose="02000503000000020004" pitchFamily="2" charset="0"/>
              </a:rPr>
              <a:t>APEX (</a:t>
            </a:r>
            <a:r>
              <a:rPr lang="en-GB" u="sng" dirty="0" err="1">
                <a:solidFill>
                  <a:srgbClr val="053885"/>
                </a:solidFill>
                <a:latin typeface="Helvetica Neue" panose="02000503000000020004" pitchFamily="2" charset="0"/>
              </a:rPr>
              <a:t>A</a:t>
            </a:r>
            <a:r>
              <a:rPr lang="en-GB" dirty="0" err="1">
                <a:solidFill>
                  <a:srgbClr val="053885"/>
                </a:solidFill>
                <a:latin typeface="Helvetica Neue" panose="02000503000000020004" pitchFamily="2" charset="0"/>
              </a:rPr>
              <a:t>luminum</a:t>
            </a:r>
            <a:r>
              <a:rPr lang="en-GB" dirty="0">
                <a:solidFill>
                  <a:srgbClr val="053885"/>
                </a:solidFill>
                <a:latin typeface="Helvetica Neue" panose="02000503000000020004" pitchFamily="2" charset="0"/>
              </a:rPr>
              <a:t> </a:t>
            </a:r>
            <a:r>
              <a:rPr lang="en-GB" u="sng" dirty="0">
                <a:solidFill>
                  <a:srgbClr val="053885"/>
                </a:solidFill>
                <a:latin typeface="Helvetica Neue" panose="02000503000000020004" pitchFamily="2" charset="0"/>
              </a:rPr>
              <a:t>P</a:t>
            </a:r>
            <a:r>
              <a:rPr lang="en-GB" dirty="0">
                <a:solidFill>
                  <a:srgbClr val="053885"/>
                </a:solidFill>
                <a:latin typeface="Helvetica Neue" panose="02000503000000020004" pitchFamily="2" charset="0"/>
              </a:rPr>
              <a:t>rofiles with </a:t>
            </a:r>
            <a:r>
              <a:rPr lang="en-GB" u="sng" dirty="0">
                <a:solidFill>
                  <a:srgbClr val="053885"/>
                </a:solidFill>
                <a:latin typeface="Helvetica Neue" panose="02000503000000020004" pitchFamily="2" charset="0"/>
              </a:rPr>
              <a:t>E</a:t>
            </a:r>
            <a:r>
              <a:rPr lang="en-GB" dirty="0">
                <a:solidFill>
                  <a:srgbClr val="053885"/>
                </a:solidFill>
                <a:latin typeface="Helvetica Neue" panose="02000503000000020004" pitchFamily="2" charset="0"/>
              </a:rPr>
              <a:t>mbedded </a:t>
            </a:r>
            <a:r>
              <a:rPr lang="en-GB" u="sng" dirty="0">
                <a:solidFill>
                  <a:srgbClr val="053885"/>
                </a:solidFill>
                <a:latin typeface="Helvetica Neue" panose="02000503000000020004" pitchFamily="2" charset="0"/>
              </a:rPr>
              <a:t>X</a:t>
            </a:r>
            <a:r>
              <a:rPr lang="en-GB" dirty="0">
                <a:solidFill>
                  <a:srgbClr val="053885"/>
                </a:solidFill>
                <a:latin typeface="Helvetica Neue" panose="02000503000000020004" pitchFamily="2" charset="0"/>
              </a:rPr>
              <a:t>-</a:t>
            </a:r>
            <a:r>
              <a:rPr lang="en-GB" dirty="0" err="1">
                <a:solidFill>
                  <a:srgbClr val="053885"/>
                </a:solidFill>
                <a:latin typeface="Helvetica Neue" panose="02000503000000020004" pitchFamily="2" charset="0"/>
              </a:rPr>
              <a:t>Arapucas</a:t>
            </a:r>
            <a:r>
              <a:rPr lang="en-GB" dirty="0">
                <a:solidFill>
                  <a:srgbClr val="053885"/>
                </a:solidFill>
                <a:latin typeface="Helvetica Neue" panose="02000503000000020004" pitchFamily="2" charset="0"/>
              </a:rPr>
              <a:t>) </a:t>
            </a:r>
            <a:endParaRPr lang="en-GB" dirty="0">
              <a:solidFill>
                <a:srgbClr val="053885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47AC7A-B408-73A0-2C0E-2DBDC72E0A64}"/>
              </a:ext>
            </a:extLst>
          </p:cNvPr>
          <p:cNvSpPr txBox="1"/>
          <p:nvPr/>
        </p:nvSpPr>
        <p:spPr>
          <a:xfrm>
            <a:off x="8995373" y="6390024"/>
            <a:ext cx="2084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(Slide from Wei Shi) </a:t>
            </a:r>
          </a:p>
        </p:txBody>
      </p:sp>
    </p:spTree>
    <p:extLst>
      <p:ext uri="{BB962C8B-B14F-4D97-AF65-F5344CB8AC3E}">
        <p14:creationId xmlns:p14="http://schemas.microsoft.com/office/powerpoint/2010/main" val="2424243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7075-0417-7101-ABDE-19C5FF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GB" dirty="0"/>
              <a:t>Staged CERN-2ton APEX Prototype Runs</a:t>
            </a:r>
            <a:br>
              <a:rPr lang="en-GB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42CEA-6006-6841-3030-53488BEDE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E359A-9B25-6D4E-94D9-B84A2405F151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3A59F-1C07-DED0-2585-72D1CB198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62DEA-6322-E2F6-5050-B2759273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7710F0-3070-F8AE-CB0D-2050044A5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279" y="917106"/>
            <a:ext cx="10467158" cy="5023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1515F3-F5F7-052D-21C3-88972E2F7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60" y="5998775"/>
            <a:ext cx="5076463" cy="443037"/>
          </a:xfrm>
          <a:prstGeom prst="rect">
            <a:avLst/>
          </a:prstGeom>
        </p:spPr>
      </p:pic>
      <p:pic>
        <p:nvPicPr>
          <p:cNvPr id="11" name="Picture 10" descr="A blue and white vertical stripes&#10;&#10;Description automatically generated with medium confidence">
            <a:extLst>
              <a:ext uri="{FF2B5EF4-FFF2-40B4-BE49-F238E27FC236}">
                <a16:creationId xmlns:a16="http://schemas.microsoft.com/office/drawing/2014/main" id="{BA668575-B978-1EA6-D4DE-A7C1BFA7C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4" y="3175301"/>
            <a:ext cx="1341726" cy="2659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B862AE-F81A-7AA5-B0D3-698B9C967D4B}"/>
              </a:ext>
            </a:extLst>
          </p:cNvPr>
          <p:cNvSpPr txBox="1"/>
          <p:nvPr/>
        </p:nvSpPr>
        <p:spPr>
          <a:xfrm>
            <a:off x="9608832" y="6162863"/>
            <a:ext cx="2084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(Slide from Wei Shi) </a:t>
            </a:r>
          </a:p>
        </p:txBody>
      </p:sp>
    </p:spTree>
    <p:extLst>
      <p:ext uri="{BB962C8B-B14F-4D97-AF65-F5344CB8AC3E}">
        <p14:creationId xmlns:p14="http://schemas.microsoft.com/office/powerpoint/2010/main" val="4151931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CB8C2-BF9C-8953-6BFE-68F9CE361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D89B-540A-3547-B421-53261776DEBC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CEDDD-1294-61C9-0105-F5B5B5A30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5D09F-E7C4-8FD1-34FA-C1AC542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18</a:t>
            </a:fld>
            <a:endParaRPr 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E518E404-2C75-0E05-6990-DF7C802A36C1}"/>
              </a:ext>
            </a:extLst>
          </p:cNvPr>
          <p:cNvSpPr txBox="1"/>
          <p:nvPr/>
        </p:nvSpPr>
        <p:spPr>
          <a:xfrm>
            <a:off x="764302" y="888688"/>
            <a:ext cx="5904669" cy="224676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/>
              <a:t>Pixelated Readout: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Propose to use the same </a:t>
            </a:r>
            <a:r>
              <a:rPr lang="en-US" sz="2800" dirty="0" err="1"/>
              <a:t>LArPix</a:t>
            </a:r>
            <a:r>
              <a:rPr lang="en-US" sz="2800" dirty="0"/>
              <a:t> tiles as Near 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Provide 3-D charge readout</a:t>
            </a:r>
          </a:p>
        </p:txBody>
      </p:sp>
      <p:pic>
        <p:nvPicPr>
          <p:cNvPr id="11" name="Google Shape;97;p4">
            <a:extLst>
              <a:ext uri="{FF2B5EF4-FFF2-40B4-BE49-F238E27FC236}">
                <a16:creationId xmlns:a16="http://schemas.microsoft.com/office/drawing/2014/main" id="{0FA29575-86FA-B509-532A-E44686ED66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2721" y="3278698"/>
            <a:ext cx="2507761" cy="2032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8;p4">
            <a:extLst>
              <a:ext uri="{FF2B5EF4-FFF2-40B4-BE49-F238E27FC236}">
                <a16:creationId xmlns:a16="http://schemas.microsoft.com/office/drawing/2014/main" id="{362DBF38-1208-3059-3A2E-62DED454DD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6702" y="3403967"/>
            <a:ext cx="2579069" cy="2032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1;p4">
            <a:extLst>
              <a:ext uri="{FF2B5EF4-FFF2-40B4-BE49-F238E27FC236}">
                <a16:creationId xmlns:a16="http://schemas.microsoft.com/office/drawing/2014/main" id="{DA2FE220-B602-AE07-4D57-4DBB4D3B71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087" t="11207" r="18454"/>
          <a:stretch/>
        </p:blipFill>
        <p:spPr>
          <a:xfrm>
            <a:off x="7100531" y="3278698"/>
            <a:ext cx="3171037" cy="280076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02;p4">
            <a:extLst>
              <a:ext uri="{FF2B5EF4-FFF2-40B4-BE49-F238E27FC236}">
                <a16:creationId xmlns:a16="http://schemas.microsoft.com/office/drawing/2014/main" id="{73B03E27-D073-73FF-B581-F2FDBB093C6D}"/>
              </a:ext>
            </a:extLst>
          </p:cNvPr>
          <p:cNvSpPr txBox="1"/>
          <p:nvPr/>
        </p:nvSpPr>
        <p:spPr>
          <a:xfrm>
            <a:off x="7540610" y="2940144"/>
            <a:ext cx="4428130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t" anchorCtr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Raw 3D images of cosmic ray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E4218BFE-03A8-18DF-911A-ECECC1407003}"/>
              </a:ext>
            </a:extLst>
          </p:cNvPr>
          <p:cNvSpPr txBox="1"/>
          <p:nvPr/>
        </p:nvSpPr>
        <p:spPr>
          <a:xfrm>
            <a:off x="659260" y="5557097"/>
            <a:ext cx="2114681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Sensor Pads (front side)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366865D3-60E5-8793-C3CF-D42849F11DD5}"/>
              </a:ext>
            </a:extLst>
          </p:cNvPr>
          <p:cNvSpPr txBox="1"/>
          <p:nvPr/>
        </p:nvSpPr>
        <p:spPr>
          <a:xfrm>
            <a:off x="3716637" y="5570681"/>
            <a:ext cx="2198038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LArPix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ASICs (back side)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34DD49-BEC8-688D-EBEA-0278A4B0446F}"/>
              </a:ext>
            </a:extLst>
          </p:cNvPr>
          <p:cNvSpPr txBox="1"/>
          <p:nvPr/>
        </p:nvSpPr>
        <p:spPr>
          <a:xfrm>
            <a:off x="9591217" y="6009358"/>
            <a:ext cx="2569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(Slide from Cheng-Ju Lin)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8DDF031-7BE8-5A55-44D0-160F79955277}"/>
              </a:ext>
            </a:extLst>
          </p:cNvPr>
          <p:cNvSpPr txBox="1">
            <a:spLocks/>
          </p:cNvSpPr>
          <p:nvPr/>
        </p:nvSpPr>
        <p:spPr>
          <a:xfrm>
            <a:off x="0" y="-1119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Pixelated CRP for </a:t>
            </a:r>
            <a:r>
              <a:rPr lang="en-US" dirty="0" err="1"/>
              <a:t>ProtoDUNE</a:t>
            </a:r>
            <a:r>
              <a:rPr lang="en-US" dirty="0"/>
              <a:t> III run</a:t>
            </a:r>
          </a:p>
        </p:txBody>
      </p:sp>
    </p:spTree>
    <p:extLst>
      <p:ext uri="{BB962C8B-B14F-4D97-AF65-F5344CB8AC3E}">
        <p14:creationId xmlns:p14="http://schemas.microsoft.com/office/powerpoint/2010/main" val="2212462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36920-4658-1C4E-B7AE-356D963E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A39F1-6C9F-AC41-B0E6-2FB5F3509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597" y="1064987"/>
            <a:ext cx="10883752" cy="4728026"/>
          </a:xfrm>
          <a:ln w="34925"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Background to the proposed new technologies</a:t>
            </a:r>
          </a:p>
          <a:p>
            <a:pPr lvl="1"/>
            <a:r>
              <a:rPr lang="en-US" sz="2800" dirty="0"/>
              <a:t>The ARIADNE program and Optical TPX3Cam results taken with the ARIADNE</a:t>
            </a:r>
            <a:r>
              <a:rPr lang="en-US" sz="2800" baseline="30000" dirty="0"/>
              <a:t>+</a:t>
            </a:r>
            <a:r>
              <a:rPr lang="en-US" sz="2800" dirty="0"/>
              <a:t>  15-ton dual phase LAr detector at the CERN neutrino platform</a:t>
            </a:r>
          </a:p>
          <a:p>
            <a:pPr lvl="1"/>
            <a:r>
              <a:rPr lang="en-US" sz="2800" dirty="0"/>
              <a:t>APEX technology</a:t>
            </a:r>
          </a:p>
          <a:p>
            <a:pPr lvl="1"/>
            <a:r>
              <a:rPr lang="en-US" sz="2800" dirty="0"/>
              <a:t>Pixelated CRP (will not cover current vertical drift strip CRPs)</a:t>
            </a:r>
            <a:endParaRPr lang="en-US" dirty="0"/>
          </a:p>
          <a:p>
            <a:pPr lvl="1"/>
            <a:r>
              <a:rPr lang="en-US" sz="2800" dirty="0"/>
              <a:t>DarkSide-20k type PDUs</a:t>
            </a:r>
          </a:p>
          <a:p>
            <a:pPr marL="0" indent="0">
              <a:buNone/>
            </a:pPr>
            <a:r>
              <a:rPr lang="en-US" dirty="0"/>
              <a:t>The optical </a:t>
            </a:r>
            <a:r>
              <a:rPr lang="en-US" dirty="0" err="1"/>
              <a:t>protoDUNE</a:t>
            </a:r>
            <a:r>
              <a:rPr lang="en-US" dirty="0"/>
              <a:t> III run proposal</a:t>
            </a:r>
          </a:p>
          <a:p>
            <a:pPr lvl="1"/>
            <a:r>
              <a:rPr lang="en-US" sz="2800" dirty="0"/>
              <a:t>Design progress, Integration and technical coordination</a:t>
            </a:r>
          </a:p>
          <a:p>
            <a:pPr lvl="1"/>
            <a:r>
              <a:rPr lang="en-US" sz="2800" dirty="0"/>
              <a:t>Timeline and </a:t>
            </a:r>
            <a:r>
              <a:rPr lang="en-US" sz="2800" dirty="0" err="1"/>
              <a:t>LoI</a:t>
            </a:r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B6764-9023-3C4D-9521-8B1B946A5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715C-16B1-C34C-B6FC-D06940D0F8F9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086DF-4A7D-D249-BC84-0A046D4C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E270A-23F1-754E-8675-3C8163A3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5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90E15-108A-A535-AB11-CFC0210A8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6595"/>
            <a:ext cx="10515600" cy="1325563"/>
          </a:xfrm>
        </p:spPr>
        <p:txBody>
          <a:bodyPr/>
          <a:lstStyle/>
          <a:p>
            <a:r>
              <a:rPr lang="en-US" dirty="0"/>
              <a:t>Pixelated CRP for </a:t>
            </a:r>
            <a:r>
              <a:rPr lang="en-US" dirty="0" err="1"/>
              <a:t>ProtoDUNE</a:t>
            </a:r>
            <a:r>
              <a:rPr lang="en-US" dirty="0"/>
              <a:t> III run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267EC-6ACC-6D58-0BE3-F26ED0C94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C680-5903-D049-B7D5-A76E97F9C5D6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24B05-632D-529F-054A-FAE5253EC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27441-FC95-7763-E82A-FC01E22DF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DA48EB-62F9-34F2-25DC-1B55F5079C30}"/>
              </a:ext>
            </a:extLst>
          </p:cNvPr>
          <p:cNvSpPr txBox="1"/>
          <p:nvPr/>
        </p:nvSpPr>
        <p:spPr>
          <a:xfrm>
            <a:off x="275378" y="574741"/>
            <a:ext cx="88338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Install one pixelated CRP (</a:t>
            </a:r>
            <a:r>
              <a:rPr lang="en-US" sz="2400" dirty="0" err="1"/>
              <a:t>pCRP</a:t>
            </a:r>
            <a:r>
              <a:rPr lang="en-US" sz="2400" dirty="0"/>
              <a:t>) on the bottom of NP02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Same dimensions as FD-VD CRP (~3m x 3m)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To use the same tiles as DUNE-ND  60 FSD size tiles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Incorporate a custom cryo-compatible digital multiplexer (MADCAP) to aggregates data I/O from 16 tiles</a:t>
            </a:r>
          </a:p>
        </p:txBody>
      </p:sp>
      <p:pic>
        <p:nvPicPr>
          <p:cNvPr id="8" name="Google Shape;188;g2b66bd0f2e2_0_23">
            <a:extLst>
              <a:ext uri="{FF2B5EF4-FFF2-40B4-BE49-F238E27FC236}">
                <a16:creationId xmlns:a16="http://schemas.microsoft.com/office/drawing/2014/main" id="{40B964D4-3327-E9A7-F152-3E44E46DA23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7666"/>
          <a:stretch/>
        </p:blipFill>
        <p:spPr>
          <a:xfrm>
            <a:off x="6096000" y="3136890"/>
            <a:ext cx="5849977" cy="28535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92;g2b66bd0f2e2_0_23">
            <a:extLst>
              <a:ext uri="{FF2B5EF4-FFF2-40B4-BE49-F238E27FC236}">
                <a16:creationId xmlns:a16="http://schemas.microsoft.com/office/drawing/2014/main" id="{F8831C63-FB98-8F83-5A3C-C491494E479D}"/>
              </a:ext>
            </a:extLst>
          </p:cNvPr>
          <p:cNvSpPr txBox="1"/>
          <p:nvPr/>
        </p:nvSpPr>
        <p:spPr>
          <a:xfrm>
            <a:off x="8613987" y="2295115"/>
            <a:ext cx="2669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Proposed </a:t>
            </a:r>
            <a:r>
              <a:rPr lang="en-US" sz="1600" b="1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LArPix</a:t>
            </a:r>
            <a:r>
              <a:rPr lang="en-US" sz="16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FD</a:t>
            </a:r>
            <a:endParaRPr sz="16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Anode Unit (3m x 3m)</a:t>
            </a:r>
            <a:endParaRPr sz="16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483819-39BA-BDA1-144E-862B34195B1A}"/>
              </a:ext>
            </a:extLst>
          </p:cNvPr>
          <p:cNvSpPr txBox="1"/>
          <p:nvPr/>
        </p:nvSpPr>
        <p:spPr>
          <a:xfrm>
            <a:off x="437423" y="3043533"/>
            <a:ext cx="46091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>
                <a:sym typeface="Wingdings" pitchFamily="2" charset="2"/>
              </a:rPr>
              <a:t>Short-Term R&amp;D: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Install 1 </a:t>
            </a:r>
            <a:r>
              <a:rPr lang="en-US" sz="2400" dirty="0" err="1">
                <a:sym typeface="Wingdings" pitchFamily="2" charset="2"/>
              </a:rPr>
              <a:t>LArPix</a:t>
            </a:r>
            <a:r>
              <a:rPr lang="en-US" sz="2400" dirty="0">
                <a:sym typeface="Wingdings" pitchFamily="2" charset="2"/>
              </a:rPr>
              <a:t> tile in 50L setup in B182 CERN this month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Construct a full-size CRP (60 </a:t>
            </a:r>
            <a:r>
              <a:rPr lang="en-US" sz="2400" dirty="0" err="1">
                <a:sym typeface="Wingdings" pitchFamily="2" charset="2"/>
              </a:rPr>
              <a:t>LArPix</a:t>
            </a:r>
            <a:r>
              <a:rPr lang="en-US" sz="2400" dirty="0">
                <a:sym typeface="Wingdings" pitchFamily="2" charset="2"/>
              </a:rPr>
              <a:t> tiles) this summer and test in CRP Cold Box in EHN1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Prototype MADCAP ASIC expected to be available in 2026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C7B67-6B60-4ED5-2C7F-55C8283E01D6}"/>
              </a:ext>
            </a:extLst>
          </p:cNvPr>
          <p:cNvSpPr txBox="1"/>
          <p:nvPr/>
        </p:nvSpPr>
        <p:spPr>
          <a:xfrm>
            <a:off x="9591217" y="6009358"/>
            <a:ext cx="2569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(Slide from Cheng-Ju Lin) </a:t>
            </a:r>
          </a:p>
        </p:txBody>
      </p:sp>
    </p:spTree>
    <p:extLst>
      <p:ext uri="{BB962C8B-B14F-4D97-AF65-F5344CB8AC3E}">
        <p14:creationId xmlns:p14="http://schemas.microsoft.com/office/powerpoint/2010/main" val="3809236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0DE2F-31DB-06A0-FC44-0DCBCE9F7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DarkSide</a:t>
            </a:r>
            <a:r>
              <a:rPr lang="en-US" dirty="0"/>
              <a:t>-type PDUs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38904-BDFF-240C-3C03-BBB74E0F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3C123-10D0-E243-AFBB-DF13B2E61011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4578E-0025-2EA4-A589-3102AC048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B29EA-25F3-E095-D798-482BA865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20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4FDB95-C095-36C4-A90E-AD4B93D551D7}"/>
              </a:ext>
            </a:extLst>
          </p:cNvPr>
          <p:cNvSpPr txBox="1"/>
          <p:nvPr/>
        </p:nvSpPr>
        <p:spPr>
          <a:xfrm>
            <a:off x="9058806" y="1001651"/>
            <a:ext cx="2849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(Slide from Giuliana </a:t>
            </a:r>
            <a:r>
              <a:rPr lang="en-US" dirty="0" err="1"/>
              <a:t>Fiorillo</a:t>
            </a:r>
            <a:r>
              <a:rPr lang="en-US" dirty="0"/>
              <a:t>)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0B3ADA-DC94-5BEB-51D7-7B96840E1686}"/>
              </a:ext>
            </a:extLst>
          </p:cNvPr>
          <p:cNvSpPr/>
          <p:nvPr/>
        </p:nvSpPr>
        <p:spPr>
          <a:xfrm>
            <a:off x="0" y="917649"/>
            <a:ext cx="911787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/>
              <a:t>For low background DUNE phase II operation scenario ( </a:t>
            </a:r>
            <a:r>
              <a:rPr lang="en-US" sz="1700" dirty="0" err="1"/>
              <a:t>ie</a:t>
            </a:r>
            <a:r>
              <a:rPr lang="en-US" sz="1700" dirty="0"/>
              <a:t> </a:t>
            </a:r>
            <a:r>
              <a:rPr lang="en-US" sz="1700" dirty="0" err="1"/>
              <a:t>SloMo</a:t>
            </a:r>
            <a:r>
              <a:rPr lang="en-US" sz="1700" dirty="0"/>
              <a:t> proposal*), a far detector module could be instrumented with </a:t>
            </a:r>
            <a:r>
              <a:rPr lang="en-US" sz="1700" dirty="0" err="1"/>
              <a:t>SiPM</a:t>
            </a:r>
            <a:r>
              <a:rPr lang="en-US" sz="1700" dirty="0"/>
              <a:t> devices covering the S2 light production and enabling single keV energy thresholds. The low background </a:t>
            </a:r>
            <a:r>
              <a:rPr lang="en-US" sz="1700" dirty="0" err="1"/>
              <a:t>SiPMs</a:t>
            </a:r>
            <a:r>
              <a:rPr lang="en-US" sz="1700" dirty="0"/>
              <a:t> developed for the DarkSide-20k experiment are an excellent technology candidate to achieve this and is proposed to be tested at </a:t>
            </a:r>
            <a:r>
              <a:rPr lang="en-US" sz="1700" dirty="0" err="1"/>
              <a:t>ProtoDUNE</a:t>
            </a:r>
            <a:r>
              <a:rPr lang="en-US" sz="1700" dirty="0"/>
              <a:t> III.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876F0-B8A2-E2DB-20A9-262F2E7A7239}"/>
              </a:ext>
            </a:extLst>
          </p:cNvPr>
          <p:cNvSpPr txBox="1"/>
          <p:nvPr/>
        </p:nvSpPr>
        <p:spPr>
          <a:xfrm>
            <a:off x="-41365" y="6270585"/>
            <a:ext cx="6439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</a:t>
            </a:r>
            <a:r>
              <a:rPr lang="en-US" sz="1400" dirty="0" err="1"/>
              <a:t>SloMo</a:t>
            </a:r>
            <a:r>
              <a:rPr lang="en-US" sz="1400" dirty="0"/>
              <a:t>: </a:t>
            </a:r>
            <a:r>
              <a:rPr lang="en-US" sz="1400" dirty="0">
                <a:hlinkClick r:id="rId2"/>
              </a:rPr>
              <a:t>https://iopscience.iop.org/article/10.1088/1361-6471/acc394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21" name="CasellaDiTesto 26">
            <a:extLst>
              <a:ext uri="{FF2B5EF4-FFF2-40B4-BE49-F238E27FC236}">
                <a16:creationId xmlns:a16="http://schemas.microsoft.com/office/drawing/2014/main" id="{FA85DC28-0621-F0BF-F302-9E53646D3641}"/>
              </a:ext>
            </a:extLst>
          </p:cNvPr>
          <p:cNvSpPr txBox="1"/>
          <p:nvPr/>
        </p:nvSpPr>
        <p:spPr>
          <a:xfrm>
            <a:off x="1028239" y="2113701"/>
            <a:ext cx="5743188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Conceived</a:t>
            </a:r>
            <a:r>
              <a:rPr lang="it-IT" sz="1600" dirty="0"/>
              <a:t> for DarkSide-20k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Large Surface per </a:t>
            </a:r>
            <a:r>
              <a:rPr lang="it-IT" sz="1600" dirty="0" err="1"/>
              <a:t>readout</a:t>
            </a:r>
            <a:r>
              <a:rPr lang="it-IT" sz="1600" dirty="0"/>
              <a:t> </a:t>
            </a:r>
            <a:r>
              <a:rPr lang="it-IT" sz="1600" dirty="0" err="1"/>
              <a:t>ch</a:t>
            </a:r>
            <a:r>
              <a:rPr lang="it-IT" sz="1600" dirty="0"/>
              <a:t>. (100 cm</a:t>
            </a:r>
            <a:r>
              <a:rPr lang="it-IT" sz="1600" baseline="30000" dirty="0"/>
              <a:t>2</a:t>
            </a:r>
            <a:r>
              <a:rPr lang="it-IT" sz="1600" dirty="0"/>
              <a:t>/</a:t>
            </a:r>
            <a:r>
              <a:rPr lang="it-IT" sz="1600" dirty="0" err="1"/>
              <a:t>ch</a:t>
            </a:r>
            <a:r>
              <a:rPr lang="it-IT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High PDE (40%), compact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High </a:t>
            </a:r>
            <a:r>
              <a:rPr lang="it-IT" sz="1600" dirty="0" err="1"/>
              <a:t>radiopurity</a:t>
            </a:r>
            <a:r>
              <a:rPr lang="it-IT" sz="1600" dirty="0"/>
              <a:t> </a:t>
            </a:r>
            <a:r>
              <a:rPr lang="it-IT" sz="1600" dirty="0" err="1"/>
              <a:t>materials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4 </a:t>
            </a:r>
            <a:r>
              <a:rPr lang="it-IT" sz="1600" dirty="0" err="1"/>
              <a:t>differential</a:t>
            </a:r>
            <a:r>
              <a:rPr lang="it-IT" sz="1600" dirty="0"/>
              <a:t> </a:t>
            </a:r>
            <a:r>
              <a:rPr lang="it-IT" sz="1600" dirty="0" err="1"/>
              <a:t>readout</a:t>
            </a:r>
            <a:r>
              <a:rPr lang="it-IT" sz="1600" dirty="0"/>
              <a:t> </a:t>
            </a:r>
            <a:r>
              <a:rPr lang="it-IT" sz="1600" dirty="0" err="1"/>
              <a:t>channels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13 </a:t>
            </a:r>
            <a:r>
              <a:rPr lang="it-IT" sz="1600" dirty="0" err="1"/>
              <a:t>mV</a:t>
            </a:r>
            <a:r>
              <a:rPr lang="it-IT" sz="1600" dirty="0"/>
              <a:t> </a:t>
            </a:r>
            <a:r>
              <a:rPr lang="it-IT" sz="1600" dirty="0" err="1"/>
              <a:t>photoelectron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7 V </a:t>
            </a:r>
            <a:r>
              <a:rPr lang="it-IT" sz="1600" dirty="0" err="1"/>
              <a:t>o.v</a:t>
            </a:r>
            <a:r>
              <a:rPr lang="it-IT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Made by 16 </a:t>
            </a:r>
            <a:r>
              <a:rPr lang="it-IT" sz="1600" dirty="0" err="1"/>
              <a:t>SiPM</a:t>
            </a:r>
            <a:r>
              <a:rPr lang="it-IT" sz="1600" dirty="0"/>
              <a:t> </a:t>
            </a:r>
            <a:r>
              <a:rPr lang="it-IT" sz="1600" dirty="0" err="1"/>
              <a:t>tiles</a:t>
            </a:r>
            <a:r>
              <a:rPr lang="it-IT" sz="1600" dirty="0"/>
              <a:t>, </a:t>
            </a:r>
            <a:r>
              <a:rPr lang="it-IT" sz="1600" dirty="0" err="1"/>
              <a:t>each</a:t>
            </a:r>
            <a:r>
              <a:rPr lang="it-IT" sz="1600" dirty="0"/>
              <a:t> can be </a:t>
            </a:r>
            <a:r>
              <a:rPr lang="it-IT" sz="1600" dirty="0" err="1"/>
              <a:t>switched</a:t>
            </a:r>
            <a:r>
              <a:rPr lang="it-IT" sz="1600" dirty="0"/>
              <a:t> on/off </a:t>
            </a:r>
            <a:r>
              <a:rPr lang="it-IT" sz="1600" dirty="0" err="1"/>
              <a:t>remotely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Low </a:t>
            </a:r>
            <a:r>
              <a:rPr lang="it-IT" sz="1600" dirty="0" err="1"/>
              <a:t>noise</a:t>
            </a:r>
            <a:r>
              <a:rPr lang="it-IT" sz="1600" dirty="0"/>
              <a:t>, </a:t>
            </a:r>
            <a:r>
              <a:rPr lang="it-IT" sz="1600" dirty="0" err="1"/>
              <a:t>cryogenic</a:t>
            </a:r>
            <a:r>
              <a:rPr lang="it-IT" sz="1600" dirty="0"/>
              <a:t> trans-</a:t>
            </a:r>
            <a:r>
              <a:rPr lang="it-IT" sz="1600" dirty="0" err="1"/>
              <a:t>impedence</a:t>
            </a:r>
            <a:r>
              <a:rPr lang="it-IT" sz="1600" dirty="0"/>
              <a:t> </a:t>
            </a:r>
            <a:r>
              <a:rPr lang="it-IT" sz="1600" dirty="0" err="1"/>
              <a:t>amplifier</a:t>
            </a:r>
            <a:r>
              <a:rPr lang="it-IT" sz="1600" dirty="0"/>
              <a:t> on </a:t>
            </a:r>
            <a:r>
              <a:rPr lang="it-IT" sz="1600" dirty="0" err="1"/>
              <a:t>each</a:t>
            </a:r>
            <a:r>
              <a:rPr lang="it-IT" sz="1600" dirty="0"/>
              <a:t> </a:t>
            </a:r>
            <a:r>
              <a:rPr lang="it-IT" sz="1600" dirty="0" err="1"/>
              <a:t>tile</a:t>
            </a:r>
            <a:r>
              <a:rPr lang="it-IT" sz="1600" dirty="0"/>
              <a:t> (for TPC </a:t>
            </a:r>
            <a:r>
              <a:rPr lang="it-IT" sz="1600" dirty="0" err="1"/>
              <a:t>PDUs</a:t>
            </a:r>
            <a:r>
              <a:rPr lang="it-IT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&lt; 2 W </a:t>
            </a:r>
            <a:r>
              <a:rPr lang="it-IT" sz="1600" dirty="0" err="1"/>
              <a:t>consumption</a:t>
            </a:r>
            <a:r>
              <a:rPr lang="it-IT" sz="1600" dirty="0"/>
              <a:t> in </a:t>
            </a:r>
            <a:r>
              <a:rPr lang="it-IT" sz="1600" dirty="0" err="1"/>
              <a:t>Lar</a:t>
            </a:r>
            <a:endParaRPr lang="it-IT" sz="1600" dirty="0"/>
          </a:p>
          <a:p>
            <a:endParaRPr lang="it-IT" sz="1600" dirty="0"/>
          </a:p>
          <a:p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Produced</a:t>
            </a:r>
            <a:r>
              <a:rPr lang="it-IT" sz="1600" dirty="0"/>
              <a:t> in Nuova Officina Assergi </a:t>
            </a:r>
            <a:r>
              <a:rPr lang="it-IT" sz="1600" dirty="0" err="1"/>
              <a:t>at</a:t>
            </a:r>
            <a:r>
              <a:rPr lang="it-IT" sz="1600" dirty="0"/>
              <a:t> LNGS (Assergi, L’Aquila, </a:t>
            </a:r>
            <a:r>
              <a:rPr lang="it-IT" sz="1600" dirty="0" err="1"/>
              <a:t>Italy</a:t>
            </a:r>
            <a:r>
              <a:rPr lang="it-IT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Tested</a:t>
            </a:r>
            <a:r>
              <a:rPr lang="it-IT" sz="1600" dirty="0"/>
              <a:t> in INFN </a:t>
            </a:r>
            <a:r>
              <a:rPr lang="it-IT" sz="1600" dirty="0" err="1"/>
              <a:t>Cryolab</a:t>
            </a:r>
            <a:r>
              <a:rPr lang="it-IT" sz="1600" dirty="0"/>
              <a:t>, Napoli, </a:t>
            </a:r>
            <a:r>
              <a:rPr lang="it-IT" sz="1600" dirty="0" err="1"/>
              <a:t>Italy</a:t>
            </a:r>
            <a:r>
              <a:rPr lang="it-IT" sz="16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Both</a:t>
            </a:r>
            <a:r>
              <a:rPr lang="it-IT" sz="1600" dirty="0"/>
              <a:t> ISO 6 facilities for </a:t>
            </a:r>
            <a:r>
              <a:rPr lang="it-IT" sz="1600" dirty="0" err="1"/>
              <a:t>radiopurity</a:t>
            </a:r>
            <a:r>
              <a:rPr lang="it-IT" sz="1600" dirty="0"/>
              <a:t> </a:t>
            </a:r>
            <a:r>
              <a:rPr lang="it-IT" sz="1600" dirty="0" err="1"/>
              <a:t>constraints</a:t>
            </a:r>
            <a:endParaRPr lang="it-IT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500" dirty="0"/>
          </a:p>
        </p:txBody>
      </p:sp>
      <p:cxnSp>
        <p:nvCxnSpPr>
          <p:cNvPr id="17" name="Connettore 1 21">
            <a:extLst>
              <a:ext uri="{FF2B5EF4-FFF2-40B4-BE49-F238E27FC236}">
                <a16:creationId xmlns:a16="http://schemas.microsoft.com/office/drawing/2014/main" id="{BA7A3634-7F9E-447C-96DE-C5F18752889A}"/>
              </a:ext>
            </a:extLst>
          </p:cNvPr>
          <p:cNvCxnSpPr>
            <a:cxnSpLocks/>
          </p:cNvCxnSpPr>
          <p:nvPr/>
        </p:nvCxnSpPr>
        <p:spPr>
          <a:xfrm flipH="1" flipV="1">
            <a:off x="9943701" y="636058"/>
            <a:ext cx="1498214" cy="313509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CasellaDiTesto 14">
            <a:extLst>
              <a:ext uri="{FF2B5EF4-FFF2-40B4-BE49-F238E27FC236}">
                <a16:creationId xmlns:a16="http://schemas.microsoft.com/office/drawing/2014/main" id="{82FEBFF6-3595-A67A-D6EE-1E27382E2870}"/>
              </a:ext>
            </a:extLst>
          </p:cNvPr>
          <p:cNvSpPr txBox="1"/>
          <p:nvPr/>
        </p:nvSpPr>
        <p:spPr>
          <a:xfrm rot="715661">
            <a:off x="10241837" y="606871"/>
            <a:ext cx="1302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20.0 cm</a:t>
            </a:r>
          </a:p>
        </p:txBody>
      </p:sp>
      <p:pic>
        <p:nvPicPr>
          <p:cNvPr id="19" name="Immagine 28" descr="Immagine che contiene persona, interno, libro, vestiti&#10;&#10;Descrizione generata automaticamente">
            <a:extLst>
              <a:ext uri="{FF2B5EF4-FFF2-40B4-BE49-F238E27FC236}">
                <a16:creationId xmlns:a16="http://schemas.microsoft.com/office/drawing/2014/main" id="{77EBC559-F963-E0CD-4322-0A49D5123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0" b="6381"/>
          <a:stretch/>
        </p:blipFill>
        <p:spPr>
          <a:xfrm>
            <a:off x="7000027" y="3870424"/>
            <a:ext cx="4557089" cy="2349042"/>
          </a:xfrm>
          <a:prstGeom prst="rect">
            <a:avLst/>
          </a:prstGeom>
        </p:spPr>
      </p:pic>
      <p:sp>
        <p:nvSpPr>
          <p:cNvPr id="22" name="CasellaDiTesto 29">
            <a:extLst>
              <a:ext uri="{FF2B5EF4-FFF2-40B4-BE49-F238E27FC236}">
                <a16:creationId xmlns:a16="http://schemas.microsoft.com/office/drawing/2014/main" id="{5002FC9D-322D-E962-7593-0BA7AF30BA4D}"/>
              </a:ext>
            </a:extLst>
          </p:cNvPr>
          <p:cNvSpPr txBox="1"/>
          <p:nvPr/>
        </p:nvSpPr>
        <p:spPr>
          <a:xfrm>
            <a:off x="6570733" y="6247502"/>
            <a:ext cx="5279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err="1"/>
              <a:t>Disassembly</a:t>
            </a:r>
            <a:r>
              <a:rPr lang="it-IT" sz="1400" i="1" dirty="0"/>
              <a:t> of PDU support </a:t>
            </a:r>
            <a:r>
              <a:rPr lang="it-IT" sz="1400" i="1" dirty="0" err="1"/>
              <a:t>structure</a:t>
            </a:r>
            <a:r>
              <a:rPr lang="it-IT" sz="1400" i="1" dirty="0"/>
              <a:t>, </a:t>
            </a:r>
            <a:r>
              <a:rPr lang="it-IT" sz="1400" i="1" dirty="0" err="1"/>
              <a:t>at</a:t>
            </a:r>
            <a:r>
              <a:rPr lang="it-IT" sz="1400" i="1" dirty="0"/>
              <a:t> INFN </a:t>
            </a:r>
            <a:r>
              <a:rPr lang="it-IT" sz="1400" i="1" dirty="0" err="1"/>
              <a:t>Cryolab</a:t>
            </a:r>
            <a:r>
              <a:rPr lang="it-IT" sz="1400" i="1" dirty="0"/>
              <a:t>, Napoli </a:t>
            </a:r>
          </a:p>
        </p:txBody>
      </p:sp>
      <p:pic>
        <p:nvPicPr>
          <p:cNvPr id="23" name="Picture 22" descr="A close-up of a grid&#10;&#10;Description automatically generated">
            <a:extLst>
              <a:ext uri="{FF2B5EF4-FFF2-40B4-BE49-F238E27FC236}">
                <a16:creationId xmlns:a16="http://schemas.microsoft.com/office/drawing/2014/main" id="{F575CD7B-A4A9-3E3B-E407-D68081DD5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981" y="2046468"/>
            <a:ext cx="5029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88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84F65CD1-2AC3-2BB7-8EC3-0E00592EC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29" t="6783" r="22009" b="3339"/>
          <a:stretch/>
        </p:blipFill>
        <p:spPr>
          <a:xfrm>
            <a:off x="6353376" y="793793"/>
            <a:ext cx="5721431" cy="5993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551239-607A-5445-8FAE-C4FA44025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376" y="0"/>
            <a:ext cx="864492" cy="949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AD84F9-6592-C844-8FA5-684C403D0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92" y="4322098"/>
            <a:ext cx="5721431" cy="1932203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Using </a:t>
            </a:r>
            <a:r>
              <a:rPr lang="en-US" sz="4000" b="1" dirty="0" err="1"/>
              <a:t>ProtoDUNE</a:t>
            </a:r>
            <a:r>
              <a:rPr lang="en-US" sz="4000" b="1" dirty="0"/>
              <a:t> dual phase to test optical readouts for Neutrinos </a:t>
            </a:r>
            <a:r>
              <a:rPr lang="en-US" sz="4000" b="1" u="sng" dirty="0"/>
              <a:t>and</a:t>
            </a:r>
            <a:r>
              <a:rPr lang="en-US" sz="4000" b="1" dirty="0"/>
              <a:t> DM; TPX3Cams, Pixel readout, </a:t>
            </a:r>
            <a:r>
              <a:rPr lang="en-US" sz="4000" b="1" dirty="0" err="1"/>
              <a:t>DarkSide</a:t>
            </a:r>
            <a:r>
              <a:rPr lang="en-US" sz="4000" b="1" dirty="0"/>
              <a:t> type PDUs &amp; X-</a:t>
            </a:r>
            <a:r>
              <a:rPr lang="en-US" sz="4000" b="1" dirty="0" err="1"/>
              <a:t>Arapucas</a:t>
            </a:r>
            <a:r>
              <a:rPr lang="en-US" sz="4000" b="1" dirty="0"/>
              <a:t> (APEX)</a:t>
            </a:r>
            <a:endParaRPr lang="en-US" sz="4000" dirty="0"/>
          </a:p>
        </p:txBody>
      </p:sp>
      <p:pic>
        <p:nvPicPr>
          <p:cNvPr id="4" name="Picture 3" descr="colour_logo_1312">
            <a:extLst>
              <a:ext uri="{FF2B5EF4-FFF2-40B4-BE49-F238E27FC236}">
                <a16:creationId xmlns:a16="http://schemas.microsoft.com/office/drawing/2014/main" id="{F3444AB5-5838-9743-BD6F-2C1C061F7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9705110" y="140469"/>
            <a:ext cx="2305278" cy="52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40C911-B41C-6740-9994-71D627481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862" y="130068"/>
            <a:ext cx="1352248" cy="4953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F3BA9240-8A21-23B5-EBC5-806EE385F1FC}"/>
              </a:ext>
            </a:extLst>
          </p:cNvPr>
          <p:cNvSpPr txBox="1">
            <a:spLocks/>
          </p:cNvSpPr>
          <p:nvPr/>
        </p:nvSpPr>
        <p:spPr>
          <a:xfrm>
            <a:off x="-86941" y="1785287"/>
            <a:ext cx="8691562" cy="549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/>
              <a:t>Planned Proposal to SPSC: 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25E2C6C9-4D2E-E7E2-CD16-CC5976FA4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8536" y="41487"/>
            <a:ext cx="658642" cy="6651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2074203-7916-654F-1690-3064CEDA7E13}"/>
              </a:ext>
            </a:extLst>
          </p:cNvPr>
          <p:cNvSpPr txBox="1"/>
          <p:nvPr/>
        </p:nvSpPr>
        <p:spPr>
          <a:xfrm>
            <a:off x="9640825" y="2613044"/>
            <a:ext cx="1281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TPX Cameras</a:t>
            </a:r>
          </a:p>
        </p:txBody>
      </p: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95676D16-5AE9-24B5-4B96-CB1773716B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6967" y="39943"/>
            <a:ext cx="1384300" cy="723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8F933F-7423-9AB7-11E5-4CB2D4CA0F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9280" y="28191"/>
            <a:ext cx="783802" cy="783802"/>
          </a:xfrm>
          <a:prstGeom prst="rect">
            <a:avLst/>
          </a:prstGeom>
        </p:spPr>
      </p:pic>
      <p:pic>
        <p:nvPicPr>
          <p:cNvPr id="1026" name="Picture 2" descr="Stony Brook University - Wikiwand">
            <a:extLst>
              <a:ext uri="{FF2B5EF4-FFF2-40B4-BE49-F238E27FC236}">
                <a16:creationId xmlns:a16="http://schemas.microsoft.com/office/drawing/2014/main" id="{E1E6465B-1166-1251-5E02-F36DE14C4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663" y="122090"/>
            <a:ext cx="729685" cy="72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red letter m&#10;&#10;Description automatically generated">
            <a:extLst>
              <a:ext uri="{FF2B5EF4-FFF2-40B4-BE49-F238E27FC236}">
                <a16:creationId xmlns:a16="http://schemas.microsoft.com/office/drawing/2014/main" id="{16E8F0F8-07FB-BF41-6653-307D1B23AE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5029" y="96725"/>
            <a:ext cx="1092200" cy="711200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DEC98F21-EFBB-FA1F-599F-92615DB8CC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54" y="223656"/>
            <a:ext cx="2010335" cy="482154"/>
          </a:xfrm>
          <a:prstGeom prst="rect">
            <a:avLst/>
          </a:prstGeom>
        </p:spPr>
      </p:pic>
      <p:pic>
        <p:nvPicPr>
          <p:cNvPr id="19" name="Picture 18" descr="A logo with a blue circle&#10;&#10;Description automatically generated">
            <a:extLst>
              <a:ext uri="{FF2B5EF4-FFF2-40B4-BE49-F238E27FC236}">
                <a16:creationId xmlns:a16="http://schemas.microsoft.com/office/drawing/2014/main" id="{3B1C3834-465E-2BA9-9955-A8A96530B2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44" y="772808"/>
            <a:ext cx="1626347" cy="688867"/>
          </a:xfrm>
          <a:prstGeom prst="rect">
            <a:avLst/>
          </a:prstGeom>
        </p:spPr>
      </p:pic>
      <p:pic>
        <p:nvPicPr>
          <p:cNvPr id="21" name="Picture 20" descr="A close-up of a logo&#10;&#10;Description automatically generated">
            <a:extLst>
              <a:ext uri="{FF2B5EF4-FFF2-40B4-BE49-F238E27FC236}">
                <a16:creationId xmlns:a16="http://schemas.microsoft.com/office/drawing/2014/main" id="{288142AB-2726-A76E-91B7-73EE994F19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9385" y="840432"/>
            <a:ext cx="2578847" cy="63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90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mputer generated image of a building&#10;&#10;Description automatically generated">
            <a:extLst>
              <a:ext uri="{FF2B5EF4-FFF2-40B4-BE49-F238E27FC236}">
                <a16:creationId xmlns:a16="http://schemas.microsoft.com/office/drawing/2014/main" id="{B5875E26-D692-43F3-1441-2F25C7F8B9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88" t="15828" r="26354" b="12885"/>
          <a:stretch/>
        </p:blipFill>
        <p:spPr>
          <a:xfrm>
            <a:off x="2498411" y="335861"/>
            <a:ext cx="6274885" cy="64423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CB846-0CF5-A4C2-5A68-584246D878A3}"/>
              </a:ext>
            </a:extLst>
          </p:cNvPr>
          <p:cNvSpPr txBox="1"/>
          <p:nvPr/>
        </p:nvSpPr>
        <p:spPr>
          <a:xfrm>
            <a:off x="9276646" y="1718166"/>
            <a:ext cx="2427890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Two LRPs with glass THGEMs, similar to the ARIADNE cold box test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3B06C9-C7B3-1EB3-A3AA-744D18626575}"/>
              </a:ext>
            </a:extLst>
          </p:cNvPr>
          <p:cNvSpPr txBox="1"/>
          <p:nvPr/>
        </p:nvSpPr>
        <p:spPr>
          <a:xfrm>
            <a:off x="9812342" y="547718"/>
            <a:ext cx="2220157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TPX3 Cams in the existing cryostat ports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C4173F-3706-128B-07CC-E2DF2BFE8444}"/>
              </a:ext>
            </a:extLst>
          </p:cNvPr>
          <p:cNvSpPr txBox="1"/>
          <p:nvPr/>
        </p:nvSpPr>
        <p:spPr>
          <a:xfrm>
            <a:off x="206917" y="335861"/>
            <a:ext cx="1930106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Darkside PDUs, along the beam line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2D841C-DB84-C59A-D628-13E60DBA4500}"/>
              </a:ext>
            </a:extLst>
          </p:cNvPr>
          <p:cNvCxnSpPr>
            <a:cxnSpLocks/>
          </p:cNvCxnSpPr>
          <p:nvPr/>
        </p:nvCxnSpPr>
        <p:spPr>
          <a:xfrm flipH="1">
            <a:off x="7347866" y="1829521"/>
            <a:ext cx="1928780" cy="6495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539E006-3154-B48D-DA49-C1B82D310B1A}"/>
              </a:ext>
            </a:extLst>
          </p:cNvPr>
          <p:cNvCxnSpPr>
            <a:cxnSpLocks/>
          </p:cNvCxnSpPr>
          <p:nvPr/>
        </p:nvCxnSpPr>
        <p:spPr>
          <a:xfrm>
            <a:off x="1700049" y="1739270"/>
            <a:ext cx="2760740" cy="1089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2437D92-CB78-B0B5-A20D-9C175F959B19}"/>
              </a:ext>
            </a:extLst>
          </p:cNvPr>
          <p:cNvCxnSpPr>
            <a:cxnSpLocks/>
          </p:cNvCxnSpPr>
          <p:nvPr/>
        </p:nvCxnSpPr>
        <p:spPr>
          <a:xfrm flipH="1">
            <a:off x="7347866" y="797526"/>
            <a:ext cx="2464476" cy="7000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2EB9FE7-4EFB-1390-ACA3-67885837D7A7}"/>
              </a:ext>
            </a:extLst>
          </p:cNvPr>
          <p:cNvSpPr txBox="1"/>
          <p:nvPr/>
        </p:nvSpPr>
        <p:spPr>
          <a:xfrm>
            <a:off x="10267536" y="3666704"/>
            <a:ext cx="1702383" cy="286232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Modify partially existing field cage, with embedded X-ARAPUCAS in CT shape profile. Low energy threshold S1 (APEX)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FF14DE-E76B-639E-550B-08532D8F7F2A}"/>
              </a:ext>
            </a:extLst>
          </p:cNvPr>
          <p:cNvSpPr txBox="1"/>
          <p:nvPr/>
        </p:nvSpPr>
        <p:spPr>
          <a:xfrm>
            <a:off x="2574909" y="-90791"/>
            <a:ext cx="6035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</a:rPr>
              <a:t>ProtoDUNE</a:t>
            </a:r>
            <a:r>
              <a:rPr lang="en-US" b="1" dirty="0">
                <a:solidFill>
                  <a:schemeClr val="accent2"/>
                </a:solidFill>
              </a:rPr>
              <a:t> dual phase instrumentation with </a:t>
            </a:r>
            <a:r>
              <a:rPr lang="en-US" sz="2000" b="1" dirty="0">
                <a:solidFill>
                  <a:schemeClr val="accent2"/>
                </a:solidFill>
              </a:rPr>
              <a:t>optical</a:t>
            </a:r>
            <a:r>
              <a:rPr lang="en-US" b="1" dirty="0">
                <a:solidFill>
                  <a:schemeClr val="accent2"/>
                </a:solidFill>
              </a:rPr>
              <a:t> readout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18B928-384C-7521-8DEA-2A57E78562C4}"/>
              </a:ext>
            </a:extLst>
          </p:cNvPr>
          <p:cNvCxnSpPr>
            <a:cxnSpLocks/>
          </p:cNvCxnSpPr>
          <p:nvPr/>
        </p:nvCxnSpPr>
        <p:spPr>
          <a:xfrm>
            <a:off x="2143234" y="898366"/>
            <a:ext cx="2873609" cy="3873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149A544-0252-503C-45DD-EFAEA03C6602}"/>
              </a:ext>
            </a:extLst>
          </p:cNvPr>
          <p:cNvSpPr txBox="1"/>
          <p:nvPr/>
        </p:nvSpPr>
        <p:spPr>
          <a:xfrm>
            <a:off x="305679" y="1554604"/>
            <a:ext cx="136979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X-ARAPUCAs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99B0413-FEBE-1D8B-79B4-A10142933C3E}"/>
              </a:ext>
            </a:extLst>
          </p:cNvPr>
          <p:cNvCxnSpPr>
            <a:cxnSpLocks/>
          </p:cNvCxnSpPr>
          <p:nvPr/>
        </p:nvCxnSpPr>
        <p:spPr>
          <a:xfrm flipH="1">
            <a:off x="8130209" y="4304335"/>
            <a:ext cx="213732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C02E317-8027-E165-9B07-C40F3285EE38}"/>
              </a:ext>
            </a:extLst>
          </p:cNvPr>
          <p:cNvSpPr txBox="1"/>
          <p:nvPr/>
        </p:nvSpPr>
        <p:spPr>
          <a:xfrm>
            <a:off x="33143" y="3906301"/>
            <a:ext cx="1930106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Cathode remains middle of TPC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7F35785-7765-A7A8-6114-FEED7408AF36}"/>
              </a:ext>
            </a:extLst>
          </p:cNvPr>
          <p:cNvCxnSpPr>
            <a:cxnSpLocks/>
          </p:cNvCxnSpPr>
          <p:nvPr/>
        </p:nvCxnSpPr>
        <p:spPr>
          <a:xfrm>
            <a:off x="1963250" y="4209935"/>
            <a:ext cx="974092" cy="195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B89AE94-27CC-DE05-DC53-DB23CB0E2468}"/>
              </a:ext>
            </a:extLst>
          </p:cNvPr>
          <p:cNvSpPr txBox="1"/>
          <p:nvPr/>
        </p:nvSpPr>
        <p:spPr>
          <a:xfrm>
            <a:off x="33143" y="5868114"/>
            <a:ext cx="1930106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CRPs (</a:t>
            </a:r>
            <a:r>
              <a:rPr lang="en-US" dirty="0" err="1"/>
              <a:t>strips+pixels</a:t>
            </a:r>
            <a:r>
              <a:rPr lang="en-US" dirty="0"/>
              <a:t>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9EEF548-DC70-AE9E-81D4-DE787F6CE53A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1963249" y="6191280"/>
            <a:ext cx="1147699" cy="306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667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09A84A39-17DC-0BAC-426F-A8F686452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7" t="22961" r="12465" b="11116"/>
          <a:stretch/>
        </p:blipFill>
        <p:spPr>
          <a:xfrm>
            <a:off x="0" y="900179"/>
            <a:ext cx="8164673" cy="40228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57F863-79AE-F30A-743A-44087870F0B2}"/>
              </a:ext>
            </a:extLst>
          </p:cNvPr>
          <p:cNvSpPr txBox="1"/>
          <p:nvPr/>
        </p:nvSpPr>
        <p:spPr>
          <a:xfrm>
            <a:off x="8335964" y="799910"/>
            <a:ext cx="3415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dark green shade is the </a:t>
            </a:r>
            <a:r>
              <a:rPr lang="en-US" dirty="0" err="1"/>
              <a:t>FoV</a:t>
            </a:r>
            <a:r>
              <a:rPr lang="en-US" dirty="0"/>
              <a:t> of the TPX cameras(1mx1m)  using the current cryostat ports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40AFA-8427-46E4-6AF5-CB30751E1197}"/>
              </a:ext>
            </a:extLst>
          </p:cNvPr>
          <p:cNvSpPr txBox="1"/>
          <p:nvPr/>
        </p:nvSpPr>
        <p:spPr>
          <a:xfrm>
            <a:off x="2420631" y="494443"/>
            <a:ext cx="2867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 Darkside-20k type PDUs produced in the UK/Naples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18F6CF-BB45-4C5B-DF59-D010733C0EE3}"/>
              </a:ext>
            </a:extLst>
          </p:cNvPr>
          <p:cNvSpPr txBox="1"/>
          <p:nvPr/>
        </p:nvSpPr>
        <p:spPr>
          <a:xfrm>
            <a:off x="8289205" y="3558029"/>
            <a:ext cx="36452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X- </a:t>
            </a:r>
            <a:r>
              <a:rPr lang="en-US" dirty="0" err="1"/>
              <a:t>Arapucas</a:t>
            </a:r>
            <a:r>
              <a:rPr lang="en-US" dirty="0"/>
              <a:t> will be used to cover the field cage (sides only and retain the rest of the field cage). X-</a:t>
            </a:r>
            <a:r>
              <a:rPr lang="en-US" dirty="0" err="1"/>
              <a:t>Arapucas</a:t>
            </a:r>
            <a:r>
              <a:rPr lang="en-US" dirty="0"/>
              <a:t> in the Field cage are of high importance to correlate S2/S1 signals for DM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4D76A8-29DA-2355-47F9-BA3D9D98B7FE}"/>
              </a:ext>
            </a:extLst>
          </p:cNvPr>
          <p:cNvSpPr txBox="1"/>
          <p:nvPr/>
        </p:nvSpPr>
        <p:spPr>
          <a:xfrm>
            <a:off x="8022771" y="5634655"/>
            <a:ext cx="4169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Cathode will remain in the middle for simplification and additional CRP tests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518ED-8006-C328-D6BD-2C85CDA48E4F}"/>
              </a:ext>
            </a:extLst>
          </p:cNvPr>
          <p:cNvSpPr txBox="1"/>
          <p:nvPr/>
        </p:nvSpPr>
        <p:spPr>
          <a:xfrm>
            <a:off x="8322263" y="2274838"/>
            <a:ext cx="3639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Space to test more optical sensors for very low energy  thresholds such as Darkside-20k </a:t>
            </a:r>
            <a:r>
              <a:rPr lang="en-US" dirty="0" err="1"/>
              <a:t>SiPMs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F6491D-05D9-7B9D-09FA-EA5519701FD0}"/>
              </a:ext>
            </a:extLst>
          </p:cNvPr>
          <p:cNvSpPr txBox="1"/>
          <p:nvPr/>
        </p:nvSpPr>
        <p:spPr>
          <a:xfrm>
            <a:off x="0" y="0"/>
            <a:ext cx="301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TOP VIEW Optical </a:t>
            </a:r>
            <a:r>
              <a:rPr lang="en-US" b="1" dirty="0" err="1"/>
              <a:t>protoDUNE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11A64C-1AE6-9F02-E188-4CE93DE3F22F}"/>
              </a:ext>
            </a:extLst>
          </p:cNvPr>
          <p:cNvSpPr txBox="1"/>
          <p:nvPr/>
        </p:nvSpPr>
        <p:spPr>
          <a:xfrm>
            <a:off x="2420631" y="4657416"/>
            <a:ext cx="136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X-ARAPUCAs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5E3FD5-7AF0-099D-98AF-3089139ABB79}"/>
              </a:ext>
            </a:extLst>
          </p:cNvPr>
          <p:cNvSpPr txBox="1"/>
          <p:nvPr/>
        </p:nvSpPr>
        <p:spPr>
          <a:xfrm>
            <a:off x="4282867" y="2274838"/>
            <a:ext cx="170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TPX3Cams ports</a:t>
            </a:r>
          </a:p>
        </p:txBody>
      </p:sp>
    </p:spTree>
    <p:extLst>
      <p:ext uri="{BB962C8B-B14F-4D97-AF65-F5344CB8AC3E}">
        <p14:creationId xmlns:p14="http://schemas.microsoft.com/office/powerpoint/2010/main" val="2961808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25618-D8FB-F658-B4B4-D89DD7255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 -LRP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2F0E7-9180-B25F-75AC-9A5A00DD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D1411-AB89-2145-92CF-AC792C7760B7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107F2-05C6-61DE-983B-7CCFACA4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D90AF-A110-9E0B-D60C-630950F2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DB14F-3FFA-734E-A70A-F19CB6D6791E}"/>
              </a:ext>
            </a:extLst>
          </p:cNvPr>
          <p:cNvSpPr txBox="1"/>
          <p:nvPr/>
        </p:nvSpPr>
        <p:spPr>
          <a:xfrm>
            <a:off x="7691556" y="1210042"/>
            <a:ext cx="41552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LRP  to contain 6x5 Glass THGEMS (very similar design concept as the ARIADNE cold box test)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Made out of Invar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 size to a vertical drift CPR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hang from four top cryostat ports and will be able to move up down using the existing levelling motors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9AB7FE-BB29-5815-6D00-E04C2C2B86F7}"/>
              </a:ext>
            </a:extLst>
          </p:cNvPr>
          <p:cNvSpPr txBox="1"/>
          <p:nvPr/>
        </p:nvSpPr>
        <p:spPr>
          <a:xfrm>
            <a:off x="8610600" y="5663917"/>
            <a:ext cx="339657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solidFill>
                  <a:srgbClr val="C00000"/>
                </a:solidFill>
              </a:rPr>
              <a:t>CAD Models By George Stavrakis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4185DE-8A70-73A8-7F53-B19688E8B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18" t="11322" r="16240" b="9187"/>
          <a:stretch/>
        </p:blipFill>
        <p:spPr>
          <a:xfrm>
            <a:off x="345232" y="1111231"/>
            <a:ext cx="6602220" cy="486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68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49FE482-88D9-5524-A4C0-085E739EE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80" y="1210042"/>
            <a:ext cx="8913363" cy="4991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625618-D8FB-F658-B4B4-D89DD7255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 –LRP FEA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2F0E7-9180-B25F-75AC-9A5A00DD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132B5-C97E-3E46-A18F-028F541AC54A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107F2-05C6-61DE-983B-7CCFACA4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D90AF-A110-9E0B-D60C-630950F2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9AB7FE-BB29-5815-6D00-E04C2C2B86F7}"/>
              </a:ext>
            </a:extLst>
          </p:cNvPr>
          <p:cNvSpPr txBox="1"/>
          <p:nvPr/>
        </p:nvSpPr>
        <p:spPr>
          <a:xfrm>
            <a:off x="8204946" y="5908102"/>
            <a:ext cx="404155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solidFill>
                  <a:srgbClr val="C00000"/>
                </a:solidFill>
              </a:rPr>
              <a:t>CAD Models &amp; FEA By George Stavrakis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42A46-BDC0-0454-DDF0-A9E616EFDE3C}"/>
              </a:ext>
            </a:extLst>
          </p:cNvPr>
          <p:cNvSpPr txBox="1"/>
          <p:nvPr/>
        </p:nvSpPr>
        <p:spPr>
          <a:xfrm>
            <a:off x="838200" y="1590262"/>
            <a:ext cx="2301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Max deflection 0.7mm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D0360C-2E6C-B6B8-0DF2-A9CBD73A6396}"/>
              </a:ext>
            </a:extLst>
          </p:cNvPr>
          <p:cNvSpPr txBox="1"/>
          <p:nvPr/>
        </p:nvSpPr>
        <p:spPr>
          <a:xfrm>
            <a:off x="9578660" y="1313263"/>
            <a:ext cx="2266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Hanging from four points under cryostat ports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FEA with tall beams and no weight of cathode</a:t>
            </a:r>
          </a:p>
        </p:txBody>
      </p:sp>
    </p:spTree>
    <p:extLst>
      <p:ext uri="{BB962C8B-B14F-4D97-AF65-F5344CB8AC3E}">
        <p14:creationId xmlns:p14="http://schemas.microsoft.com/office/powerpoint/2010/main" val="2567275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25618-D8FB-F658-B4B4-D89DD7255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2F0E7-9180-B25F-75AC-9A5A00DD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F408-77AE-274F-9A81-DEE6A304148A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107F2-05C6-61DE-983B-7CCFACA4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D90AF-A110-9E0B-D60C-630950F2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DB3049-ACC2-EDB6-196A-F8A572F36FFE}"/>
              </a:ext>
            </a:extLst>
          </p:cNvPr>
          <p:cNvSpPr txBox="1"/>
          <p:nvPr/>
        </p:nvSpPr>
        <p:spPr>
          <a:xfrm>
            <a:off x="544262" y="880385"/>
            <a:ext cx="10192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To minimize LRP deflection the weight of the cathode will be held from the field cage structure.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46574F-0A7C-C04F-9511-E52240D0B3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6" t="4319" r="14578" b="8156"/>
          <a:stretch/>
        </p:blipFill>
        <p:spPr>
          <a:xfrm>
            <a:off x="271005" y="1329061"/>
            <a:ext cx="5526881" cy="37200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97FE1A-1EF0-DAA2-5681-CD64F186B991}"/>
              </a:ext>
            </a:extLst>
          </p:cNvPr>
          <p:cNvSpPr txBox="1"/>
          <p:nvPr/>
        </p:nvSpPr>
        <p:spPr>
          <a:xfrm>
            <a:off x="5979158" y="2976032"/>
            <a:ext cx="2103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Custom made add on cathode holders (installed without any drilling).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3AEA12-4A5D-AE01-0EAA-D1E692F56082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3784849" y="2806388"/>
            <a:ext cx="2194309" cy="76980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9D42147-1B0B-AC11-685A-6C5C52ADF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335" y="1781789"/>
            <a:ext cx="3336943" cy="2049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287576-F57E-1172-CB9C-C3D256312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6133" y="3971891"/>
            <a:ext cx="3446273" cy="185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6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00E5-4F69-2561-7490-69854493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 -Assembly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520DC-4EC1-AE23-F018-8B05BCCE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7F41-2782-734C-B710-3B59513C1B13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A467A-8EBE-5467-1F6C-23B8BD0B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AD2E5-2C01-163B-7046-DE86817B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E8E89E-028D-0E6D-5F92-AD7A2C04B923}"/>
              </a:ext>
            </a:extLst>
          </p:cNvPr>
          <p:cNvSpPr txBox="1"/>
          <p:nvPr/>
        </p:nvSpPr>
        <p:spPr>
          <a:xfrm>
            <a:off x="8427307" y="1806451"/>
            <a:ext cx="3410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Field cage support structure (hangs from cryostat ports)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76457B-F451-AC46-8325-8898261C5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6" t="4319" r="14578" b="8156"/>
          <a:stretch/>
        </p:blipFill>
        <p:spPr>
          <a:xfrm>
            <a:off x="151456" y="1077379"/>
            <a:ext cx="7432100" cy="500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72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00E5-4F69-2561-7490-69854493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 -Assembly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520DC-4EC1-AE23-F018-8B05BCCE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1F2-24FA-E241-9636-CAD902C91B9E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A467A-8EBE-5467-1F6C-23B8BD0B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AD2E5-2C01-163B-7046-DE86817B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28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C8D1ED-ACC7-C212-46C7-50304812ACB4}"/>
              </a:ext>
            </a:extLst>
          </p:cNvPr>
          <p:cNvSpPr txBox="1"/>
          <p:nvPr/>
        </p:nvSpPr>
        <p:spPr>
          <a:xfrm>
            <a:off x="7881731" y="1625234"/>
            <a:ext cx="3969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First LRP installation (independently hangs from cryostat ports)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4E1250-9670-A490-0C12-02F5AD3D4A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6" t="5228" r="14578" b="8383"/>
          <a:stretch/>
        </p:blipFill>
        <p:spPr>
          <a:xfrm>
            <a:off x="149087" y="1078973"/>
            <a:ext cx="7583557" cy="503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60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CD9BC-9249-64C0-C63E-02F70B7C4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Impacting DUNE phase II technology scopes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B6E53-4182-3AF9-0B15-5CF4CBF6B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C3DE-D5ED-3B48-B51F-084E87A27682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F86C4-A0B1-D9FF-67E6-9EB698CB8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A2E1D-5E75-5394-BD09-632393EF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 descr="A diagram of a diagram&#10;&#10;Description automatically generated">
            <a:extLst>
              <a:ext uri="{FF2B5EF4-FFF2-40B4-BE49-F238E27FC236}">
                <a16:creationId xmlns:a16="http://schemas.microsoft.com/office/drawing/2014/main" id="{B8D88E47-47C9-CA43-3275-A439AFF34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21" y="939588"/>
            <a:ext cx="10363200" cy="5319100"/>
          </a:xfrm>
          <a:prstGeom prst="rect">
            <a:avLst/>
          </a:prstGeom>
          <a:ln>
            <a:solidFill>
              <a:schemeClr val="dk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C6A553-93FE-B3DD-84B3-EC65246D50FA}"/>
              </a:ext>
            </a:extLst>
          </p:cNvPr>
          <p:cNvSpPr txBox="1"/>
          <p:nvPr/>
        </p:nvSpPr>
        <p:spPr>
          <a:xfrm>
            <a:off x="129473" y="6284814"/>
            <a:ext cx="323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(Slide from Stefan’s phase II talk)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F40A23-9675-82E7-C2DD-3A3CD825D77D}"/>
              </a:ext>
            </a:extLst>
          </p:cNvPr>
          <p:cNvSpPr/>
          <p:nvPr/>
        </p:nvSpPr>
        <p:spPr>
          <a:xfrm>
            <a:off x="2129246" y="4967151"/>
            <a:ext cx="3226525" cy="79369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763679-A97A-A3D8-943E-527B7A2ADC1C}"/>
              </a:ext>
            </a:extLst>
          </p:cNvPr>
          <p:cNvSpPr/>
          <p:nvPr/>
        </p:nvSpPr>
        <p:spPr>
          <a:xfrm>
            <a:off x="5486399" y="4966340"/>
            <a:ext cx="1606732" cy="79369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BE7280-57A3-0E57-0D2D-DD8288962C5F}"/>
              </a:ext>
            </a:extLst>
          </p:cNvPr>
          <p:cNvSpPr/>
          <p:nvPr/>
        </p:nvSpPr>
        <p:spPr>
          <a:xfrm>
            <a:off x="7408828" y="5032466"/>
            <a:ext cx="3106772" cy="29717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7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00E5-4F69-2561-7490-69854493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 -Assembly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520DC-4EC1-AE23-F018-8B05BCCE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1FEB-5A45-5D45-A026-45F5187A1B68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A467A-8EBE-5467-1F6C-23B8BD0B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AD2E5-2C01-163B-7046-DE86817B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BFC833-0FCA-9828-BDDE-33104177D848}"/>
              </a:ext>
            </a:extLst>
          </p:cNvPr>
          <p:cNvSpPr txBox="1"/>
          <p:nvPr/>
        </p:nvSpPr>
        <p:spPr>
          <a:xfrm>
            <a:off x="8089557" y="1859560"/>
            <a:ext cx="2939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Second LRP (hangs also independently)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1D62EB-EAE5-374E-2A73-C9E1073DC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6" t="5062" r="14706" b="5201"/>
          <a:stretch/>
        </p:blipFill>
        <p:spPr>
          <a:xfrm>
            <a:off x="142461" y="966782"/>
            <a:ext cx="7772399" cy="53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94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00E5-4F69-2561-7490-69854493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 -Assembly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520DC-4EC1-AE23-F018-8B05BCCE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28E6F-9A29-A043-9165-471C02BCDBD0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A467A-8EBE-5467-1F6C-23B8BD0B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AD2E5-2C01-163B-7046-DE86817B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1E4021-A52A-638F-CDA8-FEA2A45265C4}"/>
              </a:ext>
            </a:extLst>
          </p:cNvPr>
          <p:cNvSpPr txBox="1"/>
          <p:nvPr/>
        </p:nvSpPr>
        <p:spPr>
          <a:xfrm>
            <a:off x="6306485" y="2803948"/>
            <a:ext cx="5141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Cathode planes hangs from field cage structure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671BE2-6ACF-46FE-5918-2BE5A7CF1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16" t="4774" r="26982" b="9974"/>
          <a:stretch/>
        </p:blipFill>
        <p:spPr>
          <a:xfrm>
            <a:off x="268795" y="974034"/>
            <a:ext cx="5157970" cy="538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94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31528B-74D8-5706-0103-888FBCC88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51" t="5094" r="28772" b="4291"/>
          <a:stretch/>
        </p:blipFill>
        <p:spPr>
          <a:xfrm>
            <a:off x="39756" y="914562"/>
            <a:ext cx="4538212" cy="5617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2D00E5-4F69-2561-7490-69854493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 -Assembly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520DC-4EC1-AE23-F018-8B05BCCE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F25BD-E088-0D42-8B8A-4FB3F81D88B7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A467A-8EBE-5467-1F6C-23B8BD0B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AD2E5-2C01-163B-7046-DE86817B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1E4021-A52A-638F-CDA8-FEA2A45265C4}"/>
              </a:ext>
            </a:extLst>
          </p:cNvPr>
          <p:cNvSpPr txBox="1"/>
          <p:nvPr/>
        </p:nvSpPr>
        <p:spPr>
          <a:xfrm>
            <a:off x="6346980" y="1037467"/>
            <a:ext cx="4798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Field cage installation (mixture of the old and new square X-ARAPUCAs)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35C21-D2E7-6AE1-96F0-2F622929308A}"/>
              </a:ext>
            </a:extLst>
          </p:cNvPr>
          <p:cNvSpPr txBox="1"/>
          <p:nvPr/>
        </p:nvSpPr>
        <p:spPr>
          <a:xfrm>
            <a:off x="8277125" y="5943545"/>
            <a:ext cx="2778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(APEX, Flavio </a:t>
            </a:r>
            <a:r>
              <a:rPr lang="en-US" dirty="0" err="1"/>
              <a:t>Cavanna</a:t>
            </a:r>
            <a:r>
              <a:rPr lang="en-US" dirty="0"/>
              <a:t> </a:t>
            </a:r>
            <a:r>
              <a:rPr lang="en-US" dirty="0" err="1"/>
              <a:t>et.al</a:t>
            </a:r>
            <a:r>
              <a:rPr lang="en-US" dirty="0"/>
              <a:t>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41E165-0D1E-6FD9-CF9D-10F526CBDD8B}"/>
              </a:ext>
            </a:extLst>
          </p:cNvPr>
          <p:cNvGrpSpPr/>
          <p:nvPr/>
        </p:nvGrpSpPr>
        <p:grpSpPr>
          <a:xfrm>
            <a:off x="4038600" y="1807063"/>
            <a:ext cx="7187602" cy="4110309"/>
            <a:chOff x="4038600" y="1886575"/>
            <a:chExt cx="7187602" cy="4110309"/>
          </a:xfrm>
        </p:grpSpPr>
        <p:pic>
          <p:nvPicPr>
            <p:cNvPr id="10" name="Picture 9" descr="A computer generated image of a building&#10;&#10;Description automatically generated">
              <a:extLst>
                <a:ext uri="{FF2B5EF4-FFF2-40B4-BE49-F238E27FC236}">
                  <a16:creationId xmlns:a16="http://schemas.microsoft.com/office/drawing/2014/main" id="{A13861CE-C53B-9A44-3853-F4E5E9C76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227"/>
            <a:stretch/>
          </p:blipFill>
          <p:spPr>
            <a:xfrm>
              <a:off x="6346980" y="1886575"/>
              <a:ext cx="4879222" cy="4110309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E7A802D-4F24-5425-646E-6833502EEF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8600" y="1886575"/>
              <a:ext cx="2308380" cy="16186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53BD9F-594B-5F8A-F9A2-9DE995701F58}"/>
              </a:ext>
            </a:extLst>
          </p:cNvPr>
          <p:cNvCxnSpPr>
            <a:cxnSpLocks/>
          </p:cNvCxnSpPr>
          <p:nvPr/>
        </p:nvCxnSpPr>
        <p:spPr>
          <a:xfrm>
            <a:off x="4103610" y="4093910"/>
            <a:ext cx="2243370" cy="18496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521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832CD-E05C-E02F-26EC-38C11D95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1350"/>
            <a:ext cx="10403512" cy="1165606"/>
          </a:xfrm>
        </p:spPr>
        <p:txBody>
          <a:bodyPr/>
          <a:lstStyle/>
          <a:p>
            <a:r>
              <a:rPr lang="en-GB" dirty="0"/>
              <a:t>Proposed Timeline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1C981-A767-A371-C7F0-38ACB329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32</a:t>
            </a:fld>
            <a:endParaRPr lang="en-US"/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A22803CB-EBF2-BD85-4792-123557E4A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DFE-EA5B-B840-83DC-6D33B5F76BFA}" type="datetime1">
              <a:rPr lang="en-GB" smtClean="0"/>
              <a:t>22/01/2025</a:t>
            </a:fld>
            <a:endParaRPr lang="en-US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581224EF-66E8-462C-A729-070BBC048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pic>
        <p:nvPicPr>
          <p:cNvPr id="4" name="Picture 3" descr="A diagram of a project&#10;&#10;Description automatically generated">
            <a:extLst>
              <a:ext uri="{FF2B5EF4-FFF2-40B4-BE49-F238E27FC236}">
                <a16:creationId xmlns:a16="http://schemas.microsoft.com/office/drawing/2014/main" id="{BE0969ED-0421-5A37-D58B-4EF600757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1" y="902828"/>
            <a:ext cx="8252159" cy="595806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2D3ADFB-A452-6139-BF78-E9699D023749}"/>
              </a:ext>
            </a:extLst>
          </p:cNvPr>
          <p:cNvGrpSpPr/>
          <p:nvPr/>
        </p:nvGrpSpPr>
        <p:grpSpPr>
          <a:xfrm>
            <a:off x="8622906" y="1278715"/>
            <a:ext cx="3549462" cy="4841446"/>
            <a:chOff x="8622906" y="1232535"/>
            <a:chExt cx="3549462" cy="484144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09BB460-7D1A-B82D-8048-A3520BE7E9FD}"/>
                </a:ext>
              </a:extLst>
            </p:cNvPr>
            <p:cNvGrpSpPr/>
            <p:nvPr/>
          </p:nvGrpSpPr>
          <p:grpSpPr>
            <a:xfrm>
              <a:off x="8634656" y="2106713"/>
              <a:ext cx="3537712" cy="3967268"/>
              <a:chOff x="8622906" y="1343367"/>
              <a:chExt cx="3537712" cy="396726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1F6F65-4C6C-DD24-4872-26F0FEF85D97}"/>
                  </a:ext>
                </a:extLst>
              </p:cNvPr>
              <p:cNvSpPr txBox="1"/>
              <p:nvPr/>
            </p:nvSpPr>
            <p:spPr>
              <a:xfrm>
                <a:off x="8868604" y="4941303"/>
                <a:ext cx="24084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Start LAr filling Q3 2027</a:t>
                </a:r>
              </a:p>
            </p:txBody>
          </p:sp>
          <p:sp>
            <p:nvSpPr>
              <p:cNvPr id="3" name="5-point Star 2">
                <a:extLst>
                  <a:ext uri="{FF2B5EF4-FFF2-40B4-BE49-F238E27FC236}">
                    <a16:creationId xmlns:a16="http://schemas.microsoft.com/office/drawing/2014/main" id="{A943B5FB-CE1F-234D-1834-192C7B1FE60E}"/>
                  </a:ext>
                </a:extLst>
              </p:cNvPr>
              <p:cNvSpPr/>
              <p:nvPr/>
            </p:nvSpPr>
            <p:spPr>
              <a:xfrm>
                <a:off x="8622906" y="1343367"/>
                <a:ext cx="283686" cy="309294"/>
              </a:xfrm>
              <a:prstGeom prst="star5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D06E31-763F-E45A-7EF8-0C1A5010A178}"/>
                  </a:ext>
                </a:extLst>
              </p:cNvPr>
              <p:cNvSpPr txBox="1"/>
              <p:nvPr/>
            </p:nvSpPr>
            <p:spPr>
              <a:xfrm>
                <a:off x="8868604" y="3859617"/>
                <a:ext cx="29002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Start TPC integration in cryostat end Q1 2027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2B91E0-C335-F9B3-EEDE-CE562CCC24DB}"/>
                  </a:ext>
                </a:extLst>
              </p:cNvPr>
              <p:cNvSpPr txBox="1"/>
              <p:nvPr/>
            </p:nvSpPr>
            <p:spPr>
              <a:xfrm>
                <a:off x="8868604" y="1343367"/>
                <a:ext cx="302018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LRPs, </a:t>
                </a:r>
                <a:r>
                  <a:rPr lang="en-US" dirty="0" err="1"/>
                  <a:t>pCRP</a:t>
                </a:r>
                <a:r>
                  <a:rPr lang="en-US" dirty="0"/>
                  <a:t> &amp; APEX procurements  and assembly starts Q4 2025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D26252-CE85-A23E-CEA6-893444650516}"/>
                  </a:ext>
                </a:extLst>
              </p:cNvPr>
              <p:cNvSpPr txBox="1"/>
              <p:nvPr/>
            </p:nvSpPr>
            <p:spPr>
              <a:xfrm>
                <a:off x="8868604" y="2312768"/>
                <a:ext cx="32920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LRPs/</a:t>
                </a:r>
                <a:r>
                  <a:rPr lang="en-US" dirty="0" err="1"/>
                  <a:t>pCRP</a:t>
                </a:r>
                <a:r>
                  <a:rPr lang="en-US" dirty="0"/>
                  <a:t> Completion Q4 2026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85F0F0-EB2A-0E0A-75E7-DE78E84B0F10}"/>
                  </a:ext>
                </a:extLst>
              </p:cNvPr>
              <p:cNvSpPr txBox="1"/>
              <p:nvPr/>
            </p:nvSpPr>
            <p:spPr>
              <a:xfrm>
                <a:off x="8868604" y="2990272"/>
                <a:ext cx="23952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Cold  Box tests Q4 2026</a:t>
                </a:r>
              </a:p>
            </p:txBody>
          </p:sp>
          <p:sp>
            <p:nvSpPr>
              <p:cNvPr id="11" name="5-point Star 10">
                <a:extLst>
                  <a:ext uri="{FF2B5EF4-FFF2-40B4-BE49-F238E27FC236}">
                    <a16:creationId xmlns:a16="http://schemas.microsoft.com/office/drawing/2014/main" id="{2BD09BF2-1AF3-434D-87BC-0A093F0054D9}"/>
                  </a:ext>
                </a:extLst>
              </p:cNvPr>
              <p:cNvSpPr/>
              <p:nvPr/>
            </p:nvSpPr>
            <p:spPr>
              <a:xfrm>
                <a:off x="8622906" y="2312768"/>
                <a:ext cx="283686" cy="309294"/>
              </a:xfrm>
              <a:prstGeom prst="star5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5-point Star 11">
                <a:extLst>
                  <a:ext uri="{FF2B5EF4-FFF2-40B4-BE49-F238E27FC236}">
                    <a16:creationId xmlns:a16="http://schemas.microsoft.com/office/drawing/2014/main" id="{63B7E681-F682-66F8-B953-CCFA9B6F1660}"/>
                  </a:ext>
                </a:extLst>
              </p:cNvPr>
              <p:cNvSpPr/>
              <p:nvPr/>
            </p:nvSpPr>
            <p:spPr>
              <a:xfrm>
                <a:off x="8622906" y="3049761"/>
                <a:ext cx="283686" cy="309294"/>
              </a:xfrm>
              <a:prstGeom prst="star5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5-point Star 12">
                <a:extLst>
                  <a:ext uri="{FF2B5EF4-FFF2-40B4-BE49-F238E27FC236}">
                    <a16:creationId xmlns:a16="http://schemas.microsoft.com/office/drawing/2014/main" id="{F39DD30F-E4F6-5BEA-987C-B30A0A512A36}"/>
                  </a:ext>
                </a:extLst>
              </p:cNvPr>
              <p:cNvSpPr/>
              <p:nvPr/>
            </p:nvSpPr>
            <p:spPr>
              <a:xfrm>
                <a:off x="8622906" y="3922799"/>
                <a:ext cx="283686" cy="309294"/>
              </a:xfrm>
              <a:prstGeom prst="star5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5-point Star 13">
                <a:extLst>
                  <a:ext uri="{FF2B5EF4-FFF2-40B4-BE49-F238E27FC236}">
                    <a16:creationId xmlns:a16="http://schemas.microsoft.com/office/drawing/2014/main" id="{4EE13B56-D1F1-004F-A503-86884C4CD1CF}"/>
                  </a:ext>
                </a:extLst>
              </p:cNvPr>
              <p:cNvSpPr/>
              <p:nvPr/>
            </p:nvSpPr>
            <p:spPr>
              <a:xfrm>
                <a:off x="8622906" y="4971322"/>
                <a:ext cx="283686" cy="309294"/>
              </a:xfrm>
              <a:prstGeom prst="star5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5-point Star 18">
              <a:extLst>
                <a:ext uri="{FF2B5EF4-FFF2-40B4-BE49-F238E27FC236}">
                  <a16:creationId xmlns:a16="http://schemas.microsoft.com/office/drawing/2014/main" id="{6F6CBB67-997C-D694-9EA3-434F109CDF68}"/>
                </a:ext>
              </a:extLst>
            </p:cNvPr>
            <p:cNvSpPr/>
            <p:nvPr/>
          </p:nvSpPr>
          <p:spPr>
            <a:xfrm>
              <a:off x="8622906" y="1232535"/>
              <a:ext cx="283686" cy="309294"/>
            </a:xfrm>
            <a:prstGeom prst="star5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3C093C0-02D8-8A3E-282C-C9DE1A968370}"/>
                </a:ext>
              </a:extLst>
            </p:cNvPr>
            <p:cNvSpPr txBox="1"/>
            <p:nvPr/>
          </p:nvSpPr>
          <p:spPr>
            <a:xfrm>
              <a:off x="8868603" y="1232535"/>
              <a:ext cx="3184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LRPs and </a:t>
              </a:r>
              <a:r>
                <a:rPr lang="en-US" dirty="0" err="1"/>
                <a:t>pCRP</a:t>
              </a:r>
              <a:r>
                <a:rPr lang="en-US" dirty="0"/>
                <a:t> final production drawings by Q4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6972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83C14-5241-5F3D-6937-D2AE13303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LOI &amp; Requests to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54F14-9AAB-2810-B793-380FB33AE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C032-388E-294D-AD73-867E5D279BE7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9E83F-A234-16ED-6B62-66076A23F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53669-36F9-FB44-B53E-63365945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80E753-451A-FE9C-6D06-9D74A501CA6A}"/>
              </a:ext>
            </a:extLst>
          </p:cNvPr>
          <p:cNvSpPr/>
          <p:nvPr/>
        </p:nvSpPr>
        <p:spPr>
          <a:xfrm>
            <a:off x="274320" y="1285795"/>
            <a:ext cx="71061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Use of the excellent infrastructure at the CERN Neutrino Platform: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 of the NP02 cryostat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Cryogenic operation and re-circulation of LAr for purification (cryogenics team).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Design effort for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Installation support of the detector components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general, all logistics for the smooth and safe operation of the cryogenic detector.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BBC638-A708-0B97-77CC-FCE9EF9ED1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70648" y="1210042"/>
            <a:ext cx="3462308" cy="393672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D2A6F8-732A-E3A5-5234-EE2F803A061A}"/>
              </a:ext>
            </a:extLst>
          </p:cNvPr>
          <p:cNvSpPr txBox="1"/>
          <p:nvPr/>
        </p:nvSpPr>
        <p:spPr>
          <a:xfrm>
            <a:off x="7970648" y="5387539"/>
            <a:ext cx="3082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LoI</a:t>
            </a:r>
            <a:r>
              <a:rPr lang="en-US" dirty="0"/>
              <a:t> letter to be submitted soon</a:t>
            </a:r>
          </a:p>
        </p:txBody>
      </p:sp>
    </p:spTree>
    <p:extLst>
      <p:ext uri="{BB962C8B-B14F-4D97-AF65-F5344CB8AC3E}">
        <p14:creationId xmlns:p14="http://schemas.microsoft.com/office/powerpoint/2010/main" val="4132250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03DF8-63E8-E047-8D66-6EF68109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015600"/>
            <a:ext cx="10515600" cy="1325563"/>
          </a:xfrm>
        </p:spPr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57083-8D5A-7846-8EFF-3701B528F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615A-20E3-3A4D-806B-6A4F83642366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EE58A-824C-924D-B2D7-4793F2807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65767-D75E-6C4A-B24A-A6C7CF73D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943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0873F-0478-BD48-9CBA-28A582663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TPX3 -&gt; TPX4</a:t>
            </a:r>
          </a:p>
        </p:txBody>
      </p:sp>
      <p:pic>
        <p:nvPicPr>
          <p:cNvPr id="8" name="Content Placeholder 7" descr="Table&#10;&#10;Description automatically generated">
            <a:extLst>
              <a:ext uri="{FF2B5EF4-FFF2-40B4-BE49-F238E27FC236}">
                <a16:creationId xmlns:a16="http://schemas.microsoft.com/office/drawing/2014/main" id="{31EAB93B-9526-C64E-8372-879284947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910" y="1695449"/>
            <a:ext cx="7845594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CC249-C48C-C747-AEA9-6CC88612C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1629-2BC4-444B-B807-E2F69D9AD3E4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85B6E-F1BA-D947-A2C5-9A8440670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A8BF3-1815-254E-B450-D880A2AE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35</a:t>
            </a:fld>
            <a:endParaRPr lang="en-US"/>
          </a:p>
        </p:txBody>
      </p:sp>
      <p:pic>
        <p:nvPicPr>
          <p:cNvPr id="10" name="Picture 9" descr="A close-up of a computer chip&#10;&#10;Description automatically generated with medium confidence">
            <a:extLst>
              <a:ext uri="{FF2B5EF4-FFF2-40B4-BE49-F238E27FC236}">
                <a16:creationId xmlns:a16="http://schemas.microsoft.com/office/drawing/2014/main" id="{632C5C71-2BAD-E143-B739-1ADA3B783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011" y="1344246"/>
            <a:ext cx="3587003" cy="208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682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F145F-BD19-8942-A288-D71C5A2D6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73429-EDD6-474E-A057-18A6BBF092EE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47DAC-6273-FB48-9321-FF4D81C1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E0A2D-872D-AA43-A250-0461C3575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FAA33F-BF3F-4449-820C-5B39D429D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0" y="3820485"/>
            <a:ext cx="4992462" cy="27985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EC7540F-2D77-BB49-BADD-1FE2DC9F8594}"/>
              </a:ext>
            </a:extLst>
          </p:cNvPr>
          <p:cNvSpPr txBox="1">
            <a:spLocks/>
          </p:cNvSpPr>
          <p:nvPr/>
        </p:nvSpPr>
        <p:spPr>
          <a:xfrm>
            <a:off x="227238" y="238954"/>
            <a:ext cx="6861830" cy="70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THGEM S2 light production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17D2F-1B25-A044-8D5E-42EA5A204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894" y="1114165"/>
            <a:ext cx="2484326" cy="24280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79006F-B92E-134B-BF9F-1755E3C8C1DE}"/>
              </a:ext>
            </a:extLst>
          </p:cNvPr>
          <p:cNvSpPr txBox="1"/>
          <p:nvPr/>
        </p:nvSpPr>
        <p:spPr>
          <a:xfrm>
            <a:off x="227238" y="1065390"/>
            <a:ext cx="86404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VUV (126nm) light produced through de-excitation of Argon gas. </a:t>
            </a:r>
            <a:br>
              <a:rPr lang="en-GB" dirty="0">
                <a:latin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</a:rPr>
              <a:t>TPB Wavelength shifter above THGEM converts to 430nm. 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At low field (&lt;2kV/cm), S2 light production is linearly proportional to THGEM field. No charge gain. Very stable operation without discharges. No ion production.  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At higher fields, electron multiplication occurs (Townsend avalanche). </a:t>
            </a:r>
          </a:p>
          <a:p>
            <a:r>
              <a:rPr lang="en-GB" dirty="0">
                <a:latin typeface="Arial" panose="020B0604020202020204" pitchFamily="34" charset="0"/>
              </a:rPr>
              <a:t>Exponentially increasing S2 light production -&gt; Improved sensitivity/threshold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4D6EC5-2E55-3545-B854-A71BF00E5BC0}"/>
              </a:ext>
            </a:extLst>
          </p:cNvPr>
          <p:cNvSpPr txBox="1"/>
          <p:nvPr/>
        </p:nvSpPr>
        <p:spPr>
          <a:xfrm>
            <a:off x="8610600" y="3412433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22981944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C1E616A-3821-0748-A2BB-3B127B5C5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329" r="1725" b="663"/>
          <a:stretch/>
        </p:blipFill>
        <p:spPr>
          <a:xfrm>
            <a:off x="8240461" y="914444"/>
            <a:ext cx="3621088" cy="36002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48A578-9D75-7145-82F8-F238B639B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" t="6104" r="6234" b="662"/>
          <a:stretch/>
        </p:blipFill>
        <p:spPr>
          <a:xfrm>
            <a:off x="330452" y="876300"/>
            <a:ext cx="3955004" cy="29191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3FCD35-FDF5-154B-8AC5-8637E426E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G-THGEM Characterisation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71B9C-7E38-FC40-AA60-77080869B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3BF5A-46BB-1948-8772-3036B63460B0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A354A-3E08-E945-B06C-4BF93F24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64AFC-9459-BC41-80C1-8902B4D26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37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AB9E8B-EA87-2A4F-AB5E-9E5E8E5F2E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" t="783" r="273" b="817"/>
          <a:stretch/>
        </p:blipFill>
        <p:spPr>
          <a:xfrm>
            <a:off x="343151" y="3856069"/>
            <a:ext cx="5234293" cy="27944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928EB8-F5E4-1F4C-A407-B9F825AAB8AD}"/>
              </a:ext>
            </a:extLst>
          </p:cNvPr>
          <p:cNvSpPr txBox="1"/>
          <p:nvPr/>
        </p:nvSpPr>
        <p:spPr>
          <a:xfrm>
            <a:off x="791711" y="1001415"/>
            <a:ext cx="283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THGEM charging behaviour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66B7AC-2056-A746-9C2D-22E4D4B189BE}"/>
              </a:ext>
            </a:extLst>
          </p:cNvPr>
          <p:cNvSpPr txBox="1"/>
          <p:nvPr/>
        </p:nvSpPr>
        <p:spPr>
          <a:xfrm>
            <a:off x="791711" y="4835602"/>
            <a:ext cx="283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THGEM bias scan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70E1CA-24BA-4D41-B20F-DA09BD1EA860}"/>
              </a:ext>
            </a:extLst>
          </p:cNvPr>
          <p:cNvSpPr txBox="1"/>
          <p:nvPr/>
        </p:nvSpPr>
        <p:spPr>
          <a:xfrm>
            <a:off x="4285456" y="1617288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Bi-conical holes lead to “upwards” charging over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Straight wall holes lead to “downwards” charging over 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2E3610-4E52-C646-8C00-2E5C45548616}"/>
              </a:ext>
            </a:extLst>
          </p:cNvPr>
          <p:cNvSpPr txBox="1"/>
          <p:nvPr/>
        </p:nvSpPr>
        <p:spPr>
          <a:xfrm>
            <a:off x="5556950" y="4187084"/>
            <a:ext cx="39114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charging behaviour of fused silica THGEMs results in greater light production for the same applied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 circle hole glass THGEMs produced more light than the equivalent FR4 THGEM.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FE8C0E-CA1D-A64F-BFFC-A9F0F57D986A}"/>
              </a:ext>
            </a:extLst>
          </p:cNvPr>
          <p:cNvSpPr/>
          <p:nvPr/>
        </p:nvSpPr>
        <p:spPr>
          <a:xfrm>
            <a:off x="7333931" y="6190636"/>
            <a:ext cx="5981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https://www.mdpi.com/2076-3417/11/20/9450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705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CDBE8-292F-6E01-DAFD-CF4421A21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THGEM Facility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D644E-F051-34FE-9F99-0C0F76BC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DB263-9161-3944-B762-60F7A98D2EFC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E935F-4BBB-EA92-5CB4-EF328BD70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5A538-2043-37D2-5B2D-F6FB3E32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38</a:t>
            </a:fld>
            <a:endParaRPr lang="en-US"/>
          </a:p>
        </p:txBody>
      </p:sp>
      <p:pic>
        <p:nvPicPr>
          <p:cNvPr id="9" name="Picture 8" descr="A person standing next to a large machine&#10;&#10;Description automatically generated">
            <a:extLst>
              <a:ext uri="{FF2B5EF4-FFF2-40B4-BE49-F238E27FC236}">
                <a16:creationId xmlns:a16="http://schemas.microsoft.com/office/drawing/2014/main" id="{78A9154E-BF87-E2A6-C8AA-26B0CA08C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350" y="1358085"/>
            <a:ext cx="4650774" cy="5174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C8A3F4-B65A-ADBC-D47B-49A04ADBC239}"/>
              </a:ext>
            </a:extLst>
          </p:cNvPr>
          <p:cNvSpPr txBox="1"/>
          <p:nvPr/>
        </p:nvSpPr>
        <p:spPr>
          <a:xfrm>
            <a:off x="0" y="1494319"/>
            <a:ext cx="51352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</a:rPr>
              <a:t>Abrasive machining facility in the University of Liverpool physics building</a:t>
            </a:r>
          </a:p>
          <a:p>
            <a:endParaRPr lang="en-GB" dirty="0">
              <a:latin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</a:rPr>
              <a:t>Fully automated</a:t>
            </a:r>
          </a:p>
          <a:p>
            <a:r>
              <a:rPr lang="en-GB" dirty="0">
                <a:effectLst/>
                <a:latin typeface="Calibri" panose="020F0502020204030204" pitchFamily="34" charset="0"/>
              </a:rPr>
              <a:t>Capable of machining 850mmx850mm active area</a:t>
            </a:r>
          </a:p>
          <a:p>
            <a:r>
              <a:rPr lang="en-GB" dirty="0">
                <a:effectLst/>
                <a:latin typeface="Calibri" panose="020F0502020204030204" pitchFamily="34" charset="0"/>
              </a:rPr>
              <a:t>Not limited to glass, any brittle material </a:t>
            </a:r>
            <a:r>
              <a:rPr lang="en-GB" dirty="0">
                <a:latin typeface="Calibri" panose="020F0502020204030204" pitchFamily="34" charset="0"/>
              </a:rPr>
              <a:t>i.</a:t>
            </a:r>
            <a:r>
              <a:rPr lang="en-GB" dirty="0">
                <a:effectLst/>
                <a:latin typeface="Calibri" panose="020F0502020204030204" pitchFamily="34" charset="0"/>
              </a:rPr>
              <a:t>e. ceramic, car</a:t>
            </a:r>
            <a:r>
              <a:rPr lang="en-GB" dirty="0">
                <a:latin typeface="Calibri" panose="020F0502020204030204" pitchFamily="34" charset="0"/>
              </a:rPr>
              <a:t>bon fibre etc.</a:t>
            </a:r>
            <a:endParaRPr lang="en-GB" dirty="0">
              <a:effectLst/>
              <a:latin typeface="Calibri" panose="020F0502020204030204" pitchFamily="34" charset="0"/>
            </a:endParaRPr>
          </a:p>
          <a:p>
            <a:r>
              <a:rPr lang="en-GB" dirty="0">
                <a:effectLst/>
                <a:latin typeface="Calibri" panose="020F0502020204030204" pitchFamily="34" charset="0"/>
              </a:rPr>
              <a:t>Will lead glass THGEM R&amp;D</a:t>
            </a:r>
          </a:p>
          <a:p>
            <a:r>
              <a:rPr lang="en-GB" dirty="0">
                <a:latin typeface="Calibri" panose="020F0502020204030204" pitchFamily="34" charset="0"/>
              </a:rPr>
              <a:t>And capable of </a:t>
            </a:r>
            <a:r>
              <a:rPr lang="en-GB" dirty="0" err="1">
                <a:latin typeface="Calibri" panose="020F0502020204030204" pitchFamily="34" charset="0"/>
              </a:rPr>
              <a:t>protoDUNE</a:t>
            </a:r>
            <a:r>
              <a:rPr lang="en-GB" dirty="0">
                <a:latin typeface="Calibri" panose="020F0502020204030204" pitchFamily="34" charset="0"/>
              </a:rPr>
              <a:t> large scale THGEMs </a:t>
            </a:r>
            <a:endParaRPr lang="en-GB" dirty="0">
              <a:effectLst/>
            </a:endParaRP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AC315F-3D95-8E29-A4E9-637A7E9B93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" t="1306" r="6457" b="360"/>
          <a:stretch/>
        </p:blipFill>
        <p:spPr>
          <a:xfrm>
            <a:off x="4915941" y="1985739"/>
            <a:ext cx="2746612" cy="38750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B22DE1-398F-6DE1-3F91-567C1C334A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50"/>
          <a:stretch/>
        </p:blipFill>
        <p:spPr>
          <a:xfrm>
            <a:off x="3271072" y="4430663"/>
            <a:ext cx="1583724" cy="11897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CD1279-19C6-7620-11B0-A846B670E1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" t="6189" r="53772" b="2966"/>
          <a:stretch/>
        </p:blipFill>
        <p:spPr>
          <a:xfrm>
            <a:off x="609439" y="4130236"/>
            <a:ext cx="2381197" cy="15653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D7C142-A7A9-85FC-DD5E-C0E4959230F1}"/>
              </a:ext>
            </a:extLst>
          </p:cNvPr>
          <p:cNvSpPr txBox="1"/>
          <p:nvPr/>
        </p:nvSpPr>
        <p:spPr>
          <a:xfrm>
            <a:off x="33209" y="5778127"/>
            <a:ext cx="4327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G-THGEM</a:t>
            </a:r>
            <a:r>
              <a:rPr lang="en-GB" dirty="0"/>
              <a:t> with </a:t>
            </a:r>
            <a:r>
              <a:rPr lang="en-GB" b="1" dirty="0"/>
              <a:t>ITO electrodes </a:t>
            </a:r>
            <a:r>
              <a:rPr lang="en-GB" dirty="0"/>
              <a:t>and holes formed by </a:t>
            </a:r>
            <a:r>
              <a:rPr lang="en-GB" b="1" dirty="0"/>
              <a:t>abrasive machining</a:t>
            </a:r>
            <a:r>
              <a:rPr lang="en-GB" dirty="0"/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7CF0F8-5B54-3B99-77E8-CFB84EE47416}"/>
              </a:ext>
            </a:extLst>
          </p:cNvPr>
          <p:cNvSpPr/>
          <p:nvPr/>
        </p:nvSpPr>
        <p:spPr>
          <a:xfrm>
            <a:off x="0" y="1129662"/>
            <a:ext cx="5981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G-THGEM: </a:t>
            </a:r>
            <a:r>
              <a:rPr lang="en-GB" dirty="0">
                <a:hlinkClick r:id="rId6"/>
              </a:rPr>
              <a:t>https://www.mdpi.com/2076-3417/11/20/9450</a:t>
            </a:r>
            <a:r>
              <a:rPr lang="en-GB" dirty="0"/>
              <a:t> </a:t>
            </a:r>
          </a:p>
        </p:txBody>
      </p:sp>
      <p:pic>
        <p:nvPicPr>
          <p:cNvPr id="7" name="Picture 6" descr="A blue and black logo&#10;&#10;Description automatically generated with medium confidence">
            <a:extLst>
              <a:ext uri="{FF2B5EF4-FFF2-40B4-BE49-F238E27FC236}">
                <a16:creationId xmlns:a16="http://schemas.microsoft.com/office/drawing/2014/main" id="{2FCAF576-7122-E5AD-E7C8-63EAA89AB0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7169" y="-4745"/>
            <a:ext cx="2091780" cy="104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23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79A07-EDF5-8AFE-A96C-4CC1E78C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392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3D Optical TPC Detection Principle </a:t>
            </a:r>
            <a:br>
              <a:rPr lang="en-GB" sz="4000" dirty="0"/>
            </a:br>
            <a:endParaRPr lang="en-US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64B02-1529-56A9-9574-552F19284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1656-0D02-D84A-81EC-4EE2CCBA2822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A855B-7887-2778-BBA8-C607BD1F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2C273-ED85-0F69-5255-134433090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</a:t>
            </a:fld>
            <a:endParaRPr lang="en-US"/>
          </a:p>
        </p:txBody>
      </p:sp>
      <p:sp>
        <p:nvSpPr>
          <p:cNvPr id="7" name="Low energy background analysis">
            <a:extLst>
              <a:ext uri="{FF2B5EF4-FFF2-40B4-BE49-F238E27FC236}">
                <a16:creationId xmlns:a16="http://schemas.microsoft.com/office/drawing/2014/main" id="{649CD45F-3573-3CF6-63CD-B18A5A78FB5B}"/>
              </a:ext>
            </a:extLst>
          </p:cNvPr>
          <p:cNvSpPr txBox="1"/>
          <p:nvPr/>
        </p:nvSpPr>
        <p:spPr>
          <a:xfrm>
            <a:off x="494366" y="1211262"/>
            <a:ext cx="173044" cy="857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 b="1" i="1"/>
            </a:pPr>
            <a:endParaRPr/>
          </a:p>
          <a:p>
            <a:pPr>
              <a:lnSpc>
                <a:spcPct val="90000"/>
              </a:lnSpc>
              <a:spcBef>
                <a:spcPts val="1000"/>
              </a:spcBef>
              <a:defRPr sz="2400" b="1" i="1"/>
            </a:pPr>
            <a:r>
              <a:rPr b="0" i="0"/>
              <a:t> </a:t>
            </a:r>
          </a:p>
        </p:txBody>
      </p:sp>
      <p:sp>
        <p:nvSpPr>
          <p:cNvPr id="8" name="Low energy background analysis">
            <a:extLst>
              <a:ext uri="{FF2B5EF4-FFF2-40B4-BE49-F238E27FC236}">
                <a16:creationId xmlns:a16="http://schemas.microsoft.com/office/drawing/2014/main" id="{62E7B15B-DDFC-AFDD-E470-8828E0DB395C}"/>
              </a:ext>
            </a:extLst>
          </p:cNvPr>
          <p:cNvSpPr txBox="1"/>
          <p:nvPr/>
        </p:nvSpPr>
        <p:spPr>
          <a:xfrm>
            <a:off x="621366" y="1338262"/>
            <a:ext cx="92394" cy="42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 i="1" u="sng"/>
            </a:lvl1pPr>
          </a:lstStyle>
          <a:p>
            <a:endParaRPr dirty="0"/>
          </a:p>
        </p:txBody>
      </p:sp>
      <p:pic>
        <p:nvPicPr>
          <p:cNvPr id="9" name="Picture 8" descr="Picture 8">
            <a:extLst>
              <a:ext uri="{FF2B5EF4-FFF2-40B4-BE49-F238E27FC236}">
                <a16:creationId xmlns:a16="http://schemas.microsoft.com/office/drawing/2014/main" id="{4D2FB094-D0CB-A1D1-2C3B-A7FB2652C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2" y="924299"/>
            <a:ext cx="3903968" cy="549778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ARIADNE aims to demonstrate light readout as a viable alternative to charge in dual-phase TPC neutrino experiments">
            <a:extLst>
              <a:ext uri="{FF2B5EF4-FFF2-40B4-BE49-F238E27FC236}">
                <a16:creationId xmlns:a16="http://schemas.microsoft.com/office/drawing/2014/main" id="{EF56B5CF-A3CB-89AE-56CC-2C3E56C65C25}"/>
              </a:ext>
            </a:extLst>
          </p:cNvPr>
          <p:cNvSpPr txBox="1"/>
          <p:nvPr/>
        </p:nvSpPr>
        <p:spPr>
          <a:xfrm>
            <a:off x="234556" y="1213701"/>
            <a:ext cx="4490842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b="1" i="1"/>
            </a:lvl1pPr>
          </a:lstStyle>
          <a:p>
            <a:r>
              <a:rPr sz="2000" dirty="0"/>
              <a:t>ARIADNE </a:t>
            </a:r>
            <a:r>
              <a:rPr lang="en-US" sz="2000" dirty="0"/>
              <a:t>has </a:t>
            </a:r>
            <a:r>
              <a:rPr sz="2000" dirty="0"/>
              <a:t>demonstrate</a:t>
            </a:r>
            <a:r>
              <a:rPr lang="en-US" sz="2000" dirty="0"/>
              <a:t>d</a:t>
            </a:r>
            <a:r>
              <a:rPr sz="2000" dirty="0"/>
              <a:t> light readout as a viable alternative to charge in dual-phase TPC neutrino experiments  </a:t>
            </a:r>
          </a:p>
        </p:txBody>
      </p:sp>
      <p:sp>
        <p:nvSpPr>
          <p:cNvPr id="11" name="Incoming particles ionise LAr and create prompt scintillation light (S1)…">
            <a:extLst>
              <a:ext uri="{FF2B5EF4-FFF2-40B4-BE49-F238E27FC236}">
                <a16:creationId xmlns:a16="http://schemas.microsoft.com/office/drawing/2014/main" id="{6D300A66-E113-E53A-170E-FD91B76F91B6}"/>
              </a:ext>
            </a:extLst>
          </p:cNvPr>
          <p:cNvSpPr txBox="1"/>
          <p:nvPr/>
        </p:nvSpPr>
        <p:spPr>
          <a:xfrm>
            <a:off x="262880" y="2456792"/>
            <a:ext cx="4292898" cy="2970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29693" indent="-229693">
              <a:lnSpc>
                <a:spcPct val="90000"/>
              </a:lnSpc>
              <a:spcBef>
                <a:spcPts val="1000"/>
              </a:spcBef>
              <a:buSzPct val="100000"/>
              <a:buChar char="•"/>
            </a:pPr>
            <a:r>
              <a:rPr dirty="0"/>
              <a:t>Incoming particles </a:t>
            </a:r>
            <a:r>
              <a:rPr dirty="0" err="1"/>
              <a:t>ionise</a:t>
            </a:r>
            <a:r>
              <a:rPr dirty="0"/>
              <a:t> LAr and create </a:t>
            </a:r>
            <a:r>
              <a:rPr b="1" dirty="0"/>
              <a:t>prompt scintillation</a:t>
            </a:r>
            <a:r>
              <a:rPr dirty="0"/>
              <a:t> light (</a:t>
            </a:r>
            <a:r>
              <a:rPr b="1" dirty="0"/>
              <a:t>S1</a:t>
            </a:r>
            <a:r>
              <a:rPr dirty="0"/>
              <a:t>) </a:t>
            </a:r>
          </a:p>
          <a:p>
            <a:pPr marL="229693" indent="-229693">
              <a:lnSpc>
                <a:spcPct val="90000"/>
              </a:lnSpc>
              <a:spcBef>
                <a:spcPts val="1000"/>
              </a:spcBef>
              <a:buSzPct val="100000"/>
              <a:buChar char="•"/>
            </a:pPr>
            <a:r>
              <a:rPr dirty="0"/>
              <a:t>Electrons drift towards the </a:t>
            </a:r>
            <a:r>
              <a:rPr b="1" dirty="0"/>
              <a:t>extraction grid</a:t>
            </a:r>
            <a:r>
              <a:rPr dirty="0"/>
              <a:t> situated below the liquid level </a:t>
            </a:r>
          </a:p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</a:pPr>
            <a:r>
              <a:rPr dirty="0"/>
              <a:t>A </a:t>
            </a:r>
            <a:r>
              <a:rPr b="1" dirty="0"/>
              <a:t>THGEM</a:t>
            </a:r>
            <a:r>
              <a:rPr dirty="0"/>
              <a:t> (</a:t>
            </a:r>
            <a:r>
              <a:rPr dirty="0" err="1"/>
              <a:t>THick</a:t>
            </a:r>
            <a:r>
              <a:rPr dirty="0"/>
              <a:t>-Gaseous Electron Multiplier) amplifies drift charge (capable of &gt;30 kV/cm in LAr)  generating </a:t>
            </a:r>
            <a:r>
              <a:rPr b="1" dirty="0"/>
              <a:t>secondary scintillation</a:t>
            </a:r>
            <a:r>
              <a:rPr dirty="0"/>
              <a:t> light (</a:t>
            </a:r>
            <a:r>
              <a:rPr b="1" dirty="0"/>
              <a:t>S2</a:t>
            </a:r>
            <a:r>
              <a:rPr dirty="0"/>
              <a:t>) </a:t>
            </a:r>
          </a:p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1"/>
            </a:pPr>
            <a:r>
              <a:rPr dirty="0"/>
              <a:t>WLS</a:t>
            </a:r>
            <a:r>
              <a:rPr b="0" dirty="0"/>
              <a:t> (Wavelength Shifting) before imaging with </a:t>
            </a:r>
            <a:r>
              <a:rPr lang="en-US" b="0" dirty="0"/>
              <a:t>ultrafast </a:t>
            </a:r>
            <a:r>
              <a:rPr b="0" dirty="0"/>
              <a:t>Timepix3 camera </a:t>
            </a:r>
          </a:p>
        </p:txBody>
      </p:sp>
      <p:sp>
        <p:nvSpPr>
          <p:cNvPr id="12" name="ARIADNE (ARgon ImAging DetectioN chambEr)">
            <a:extLst>
              <a:ext uri="{FF2B5EF4-FFF2-40B4-BE49-F238E27FC236}">
                <a16:creationId xmlns:a16="http://schemas.microsoft.com/office/drawing/2014/main" id="{BFF68905-7E47-F026-84BA-50820D29E3FB}"/>
              </a:ext>
            </a:extLst>
          </p:cNvPr>
          <p:cNvSpPr txBox="1"/>
          <p:nvPr/>
        </p:nvSpPr>
        <p:spPr>
          <a:xfrm>
            <a:off x="4479879" y="6311981"/>
            <a:ext cx="4471982" cy="33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i="1"/>
            </a:pPr>
            <a:r>
              <a:rPr dirty="0"/>
              <a:t>ARIADNE</a:t>
            </a:r>
            <a:r>
              <a:rPr b="0" dirty="0"/>
              <a:t> (</a:t>
            </a:r>
            <a:r>
              <a:rPr dirty="0" err="1"/>
              <a:t>AR</a:t>
            </a:r>
            <a:r>
              <a:rPr b="0" dirty="0" err="1"/>
              <a:t>gon</a:t>
            </a:r>
            <a:r>
              <a:rPr b="0" dirty="0"/>
              <a:t> </a:t>
            </a:r>
            <a:r>
              <a:rPr dirty="0" err="1"/>
              <a:t>I</a:t>
            </a:r>
            <a:r>
              <a:rPr b="0" dirty="0" err="1"/>
              <a:t>m</a:t>
            </a:r>
            <a:r>
              <a:rPr dirty="0" err="1"/>
              <a:t>A</a:t>
            </a:r>
            <a:r>
              <a:rPr b="0" dirty="0" err="1"/>
              <a:t>ging</a:t>
            </a:r>
            <a:r>
              <a:rPr b="0" dirty="0"/>
              <a:t> </a:t>
            </a:r>
            <a:r>
              <a:rPr dirty="0" err="1"/>
              <a:t>D</a:t>
            </a:r>
            <a:r>
              <a:rPr b="0" dirty="0" err="1"/>
              <a:t>etectio</a:t>
            </a:r>
            <a:r>
              <a:rPr dirty="0" err="1"/>
              <a:t>N</a:t>
            </a:r>
            <a:r>
              <a:rPr b="0" dirty="0"/>
              <a:t> </a:t>
            </a:r>
            <a:r>
              <a:rPr b="0" dirty="0" err="1"/>
              <a:t>chamb</a:t>
            </a:r>
            <a:r>
              <a:rPr dirty="0" err="1"/>
              <a:t>E</a:t>
            </a:r>
            <a:r>
              <a:rPr b="0" dirty="0" err="1"/>
              <a:t>r</a:t>
            </a:r>
            <a:r>
              <a:rPr b="0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5BFF91-CC68-C572-AA2E-CCD3E2CE10E4}"/>
              </a:ext>
            </a:extLst>
          </p:cNvPr>
          <p:cNvSpPr txBox="1"/>
          <p:nvPr/>
        </p:nvSpPr>
        <p:spPr>
          <a:xfrm>
            <a:off x="6322696" y="911236"/>
            <a:ext cx="99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Cameras</a:t>
            </a:r>
          </a:p>
        </p:txBody>
      </p:sp>
      <p:sp>
        <p:nvSpPr>
          <p:cNvPr id="3" name="Two-phase LArTPC design.…">
            <a:extLst>
              <a:ext uri="{FF2B5EF4-FFF2-40B4-BE49-F238E27FC236}">
                <a16:creationId xmlns:a16="http://schemas.microsoft.com/office/drawing/2014/main" id="{D6DD6DFC-73FE-1A53-A868-2CD70742FFC8}"/>
              </a:ext>
            </a:extLst>
          </p:cNvPr>
          <p:cNvSpPr txBox="1">
            <a:spLocks/>
          </p:cNvSpPr>
          <p:nvPr/>
        </p:nvSpPr>
        <p:spPr>
          <a:xfrm>
            <a:off x="9270756" y="1189944"/>
            <a:ext cx="2973592" cy="2676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84886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None/>
              <a:defRPr sz="2324" u="sng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u="sng" dirty="0">
                <a:latin typeface="Myriad Pro"/>
                <a:ea typeface="Myriad Pro"/>
                <a:cs typeface="Myriad Pro"/>
                <a:sym typeface="Myriad Pro"/>
              </a:rPr>
              <a:t>Benefits over previous charge readout techniques:</a:t>
            </a:r>
          </a:p>
          <a:p>
            <a:pPr defTabSz="379475">
              <a:lnSpc>
                <a:spcPct val="100000"/>
              </a:lnSpc>
              <a:spcBef>
                <a:spcPts val="600"/>
              </a:spcBef>
              <a:buSzPct val="120000"/>
              <a:defRPr sz="2324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b="1" dirty="0">
                <a:latin typeface="Myriad Pro"/>
                <a:ea typeface="Myriad Pro"/>
                <a:cs typeface="Myriad Pro"/>
                <a:sym typeface="Myriad Pro"/>
              </a:rPr>
              <a:t>High resolution</a:t>
            </a:r>
            <a:r>
              <a:rPr lang="en-US" sz="1600" dirty="0">
                <a:latin typeface="Myriad Pro"/>
                <a:ea typeface="Myriad Pro"/>
                <a:cs typeface="Myriad Pro"/>
                <a:sym typeface="Myriad Pro"/>
              </a:rPr>
              <a:t> </a:t>
            </a:r>
          </a:p>
          <a:p>
            <a:pPr defTabSz="379475">
              <a:lnSpc>
                <a:spcPct val="100000"/>
              </a:lnSpc>
              <a:spcBef>
                <a:spcPts val="600"/>
              </a:spcBef>
              <a:buSzPct val="120000"/>
              <a:defRPr sz="2324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b="1" dirty="0">
                <a:latin typeface="Myriad Pro"/>
                <a:ea typeface="Myriad Pro"/>
                <a:cs typeface="Myriad Pro"/>
                <a:sym typeface="Myriad Pro"/>
              </a:rPr>
              <a:t>Sensitivity to low energies</a:t>
            </a:r>
            <a:r>
              <a:rPr lang="en-US" sz="1600" dirty="0">
                <a:latin typeface="Myriad Pro"/>
                <a:ea typeface="Myriad Pro"/>
                <a:cs typeface="Myriad Pro"/>
                <a:sym typeface="Myriad Pro"/>
              </a:rPr>
              <a:t> </a:t>
            </a:r>
          </a:p>
          <a:p>
            <a:pPr defTabSz="379475">
              <a:lnSpc>
                <a:spcPct val="100000"/>
              </a:lnSpc>
              <a:spcBef>
                <a:spcPts val="600"/>
              </a:spcBef>
              <a:buSzPct val="120000"/>
              <a:defRPr sz="2324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b="1" dirty="0">
                <a:latin typeface="Myriad Pro"/>
                <a:ea typeface="Myriad Pro"/>
                <a:cs typeface="Myriad Pro"/>
                <a:sym typeface="Myriad Pro"/>
              </a:rPr>
              <a:t>Very low noise, decoupled from TPC</a:t>
            </a:r>
            <a:r>
              <a:rPr lang="en-US" sz="1600" dirty="0">
                <a:latin typeface="Myriad Pro"/>
                <a:ea typeface="Myriad Pro"/>
                <a:cs typeface="Myriad Pro"/>
                <a:sym typeface="Myriad Pro"/>
              </a:rPr>
              <a:t> </a:t>
            </a:r>
          </a:p>
          <a:p>
            <a:pPr defTabSz="379475">
              <a:lnSpc>
                <a:spcPct val="100000"/>
              </a:lnSpc>
              <a:spcBef>
                <a:spcPts val="600"/>
              </a:spcBef>
              <a:buSzPct val="120000"/>
              <a:defRPr sz="2324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b="1" dirty="0">
                <a:latin typeface="Myriad Pro"/>
                <a:ea typeface="Myriad Pro"/>
                <a:cs typeface="Myriad Pro"/>
                <a:sym typeface="Myriad Pro"/>
              </a:rPr>
              <a:t>Ease of access</a:t>
            </a:r>
            <a:r>
              <a:rPr lang="en-US" sz="1600" dirty="0">
                <a:latin typeface="Myriad Pro"/>
                <a:ea typeface="Myriad Pro"/>
                <a:cs typeface="Myriad Pro"/>
                <a:sym typeface="Myriad Pro"/>
              </a:rPr>
              <a:t> </a:t>
            </a:r>
          </a:p>
          <a:p>
            <a:pPr defTabSz="379475">
              <a:lnSpc>
                <a:spcPct val="100000"/>
              </a:lnSpc>
              <a:spcBef>
                <a:spcPts val="600"/>
              </a:spcBef>
              <a:buSzPct val="120000"/>
              <a:defRPr sz="2324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b="1" dirty="0">
                <a:latin typeface="Myriad Pro"/>
                <a:ea typeface="Myriad Pro"/>
                <a:cs typeface="Myriad Pro"/>
                <a:sym typeface="Myriad Pro"/>
              </a:rPr>
              <a:t>Cost efficient </a:t>
            </a:r>
            <a:endParaRPr lang="en-US" sz="1600" dirty="0"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9CB8B7B-D16C-97B3-8F90-A6938F245FCD}"/>
              </a:ext>
            </a:extLst>
          </p:cNvPr>
          <p:cNvSpPr/>
          <p:nvPr/>
        </p:nvSpPr>
        <p:spPr>
          <a:xfrm>
            <a:off x="9168861" y="993064"/>
            <a:ext cx="2973592" cy="2953010"/>
          </a:xfrm>
          <a:prstGeom prst="roundRect">
            <a:avLst/>
          </a:prstGeom>
          <a:noFill/>
          <a:ln w="44450">
            <a:solidFill>
              <a:srgbClr val="19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95F98E-6371-91CE-387E-2977D5CFA517}"/>
              </a:ext>
            </a:extLst>
          </p:cNvPr>
          <p:cNvSpPr/>
          <p:nvPr/>
        </p:nvSpPr>
        <p:spPr>
          <a:xfrm>
            <a:off x="-13253" y="6218391"/>
            <a:ext cx="3767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https://www.mdpi.com/2410-390X/4/4/35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B2DA13-6464-8745-BA28-A545D056F71B}"/>
              </a:ext>
            </a:extLst>
          </p:cNvPr>
          <p:cNvSpPr/>
          <p:nvPr/>
        </p:nvSpPr>
        <p:spPr>
          <a:xfrm>
            <a:off x="0" y="5644299"/>
            <a:ext cx="3754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https://iopscience.iop.org/article/10.1088/1748-0221/14/06/P06001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D5F8D8-14A8-965D-0696-179E19C8B678}"/>
              </a:ext>
            </a:extLst>
          </p:cNvPr>
          <p:cNvSpPr txBox="1"/>
          <p:nvPr/>
        </p:nvSpPr>
        <p:spPr>
          <a:xfrm>
            <a:off x="8800647" y="5172496"/>
            <a:ext cx="33462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Supernova neutrinos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Solar neutrinos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and DM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81F08B-BD9B-1A8A-D4D1-74AF82413DE9}"/>
              </a:ext>
            </a:extLst>
          </p:cNvPr>
          <p:cNvSpPr txBox="1"/>
          <p:nvPr/>
        </p:nvSpPr>
        <p:spPr>
          <a:xfrm>
            <a:off x="8797974" y="4576094"/>
            <a:ext cx="3296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Can aid to enable low energy Physics for DUNE 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B4B7CB8-61E1-7BF7-DC4E-358E8F0ED0FB}"/>
              </a:ext>
            </a:extLst>
          </p:cNvPr>
          <p:cNvSpPr/>
          <p:nvPr/>
        </p:nvSpPr>
        <p:spPr>
          <a:xfrm>
            <a:off x="8727141" y="4517606"/>
            <a:ext cx="3388784" cy="1700785"/>
          </a:xfrm>
          <a:prstGeom prst="roundRect">
            <a:avLst/>
          </a:prstGeom>
          <a:noFill/>
          <a:ln w="44450">
            <a:solidFill>
              <a:srgbClr val="19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Black &amp; White Version.pdf" descr="Black &amp; White Version.pdf">
            <a:extLst>
              <a:ext uri="{FF2B5EF4-FFF2-40B4-BE49-F238E27FC236}">
                <a16:creationId xmlns:a16="http://schemas.microsoft.com/office/drawing/2014/main" id="{997CCB60-16BC-8DF6-9E30-2C2CFB814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1655" y="120709"/>
            <a:ext cx="1634744" cy="756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NEW-Logo-ERC-OUTLINE.ai" descr="NEW-Logo-ERC-OUTLINE.ai">
            <a:extLst>
              <a:ext uri="{FF2B5EF4-FFF2-40B4-BE49-F238E27FC236}">
                <a16:creationId xmlns:a16="http://schemas.microsoft.com/office/drawing/2014/main" id="{68FB8AE6-F412-56A9-6214-38B652E7CE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508" r="7508" b="21077"/>
          <a:stretch>
            <a:fillRect/>
          </a:stretch>
        </p:blipFill>
        <p:spPr>
          <a:xfrm>
            <a:off x="8649574" y="124258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7696352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830FF-DFEC-8945-B5CF-E0FE1A20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50cm Glass THGEMs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89232-F036-B64B-85D6-7D59D961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A992C-F496-084E-968A-2673A5AA0086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6DD11-C6E3-BE4A-B024-61D59B876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618C7-B922-F34E-B0F7-B354D9FC2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39</a:t>
            </a:fld>
            <a:endParaRPr lang="en-US"/>
          </a:p>
        </p:txBody>
      </p:sp>
      <p:pic>
        <p:nvPicPr>
          <p:cNvPr id="47" name="Picture 46" descr="A picture containing indoor&#10;&#10;Description automatically generated">
            <a:extLst>
              <a:ext uri="{FF2B5EF4-FFF2-40B4-BE49-F238E27FC236}">
                <a16:creationId xmlns:a16="http://schemas.microsoft.com/office/drawing/2014/main" id="{4D25D2B8-6FE0-FD47-969E-FB583D1D5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3" r="10952" b="31759"/>
          <a:stretch/>
        </p:blipFill>
        <p:spPr>
          <a:xfrm>
            <a:off x="6796273" y="1343770"/>
            <a:ext cx="5104449" cy="50880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2F17542-A64C-7445-BBA7-565EB311A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919" y="4717563"/>
            <a:ext cx="2260803" cy="1714278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8BB6AFE9-E2B8-1848-882F-2A2879CD74E4}"/>
              </a:ext>
            </a:extLst>
          </p:cNvPr>
          <p:cNvSpPr txBox="1">
            <a:spLocks/>
          </p:cNvSpPr>
          <p:nvPr/>
        </p:nvSpPr>
        <p:spPr>
          <a:xfrm>
            <a:off x="291278" y="1344357"/>
            <a:ext cx="5333179" cy="491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Sixteen 50cm x 50cm glass THGEMs</a:t>
            </a:r>
          </a:p>
          <a:p>
            <a:endParaRPr lang="en-GB" sz="2800" dirty="0"/>
          </a:p>
          <a:p>
            <a:r>
              <a:rPr lang="en-GB" sz="2800" dirty="0"/>
              <a:t>1.1mm thick, </a:t>
            </a:r>
          </a:p>
          <a:p>
            <a:r>
              <a:rPr lang="en-GB" sz="2800" dirty="0"/>
              <a:t>500</a:t>
            </a:r>
            <a:r>
              <a:rPr lang="el-GR" sz="2800" dirty="0"/>
              <a:t>μ</a:t>
            </a:r>
            <a:r>
              <a:rPr lang="en-GB" sz="2800" dirty="0"/>
              <a:t>m ID holes, </a:t>
            </a:r>
          </a:p>
          <a:p>
            <a:r>
              <a:rPr lang="en-GB" sz="2800" dirty="0"/>
              <a:t>800</a:t>
            </a:r>
            <a:r>
              <a:rPr lang="el-GR" sz="2800" dirty="0"/>
              <a:t>μ</a:t>
            </a:r>
            <a:r>
              <a:rPr lang="en-GB" sz="2800" dirty="0"/>
              <a:t>m pitch hexagonal array</a:t>
            </a:r>
          </a:p>
        </p:txBody>
      </p:sp>
      <p:pic>
        <p:nvPicPr>
          <p:cNvPr id="50" name="Picture 4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CE07B70-E926-4F41-B083-CC7679610F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7" b="22130"/>
          <a:stretch/>
        </p:blipFill>
        <p:spPr>
          <a:xfrm>
            <a:off x="437655" y="3342416"/>
            <a:ext cx="3544290" cy="308942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D61C4E4-F28E-CE4E-9F73-6260CC794ABF}"/>
              </a:ext>
            </a:extLst>
          </p:cNvPr>
          <p:cNvSpPr txBox="1"/>
          <p:nvPr/>
        </p:nvSpPr>
        <p:spPr>
          <a:xfrm>
            <a:off x="118508" y="943660"/>
            <a:ext cx="7327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/>
              <a:t>Novel Glass THGEMs developed at Liverpool (Patent GB2019563.2)</a:t>
            </a:r>
            <a:endParaRPr lang="en-US" sz="2000" i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A0F2BB6-6E6F-154B-8870-E8FB3A7C3C0B}"/>
              </a:ext>
            </a:extLst>
          </p:cNvPr>
          <p:cNvSpPr txBox="1"/>
          <p:nvPr/>
        </p:nvSpPr>
        <p:spPr>
          <a:xfrm>
            <a:off x="4064492" y="5331866"/>
            <a:ext cx="2585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for more details:</a:t>
            </a:r>
          </a:p>
          <a:p>
            <a:r>
              <a:rPr lang="en-US" dirty="0">
                <a:hlinkClick r:id="rId5"/>
              </a:rPr>
              <a:t>https://www.mdpi.com/2076-3417/11/20/9450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621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916B3-0E66-9045-B7D9-8FFECAB08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" y="-115521"/>
            <a:ext cx="10515600" cy="1325563"/>
          </a:xfrm>
        </p:spPr>
        <p:txBody>
          <a:bodyPr/>
          <a:lstStyle/>
          <a:p>
            <a:r>
              <a:rPr lang="en-US" dirty="0"/>
              <a:t>PEN WLS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4D2EC-0FB0-D341-A3C5-9EB3EC546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DE9-40F4-EE4B-8E6A-4AFEAE67CCA3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2C6DD-1C3E-CE49-879E-41693DA4F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8BB5C-830E-D048-BB06-5AE097E10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C2DD7C-4D2D-764A-BB44-659793389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" t="6102" r="8022" b="3417"/>
          <a:stretch/>
        </p:blipFill>
        <p:spPr>
          <a:xfrm>
            <a:off x="5444377" y="1210042"/>
            <a:ext cx="6563188" cy="4891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3BB367-C170-BC40-BE07-0DC04D7EEA0C}"/>
              </a:ext>
            </a:extLst>
          </p:cNvPr>
          <p:cNvSpPr txBox="1"/>
          <p:nvPr/>
        </p:nvSpPr>
        <p:spPr>
          <a:xfrm>
            <a:off x="12700" y="965944"/>
            <a:ext cx="55637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Two grades of TEONEX PEN foil investigated </a:t>
            </a:r>
            <a:r>
              <a:rPr lang="en-GB" b="1" dirty="0"/>
              <a:t>Q51</a:t>
            </a:r>
            <a:r>
              <a:rPr lang="en-GB" dirty="0"/>
              <a:t> and </a:t>
            </a:r>
            <a:r>
              <a:rPr lang="en-GB" b="1" dirty="0"/>
              <a:t>Q53</a:t>
            </a:r>
            <a:r>
              <a:rPr lang="en-GB" dirty="0"/>
              <a:t>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Thinner</a:t>
            </a:r>
            <a:r>
              <a:rPr lang="en-GB" dirty="0"/>
              <a:t> PEN consistently found to have a </a:t>
            </a:r>
            <a:r>
              <a:rPr lang="en-GB" b="1" dirty="0"/>
              <a:t>better conversion efficiency</a:t>
            </a:r>
            <a:r>
              <a:rPr lang="en-GB" dirty="0"/>
              <a:t> than </a:t>
            </a:r>
            <a:r>
              <a:rPr lang="en-GB" b="1" dirty="0"/>
              <a:t>thicker</a:t>
            </a:r>
            <a:r>
              <a:rPr lang="en-GB" dirty="0"/>
              <a:t> sheets (surface interaction).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Q51</a:t>
            </a:r>
            <a:r>
              <a:rPr lang="en-GB" dirty="0"/>
              <a:t> consistently found to have a </a:t>
            </a:r>
            <a:r>
              <a:rPr lang="en-GB" b="1" dirty="0"/>
              <a:t>better conversion efficiency </a:t>
            </a:r>
            <a:r>
              <a:rPr lang="en-GB" dirty="0"/>
              <a:t>than </a:t>
            </a:r>
            <a:r>
              <a:rPr lang="en-GB" b="1" dirty="0"/>
              <a:t>Q53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pic>
        <p:nvPicPr>
          <p:cNvPr id="10" name="Picture 9" descr="A picture containing text, sitting, monitor, electronics&#10;&#10;Description automatically generated">
            <a:extLst>
              <a:ext uri="{FF2B5EF4-FFF2-40B4-BE49-F238E27FC236}">
                <a16:creationId xmlns:a16="http://schemas.microsoft.com/office/drawing/2014/main" id="{904538DF-167F-DB42-AF33-2DFBC046C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45" y="3478035"/>
            <a:ext cx="3698955" cy="27442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4E9D05-B957-144F-84FF-24A33446B7AA}"/>
              </a:ext>
            </a:extLst>
          </p:cNvPr>
          <p:cNvSpPr txBox="1"/>
          <p:nvPr/>
        </p:nvSpPr>
        <p:spPr>
          <a:xfrm>
            <a:off x="174545" y="6222237"/>
            <a:ext cx="5206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50cmx50cm Q51 25μm PEN film glued on glass panel</a:t>
            </a:r>
          </a:p>
        </p:txBody>
      </p:sp>
    </p:spTree>
    <p:extLst>
      <p:ext uri="{BB962C8B-B14F-4D97-AF65-F5344CB8AC3E}">
        <p14:creationId xmlns:p14="http://schemas.microsoft.com/office/powerpoint/2010/main" val="9185089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DF928-8CAF-DC4C-9967-1ABDBAE62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500" y="-115521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dirty="0"/>
              <a:t>Focusing VUV Intensifier using </a:t>
            </a:r>
            <a:r>
              <a:rPr lang="en-US" sz="3500" dirty="0" err="1"/>
              <a:t>GAr</a:t>
            </a:r>
            <a:r>
              <a:rPr lang="en-US" sz="3500" dirty="0"/>
              <a:t> TPC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4F59D-2B48-8D41-A26F-852F5C1B7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CF9C7-8CE4-5F4A-9343-F30CF4BA4495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1F773-6A6D-494D-826D-504A0C65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4E197-2850-F24F-B6DB-B7455F2B8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CE193F-00D0-4A4F-BC43-4DAC3CBC9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" t="3385" r="1094" b="1786"/>
          <a:stretch/>
        </p:blipFill>
        <p:spPr>
          <a:xfrm>
            <a:off x="6096000" y="1377979"/>
            <a:ext cx="6081091" cy="205102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9674918-55BE-3C43-93A1-4B6B4A827E6C}"/>
              </a:ext>
            </a:extLst>
          </p:cNvPr>
          <p:cNvGrpSpPr/>
          <p:nvPr/>
        </p:nvGrpSpPr>
        <p:grpSpPr>
          <a:xfrm>
            <a:off x="222814" y="1312509"/>
            <a:ext cx="2756134" cy="2411070"/>
            <a:chOff x="1729409" y="926495"/>
            <a:chExt cx="2756134" cy="2411070"/>
          </a:xfrm>
        </p:grpSpPr>
        <p:pic>
          <p:nvPicPr>
            <p:cNvPr id="9" name="Picture 8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9D1A019-F8FF-3A47-B637-202CE498D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0" t="12751" r="54266" b="11512"/>
            <a:stretch/>
          </p:blipFill>
          <p:spPr>
            <a:xfrm>
              <a:off x="1729409" y="926495"/>
              <a:ext cx="2756134" cy="241107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FA7C27-B10E-4242-A5F6-B7A46CFE2CB4}"/>
                </a:ext>
              </a:extLst>
            </p:cNvPr>
            <p:cNvSpPr txBox="1"/>
            <p:nvPr/>
          </p:nvSpPr>
          <p:spPr>
            <a:xfrm>
              <a:off x="2869387" y="2827867"/>
              <a:ext cx="847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+1mm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9806C6-7B31-4B42-956B-444041CD5904}"/>
              </a:ext>
            </a:extLst>
          </p:cNvPr>
          <p:cNvGrpSpPr/>
          <p:nvPr/>
        </p:nvGrpSpPr>
        <p:grpSpPr>
          <a:xfrm>
            <a:off x="3075844" y="1342925"/>
            <a:ext cx="2708595" cy="2411071"/>
            <a:chOff x="4485543" y="934960"/>
            <a:chExt cx="2708595" cy="2411071"/>
          </a:xfrm>
        </p:grpSpPr>
        <p:pic>
          <p:nvPicPr>
            <p:cNvPr id="12" name="Picture 11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ECC7341C-E637-644F-8A6F-9F13CF95C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6" t="12728" r="54552" b="11513"/>
            <a:stretch/>
          </p:blipFill>
          <p:spPr>
            <a:xfrm>
              <a:off x="4485543" y="934960"/>
              <a:ext cx="2708595" cy="24110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DE1DD9-7DED-B24F-B932-57DAEC9294F7}"/>
                </a:ext>
              </a:extLst>
            </p:cNvPr>
            <p:cNvSpPr txBox="1"/>
            <p:nvPr/>
          </p:nvSpPr>
          <p:spPr>
            <a:xfrm>
              <a:off x="5672260" y="2827867"/>
              <a:ext cx="847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+2mm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F932C5-80DF-7C48-9311-6477E96282B0}"/>
              </a:ext>
            </a:extLst>
          </p:cNvPr>
          <p:cNvGrpSpPr/>
          <p:nvPr/>
        </p:nvGrpSpPr>
        <p:grpSpPr>
          <a:xfrm>
            <a:off x="262944" y="3798953"/>
            <a:ext cx="2670495" cy="2356074"/>
            <a:chOff x="3293127" y="3424767"/>
            <a:chExt cx="2670495" cy="2356074"/>
          </a:xfrm>
        </p:grpSpPr>
        <p:pic>
          <p:nvPicPr>
            <p:cNvPr id="15" name="Picture 14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4E9C38DA-E0E0-F84A-99D2-6C5C36A2B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1" t="12400" r="54514" b="12166"/>
            <a:stretch/>
          </p:blipFill>
          <p:spPr>
            <a:xfrm>
              <a:off x="3293127" y="3424767"/>
              <a:ext cx="2670495" cy="235607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232861-6CFB-8344-9F24-8A63030B1BC5}"/>
                </a:ext>
              </a:extLst>
            </p:cNvPr>
            <p:cNvSpPr txBox="1"/>
            <p:nvPr/>
          </p:nvSpPr>
          <p:spPr>
            <a:xfrm>
              <a:off x="4570144" y="5309480"/>
              <a:ext cx="847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+3mm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E13AC45-E179-B648-96E9-15FFB182DD6E}"/>
              </a:ext>
            </a:extLst>
          </p:cNvPr>
          <p:cNvSpPr txBox="1"/>
          <p:nvPr/>
        </p:nvSpPr>
        <p:spPr>
          <a:xfrm>
            <a:off x="7297877" y="3410055"/>
            <a:ext cx="144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Spacer rings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C7FBB26-6776-D545-8544-6E0B952D40F1}"/>
              </a:ext>
            </a:extLst>
          </p:cNvPr>
          <p:cNvCxnSpPr>
            <a:cxnSpLocks/>
          </p:cNvCxnSpPr>
          <p:nvPr/>
        </p:nvCxnSpPr>
        <p:spPr>
          <a:xfrm flipH="1" flipV="1">
            <a:off x="6913175" y="3179615"/>
            <a:ext cx="487751" cy="31966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8C5FF69-C12E-4543-B1C8-15F485F244F8}"/>
              </a:ext>
            </a:extLst>
          </p:cNvPr>
          <p:cNvSpPr txBox="1"/>
          <p:nvPr/>
        </p:nvSpPr>
        <p:spPr>
          <a:xfrm>
            <a:off x="2866619" y="3960177"/>
            <a:ext cx="48146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MgF</a:t>
            </a:r>
            <a:r>
              <a:rPr lang="en-GB" baseline="-25000" dirty="0"/>
              <a:t>2</a:t>
            </a:r>
            <a:r>
              <a:rPr lang="en-GB" dirty="0"/>
              <a:t> </a:t>
            </a:r>
            <a:r>
              <a:rPr lang="en-GB" b="1" dirty="0"/>
              <a:t>objective lens</a:t>
            </a:r>
            <a:r>
              <a:rPr lang="en-GB" dirty="0"/>
              <a:t> position is </a:t>
            </a:r>
            <a:r>
              <a:rPr lang="en-GB" b="1" dirty="0"/>
              <a:t>fixed</a:t>
            </a:r>
            <a:r>
              <a:rPr lang="en-GB" dirty="0"/>
              <a:t> into viewport.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Spacers</a:t>
            </a:r>
            <a:r>
              <a:rPr lang="en-GB" dirty="0"/>
              <a:t> change </a:t>
            </a:r>
            <a:r>
              <a:rPr lang="en-GB" b="1" dirty="0"/>
              <a:t>focal length </a:t>
            </a:r>
            <a:r>
              <a:rPr lang="en-GB" dirty="0"/>
              <a:t>position between </a:t>
            </a:r>
            <a:r>
              <a:rPr lang="en-GB" b="1" dirty="0"/>
              <a:t>objective lens</a:t>
            </a:r>
            <a:r>
              <a:rPr lang="en-GB" dirty="0"/>
              <a:t> and </a:t>
            </a:r>
            <a:r>
              <a:rPr lang="en-GB" b="1" dirty="0"/>
              <a:t>intensifier photocathode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+2mm </a:t>
            </a:r>
            <a:r>
              <a:rPr lang="en-GB" dirty="0"/>
              <a:t>found produce sharpest image (in </a:t>
            </a:r>
            <a:r>
              <a:rPr lang="en-GB" dirty="0" err="1"/>
              <a:t>GAr</a:t>
            </a:r>
            <a:r>
              <a:rPr lang="en-GB" dirty="0"/>
              <a:t>).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47664E2-D3CC-4041-BE24-029EF3F89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1866" y="3821661"/>
            <a:ext cx="3919817" cy="22294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0F3E7BC-07AC-5D45-BF25-78DFF1F38C68}"/>
              </a:ext>
            </a:extLst>
          </p:cNvPr>
          <p:cNvSpPr txBox="1"/>
          <p:nvPr/>
        </p:nvSpPr>
        <p:spPr>
          <a:xfrm>
            <a:off x="8415617" y="5868332"/>
            <a:ext cx="31331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Intensifier photocathode QE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27AEBA-9E77-6143-BEDF-E687C14E0FCA}"/>
              </a:ext>
            </a:extLst>
          </p:cNvPr>
          <p:cNvSpPr txBox="1"/>
          <p:nvPr/>
        </p:nvSpPr>
        <p:spPr>
          <a:xfrm>
            <a:off x="262944" y="840087"/>
            <a:ext cx="424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Alphas from Am-241 in 1100mb pure argon</a:t>
            </a:r>
          </a:p>
        </p:txBody>
      </p:sp>
    </p:spTree>
    <p:extLst>
      <p:ext uri="{BB962C8B-B14F-4D97-AF65-F5344CB8AC3E}">
        <p14:creationId xmlns:p14="http://schemas.microsoft.com/office/powerpoint/2010/main" val="28107493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3DB5E-652A-2D4E-BEE3-23689E9DD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" y="-170061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dirty="0"/>
              <a:t>Light Readout Plane (LRP)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FB8F9-EF61-E541-99EE-EC10052E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7945-116A-0941-A810-D966E01277AB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161AA-B074-284D-B56E-106B2B522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2E63D-6A96-E44A-A6B8-E4798417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211E6-FB5F-EF4B-88F7-71B026561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9"/>
          <a:stretch/>
        </p:blipFill>
        <p:spPr>
          <a:xfrm>
            <a:off x="7409022" y="892141"/>
            <a:ext cx="4727941" cy="363646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1C5FEB3-10DC-5041-BF07-14DC3378424E}"/>
              </a:ext>
            </a:extLst>
          </p:cNvPr>
          <p:cNvSpPr txBox="1">
            <a:spLocks/>
          </p:cNvSpPr>
          <p:nvPr/>
        </p:nvSpPr>
        <p:spPr>
          <a:xfrm>
            <a:off x="9484937" y="1076525"/>
            <a:ext cx="2070498" cy="5202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/>
              <a:t>Bottom view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E10509-BF6C-1241-9B10-30D58B8913F9}"/>
              </a:ext>
            </a:extLst>
          </p:cNvPr>
          <p:cNvCxnSpPr>
            <a:cxnSpLocks/>
          </p:cNvCxnSpPr>
          <p:nvPr/>
        </p:nvCxnSpPr>
        <p:spPr>
          <a:xfrm>
            <a:off x="9697523" y="3691196"/>
            <a:ext cx="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BC0777-6C13-8845-9057-A35029E42C1A}"/>
              </a:ext>
            </a:extLst>
          </p:cNvPr>
          <p:cNvGrpSpPr/>
          <p:nvPr/>
        </p:nvGrpSpPr>
        <p:grpSpPr>
          <a:xfrm>
            <a:off x="7046336" y="4189457"/>
            <a:ext cx="5871727" cy="2470617"/>
            <a:chOff x="4053840" y="4298911"/>
            <a:chExt cx="5725986" cy="2409295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59118EAB-CB0D-A248-8165-221CD71F8346}"/>
                </a:ext>
              </a:extLst>
            </p:cNvPr>
            <p:cNvSpPr txBox="1">
              <a:spLocks/>
            </p:cNvSpPr>
            <p:nvPr/>
          </p:nvSpPr>
          <p:spPr>
            <a:xfrm>
              <a:off x="4275500" y="4298911"/>
              <a:ext cx="5504326" cy="56388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2200" dirty="0"/>
                <a:t>Photochemically etched extraction grids</a:t>
              </a:r>
            </a:p>
          </p:txBody>
        </p:sp>
        <p:pic>
          <p:nvPicPr>
            <p:cNvPr id="12" name="Picture 11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E7EA571A-37FA-E24E-8EF1-E12854C14C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22"/>
            <a:stretch/>
          </p:blipFill>
          <p:spPr>
            <a:xfrm>
              <a:off x="6676110" y="4899909"/>
              <a:ext cx="2244171" cy="1808296"/>
            </a:xfrm>
            <a:prstGeom prst="rect">
              <a:avLst/>
            </a:prstGeom>
          </p:spPr>
        </p:pic>
        <p:pic>
          <p:nvPicPr>
            <p:cNvPr id="13" name="Picture 1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55B8BED4-94E9-F348-95BC-B70C6128E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77" t="22926" r="-248" b="30283"/>
            <a:stretch/>
          </p:blipFill>
          <p:spPr>
            <a:xfrm>
              <a:off x="4053840" y="4899910"/>
              <a:ext cx="2551943" cy="180829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1E98B66-D4C1-2D4C-A88D-8C13C7B6C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59" y="4388760"/>
            <a:ext cx="2512633" cy="226085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DAE833A-DF61-4246-9D64-D6F1C7EFE340}"/>
              </a:ext>
            </a:extLst>
          </p:cNvPr>
          <p:cNvSpPr txBox="1">
            <a:spLocks/>
          </p:cNvSpPr>
          <p:nvPr/>
        </p:nvSpPr>
        <p:spPr>
          <a:xfrm>
            <a:off x="2767473" y="5611353"/>
            <a:ext cx="3000361" cy="648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200" dirty="0"/>
              <a:t>THGEMs/Extraction grids supported by PEEK Spacers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7E0E6C-CFA3-584C-AB32-4D16D9204D63}"/>
              </a:ext>
            </a:extLst>
          </p:cNvPr>
          <p:cNvGrpSpPr/>
          <p:nvPr/>
        </p:nvGrpSpPr>
        <p:grpSpPr>
          <a:xfrm>
            <a:off x="627969" y="1083595"/>
            <a:ext cx="6705014" cy="3609450"/>
            <a:chOff x="45566" y="64546"/>
            <a:chExt cx="8231546" cy="462849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CD9F1BA-3FD0-6141-8647-71AA77BCBA1A}"/>
                </a:ext>
              </a:extLst>
            </p:cNvPr>
            <p:cNvGrpSpPr/>
            <p:nvPr/>
          </p:nvGrpSpPr>
          <p:grpSpPr>
            <a:xfrm>
              <a:off x="309283" y="64546"/>
              <a:ext cx="7967829" cy="4628499"/>
              <a:chOff x="309283" y="64546"/>
              <a:chExt cx="7967829" cy="462849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FAB3417-826D-4E40-B9A1-E6B1F80D1A06}"/>
                  </a:ext>
                </a:extLst>
              </p:cNvPr>
              <p:cNvGrpSpPr/>
              <p:nvPr/>
            </p:nvGrpSpPr>
            <p:grpSpPr>
              <a:xfrm>
                <a:off x="309283" y="64546"/>
                <a:ext cx="5174142" cy="4628499"/>
                <a:chOff x="309283" y="64546"/>
                <a:chExt cx="5174142" cy="4628499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AA3C6FB-875E-E94D-9CD8-11CA0AFC6B6F}"/>
                    </a:ext>
                  </a:extLst>
                </p:cNvPr>
                <p:cNvGrpSpPr/>
                <p:nvPr/>
              </p:nvGrpSpPr>
              <p:grpSpPr>
                <a:xfrm>
                  <a:off x="309283" y="64546"/>
                  <a:ext cx="5174142" cy="4628499"/>
                  <a:chOff x="309283" y="64546"/>
                  <a:chExt cx="5174142" cy="4628499"/>
                </a:xfrm>
              </p:grpSpPr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51A420FC-87D7-6247-8A7E-1317604A9D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09283" y="64546"/>
                    <a:ext cx="5174142" cy="4255994"/>
                  </a:xfrm>
                  <a:prstGeom prst="rect">
                    <a:avLst/>
                  </a:prstGeom>
                </p:spPr>
              </p:pic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15A0AB16-3120-784E-A89A-61DD1FFA17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17320" y="3764280"/>
                    <a:ext cx="4066105" cy="578245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Title 1">
                    <a:extLst>
                      <a:ext uri="{FF2B5EF4-FFF2-40B4-BE49-F238E27FC236}">
                        <a16:creationId xmlns:a16="http://schemas.microsoft.com/office/drawing/2014/main" id="{CF8D5585-E384-F747-8E95-693FA74A9F42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086854" y="4129165"/>
                    <a:ext cx="1506804" cy="56388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b">
                    <a:normAutofit fontScale="92500" lnSpcReduction="20000"/>
                  </a:bodyPr>
                  <a:lstStyle>
                    <a:lvl1pPr algn="ctr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60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l"/>
                    <a:r>
                      <a:rPr lang="en-GB" sz="3200" dirty="0"/>
                      <a:t>2.3m</a:t>
                    </a:r>
                  </a:p>
                </p:txBody>
              </p:sp>
            </p:grp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78E28448-9F74-C64C-AA06-EA0EFF45CE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53656" y="1383520"/>
                  <a:ext cx="1020324" cy="809023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8A7D6721-BC5C-D641-9138-440CB0B830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93658" y="797656"/>
                <a:ext cx="3683454" cy="56387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55000" lnSpcReduction="200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GB" sz="3200" dirty="0"/>
                  <a:t>16x 50cm square G-THGEMs</a:t>
                </a:r>
              </a:p>
            </p:txBody>
          </p:sp>
        </p:grp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748A87B5-6BE9-A746-8D1A-543C3F234ABB}"/>
                </a:ext>
              </a:extLst>
            </p:cNvPr>
            <p:cNvSpPr txBox="1">
              <a:spLocks/>
            </p:cNvSpPr>
            <p:nvPr/>
          </p:nvSpPr>
          <p:spPr>
            <a:xfrm>
              <a:off x="45566" y="451473"/>
              <a:ext cx="4590160" cy="56387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1800" dirty="0"/>
                <a:t>Welded Invar structure (Uniquely low coefficient of thermal contraction)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E4EF71E-1D8A-814E-9C91-5C8C86B0242B}"/>
              </a:ext>
            </a:extLst>
          </p:cNvPr>
          <p:cNvSpPr txBox="1"/>
          <p:nvPr/>
        </p:nvSpPr>
        <p:spPr>
          <a:xfrm>
            <a:off x="0" y="851401"/>
            <a:ext cx="6619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Modular design and can be applied directly to a DUNE module</a:t>
            </a:r>
          </a:p>
        </p:txBody>
      </p:sp>
    </p:spTree>
    <p:extLst>
      <p:ext uri="{BB962C8B-B14F-4D97-AF65-F5344CB8AC3E}">
        <p14:creationId xmlns:p14="http://schemas.microsoft.com/office/powerpoint/2010/main" val="28532524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A575-B873-4E48-B3FF-50BA3928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Readout Plane (LRP)</a:t>
            </a:r>
          </a:p>
        </p:txBody>
      </p:sp>
      <p:pic>
        <p:nvPicPr>
          <p:cNvPr id="8" name="Content Placeholder 7" descr="A picture containing text, indoor, worktable&#10;&#10;Description automatically generated">
            <a:extLst>
              <a:ext uri="{FF2B5EF4-FFF2-40B4-BE49-F238E27FC236}">
                <a16:creationId xmlns:a16="http://schemas.microsoft.com/office/drawing/2014/main" id="{0CABDBAE-6278-904B-8A85-2829E4D6D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002" y="1106620"/>
            <a:ext cx="8610599" cy="418570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D294D-212D-BB4E-A11E-B0B647EDB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A1068-A095-8C4A-B33B-1CF0C2A144E4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0B9A7-D0EE-F84C-985B-08C5B3F3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CEDCF-6B00-0449-81AE-ABD6D22B0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9A792D-4915-BA40-B197-0457F8C26CA5}"/>
              </a:ext>
            </a:extLst>
          </p:cNvPr>
          <p:cNvSpPr txBox="1"/>
          <p:nvPr/>
        </p:nvSpPr>
        <p:spPr>
          <a:xfrm>
            <a:off x="95002" y="5389041"/>
            <a:ext cx="3395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LRP assembly at CERN</a:t>
            </a:r>
          </a:p>
        </p:txBody>
      </p:sp>
      <p:pic>
        <p:nvPicPr>
          <p:cNvPr id="10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C4FDC99-6233-E842-B9A6-7D16766BD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407" y="1055617"/>
            <a:ext cx="2966385" cy="527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371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F530-7BDE-FB47-AA37-8700BE01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Readout Plane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51B40-7567-484D-8890-9DB6176C6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52AB-BC98-A740-B8B7-8E04F24993C4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9BD34-80A3-5248-B298-9C71847B3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3032C-C0E9-4444-8F5C-27A9ABE20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CA3E77-C529-454F-873F-8A56108FD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" t="2101" r="788" b="2099"/>
          <a:stretch/>
        </p:blipFill>
        <p:spPr>
          <a:xfrm>
            <a:off x="154447" y="1044805"/>
            <a:ext cx="6281103" cy="1781984"/>
          </a:xfrm>
          <a:prstGeom prst="rect">
            <a:avLst/>
          </a:prstGeom>
        </p:spPr>
      </p:pic>
      <p:pic>
        <p:nvPicPr>
          <p:cNvPr id="10" name="Picture 9" descr="A picture containing building, indoor, window&#10;&#10;Description automatically generated">
            <a:extLst>
              <a:ext uri="{FF2B5EF4-FFF2-40B4-BE49-F238E27FC236}">
                <a16:creationId xmlns:a16="http://schemas.microsoft.com/office/drawing/2014/main" id="{477E78BC-6A5B-1C43-96B9-8C8E013CF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12849" r="7099" b="11667"/>
          <a:stretch/>
        </p:blipFill>
        <p:spPr>
          <a:xfrm>
            <a:off x="7303325" y="1018091"/>
            <a:ext cx="4602019" cy="45808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051A49-F333-CA4F-9F5C-8798155EAF99}"/>
              </a:ext>
            </a:extLst>
          </p:cNvPr>
          <p:cNvSpPr txBox="1"/>
          <p:nvPr/>
        </p:nvSpPr>
        <p:spPr>
          <a:xfrm>
            <a:off x="-1660291" y="776649"/>
            <a:ext cx="446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LRP CAD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7535B7-AC7F-2C48-B933-2B87D977EF99}"/>
              </a:ext>
            </a:extLst>
          </p:cNvPr>
          <p:cNvSpPr txBox="1"/>
          <p:nvPr/>
        </p:nvSpPr>
        <p:spPr>
          <a:xfrm>
            <a:off x="154447" y="4996020"/>
            <a:ext cx="1221750" cy="927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LRP grids, G-THGEMs and WLS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EEAF66-958D-F94B-8A73-0C03DFB054C2}"/>
              </a:ext>
            </a:extLst>
          </p:cNvPr>
          <p:cNvSpPr txBox="1"/>
          <p:nvPr/>
        </p:nvSpPr>
        <p:spPr>
          <a:xfrm>
            <a:off x="7172501" y="5753946"/>
            <a:ext cx="446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2x2m LRP G-THGEMs from underneath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97F3A8-7615-EC49-B99C-A1CF4094C5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8" r="24368"/>
          <a:stretch/>
        </p:blipFill>
        <p:spPr>
          <a:xfrm>
            <a:off x="1376197" y="3068518"/>
            <a:ext cx="3512479" cy="29194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8D2B7F-2528-964B-9181-1EC97A40EE9A}"/>
              </a:ext>
            </a:extLst>
          </p:cNvPr>
          <p:cNvSpPr txBox="1"/>
          <p:nvPr/>
        </p:nvSpPr>
        <p:spPr>
          <a:xfrm>
            <a:off x="0" y="6132085"/>
            <a:ext cx="8459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15mm modular extraction region provided a very stable extraction field!</a:t>
            </a:r>
          </a:p>
        </p:txBody>
      </p:sp>
    </p:spTree>
    <p:extLst>
      <p:ext uri="{BB962C8B-B14F-4D97-AF65-F5344CB8AC3E}">
        <p14:creationId xmlns:p14="http://schemas.microsoft.com/office/powerpoint/2010/main" val="12537715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795B8-A3CA-3340-64D9-83F43BABC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ProtoDUNE</a:t>
            </a:r>
            <a:r>
              <a:rPr lang="en-US" dirty="0"/>
              <a:t> new </a:t>
            </a:r>
            <a:r>
              <a:rPr lang="en-US" dirty="0" err="1"/>
              <a:t>FCage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F9E4D-BAA8-09F2-1F6E-899213341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53C82-C2EE-2548-8FE1-EF138570F305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12BC7-2A2A-97CB-499D-93505F04E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B7180-E483-7270-C471-D314DD07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6F09A9-35C4-FC85-D86F-461854B3A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246" y="853799"/>
            <a:ext cx="8157171" cy="57691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2C29DD-76F1-2D75-70A1-62804664D41F}"/>
              </a:ext>
            </a:extLst>
          </p:cNvPr>
          <p:cNvSpPr txBox="1"/>
          <p:nvPr/>
        </p:nvSpPr>
        <p:spPr>
          <a:xfrm>
            <a:off x="9545310" y="5554639"/>
            <a:ext cx="237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Drawing by G. Stavrakis</a:t>
            </a:r>
          </a:p>
        </p:txBody>
      </p:sp>
    </p:spTree>
    <p:extLst>
      <p:ext uri="{BB962C8B-B14F-4D97-AF65-F5344CB8AC3E}">
        <p14:creationId xmlns:p14="http://schemas.microsoft.com/office/powerpoint/2010/main" val="19615685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A92282-DFE6-D405-CE62-6486988047FE}"/>
              </a:ext>
            </a:extLst>
          </p:cNvPr>
          <p:cNvSpPr txBox="1"/>
          <p:nvPr/>
        </p:nvSpPr>
        <p:spPr>
          <a:xfrm>
            <a:off x="205026" y="0"/>
            <a:ext cx="3818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ProtoDUNE</a:t>
            </a:r>
            <a:r>
              <a:rPr lang="en-US" sz="2000" b="1" dirty="0"/>
              <a:t> cathode, X-ARAPUCAS</a:t>
            </a:r>
          </a:p>
        </p:txBody>
      </p:sp>
      <p:pic>
        <p:nvPicPr>
          <p:cNvPr id="7" name="Picture 6" descr="A building with many windows&#10;&#10;Description automatically generated with low confidence">
            <a:extLst>
              <a:ext uri="{FF2B5EF4-FFF2-40B4-BE49-F238E27FC236}">
                <a16:creationId xmlns:a16="http://schemas.microsoft.com/office/drawing/2014/main" id="{127AC7BD-52F5-1781-F4AE-1D9BC50EA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408"/>
            <a:ext cx="11017029" cy="50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0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4830627-6A7B-C64F-896F-959393526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741" y="4362809"/>
            <a:ext cx="3748204" cy="211429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4A017-0901-294B-9181-882917AEF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3DA78-2223-8F44-A974-D2C80BCB011E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6E114-B2F7-8D42-8363-7CBCF64F6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8F788-DA09-BD4A-9EC0-6F8CD6699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9081E6-6AE0-3946-935F-FAB50056E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4135"/>
            <a:ext cx="7514492" cy="1276106"/>
          </a:xfrm>
        </p:spPr>
        <p:txBody>
          <a:bodyPr>
            <a:noAutofit/>
          </a:bodyPr>
          <a:lstStyle/>
          <a:p>
            <a:r>
              <a:rPr lang="en-GB" sz="4000" b="1" dirty="0"/>
              <a:t>2D-&gt; Full 3D Optical Readout</a:t>
            </a:r>
            <a:endParaRPr lang="en-US" sz="4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BF419-C4A0-694D-A4A4-A6C0B6E6D91F}"/>
              </a:ext>
            </a:extLst>
          </p:cNvPr>
          <p:cNvSpPr/>
          <p:nvPr/>
        </p:nvSpPr>
        <p:spPr>
          <a:xfrm>
            <a:off x="41723" y="1101971"/>
            <a:ext cx="5234827" cy="1094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61518">
              <a:lnSpc>
                <a:spcPct val="120000"/>
              </a:lnSpc>
              <a:spcBef>
                <a:spcPts val="1200"/>
              </a:spcBef>
              <a:defRPr sz="2528"/>
            </a:pPr>
            <a:r>
              <a:rPr lang="en-GB" sz="1850" kern="0" dirty="0">
                <a:solidFill>
                  <a:srgbClr val="000000"/>
                </a:solidFill>
                <a:sym typeface="Myriad Pro"/>
              </a:rPr>
              <a:t>Silicon pixel readout chip developed by the </a:t>
            </a:r>
            <a:r>
              <a:rPr lang="en-GB" sz="1850" kern="0" dirty="0" err="1">
                <a:solidFill>
                  <a:srgbClr val="000000"/>
                </a:solidFill>
                <a:sym typeface="Myriad Pro"/>
              </a:rPr>
              <a:t>Medipix</a:t>
            </a:r>
            <a:r>
              <a:rPr lang="en-GB" sz="1850" kern="0" dirty="0">
                <a:solidFill>
                  <a:srgbClr val="000000"/>
                </a:solidFill>
                <a:sym typeface="Myriad Pro"/>
              </a:rPr>
              <a:t> collaboration. </a:t>
            </a:r>
            <a:r>
              <a:rPr lang="en-GB" sz="1850" b="1" kern="0" dirty="0">
                <a:solidFill>
                  <a:srgbClr val="000000"/>
                </a:solidFill>
                <a:sym typeface="Myriad Pro"/>
              </a:rPr>
              <a:t>Very well established </a:t>
            </a:r>
            <a:r>
              <a:rPr lang="en-GB" sz="1850" kern="0" dirty="0">
                <a:solidFill>
                  <a:srgbClr val="000000"/>
                </a:solidFill>
                <a:sym typeface="Myriad Pro"/>
              </a:rPr>
              <a:t>technology at CERN.  </a:t>
            </a: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FC944657-DBD8-0B41-ABF7-7482678B0D5E}"/>
              </a:ext>
            </a:extLst>
          </p:cNvPr>
          <p:cNvSpPr/>
          <p:nvPr/>
        </p:nvSpPr>
        <p:spPr>
          <a:xfrm>
            <a:off x="151851" y="2285350"/>
            <a:ext cx="4956419" cy="1019371"/>
          </a:xfrm>
          <a:prstGeom prst="rect">
            <a:avLst/>
          </a:prstGeom>
          <a:solidFill>
            <a:srgbClr val="49949C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chemeClr val="accent2">
                    <a:hueOff val="-85259"/>
                    <a:satOff val="14347"/>
                    <a:lumOff val="22373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aphicFrame>
        <p:nvGraphicFramePr>
          <p:cNvPr id="10" name="Table">
            <a:extLst>
              <a:ext uri="{FF2B5EF4-FFF2-40B4-BE49-F238E27FC236}">
                <a16:creationId xmlns:a16="http://schemas.microsoft.com/office/drawing/2014/main" id="{1708F1F7-7546-BB4A-89E2-14C34BDA5B14}"/>
              </a:ext>
            </a:extLst>
          </p:cNvPr>
          <p:cNvGraphicFramePr/>
          <p:nvPr/>
        </p:nvGraphicFramePr>
        <p:xfrm>
          <a:off x="8417627" y="3627788"/>
          <a:ext cx="3618442" cy="1830846"/>
        </p:xfrm>
        <a:graphic>
          <a:graphicData uri="http://schemas.openxmlformats.org/drawingml/2006/table">
            <a:tbl>
              <a:tblPr/>
              <a:tblGrid>
                <a:gridCol w="1733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4584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 dirty="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Sensor resolution</a:t>
                      </a:r>
                    </a:p>
                  </a:txBody>
                  <a:tcPr marL="46553" marR="46553" marT="46553" marB="46553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256x256 pixels</a:t>
                      </a:r>
                    </a:p>
                  </a:txBody>
                  <a:tcPr marL="46553" marR="46553" marT="46553" marB="46553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 dirty="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Pixel size</a:t>
                      </a:r>
                    </a:p>
                  </a:txBody>
                  <a:tcPr marL="46553" marR="46553" marT="46553" marB="46553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55µm x 55µm</a:t>
                      </a:r>
                    </a:p>
                  </a:txBody>
                  <a:tcPr marL="46553" marR="46553" marT="46553" marB="46553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584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 dirty="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Max readout rate</a:t>
                      </a:r>
                    </a:p>
                  </a:txBody>
                  <a:tcPr marL="46553" marR="46553" marT="46553" marB="46553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sz="2200">
                          <a:latin typeface="Myriad Pro"/>
                          <a:ea typeface="Myriad Pro"/>
                          <a:cs typeface="Myriad Pro"/>
                          <a:sym typeface="Myriad Pro"/>
                        </a:defRPr>
                      </a:pPr>
                      <a:r>
                        <a:rPr sz="1600"/>
                        <a:t>40Mhits•cm</a:t>
                      </a:r>
                      <a:r>
                        <a:rPr sz="1600" baseline="31999"/>
                        <a:t>-2</a:t>
                      </a:r>
                      <a:r>
                        <a:rPr sz="1600"/>
                        <a:t> •sec</a:t>
                      </a:r>
                      <a:r>
                        <a:rPr sz="1600" baseline="31999"/>
                        <a:t>-1</a:t>
                      </a:r>
                    </a:p>
                  </a:txBody>
                  <a:tcPr marL="46553" marR="46553" marT="46553" marB="46553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1600" dirty="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Time resolution</a:t>
                      </a:r>
                    </a:p>
                  </a:txBody>
                  <a:tcPr marL="46553" marR="46553" marT="46553" marB="46553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lang="en-US" sz="1600" dirty="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1.6 ns</a:t>
                      </a:r>
                      <a:endParaRPr sz="1600" dirty="0">
                        <a:latin typeface="Myriad Pro"/>
                        <a:ea typeface="Myriad Pro"/>
                        <a:cs typeface="Myriad Pro"/>
                        <a:sym typeface="Myriad Pro"/>
                      </a:endParaRPr>
                    </a:p>
                  </a:txBody>
                  <a:tcPr marL="46553" marR="46553" marT="46553" marB="46553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red&#10;&#10;Description automatically generated">
            <a:extLst>
              <a:ext uri="{FF2B5EF4-FFF2-40B4-BE49-F238E27FC236}">
                <a16:creationId xmlns:a16="http://schemas.microsoft.com/office/drawing/2014/main" id="{80024BD6-42FC-C14C-A93C-300E423E3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729" y="1048479"/>
            <a:ext cx="3529141" cy="23547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0FF2BF-E913-D842-BF37-05274EF62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0330" y="934830"/>
            <a:ext cx="2637402" cy="26255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3A38FB-052A-DB44-A663-F29456528ED0}"/>
              </a:ext>
            </a:extLst>
          </p:cNvPr>
          <p:cNvSpPr txBox="1"/>
          <p:nvPr/>
        </p:nvSpPr>
        <p:spPr>
          <a:xfrm>
            <a:off x="185245" y="2313335"/>
            <a:ext cx="513302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TPX3 provides simultaneous time-over-threshold (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ToT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) and time-of-arrival (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ToA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Complete (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x,y,z,E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) event reconstruction using a single device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Time over threshold provides intensity / energy measurement -&gt;10-bit resolution. </a:t>
            </a:r>
          </a:p>
          <a:p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Time of arrival provides z (drift) axis position information -&gt; 1.6 nanosecond resolution.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Data driven readout -&gt; Event streaming with native zero suppression.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Efficient raw data storage. Triggerless operation.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930753-4DA7-1F40-A96D-0620B4D36771}"/>
              </a:ext>
            </a:extLst>
          </p:cNvPr>
          <p:cNvSpPr/>
          <p:nvPr/>
        </p:nvSpPr>
        <p:spPr>
          <a:xfrm>
            <a:off x="5484729" y="1116596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TPX3 ASIC bonded to optical sensor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910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A04DA-122E-B648-BD53-0D8DCA594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TPX3Cam Optical Readout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6DA02-31CA-874E-ACD7-4559FE4B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4927E-3FDB-8E45-9B70-19F60F3CDDA8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7FC47-277B-5144-B751-1E824948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19970-516F-7D49-ADB3-514F28DD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7A956-2FBB-2944-AD14-2CF4053B3B38}"/>
              </a:ext>
            </a:extLst>
          </p:cNvPr>
          <p:cNvSpPr txBox="1"/>
          <p:nvPr/>
        </p:nvSpPr>
        <p:spPr>
          <a:xfrm>
            <a:off x="90077" y="570930"/>
            <a:ext cx="886651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Single photon sensitivity when combined with image intensifier.</a:t>
            </a:r>
          </a:p>
          <a:p>
            <a:r>
              <a:rPr lang="en-GB" dirty="0">
                <a:latin typeface="Arial" panose="020B0604020202020204" pitchFamily="34" charset="0"/>
              </a:rPr>
              <a:t>Intensifier gain ~1E6 photons/photon.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Relay lens couples intensified image onto light sensitive</a:t>
            </a:r>
          </a:p>
          <a:p>
            <a:r>
              <a:rPr lang="en-GB" dirty="0">
                <a:latin typeface="Arial" panose="020B0604020202020204" pitchFamily="34" charset="0"/>
              </a:rPr>
              <a:t>sensor which is bump bonded onto TPX3 ASIC. </a:t>
            </a:r>
          </a:p>
          <a:p>
            <a:endParaRPr lang="en-GB" dirty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777D2F-A190-B147-954F-585A701D4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069" y="876637"/>
            <a:ext cx="4343454" cy="2687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D63424-29ED-FB4E-AE55-9C4977205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8" y="2429517"/>
            <a:ext cx="3145331" cy="4178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C24724-52BB-734A-820E-2EADA6C69AC9}"/>
              </a:ext>
            </a:extLst>
          </p:cNvPr>
          <p:cNvSpPr txBox="1"/>
          <p:nvPr/>
        </p:nvSpPr>
        <p:spPr>
          <a:xfrm>
            <a:off x="3291363" y="4056013"/>
            <a:ext cx="50231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Timepix3 camera installed in place of an EMMCD camera.</a:t>
            </a:r>
          </a:p>
          <a:p>
            <a:r>
              <a:rPr lang="en-GB" dirty="0">
                <a:latin typeface="Arial" panose="020B0604020202020204" pitchFamily="34" charset="0"/>
              </a:rPr>
              <a:t>~ 30cm x 30cm field of view 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</a:rPr>
              <a:t>Photonis</a:t>
            </a:r>
            <a:r>
              <a:rPr lang="en-GB" dirty="0">
                <a:latin typeface="Arial" panose="020B0604020202020204" pitchFamily="34" charset="0"/>
              </a:rPr>
              <a:t> Cricket image intensifier with Hi-QE green photocathode. </a:t>
            </a:r>
          </a:p>
          <a:p>
            <a:r>
              <a:rPr lang="en-GB" dirty="0">
                <a:latin typeface="Arial" panose="020B0604020202020204" pitchFamily="34" charset="0"/>
              </a:rPr>
              <a:t>30% quantum efficiency at 430nm (TPB peak emission)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AF8CD7-0B53-5440-98C5-B39819EAFD74}"/>
              </a:ext>
            </a:extLst>
          </p:cNvPr>
          <p:cNvGrpSpPr/>
          <p:nvPr/>
        </p:nvGrpSpPr>
        <p:grpSpPr>
          <a:xfrm>
            <a:off x="8475566" y="3710251"/>
            <a:ext cx="3690833" cy="2516189"/>
            <a:chOff x="8359415" y="3309191"/>
            <a:chExt cx="3690833" cy="251618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703481-10EE-084F-A08B-CCCB080D9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532"/>
            <a:stretch/>
          </p:blipFill>
          <p:spPr>
            <a:xfrm>
              <a:off x="8359415" y="3309191"/>
              <a:ext cx="3690833" cy="25161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A6F544-8458-084A-8DEB-CF80F94B13B4}"/>
                </a:ext>
              </a:extLst>
            </p:cNvPr>
            <p:cNvSpPr txBox="1"/>
            <p:nvPr/>
          </p:nvSpPr>
          <p:spPr>
            <a:xfrm>
              <a:off x="10260749" y="4207063"/>
              <a:ext cx="1714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326FF"/>
                  </a:solidFill>
                </a:rPr>
                <a:t>ARIADNE results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8575D1-96A2-1046-A447-9CC6365E75E5}"/>
                </a:ext>
              </a:extLst>
            </p:cNvPr>
            <p:cNvSpPr txBox="1"/>
            <p:nvPr/>
          </p:nvSpPr>
          <p:spPr>
            <a:xfrm>
              <a:off x="10079584" y="3732392"/>
              <a:ext cx="1946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9CBB59"/>
                  </a:solidFill>
                </a:rPr>
                <a:t>Coldbox</a:t>
              </a:r>
              <a:r>
                <a:rPr lang="en-US" dirty="0">
                  <a:solidFill>
                    <a:srgbClr val="9CBB59"/>
                  </a:solidFill>
                </a:rPr>
                <a:t> Intensifier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75488D-7872-8645-9B92-B0EE8164FA04}"/>
                </a:ext>
              </a:extLst>
            </p:cNvPr>
            <p:cNvSpPr txBox="1"/>
            <p:nvPr/>
          </p:nvSpPr>
          <p:spPr>
            <a:xfrm>
              <a:off x="10585573" y="4930058"/>
              <a:ext cx="14273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TPB emission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EAF798B-C3DA-F245-A4FC-7A2909810D7B}"/>
              </a:ext>
            </a:extLst>
          </p:cNvPr>
          <p:cNvSpPr/>
          <p:nvPr/>
        </p:nvSpPr>
        <p:spPr>
          <a:xfrm>
            <a:off x="3235409" y="2335948"/>
            <a:ext cx="49179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Intensifier provides flexibility -&gt; Many photocathode options are available to customise spectral sensitivity.</a:t>
            </a:r>
          </a:p>
          <a:p>
            <a:r>
              <a:rPr lang="en-GB" dirty="0">
                <a:latin typeface="Arial" panose="020B0604020202020204" pitchFamily="34" charset="0"/>
              </a:rPr>
              <a:t> – Now also Direct VUV!</a:t>
            </a:r>
          </a:p>
          <a:p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65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A04DA-122E-B648-BD53-0D8DCA594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TPX3Cam </a:t>
            </a:r>
            <a:r>
              <a:rPr lang="en-US" sz="4400" dirty="0"/>
              <a:t>3D </a:t>
            </a:r>
            <a:r>
              <a:rPr lang="en-US" sz="4400" dirty="0" err="1"/>
              <a:t>Cosmics</a:t>
            </a:r>
            <a:r>
              <a:rPr lang="en-US" sz="4400" dirty="0"/>
              <a:t> LAr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6DA02-31CA-874E-ACD7-4559FE4B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94A33-9ADD-7045-BE94-60BBC3C5C4F7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7FC47-277B-5144-B751-1E824948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19970-516F-7D49-ADB3-514F28DD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6</a:t>
            </a:fld>
            <a:endParaRPr lang="en-US"/>
          </a:p>
        </p:txBody>
      </p:sp>
      <p:pic>
        <p:nvPicPr>
          <p:cNvPr id="3" name="ARIADNE_TPX3D">
            <a:hlinkClick r:id="" action="ppaction://media"/>
            <a:extLst>
              <a:ext uri="{FF2B5EF4-FFF2-40B4-BE49-F238E27FC236}">
                <a16:creationId xmlns:a16="http://schemas.microsoft.com/office/drawing/2014/main" id="{CA9CAD21-5DE2-B63B-1D70-9122ABA1B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3458" y="1558463"/>
            <a:ext cx="4312534" cy="4312534"/>
          </a:xfrm>
          <a:prstGeom prst="rect">
            <a:avLst/>
          </a:prstGeom>
        </p:spPr>
      </p:pic>
      <p:pic>
        <p:nvPicPr>
          <p:cNvPr id="17" name="ARIADNE_TPX_topview">
            <a:hlinkClick r:id="" action="ppaction://media"/>
            <a:extLst>
              <a:ext uri="{FF2B5EF4-FFF2-40B4-BE49-F238E27FC236}">
                <a16:creationId xmlns:a16="http://schemas.microsoft.com/office/drawing/2014/main" id="{59AAAC0F-5160-A0DE-FDC7-564638BB0BE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66652" y="1561955"/>
            <a:ext cx="4309042" cy="43090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416CFF-0788-FCB5-C0E9-EDB244C52A5C}"/>
              </a:ext>
            </a:extLst>
          </p:cNvPr>
          <p:cNvSpPr txBox="1"/>
          <p:nvPr/>
        </p:nvSpPr>
        <p:spPr>
          <a:xfrm>
            <a:off x="75413" y="851605"/>
            <a:ext cx="741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kern="0" dirty="0">
                <a:solidFill>
                  <a:srgbClr val="000000"/>
                </a:solidFill>
                <a:sym typeface="Myriad Pro"/>
              </a:rPr>
              <a:t>Continuous</a:t>
            </a:r>
            <a:r>
              <a:rPr lang="en-US" b="1" dirty="0"/>
              <a:t>  streaming,  10 </a:t>
            </a:r>
            <a:r>
              <a:rPr lang="en-US" b="1" dirty="0" err="1"/>
              <a:t>msec</a:t>
            </a:r>
            <a:r>
              <a:rPr lang="en-US" b="1" dirty="0"/>
              <a:t> slice </a:t>
            </a:r>
            <a:r>
              <a:rPr lang="en-US" dirty="0"/>
              <a:t>(playing </a:t>
            </a:r>
            <a:r>
              <a:rPr lang="en-GB" dirty="0"/>
              <a:t>1ms jump per frame</a:t>
            </a:r>
            <a:r>
              <a:rPr lang="en-US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0249ED-A325-578F-1EAB-BB15BC12824F}"/>
              </a:ext>
            </a:extLst>
          </p:cNvPr>
          <p:cNvSpPr txBox="1"/>
          <p:nvPr/>
        </p:nvSpPr>
        <p:spPr>
          <a:xfrm>
            <a:off x="8355126" y="1102373"/>
            <a:ext cx="103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View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6B5C74-3D11-B27E-7C2D-A866917261D4}"/>
              </a:ext>
            </a:extLst>
          </p:cNvPr>
          <p:cNvSpPr txBox="1"/>
          <p:nvPr/>
        </p:nvSpPr>
        <p:spPr>
          <a:xfrm>
            <a:off x="1921397" y="1220937"/>
            <a:ext cx="109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Side View</a:t>
            </a:r>
          </a:p>
        </p:txBody>
      </p:sp>
    </p:spTree>
    <p:extLst>
      <p:ext uri="{BB962C8B-B14F-4D97-AF65-F5344CB8AC3E}">
        <p14:creationId xmlns:p14="http://schemas.microsoft.com/office/powerpoint/2010/main" val="395613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8BEC7-9932-1D46-B74C-A9209F92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ARIADNE 1-ton TPX3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6E47D-EFB2-7348-811A-A2C1A8F5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1F43-E695-5745-ABEA-C55D457D9D93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1D541-C2A8-2143-9238-B2AC9F748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AEF06-4F50-9843-940E-3084CCA5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228AFA8-3544-9340-B5BD-16701C592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398" y="1286629"/>
            <a:ext cx="4772830" cy="1870069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3CE749DE-641E-934F-A19C-25BEC5557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" y="860269"/>
            <a:ext cx="3415814" cy="2585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73883F-274E-5E49-A7C5-91AD8E806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372" y="877580"/>
            <a:ext cx="2951247" cy="2493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84069A-D850-5A45-8A75-6CE46D2BD366}"/>
              </a:ext>
            </a:extLst>
          </p:cNvPr>
          <p:cNvSpPr txBox="1"/>
          <p:nvPr/>
        </p:nvSpPr>
        <p:spPr>
          <a:xfrm>
            <a:off x="9632295" y="1203797"/>
            <a:ext cx="162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Stopping Muon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F13E7F-25A4-8749-A7CE-6FAF3FD77D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759"/>
          <a:stretch/>
        </p:blipFill>
        <p:spPr>
          <a:xfrm>
            <a:off x="3712441" y="3671296"/>
            <a:ext cx="4767117" cy="28361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6F4F102-A58C-004F-A8F0-CD3B1B6FFFA7}"/>
              </a:ext>
            </a:extLst>
          </p:cNvPr>
          <p:cNvSpPr/>
          <p:nvPr/>
        </p:nvSpPr>
        <p:spPr>
          <a:xfrm>
            <a:off x="4194483" y="3328231"/>
            <a:ext cx="2547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Helvetica Neue" panose="02000503000000020004" pitchFamily="2" charset="0"/>
              </a:rPr>
              <a:t>MIP Energy Calibration</a:t>
            </a:r>
            <a:endParaRPr lang="en-GB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3A8BE1C-695F-9843-A6D9-ED29B82DFB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15" y="3671296"/>
            <a:ext cx="3609826" cy="26169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AEA7263-B154-A94E-9DCC-63618A95D8FD}"/>
              </a:ext>
            </a:extLst>
          </p:cNvPr>
          <p:cNvSpPr/>
          <p:nvPr/>
        </p:nvSpPr>
        <p:spPr>
          <a:xfrm>
            <a:off x="6349530" y="841031"/>
            <a:ext cx="42252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https://www.mdpi.com/2410-390X/4/4/35</a:t>
            </a:r>
            <a:endParaRPr lang="en-US" dirty="0"/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5E7301-3914-BA44-B28F-1DE26C073FCD}"/>
              </a:ext>
            </a:extLst>
          </p:cNvPr>
          <p:cNvSpPr txBox="1"/>
          <p:nvPr/>
        </p:nvSpPr>
        <p:spPr>
          <a:xfrm>
            <a:off x="814598" y="3486630"/>
            <a:ext cx="268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ADU (</a:t>
            </a:r>
            <a:r>
              <a:rPr lang="en-GB" b="1" dirty="0" err="1"/>
              <a:t>ToT</a:t>
            </a:r>
            <a:r>
              <a:rPr lang="en-GB" b="1" dirty="0"/>
              <a:t>) vs. THGEM Bias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43CC17-D520-EC4A-8B41-7ECC21DAEAD8}"/>
              </a:ext>
            </a:extLst>
          </p:cNvPr>
          <p:cNvSpPr txBox="1"/>
          <p:nvPr/>
        </p:nvSpPr>
        <p:spPr>
          <a:xfrm>
            <a:off x="5752177" y="5120240"/>
            <a:ext cx="2284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11% energy resolution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2BFAE-5EF7-312F-28BC-B75E32A86151}"/>
              </a:ext>
            </a:extLst>
          </p:cNvPr>
          <p:cNvSpPr txBox="1"/>
          <p:nvPr/>
        </p:nvSpPr>
        <p:spPr>
          <a:xfrm>
            <a:off x="178291" y="6143858"/>
            <a:ext cx="3739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Cameras are sensitive to the linear light production regime </a:t>
            </a:r>
          </a:p>
        </p:txBody>
      </p:sp>
      <p:pic>
        <p:nvPicPr>
          <p:cNvPr id="12" name="Black &amp; White Version.pdf" descr="Black &amp; White Version.pdf">
            <a:extLst>
              <a:ext uri="{FF2B5EF4-FFF2-40B4-BE49-F238E27FC236}">
                <a16:creationId xmlns:a16="http://schemas.microsoft.com/office/drawing/2014/main" id="{675349AE-320D-96D8-9AB7-DCC7397F8E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8062" y="46484"/>
            <a:ext cx="1750799" cy="810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NEW-Logo-ERC-OUTLINE.ai" descr="NEW-Logo-ERC-OUTLINE.ai">
            <a:extLst>
              <a:ext uri="{FF2B5EF4-FFF2-40B4-BE49-F238E27FC236}">
                <a16:creationId xmlns:a16="http://schemas.microsoft.com/office/drawing/2014/main" id="{A1EF8A69-76F7-8F22-57F2-C55A724F6E1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508" r="7508" b="21077"/>
          <a:stretch>
            <a:fillRect/>
          </a:stretch>
        </p:blipFill>
        <p:spPr>
          <a:xfrm>
            <a:off x="6430215" y="89365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4049A7-631A-8750-7181-28D38F59D8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7033" y="3549517"/>
            <a:ext cx="4156079" cy="275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92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 descr="A picture containing toy&#10;&#10;Description automatically generated">
            <a:extLst>
              <a:ext uri="{FF2B5EF4-FFF2-40B4-BE49-F238E27FC236}">
                <a16:creationId xmlns:a16="http://schemas.microsoft.com/office/drawing/2014/main" id="{029AC61D-AEEC-3848-A69A-C4EB9A32F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6" y="1052505"/>
            <a:ext cx="5617154" cy="566225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C09EF-61B1-9F46-8C0B-B37CB220E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DDCC-7A18-CE46-8984-F619C591545F}" type="datetime1">
              <a:rPr lang="en-GB" smtClean="0"/>
              <a:t>22/01/2025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F5552-351F-2540-AA8A-391137A6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ProtoDUNE-III Optical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5B7C1-88BB-2A44-8AB7-050C6763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6A88B-D92A-3145-AA7C-737F539B61B1}"/>
              </a:ext>
            </a:extLst>
          </p:cNvPr>
          <p:cNvSpPr txBox="1"/>
          <p:nvPr/>
        </p:nvSpPr>
        <p:spPr>
          <a:xfrm>
            <a:off x="5772586" y="882912"/>
            <a:ext cx="5251409" cy="2618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Larger Scale Demonstration at the CERN Neutrino Platform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F7859B-3687-6A48-B3C4-E3DF2D7C74D3}"/>
              </a:ext>
            </a:extLst>
          </p:cNvPr>
          <p:cNvSpPr txBox="1"/>
          <p:nvPr/>
        </p:nvSpPr>
        <p:spPr>
          <a:xfrm>
            <a:off x="6049857" y="6178854"/>
            <a:ext cx="4551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CERN LOI: </a:t>
            </a:r>
            <a:r>
              <a:rPr lang="en-US" dirty="0">
                <a:hlinkClick r:id="rId3"/>
              </a:rPr>
              <a:t>https://cds.cern.ch/record/2739360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71D08D-71BA-924F-B556-F30F13B49983}"/>
              </a:ext>
            </a:extLst>
          </p:cNvPr>
          <p:cNvSpPr/>
          <p:nvPr/>
        </p:nvSpPr>
        <p:spPr>
          <a:xfrm>
            <a:off x="6269945" y="3749968"/>
            <a:ext cx="41119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Test optical readout on a scale relevant for DUNE using the existing cold box</a:t>
            </a:r>
            <a:endParaRPr lang="en-US" sz="2000" b="1" dirty="0"/>
          </a:p>
        </p:txBody>
      </p:sp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5D30C565-461E-314D-A1A2-A96BD0C7E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111" y="4942302"/>
            <a:ext cx="5251409" cy="12513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0D1BD9-E057-7A40-BA76-0D2FF0B52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203" y="-9915"/>
            <a:ext cx="1045687" cy="1062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AA2CF4-9ED3-FD49-BB2E-B9D43C0EC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9348" y="84705"/>
            <a:ext cx="1898650" cy="689454"/>
          </a:xfrm>
          <a:prstGeom prst="rect">
            <a:avLst/>
          </a:prstGeom>
        </p:spPr>
      </p:pic>
      <p:pic>
        <p:nvPicPr>
          <p:cNvPr id="15" name="Picture 2" descr="ROYAL HOLLOWAY, UNIVERSITY OF LONDON Jobs | THEunijobs">
            <a:extLst>
              <a:ext uri="{FF2B5EF4-FFF2-40B4-BE49-F238E27FC236}">
                <a16:creationId xmlns:a16="http://schemas.microsoft.com/office/drawing/2014/main" id="{A36543B9-8B53-6A4A-9DC8-1113FB661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945" y="152238"/>
            <a:ext cx="1099100" cy="5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3EA107-16BB-A242-ABEC-B48B424B45AD}"/>
              </a:ext>
            </a:extLst>
          </p:cNvPr>
          <p:cNvSpPr txBox="1"/>
          <p:nvPr/>
        </p:nvSpPr>
        <p:spPr>
          <a:xfrm>
            <a:off x="50049" y="1025510"/>
            <a:ext cx="288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Operation March/April 2022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2116AF-45E2-0A7E-AFCD-DD4948B93FF3}"/>
              </a:ext>
            </a:extLst>
          </p:cNvPr>
          <p:cNvGrpSpPr/>
          <p:nvPr/>
        </p:nvGrpSpPr>
        <p:grpSpPr>
          <a:xfrm>
            <a:off x="9022064" y="2295680"/>
            <a:ext cx="2790988" cy="1188190"/>
            <a:chOff x="466569" y="4711301"/>
            <a:chExt cx="3650850" cy="1463069"/>
          </a:xfrm>
        </p:grpSpPr>
        <p:pic>
          <p:nvPicPr>
            <p:cNvPr id="3" name="Black &amp; White Version.pdf" descr="Black &amp; White Version.pdf">
              <a:extLst>
                <a:ext uri="{FF2B5EF4-FFF2-40B4-BE49-F238E27FC236}">
                  <a16:creationId xmlns:a16="http://schemas.microsoft.com/office/drawing/2014/main" id="{72557FD8-48CC-747B-B95B-00CBD96FF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569" y="4711301"/>
              <a:ext cx="3357323" cy="14630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5F67B5-A46D-D2EE-3F09-176F7B12EF2F}"/>
                </a:ext>
              </a:extLst>
            </p:cNvPr>
            <p:cNvSpPr txBox="1"/>
            <p:nvPr/>
          </p:nvSpPr>
          <p:spPr>
            <a:xfrm>
              <a:off x="3641012" y="5270115"/>
              <a:ext cx="476407" cy="644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+</a:t>
              </a:r>
            </a:p>
          </p:txBody>
        </p:sp>
      </p:grpSp>
      <p:pic>
        <p:nvPicPr>
          <p:cNvPr id="17" name="NEW-Logo-ERC-OUTLINE.ai" descr="NEW-Logo-ERC-OUTLINE.ai">
            <a:extLst>
              <a:ext uri="{FF2B5EF4-FFF2-40B4-BE49-F238E27FC236}">
                <a16:creationId xmlns:a16="http://schemas.microsoft.com/office/drawing/2014/main" id="{E7E75E89-87B8-A9C3-F2FF-C3296C8D94B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508" r="7508" b="21077"/>
          <a:stretch>
            <a:fillRect/>
          </a:stretch>
        </p:blipFill>
        <p:spPr>
          <a:xfrm>
            <a:off x="3899926" y="79854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4050790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103390</TotalTime>
  <Words>2653</Words>
  <Application>Microsoft Macintosh PowerPoint</Application>
  <PresentationFormat>Widescreen</PresentationFormat>
  <Paragraphs>448</Paragraphs>
  <Slides>47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Calibri Light</vt:lpstr>
      <vt:lpstr>Helvetica Neue</vt:lpstr>
      <vt:lpstr>Myriad Pro</vt:lpstr>
      <vt:lpstr>Source Sans Pro</vt:lpstr>
      <vt:lpstr>Wingdings</vt:lpstr>
      <vt:lpstr>Office Theme</vt:lpstr>
      <vt:lpstr>Plans for a ProtoDUNE-III Run with Optical Readout in the NP02 Cryostat</vt:lpstr>
      <vt:lpstr>Talk Outline</vt:lpstr>
      <vt:lpstr>Impacting DUNE phase II technology scopes</vt:lpstr>
      <vt:lpstr>3D Optical TPC Detection Principle  </vt:lpstr>
      <vt:lpstr>2D-&gt; Full 3D Optical Readout</vt:lpstr>
      <vt:lpstr>TPX3Cam Optical Readout</vt:lpstr>
      <vt:lpstr>TPX3Cam 3D Cosmics LAr </vt:lpstr>
      <vt:lpstr>ARIADNE 1-ton TPX3 Results</vt:lpstr>
      <vt:lpstr>PowerPoint Presentation</vt:lpstr>
      <vt:lpstr>ARIADNE+: Cryostat Optical Configuration  </vt:lpstr>
      <vt:lpstr>ARIADNE+: Cryostat Optical Configuration  </vt:lpstr>
      <vt:lpstr>ARIADNE+: Key components </vt:lpstr>
      <vt:lpstr>Commissioning at CERN</vt:lpstr>
      <vt:lpstr>ARIADNE 1-ton Run @Liverpool</vt:lpstr>
      <vt:lpstr>ARIADNE-1ton LAr Run with new G-THGEM</vt:lpstr>
      <vt:lpstr>Calibration sources on ARIADNE</vt:lpstr>
      <vt:lpstr>APEX Field Cage</vt:lpstr>
      <vt:lpstr>Staged CERN-2ton APEX Prototype Runs </vt:lpstr>
      <vt:lpstr>PowerPoint Presentation</vt:lpstr>
      <vt:lpstr>Pixelated CRP for ProtoDUNE III run</vt:lpstr>
      <vt:lpstr>DarkSide-type PDUs</vt:lpstr>
      <vt:lpstr>Using ProtoDUNE dual phase to test optical readouts for Neutrinos and DM; TPX3Cams, Pixel readout, DarkSide type PDUs &amp; X-Arapucas (APEX)</vt:lpstr>
      <vt:lpstr>PowerPoint Presentation</vt:lpstr>
      <vt:lpstr>PowerPoint Presentation</vt:lpstr>
      <vt:lpstr>Design effort -LRP</vt:lpstr>
      <vt:lpstr>Design effort –LRP FEA</vt:lpstr>
      <vt:lpstr>Design effort</vt:lpstr>
      <vt:lpstr>Design Effort -Assembly</vt:lpstr>
      <vt:lpstr>Design Effort -Assembly</vt:lpstr>
      <vt:lpstr>Design Effort -Assembly</vt:lpstr>
      <vt:lpstr>Design Effort -Assembly</vt:lpstr>
      <vt:lpstr>Design Effort -Assembly</vt:lpstr>
      <vt:lpstr>Proposed Timeline</vt:lpstr>
      <vt:lpstr>LOI &amp; Requests to CERN</vt:lpstr>
      <vt:lpstr>Extra Slides</vt:lpstr>
      <vt:lpstr>TPX3 -&gt; TPX4</vt:lpstr>
      <vt:lpstr>PowerPoint Presentation</vt:lpstr>
      <vt:lpstr>G-THGEM Characterisation</vt:lpstr>
      <vt:lpstr>Glass THGEM Facility</vt:lpstr>
      <vt:lpstr>50cm Glass THGEMs</vt:lpstr>
      <vt:lpstr>PEN WLS</vt:lpstr>
      <vt:lpstr>Focusing VUV Intensifier using GAr TPC</vt:lpstr>
      <vt:lpstr>Light Readout Plane (LRP) Design</vt:lpstr>
      <vt:lpstr>Light Readout Plane (LRP)</vt:lpstr>
      <vt:lpstr>Light Readout Plane</vt:lpstr>
      <vt:lpstr>ProtoDUNE new FCage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Mavrokoridis, Konstantinos</dc:creator>
  <cp:lastModifiedBy>Mavrokoridis, Konstantinos</cp:lastModifiedBy>
  <cp:revision>177</cp:revision>
  <dcterms:created xsi:type="dcterms:W3CDTF">2022-05-14T19:29:44Z</dcterms:created>
  <dcterms:modified xsi:type="dcterms:W3CDTF">2025-01-22T09:34:45Z</dcterms:modified>
</cp:coreProperties>
</file>